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6"/>
  </p:notesMasterIdLst>
  <p:sldIdLst>
    <p:sldId id="256" r:id="rId3"/>
    <p:sldId id="259" r:id="rId4"/>
    <p:sldId id="258" r:id="rId5"/>
    <p:sldId id="265" r:id="rId6"/>
    <p:sldId id="257" r:id="rId7"/>
    <p:sldId id="264" r:id="rId8"/>
    <p:sldId id="266" r:id="rId9"/>
    <p:sldId id="267" r:id="rId10"/>
    <p:sldId id="273" r:id="rId11"/>
    <p:sldId id="290" r:id="rId12"/>
    <p:sldId id="261" r:id="rId13"/>
    <p:sldId id="282" r:id="rId14"/>
    <p:sldId id="283" r:id="rId15"/>
    <p:sldId id="287" r:id="rId16"/>
    <p:sldId id="289" r:id="rId17"/>
    <p:sldId id="284" r:id="rId18"/>
    <p:sldId id="286" r:id="rId19"/>
    <p:sldId id="285" r:id="rId20"/>
    <p:sldId id="260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custDataLst>
    <p:tags r:id="rId27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7621" autoAdjust="0"/>
  </p:normalViewPr>
  <p:slideViewPr>
    <p:cSldViewPr>
      <p:cViewPr varScale="1">
        <p:scale>
          <a:sx n="84" d="100"/>
          <a:sy n="84" d="100"/>
        </p:scale>
        <p:origin x="696" y="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10-May-15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10-May-15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10-May-15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0" y="114300"/>
            <a:ext cx="68580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一緒に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49915" y="3237497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ja-JP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６</a:t>
            </a:r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15198" y="4542535"/>
            <a:ext cx="3779454" cy="5512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『</a:t>
            </a:r>
            <a:r>
              <a:rPr lang="ja-JP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』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0" y="285750"/>
            <a:ext cx="26670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ja-JP" altLang="en-US" sz="4400" b="1" dirty="0" smtClean="0">
                <a:ln/>
                <a:solidFill>
                  <a:schemeClr val="accent4"/>
                </a:solidFill>
                <a:latin typeface="HGSSoeiKakupoptai" panose="040B0A00000000000000" pitchFamily="50" charset="-128"/>
                <a:ea typeface="HGSSoeiKakupoptai" panose="040B0A00000000000000" pitchFamily="50" charset="-128"/>
              </a:rPr>
              <a:t>いっしょ</a:t>
            </a:r>
            <a:endParaRPr lang="en-US" sz="4400" b="1" dirty="0">
              <a:ln/>
              <a:solidFill>
                <a:schemeClr val="accent4"/>
              </a:solidFill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489578"/>
            <a:ext cx="689988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辞書が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2冊</a:t>
            </a:r>
            <a:r>
              <a:rPr 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雑誌が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冊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648" y="2005215"/>
            <a:ext cx="6746936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A: 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そこにハンカチが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何枚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ありますか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B: 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3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470" y="2968778"/>
            <a:ext cx="5355696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solidFill>
                  <a:schemeClr val="dk1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A: 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コーラを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何本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買いましたか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B: 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6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本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579" y="0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88648" y="1353420"/>
            <a:ext cx="5373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せんせい　　じしょ　　　　さつ　　　ざっし　　さつ　　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276600" y="1852196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なんまい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020270" y="280035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なんぽん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616" y="3955000"/>
            <a:ext cx="6855298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駅の前に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銀行が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二つ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altLang="ja-JP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銀行と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altLang="ja-JP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銀行です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1428" y="3785723"/>
            <a:ext cx="33999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えき　　　　　ぎんこう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72" y="-7124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79" y="-18751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71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7" grpId="0"/>
      <p:bldP spid="9" grpId="0"/>
      <p:bldP spid="1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2014548"/>
            <a:ext cx="79248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どちらがいいですか。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805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217556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228850" y="2281019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ja-JP" altLang="en-US" dirty="0" smtClean="0">
                <a:solidFill>
                  <a:srgbClr val="FF0000"/>
                </a:solidFill>
              </a:rPr>
              <a:t>　　　　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" y="1507570"/>
            <a:ext cx="3751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大きいです。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783262" y="1411526"/>
            <a:ext cx="381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小さいです。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4762" y="1336120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73863" y="1240076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2917825"/>
            <a:ext cx="5500687" cy="584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大きいです。</a:t>
            </a:r>
            <a:endParaRPr lang="en-US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4060825"/>
            <a:ext cx="5500687" cy="584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小さいです。</a:t>
            </a:r>
            <a:endParaRPr lang="en-US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24287" y="2917825"/>
            <a:ext cx="914400" cy="584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0" y="4065588"/>
            <a:ext cx="914400" cy="584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 rot="20224341">
            <a:off x="22225" y="3316288"/>
            <a:ext cx="2286000" cy="1136650"/>
          </a:xfrm>
          <a:prstGeom prst="wedgeRoundRectCallout">
            <a:avLst>
              <a:gd name="adj1" fmla="val 108120"/>
              <a:gd name="adj2" fmla="val 1004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819400" y="3476625"/>
            <a:ext cx="1995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A.</a:t>
            </a:r>
            <a:endParaRPr lang="en-US" sz="24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2819400" y="4672013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E.</a:t>
            </a:r>
            <a:endParaRPr lang="en-US" sz="24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20224341">
            <a:off x="7937" y="3317875"/>
            <a:ext cx="2286000" cy="1136650"/>
          </a:xfrm>
          <a:prstGeom prst="wedgeRoundRectCallout">
            <a:avLst>
              <a:gd name="adj1" fmla="val 114305"/>
              <a:gd name="adj2" fmla="val 503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dirty="0" err="1">
                <a:solidFill>
                  <a:schemeClr val="tx1"/>
                </a:solidFill>
              </a:rPr>
              <a:t>Căn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cứ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chemeClr val="tx1"/>
                </a:solidFill>
              </a:rPr>
              <a:t>so </a:t>
            </a:r>
            <a:r>
              <a:rPr lang="en-US" sz="3600" dirty="0" err="1">
                <a:solidFill>
                  <a:schemeClr val="tx1"/>
                </a:solidFill>
              </a:rPr>
              <a:t>sánh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814887" y="34798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  <a:endParaRPr lang="en-US" sz="2400" i="1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792662" y="46228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  <a:endParaRPr lang="en-US" sz="2400" i="1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9600" y="217556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6149975" y="182042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/>
              <a:t>～より</a:t>
            </a:r>
            <a:endParaRPr lang="en-US" sz="4800" dirty="0"/>
          </a:p>
        </p:txBody>
      </p:sp>
      <p:sp>
        <p:nvSpPr>
          <p:cNvPr id="20" name="Right Arrow 19"/>
          <p:cNvSpPr/>
          <p:nvPr/>
        </p:nvSpPr>
        <p:spPr>
          <a:xfrm>
            <a:off x="3048000" y="361951"/>
            <a:ext cx="3101975" cy="40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 rot="325178">
            <a:off x="6000750" y="1690116"/>
            <a:ext cx="3143250" cy="1786509"/>
          </a:xfrm>
          <a:prstGeom prst="wedgeEllipseCallout">
            <a:avLst>
              <a:gd name="adj1" fmla="val -19756"/>
              <a:gd name="adj2" fmla="val -941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đem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96" y="2909571"/>
            <a:ext cx="3954489" cy="1095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63185"/>
            <a:ext cx="1371600" cy="139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1627664"/>
            <a:ext cx="1691435" cy="1125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925" y="1895175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3360">
            <a:off x="5143563" y="2639811"/>
            <a:ext cx="1456290" cy="1634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525" y="3161982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796748" y="1812272"/>
            <a:ext cx="53340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英語は　日本語より　やさしいです。</a:t>
            </a:r>
            <a:endParaRPr lang="en-US" sz="2400" dirty="0" bmk="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4309718"/>
            <a:ext cx="5791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東京は　大阪より　物価が　高いです。</a:t>
            </a:r>
            <a:endParaRPr lang="en-US" sz="2400" dirty="0" bmk="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06687" y="1605301"/>
            <a:ext cx="2289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えいご</a:t>
            </a:r>
            <a:endParaRPr lang="en-US" sz="1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35624" y="4125568"/>
            <a:ext cx="50701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とうきょう　おおさか　　</a:t>
            </a:r>
            <a:r>
              <a:rPr lang="en-US" altLang="ja-JP" sz="1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  </a:t>
            </a:r>
            <a:r>
              <a:rPr lang="ja-JP" altLang="en-US" sz="1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ぶっか　　たか</a:t>
            </a:r>
            <a:endParaRPr lang="en-US" sz="1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0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5" y="1895175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3181350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70" y="1477733"/>
            <a:ext cx="1423988" cy="1007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920" y="1361713"/>
            <a:ext cx="1795462" cy="1150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837" y="2591117"/>
            <a:ext cx="1395413" cy="1572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157" y="2529470"/>
            <a:ext cx="2178843" cy="1582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228070" y="2512659"/>
            <a:ext cx="403913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ハノイは　ホーチミンより</a:t>
            </a:r>
            <a:endParaRPr lang="en-US" altLang="ja-JP" sz="2400" dirty="0" smtClean="0" bmk="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  <a:p>
            <a:r>
              <a:rPr lang="ja-JP" altLang="en-US" sz="2400" dirty="0" smtClean="0" bmk="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人口が　多いです</a:t>
            </a:r>
            <a:r>
              <a:rPr lang="ja-JP" altLang="en-US" sz="2400" dirty="0" smtClean="0" bmk="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4139404"/>
            <a:ext cx="5410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私は　あの人より　背が　高いです。</a:t>
            </a:r>
            <a:endParaRPr lang="en-US" sz="2400" dirty="0" bmk="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16268" y="3136496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mikachan" panose="02000609000000000000" pitchFamily="49" charset="-128"/>
                <a:ea typeface="mikachan" panose="02000609000000000000" pitchFamily="49" charset="-128"/>
              </a:rPr>
              <a:t>おお</a:t>
            </a:r>
            <a:endParaRPr lang="en-US" sz="1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89812" y="4447193"/>
            <a:ext cx="186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せ　　　たか</a:t>
            </a:r>
            <a:endParaRPr lang="en-US" sz="1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4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7170" name="Picture 2" descr="https://encrypted-tbn3.gstatic.com/images?q=tbn:ANd9GcTbnsxKnbbcKS_1dHFssfwh7v4O483G2K_57ATP8pmc0Ti4Z6P2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4" y="1371162"/>
            <a:ext cx="1676400" cy="1044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317157"/>
            <a:ext cx="1962150" cy="1098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1608383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45467">
            <a:off x="4645086" y="1155584"/>
            <a:ext cx="1585367" cy="1496147"/>
          </a:xfrm>
          <a:prstGeom prst="rect">
            <a:avLst/>
          </a:prstGeom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4800" y="2747933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新幹線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飛行機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どちらが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9060" y="2574745"/>
            <a:ext cx="683753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しんかんせん　　　　ひこうき　　　　　　　　　　　　　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 rot="21388333">
            <a:off x="6002818" y="1736899"/>
            <a:ext cx="1130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000" b="1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Fast</a:t>
            </a:r>
            <a:endParaRPr lang="en-US" sz="2000" b="1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rot="317231">
            <a:off x="907111" y="551975"/>
            <a:ext cx="603956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97294" y="3519096"/>
            <a:ext cx="5579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新幹線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のほうが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41555" y="3345952"/>
            <a:ext cx="403524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しんかんせん　　　　　　　　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Down Arrow 18"/>
          <p:cNvSpPr/>
          <p:nvPr/>
        </p:nvSpPr>
        <p:spPr>
          <a:xfrm rot="21158606">
            <a:off x="3193696" y="456828"/>
            <a:ext cx="603956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908583" y="4272975"/>
            <a:ext cx="5579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どちらも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95867" y="4116764"/>
            <a:ext cx="6955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5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  <p:bldP spid="6" grpId="1" animBg="1"/>
      <p:bldP spid="6" grpId="2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9550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438400" y="2273013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ja-JP" altLang="en-US" dirty="0" smtClean="0">
                <a:solidFill>
                  <a:srgbClr val="FF0000"/>
                </a:solidFill>
              </a:rPr>
              <a:t>　　　　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38400" y="1962150"/>
            <a:ext cx="609600" cy="680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66800" y="2907535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ちょっと　小さいで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2737308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488972" y="3525091"/>
            <a:ext cx="18288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すこし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3372" y="204611"/>
            <a:ext cx="1852083" cy="2437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3245" y="1962150"/>
            <a:ext cx="413632" cy="680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66800" y="4375056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ずっと　小さいで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88972" y="2907535"/>
            <a:ext cx="2073628" cy="120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57600" y="4358666"/>
            <a:ext cx="1371600" cy="601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 rot="21330840">
            <a:off x="679205" y="2275891"/>
            <a:ext cx="2121077" cy="1216677"/>
          </a:xfrm>
          <a:prstGeom prst="wedgeRoundRectCallout">
            <a:avLst>
              <a:gd name="adj1" fmla="val 77327"/>
              <a:gd name="adj2" fmla="val 7808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algn="ctr"/>
            <a:r>
              <a:rPr lang="en-US" sz="2800" dirty="0" smtClean="0"/>
              <a:t>MỘT CHÚT</a:t>
            </a:r>
          </a:p>
          <a:p>
            <a:pPr algn="ctr"/>
            <a:r>
              <a:rPr lang="en-US" sz="2800" dirty="0" smtClean="0"/>
              <a:t>MỘT ÍT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 rot="479206">
            <a:off x="6343718" y="3380015"/>
            <a:ext cx="2121077" cy="1216677"/>
          </a:xfrm>
          <a:prstGeom prst="wedgeRoundRectCallout">
            <a:avLst>
              <a:gd name="adj1" fmla="val -106320"/>
              <a:gd name="adj2" fmla="val 7334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algn="ctr"/>
            <a:r>
              <a:rPr lang="en-US" sz="2800" dirty="0" smtClean="0"/>
              <a:t>HƠN HẲN</a:t>
            </a:r>
          </a:p>
          <a:p>
            <a:pPr algn="ctr"/>
            <a:r>
              <a:rPr lang="en-US" sz="2800" dirty="0" smtClean="0"/>
              <a:t>RẤT NHIỀU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8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33699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438400" y="2797162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ja-JP" altLang="en-US" dirty="0" smtClean="0">
                <a:solidFill>
                  <a:srgbClr val="FF0000"/>
                </a:solidFill>
              </a:rPr>
              <a:t>　　　　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66800" y="3431684"/>
            <a:ext cx="4953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一番　小さいで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3297206"/>
            <a:ext cx="196294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いちばん　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3372" y="728760"/>
            <a:ext cx="1852083" cy="2437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3245" y="2486299"/>
            <a:ext cx="413632" cy="680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66800" y="4400550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一番　大きいで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10404" y="3412063"/>
            <a:ext cx="1257476" cy="617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53342" y="4420438"/>
            <a:ext cx="1371600" cy="601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09801" y="4236288"/>
            <a:ext cx="196294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いちばん　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217556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vi-VN" sz="2800" dirty="0"/>
              <a:t> </a:t>
            </a:r>
            <a:r>
              <a:rPr lang="vi-VN" sz="2800" dirty="0" smtClean="0"/>
              <a:t>nhất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149974" y="182042"/>
            <a:ext cx="2689225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/>
              <a:t>いちばん</a:t>
            </a:r>
            <a:endParaRPr lang="en-US" sz="4800" dirty="0"/>
          </a:p>
        </p:txBody>
      </p:sp>
      <p:sp>
        <p:nvSpPr>
          <p:cNvPr id="16" name="Right Arrow 15"/>
          <p:cNvSpPr/>
          <p:nvPr/>
        </p:nvSpPr>
        <p:spPr>
          <a:xfrm>
            <a:off x="3048000" y="344670"/>
            <a:ext cx="3101975" cy="442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 rot="325178">
            <a:off x="5515652" y="1667156"/>
            <a:ext cx="3629435" cy="1786509"/>
          </a:xfrm>
          <a:prstGeom prst="wedgeEllipseCallout">
            <a:avLst>
              <a:gd name="adj1" fmla="val 10971"/>
              <a:gd name="adj2" fmla="val -917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phía</a:t>
            </a:r>
            <a:r>
              <a:rPr lang="en-US" sz="2400" dirty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đem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; </a:t>
            </a:r>
          </a:p>
          <a:p>
            <a:pPr algn="ctr"/>
            <a:r>
              <a:rPr lang="en-US" sz="2400" dirty="0" err="1" smtClean="0"/>
              <a:t>như</a:t>
            </a:r>
            <a:r>
              <a:rPr lang="en-US" sz="2400" dirty="0" smtClean="0"/>
              <a:t> 1 </a:t>
            </a:r>
            <a:r>
              <a:rPr lang="en-US" sz="2400" dirty="0" err="1" smtClean="0"/>
              <a:t>phó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1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2820988" y="4068124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Bạn Hoa giỏi tiếng Nhật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12464" y="4055462"/>
            <a:ext cx="238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Trong </a:t>
            </a:r>
            <a:r>
              <a:rPr lang="en-US" sz="1800" dirty="0" err="1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lớp</a:t>
            </a: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này</a:t>
            </a:r>
            <a:r>
              <a:rPr lang="en-US" sz="1800" dirty="0" smtClean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,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913871" y="2395537"/>
            <a:ext cx="164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Ở</a:t>
            </a:r>
            <a:r>
              <a:rPr lang="ja-JP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Nhật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954493" y="3107412"/>
            <a:ext cx="164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Ở</a:t>
            </a:r>
            <a:r>
              <a:rPr lang="ja-JP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ja-JP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Việt Nam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712790"/>
            <a:ext cx="5083175" cy="585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～が　いちばん　～です。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17"/>
          <p:cNvSpPr txBox="1">
            <a:spLocks noChangeArrowheads="1"/>
          </p:cNvSpPr>
          <p:nvPr/>
        </p:nvSpPr>
        <p:spPr bwMode="auto">
          <a:xfrm>
            <a:off x="2911239" y="1625065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(Tôi) thích bóng đá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2907535" y="3152774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8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nóng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2827338" y="2216952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Tokyo rộng lớn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1971" y="129231"/>
            <a:ext cx="311785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～（の　中）で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338" y="2278062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東京が　いちばん　大きいです。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0147" y="3031550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8</a:t>
            </a: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月が　いちばん　あついです。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490460"/>
            <a:ext cx="8610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ホアさんは　日本語が　いちばん　上手です。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26641" y="1613552"/>
            <a:ext cx="267821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thao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6641" y="1484929"/>
            <a:ext cx="2537531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スポーツで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078" y="2264787"/>
            <a:ext cx="175609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日本で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3009118"/>
            <a:ext cx="2267747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ベトナムで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14" y="3913116"/>
            <a:ext cx="560785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このク</a:t>
            </a: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ラス（の中）で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10598" y="4478947"/>
            <a:ext cx="609600" cy="5826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84638" y="4492623"/>
            <a:ext cx="609600" cy="5826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17850" y="3031550"/>
            <a:ext cx="609600" cy="582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4688" y="2266950"/>
            <a:ext cx="609600" cy="582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20938" y="2266950"/>
            <a:ext cx="1001712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09825" y="3015675"/>
            <a:ext cx="852488" cy="5826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81" y="4505323"/>
            <a:ext cx="1684338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20987" y="4505323"/>
            <a:ext cx="1377713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 rot="21015042">
            <a:off x="222250" y="1567664"/>
            <a:ext cx="1371600" cy="728663"/>
          </a:xfrm>
          <a:prstGeom prst="wedgeRoundRectCallout">
            <a:avLst>
              <a:gd name="adj1" fmla="val 97403"/>
              <a:gd name="adj2" fmla="val 13915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Calibri" panose="020F0502020204030204" pitchFamily="34" charset="0"/>
              </a:rPr>
              <a:t>どこ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 rot="21015042">
            <a:off x="144700" y="3319225"/>
            <a:ext cx="1371600" cy="728662"/>
          </a:xfrm>
          <a:prstGeom prst="wedgeRoundRectCallout">
            <a:avLst>
              <a:gd name="adj1" fmla="val 55359"/>
              <a:gd name="adj2" fmla="val 15062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だれ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 rot="1188665">
            <a:off x="4913142" y="3812752"/>
            <a:ext cx="1373188" cy="728663"/>
          </a:xfrm>
          <a:prstGeom prst="wedgeRoundRectCallout">
            <a:avLst>
              <a:gd name="adj1" fmla="val -90015"/>
              <a:gd name="adj2" fmla="val 1259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Calibri" panose="020F0502020204030204" pitchFamily="34" charset="0"/>
              </a:rPr>
              <a:t>なに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7017" y="4291459"/>
            <a:ext cx="1363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じょうず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338" y="1488145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サッカーが　いちばん　すきです。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8600" y="1532739"/>
            <a:ext cx="609600" cy="581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86025" y="1532739"/>
            <a:ext cx="1712676" cy="5810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 rot="367354">
            <a:off x="3866768" y="1821540"/>
            <a:ext cx="2535237" cy="1279525"/>
          </a:xfrm>
          <a:prstGeom prst="wedgeRoundRectCallout">
            <a:avLst>
              <a:gd name="adj1" fmla="val -75143"/>
              <a:gd name="adj2" fmla="val 830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いつ</a:t>
            </a:r>
            <a:endParaRPr lang="en-US" altLang="ja-JP" sz="3600" dirty="0">
              <a:latin typeface="Calibri" panose="020F0502020204030204" pitchFamily="34" charset="0"/>
            </a:endParaRPr>
          </a:p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なんがつ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9463">
            <a:off x="203327" y="173679"/>
            <a:ext cx="1783581" cy="1251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382307">
            <a:off x="1535934" y="161763"/>
            <a:ext cx="27432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 sánh nhất</a:t>
            </a:r>
            <a:endParaRPr lang="en-US">
              <a:solidFill>
                <a:schemeClr val="bg1"/>
              </a:solidFill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 rot="20812739">
            <a:off x="2697232" y="223825"/>
            <a:ext cx="1905000" cy="914400"/>
          </a:xfrm>
          <a:prstGeom prst="wedgeEllipseCallout">
            <a:avLst>
              <a:gd name="adj1" fmla="val 94221"/>
              <a:gd name="adj2" fmla="val 65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 rot="857161">
            <a:off x="4040407" y="581116"/>
            <a:ext cx="1371600" cy="728663"/>
          </a:xfrm>
          <a:prstGeom prst="wedgeRoundRectCallout">
            <a:avLst>
              <a:gd name="adj1" fmla="val -77090"/>
              <a:gd name="adj2" fmla="val 1413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なに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19" grpId="0"/>
      <p:bldP spid="20" grpId="0"/>
      <p:bldP spid="3" grpId="0" animBg="1"/>
      <p:bldP spid="4" grpId="0"/>
      <p:bldP spid="5" grpId="0"/>
      <p:bldP spid="7" grpId="0"/>
      <p:bldP spid="8" grpId="0" animBg="1"/>
      <p:bldP spid="14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/>
      <p:bldP spid="26" grpId="0" animBg="1"/>
      <p:bldP spid="26" grpId="1" animBg="1"/>
      <p:bldP spid="27" grpId="0" animBg="1"/>
      <p:bldP spid="34" grpId="0" animBg="1"/>
      <p:bldP spid="2" grpId="0" animBg="1"/>
      <p:bldP spid="9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014548"/>
            <a:ext cx="76200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約</a:t>
            </a:r>
            <a:r>
              <a:rPr lang="ja-JP" altLang="en-US" sz="11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束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  <p:sp>
        <p:nvSpPr>
          <p:cNvPr id="8" name="Rounded Rectangle 7"/>
          <p:cNvSpPr/>
          <p:nvPr/>
        </p:nvSpPr>
        <p:spPr>
          <a:xfrm>
            <a:off x="3124200" y="2038985"/>
            <a:ext cx="26670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SoeiKakupoptai" panose="040B0A00000000000000" pitchFamily="50" charset="-128"/>
                <a:ea typeface="HGSSoeiKakupoptai" panose="040B0A00000000000000" pitchFamily="50" charset="-128"/>
              </a:rPr>
              <a:t>やくそく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3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014548"/>
            <a:ext cx="76200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一緒に</a:t>
            </a:r>
            <a:endParaRPr lang="en-US" altLang="ja-JP" sz="6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行きませんか。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44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844">
            <a:off x="4797684" y="1152640"/>
            <a:ext cx="1987345" cy="182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34623" y="1602127"/>
            <a:ext cx="456776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ご飯を　食べました。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16290" y="1428750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はん　　　た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4142038"/>
            <a:ext cx="3314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436742" y="3634207"/>
            <a:ext cx="626982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2396">
            <a:off x="601203" y="3438403"/>
            <a:ext cx="1728482" cy="172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03954" y="2107217"/>
            <a:ext cx="2196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2827" y="2648790"/>
            <a:ext cx="6267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　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ご飯を　食べました。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44990" y="248945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はん　　　た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3466998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699471" y="4143764"/>
            <a:ext cx="329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362200" y="4620280"/>
            <a:ext cx="6934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48300" y="4450347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17180" y="2151901"/>
            <a:ext cx="282224" cy="3056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22290" y="4174540"/>
            <a:ext cx="282224" cy="3056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4147" y="285750"/>
            <a:ext cx="1422143" cy="636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もう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2057400" y="438150"/>
            <a:ext cx="762000" cy="3810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36523" y="1"/>
            <a:ext cx="3488463" cy="120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ý “</a:t>
            </a:r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thành</a:t>
            </a:r>
            <a:r>
              <a:rPr lang="en-US" sz="2400" dirty="0" smtClean="0"/>
              <a:t>” </a:t>
            </a:r>
            <a:br>
              <a:rPr lang="en-US" sz="2400" dirty="0" smtClean="0"/>
            </a:b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 rot="410498">
            <a:off x="5831449" y="585406"/>
            <a:ext cx="1944762" cy="7893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khứ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032" y="3567082"/>
            <a:ext cx="8957733" cy="158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2396">
            <a:off x="296403" y="1331030"/>
            <a:ext cx="1728482" cy="172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078565" y="1708313"/>
            <a:ext cx="6934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09633" y="152736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4147" y="285750"/>
            <a:ext cx="1422143" cy="636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もう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2057400" y="438150"/>
            <a:ext cx="762000" cy="381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36523" y="1"/>
            <a:ext cx="3488463" cy="120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ý “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” </a:t>
            </a:r>
            <a:br>
              <a:rPr lang="en-US" sz="2400" dirty="0" smtClean="0"/>
            </a:b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 rot="434840">
            <a:off x="5885428" y="503919"/>
            <a:ext cx="1944762" cy="789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khứ</a:t>
            </a:r>
            <a:endParaRPr lang="en-US" dirty="0"/>
          </a:p>
        </p:txBody>
      </p:sp>
      <p:sp>
        <p:nvSpPr>
          <p:cNvPr id="16" name="Striped Right Arrow 15"/>
          <p:cNvSpPr/>
          <p:nvPr/>
        </p:nvSpPr>
        <p:spPr>
          <a:xfrm>
            <a:off x="1916290" y="2266020"/>
            <a:ext cx="1893710" cy="144780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Answer</a:t>
            </a:r>
            <a:endParaRPr lang="en-US" sz="2400" dirty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4800601" y="2365755"/>
            <a:ext cx="3733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（もう）飲みました。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810001" y="2365755"/>
            <a:ext cx="1066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5105400" y="3034214"/>
            <a:ext cx="206163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まだです。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810000" y="3034214"/>
            <a:ext cx="144779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1956">
            <a:off x="7150580" y="3660274"/>
            <a:ext cx="1421309" cy="14213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4282570" y="3840211"/>
            <a:ext cx="278276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９時です。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44709">
            <a:off x="231460" y="3674432"/>
            <a:ext cx="1172461" cy="1116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1407031" y="3817607"/>
            <a:ext cx="278276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春です。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1407031" y="4400083"/>
            <a:ext cx="278276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8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月です。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4282570" y="4410730"/>
            <a:ext cx="278276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　</a:t>
            </a:r>
            <a:r>
              <a:rPr lang="ja-JP" altLang="en-US" sz="2800" dirty="0" smtClean="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遅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いです。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38400" y="3618047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はる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22764" y="4765035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おそ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 rot="21417833">
            <a:off x="226348" y="1658032"/>
            <a:ext cx="3004338" cy="1662862"/>
          </a:xfrm>
          <a:prstGeom prst="wedgeRoundRectCallout">
            <a:avLst>
              <a:gd name="adj1" fmla="val -1963"/>
              <a:gd name="adj2" fmla="val 86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DANH TỪ, TÍNH TỪ </a:t>
            </a:r>
          </a:p>
          <a:p>
            <a:pPr algn="ctr"/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ý “ĐÃ…RỒI”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7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4" grpId="0" animBg="1"/>
      <p:bldP spid="15" grpId="0"/>
      <p:bldP spid="16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18" grpId="0" animBg="1"/>
      <p:bldP spid="30" grpId="0" animBg="1"/>
      <p:bldP spid="31" grpId="0" animBg="1"/>
      <p:bldP spid="32" grpId="0"/>
      <p:bldP spid="33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21383065">
            <a:off x="489319" y="132755"/>
            <a:ext cx="3635162" cy="727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ど</a:t>
            </a:r>
            <a:r>
              <a:rPr lang="ja-JP" altLang="en-US" sz="4000" dirty="0" smtClean="0"/>
              <a:t>うですか。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344">
            <a:off x="6264717" y="114382"/>
            <a:ext cx="2328544" cy="1923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019080" y="1369872"/>
            <a:ext cx="461125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日本料理は　どうですか。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996502" y="1972330"/>
            <a:ext cx="609009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おいしいです。そして、きれいです。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04800" y="1362111"/>
            <a:ext cx="838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：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304800" y="1962627"/>
            <a:ext cx="838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：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981200" y="2788757"/>
            <a:ext cx="7086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昼ごはんを食べに　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1958622" y="3391215"/>
            <a:ext cx="682105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いいですね。何を　食べますか。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1266920" y="2780996"/>
            <a:ext cx="838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：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1266920" y="3381512"/>
            <a:ext cx="838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：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1981200" y="3974267"/>
            <a:ext cx="461125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日本料理は　どうですか。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1958622" y="4576725"/>
            <a:ext cx="49755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いいです。そうしましょう。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1266920" y="3966506"/>
            <a:ext cx="838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：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1266920" y="4567022"/>
            <a:ext cx="838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：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71409" y="1362111"/>
            <a:ext cx="2010191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693976" y="120143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りょうり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80747" y="2602298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　ひる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67000" y="3824396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りょうり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8147" y="3966506"/>
            <a:ext cx="2010191" cy="5232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2"/>
          <p:cNvSpPr/>
          <p:nvPr/>
        </p:nvSpPr>
        <p:spPr>
          <a:xfrm rot="234725">
            <a:off x="5752459" y="2746222"/>
            <a:ext cx="3048000" cy="1078174"/>
          </a:xfrm>
          <a:prstGeom prst="wedgeEllipseCallout">
            <a:avLst>
              <a:gd name="adj1" fmla="val -44907"/>
              <a:gd name="adj2" fmla="val 68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Đề </a:t>
            </a:r>
            <a:r>
              <a:rPr lang="en-US" sz="2800" dirty="0" err="1" smtClean="0"/>
              <a:t>xuất</a:t>
            </a:r>
            <a:r>
              <a:rPr lang="en-US" sz="2800" dirty="0" smtClean="0"/>
              <a:t>, </a:t>
            </a:r>
          </a:p>
          <a:p>
            <a:pPr algn="ctr"/>
            <a:r>
              <a:rPr lang="en-US" sz="2800" dirty="0" err="1" smtClean="0"/>
              <a:t>đưa</a:t>
            </a:r>
            <a:r>
              <a:rPr lang="en-US" sz="2800" dirty="0" smtClean="0"/>
              <a:t> ý </a:t>
            </a:r>
            <a:r>
              <a:rPr lang="en-US" sz="2800" dirty="0" err="1" smtClean="0"/>
              <a:t>kiến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52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 animBg="1"/>
      <p:bldP spid="17" grpId="0"/>
      <p:bldP spid="18" grpId="0"/>
      <p:bldP spid="20" grpId="0"/>
      <p:bldP spid="21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nhỉ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34622" y="1602127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ね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3380" y="133350"/>
            <a:ext cx="376484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『</a:t>
            </a:r>
            <a:r>
              <a:rPr lang="ja-JP" altLang="en-US" sz="4400" dirty="0" smtClean="0"/>
              <a:t>ね</a:t>
            </a:r>
            <a:r>
              <a:rPr lang="en-US" altLang="ja-JP" sz="4400" dirty="0"/>
              <a:t>』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VS</a:t>
            </a:r>
            <a:r>
              <a:rPr lang="ja-JP" altLang="en-US" dirty="0" smtClean="0"/>
              <a:t>　　</a:t>
            </a:r>
            <a:r>
              <a:rPr lang="en-US" altLang="ja-JP" sz="4400" dirty="0" smtClean="0"/>
              <a:t>『</a:t>
            </a:r>
            <a:r>
              <a:rPr lang="ja-JP" altLang="en-US" sz="4400" dirty="0" smtClean="0"/>
              <a:t>よ</a:t>
            </a:r>
            <a:r>
              <a:rPr lang="en-US" altLang="ja-JP" sz="4400" dirty="0" smtClean="0"/>
              <a:t>』</a:t>
            </a:r>
            <a:endParaRPr lang="en-US" sz="44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25313" y="2987121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0511" y="2479290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よ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722491" y="3864284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17689" y="3356453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708380" y="4741447"/>
            <a:ext cx="2263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3578" y="4233616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6333" y="1309071"/>
            <a:ext cx="5029200" cy="3834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343400" y="1586738"/>
            <a:ext cx="12954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「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ね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」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991100" y="2217680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(1)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Kêu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gọi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sự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đồng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tình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4991100" y="2725512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(2)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Xác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nhận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thông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tin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343400" y="3341064"/>
            <a:ext cx="12954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「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よ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」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4991100" y="3972006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(1)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Đưa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ra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thông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tin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mới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91100" y="4479838"/>
            <a:ext cx="37719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(2)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Nhấn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mạnh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ý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kiến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,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tình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cảm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019700" y="1537186"/>
            <a:ext cx="4495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映画を　見に　行きます。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057400" y="1367909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えいが　　　　み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351876" y="2733258"/>
            <a:ext cx="6019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1" hangingPunct="1">
              <a:defRPr sz="28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  <a:extLst/>
          </a:lstStyle>
          <a:p>
            <a:r>
              <a:rPr lang="ja-JP" altLang="en-US" dirty="0" smtClean="0"/>
              <a:t>映</a:t>
            </a:r>
            <a:r>
              <a:rPr lang="ja-JP" altLang="en-US" dirty="0"/>
              <a:t>画を　見に　行きませんか。</a:t>
            </a:r>
            <a:endParaRPr lang="en-US" dirty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456952" y="2571750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えいが　　　　み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238950" y="1537186"/>
            <a:ext cx="1447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72817" y="1537186"/>
            <a:ext cx="127655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336317" y="1537186"/>
            <a:ext cx="1447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ますか。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320854" y="1537186"/>
            <a:ext cx="184002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326445" y="1535488"/>
            <a:ext cx="260203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5320854" y="1530549"/>
            <a:ext cx="3048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1232">
            <a:off x="261738" y="1230345"/>
            <a:ext cx="1517824" cy="1136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 rot="201128">
            <a:off x="4745967" y="272932"/>
            <a:ext cx="4076300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CÁCH DIỄN ĐẠT</a:t>
            </a:r>
          </a:p>
          <a:p>
            <a:pPr algn="ctr"/>
            <a:r>
              <a:rPr lang="en-US" sz="3200" dirty="0" smtClean="0"/>
              <a:t>“RỦ RÊ, MỜI MỌC”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4857252" y="2733258"/>
            <a:ext cx="2400300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2463171"/>
            <a:ext cx="9144000" cy="268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38200" y="3018884"/>
            <a:ext cx="7779066" cy="1839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一緒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に　～ませんか。</a:t>
            </a:r>
            <a:endParaRPr lang="en-US" sz="54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436561" y="3134225"/>
            <a:ext cx="1830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 smtClean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</a:t>
            </a:r>
            <a:endParaRPr lang="en-US" sz="24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2456952" y="4305186"/>
            <a:ext cx="4092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iped Right Arrow 13"/>
          <p:cNvSpPr/>
          <p:nvPr/>
        </p:nvSpPr>
        <p:spPr>
          <a:xfrm>
            <a:off x="3524269" y="2103206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8">
            <a:off x="6965611" y="116811"/>
            <a:ext cx="1935614" cy="116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425">
            <a:off x="141448" y="2996829"/>
            <a:ext cx="1744811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33855">
            <a:off x="362807" y="1283367"/>
            <a:ext cx="1628410" cy="1178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590799" y="1516291"/>
            <a:ext cx="634183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今晩、一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テニスを　しませんか。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24666" y="1298438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いっしょ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524000" y="3257550"/>
            <a:ext cx="742556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土曜日、一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カラオケに　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600200" y="3088273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どようび　　　いっしょ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 rot="21388333">
            <a:off x="317091" y="2245731"/>
            <a:ext cx="998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Tonight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 rot="21388333">
            <a:off x="199681" y="4620058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Saturday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1716">
            <a:off x="2020871" y="2008360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4800600" y="2002577"/>
            <a:ext cx="2286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800600" y="2530999"/>
            <a:ext cx="403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しましょう。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551754" y="3927755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1716">
            <a:off x="2048356" y="3832909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828085" y="3827126"/>
            <a:ext cx="2286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4828085" y="4355548"/>
            <a:ext cx="403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行きましょう。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48400" y="2525797"/>
            <a:ext cx="2057400" cy="528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55956" y="4352947"/>
            <a:ext cx="2430843" cy="528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1128">
            <a:off x="4649501" y="251890"/>
            <a:ext cx="4076300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CÁCH DIỄN ĐẠT</a:t>
            </a:r>
          </a:p>
          <a:p>
            <a:pPr algn="ctr"/>
            <a:r>
              <a:rPr lang="en-US" sz="3200" dirty="0" smtClean="0"/>
              <a:t>“HÔ HÀO, KÊU GỌI”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6200" y="1581150"/>
            <a:ext cx="9144000" cy="268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7666" y="1885950"/>
            <a:ext cx="8756334" cy="2133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Ⅴ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ます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  <a:sym typeface="Wingdings 2" panose="05020102010507070707" pitchFamily="18" charset="2"/>
              </a:rPr>
              <a:t>　</a:t>
            </a:r>
            <a:r>
              <a:rPr lang="en-US" altLang="ja-JP" sz="8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Ⅴ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ましょう。</a:t>
            </a:r>
            <a:endParaRPr lang="en-US" sz="54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33152" y="3423165"/>
            <a:ext cx="4092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8101">
            <a:off x="193817" y="97208"/>
            <a:ext cx="2455395" cy="1052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26" y="38817"/>
            <a:ext cx="1746242" cy="133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6574">
            <a:off x="6086742" y="1196420"/>
            <a:ext cx="2397953" cy="1342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675467" y="1929887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đằng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842624" y="3545273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603">
            <a:off x="304800" y="1344579"/>
            <a:ext cx="193839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5492">
            <a:off x="381000" y="3020979"/>
            <a:ext cx="25431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295400" y="1801779"/>
            <a:ext cx="784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あそこのレストランに入りませんか。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95400" y="1580085"/>
            <a:ext cx="708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　　　　　　　　　　　　　　　　　　　はい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281841" y="3554379"/>
            <a:ext cx="64049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明日、一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買い物に行きませんか。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273374" y="3385102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　　いっしょ　　　か　　もの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rot="21388333">
            <a:off x="9345" y="2426665"/>
            <a:ext cx="11306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err="1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Overthere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 rot="21388333">
            <a:off x="151249" y="4480215"/>
            <a:ext cx="1307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Tomorrow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1716">
            <a:off x="2856570" y="2393633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6604">
            <a:off x="7365736" y="2304424"/>
            <a:ext cx="1651388" cy="1221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186368" y="2416469"/>
            <a:ext cx="428474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すみません、ちょっと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311579" y="4083682"/>
            <a:ext cx="428474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明日は　ちょっと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311579" y="4624277"/>
            <a:ext cx="3784421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いそがしいですから。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67200" y="2348594"/>
            <a:ext cx="2057400" cy="591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70116" y="4020385"/>
            <a:ext cx="2057400" cy="591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10800000">
            <a:off x="6528829" y="2363096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308">
            <a:off x="6965611" y="116811"/>
            <a:ext cx="1935614" cy="116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28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5" grpId="0"/>
      <p:bldP spid="6" grpId="0" animBg="1"/>
      <p:bldP spid="7" grpId="0"/>
      <p:bldP spid="8" grpId="0"/>
      <p:bldP spid="9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679893" y="4593110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 rot="201608">
            <a:off x="6019800" y="209550"/>
            <a:ext cx="26670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あります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057400" y="1421612"/>
            <a:ext cx="5025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733744" y="1347175"/>
            <a:ext cx="6267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私の町に　スーパーが　ありません。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38400" y="1172884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まち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9251">
            <a:off x="47344" y="807758"/>
            <a:ext cx="1639055" cy="122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encrypted-tbn3.gstatic.com/images?q=tbn:ANd9GcT43F7cbSu0_j0nPGkThPPTtP-9RsREBz5uzcTfqkBp9haXydY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1456">
            <a:off x="265527" y="2179270"/>
            <a:ext cx="1638300" cy="949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81056" y="2319520"/>
            <a:ext cx="5025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Hải Phòng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426703" y="4549350"/>
            <a:ext cx="73310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　社長の家で　パーティーが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417788" y="4352954"/>
            <a:ext cx="30105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しゃちょう　うち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1811">
            <a:off x="6822180" y="2804837"/>
            <a:ext cx="2033151" cy="1267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 rot="21388333">
            <a:off x="7822695" y="3969756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Party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38714">
            <a:off x="4756696" y="2729708"/>
            <a:ext cx="1776121" cy="1440869"/>
          </a:xfrm>
          <a:prstGeom prst="rect">
            <a:avLst/>
          </a:prstGeom>
        </p:spPr>
      </p:pic>
      <p:sp>
        <p:nvSpPr>
          <p:cNvPr id="14" name="TextBox 3"/>
          <p:cNvSpPr txBox="1">
            <a:spLocks noChangeArrowheads="1"/>
          </p:cNvSpPr>
          <p:nvPr/>
        </p:nvSpPr>
        <p:spPr bwMode="auto">
          <a:xfrm rot="21388333">
            <a:off x="5271145" y="3969754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Meeting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26567">
            <a:off x="2073762" y="2926652"/>
            <a:ext cx="2219345" cy="1353259"/>
          </a:xfrm>
          <a:prstGeom prst="rect">
            <a:avLst/>
          </a:prstGeom>
        </p:spPr>
      </p:pic>
      <p:sp>
        <p:nvSpPr>
          <p:cNvPr id="16" name="TextBox 3"/>
          <p:cNvSpPr txBox="1">
            <a:spLocks noChangeArrowheads="1"/>
          </p:cNvSpPr>
          <p:nvPr/>
        </p:nvSpPr>
        <p:spPr bwMode="auto">
          <a:xfrm rot="21388333">
            <a:off x="2507858" y="4088437"/>
            <a:ext cx="1627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Football match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364994" y="2249952"/>
            <a:ext cx="7010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ハイフォンに　自動車工場が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3805175" y="2058898"/>
            <a:ext cx="24479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じどうしゃこうじょう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244" y="1259599"/>
            <a:ext cx="8225756" cy="1700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【Place】</a:t>
            </a:r>
            <a:r>
              <a:rPr lang="ja-JP" altLang="en-US" sz="4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で　～が　あります。</a:t>
            </a:r>
            <a:endParaRPr lang="en-US" sz="40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1723" y="1449908"/>
            <a:ext cx="914400" cy="1078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953591" y="4602800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họp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1584355" y="4574677"/>
            <a:ext cx="64166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会社で　会議が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1601771" y="4402623"/>
            <a:ext cx="368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　かいしゃ　　　かいぎ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" grpId="0" animBg="1"/>
      <p:bldP spid="3" grpId="0"/>
      <p:bldP spid="4" grpId="0" animBg="1"/>
      <p:bldP spid="5" grpId="0"/>
      <p:bldP spid="8" grpId="0"/>
      <p:bldP spid="9" grpId="0" animBg="1"/>
      <p:bldP spid="9" grpId="1" animBg="1"/>
      <p:bldP spid="10" grpId="0"/>
      <p:bldP spid="10" grpId="1"/>
      <p:bldP spid="12" grpId="0"/>
      <p:bldP spid="14" grpId="0"/>
      <p:bldP spid="16" grpId="0"/>
      <p:bldP spid="20" grpId="0" animBg="1"/>
      <p:bldP spid="21" grpId="0"/>
      <p:bldP spid="17" grpId="0" animBg="1"/>
      <p:bldP spid="15" grpId="0" animBg="1"/>
      <p:bldP spid="22" grpId="0"/>
      <p:bldP spid="24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2.gstatic.com/images?q=tbn:ANd9GcRmp5E4pgidlc8rstonJ0YyNLKAizIJV5sMG-vttrYi-_eAzl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0686">
            <a:off x="195348" y="106200"/>
            <a:ext cx="1622358" cy="985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Rmp5E4pgidlc8rstonJ0YyNLKAizIJV5sMG-vttrYi-_eAzl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823">
            <a:off x="202500" y="527813"/>
            <a:ext cx="1622358" cy="985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1559" y="1692346"/>
            <a:ext cx="2815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52400" y="2200930"/>
            <a:ext cx="445554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コンサートの切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符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317072" y="2019014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きっぷ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3" y="2876903"/>
            <a:ext cx="6651989" cy="2444606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05682" y="2168143"/>
            <a:ext cx="242321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630675" y="1938446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 rot="21388333">
            <a:off x="161741" y="1319210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Concert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13809" y="1601369"/>
            <a:ext cx="86144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</a:t>
            </a:r>
            <a:endParaRPr lang="en-US" sz="28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8078015" y="1432092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まい　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061559" y="1675340"/>
            <a:ext cx="4552660" cy="369332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tấm</a:t>
            </a:r>
            <a:r>
              <a:rPr lang="en-US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 rot="187314">
            <a:off x="6393162" y="150049"/>
            <a:ext cx="2461459" cy="10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助数詞</a:t>
            </a:r>
            <a:endParaRPr lang="en-US" sz="4000" dirty="0"/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 rot="224613">
            <a:off x="6940295" y="110095"/>
            <a:ext cx="1563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じょすうし　</a:t>
            </a:r>
            <a:endParaRPr lang="en-US" sz="20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Striped Right Arrow 15"/>
          <p:cNvSpPr/>
          <p:nvPr/>
        </p:nvSpPr>
        <p:spPr>
          <a:xfrm rot="10973366">
            <a:off x="4722354" y="208238"/>
            <a:ext cx="1607664" cy="826774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88279">
            <a:off x="5029027" y="446355"/>
            <a:ext cx="122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TRỢ SỐ TỪ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21376015">
            <a:off x="1874958" y="168243"/>
            <a:ext cx="2827579" cy="9067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b="1" dirty="0" smtClean="0"/>
              <a:t>CHỦNG LOẠI</a:t>
            </a:r>
          </a:p>
          <a:p>
            <a:pPr algn="ctr"/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10816 -0.0033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09877E-6 L 0.0934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648 L -0.36823 0.1148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604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648 L -0.37222 0.1049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0" grpId="1" animBg="1"/>
      <p:bldP spid="11" grpId="0"/>
      <p:bldP spid="11" grpId="1"/>
      <p:bldP spid="12" grpId="0"/>
      <p:bldP spid="13" grpId="0" animBg="1"/>
      <p:bldP spid="13" grpId="1" animBg="1"/>
      <p:bldP spid="14" grpId="0"/>
      <p:bldP spid="14" grpId="1"/>
      <p:bldP spid="15" grpId="0" animBg="1"/>
      <p:bldP spid="9" grpId="0" animBg="1"/>
      <p:bldP spid="17" grpId="0"/>
      <p:bldP spid="16" grpId="0" animBg="1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2223939"/>
            <a:ext cx="5029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あそこに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傘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5本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405425"/>
            <a:ext cx="591220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ケーキを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五つ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買かいます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657" y="3840786"/>
            <a:ext cx="7983182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Order）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ハンバーガーを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三つ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ください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657" y="4585154"/>
            <a:ext cx="836034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Order）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スパゲッティを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二つ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お願いします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096419"/>
            <a:ext cx="665060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切手を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10枚と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はがきを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3枚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買います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-24665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06601" y="2064574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かさ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" y="2945728"/>
            <a:ext cx="495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きって　　　　　まい　　　　　　　　　　　まい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10200" y="4423603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ねが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-71488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83" y="-87988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2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property id=&quot;20226&quot; value=&quot;D:\Users\Nguyen Cuong\Desktop\Year of 2015\Slides (Dekiru Nihongo)\Lesson 7 All.pptx&quot;/&gt;&lt;object type=&quot;8&quot; unique_id=&quot;23015&quot;&gt;&lt;/object&gt;&lt;object type=&quot;2&quot; unique_id=&quot;23016&quot;&gt;&lt;object type=&quot;3&quot; unique_id=&quot;23017&quot;&gt;&lt;property id=&quot;20148&quot; value=&quot;5&quot;/&gt;&lt;property id=&quot;20300&quot; value=&quot;Slide 1&quot;/&gt;&lt;property id=&quot;20307&quot; value=&quot;256&quot;/&gt;&lt;/object&gt;&lt;object type=&quot;3&quot; unique_id=&quot;23019&quot;&gt;&lt;property id=&quot;20148&quot; value=&quot;5&quot;/&gt;&lt;property id=&quot;20300&quot; value=&quot;Slide 5&quot;/&gt;&lt;property id=&quot;20307&quot; value=&quot;257&quot;/&gt;&lt;/object&gt;&lt;object type=&quot;3&quot; unique_id=&quot;23020&quot;&gt;&lt;property id=&quot;20148&quot; value=&quot;5&quot;/&gt;&lt;property id=&quot;20300&quot; value=&quot;Slide 6&quot;/&gt;&lt;property id=&quot;20307&quot; value=&quot;264&quot;/&gt;&lt;/object&gt;&lt;object type=&quot;3&quot; unique_id=&quot;23021&quot;&gt;&lt;property id=&quot;20148&quot; value=&quot;5&quot;/&gt;&lt;property id=&quot;20300&quot; value=&quot;Slide 7&quot;/&gt;&lt;property id=&quot;20307&quot; value=&quot;266&quot;/&gt;&lt;/object&gt;&lt;object type=&quot;3&quot; unique_id=&quot;23022&quot;&gt;&lt;property id=&quot;20148&quot; value=&quot;5&quot;/&gt;&lt;property id=&quot;20300&quot; value=&quot;Slide 4&quot;/&gt;&lt;property id=&quot;20307&quot; value=&quot;265&quot;/&gt;&lt;/object&gt;&lt;object type=&quot;3&quot; unique_id=&quot;23023&quot;&gt;&lt;property id=&quot;20148&quot; value=&quot;5&quot;/&gt;&lt;property id=&quot;20300&quot; value=&quot;Slide 8&quot;/&gt;&lt;property id=&quot;20307&quot; value=&quot;267&quot;/&gt;&lt;/object&gt;&lt;object type=&quot;3&quot; unique_id=&quot;23605&quot;&gt;&lt;property id=&quot;20148&quot; value=&quot;5&quot;/&gt;&lt;property id=&quot;20300&quot; value=&quot;Slide 9&quot;/&gt;&lt;property id=&quot;20307&quot; value=&quot;273&quot;/&gt;&lt;/object&gt;&lt;object type=&quot;3&quot; unique_id=&quot;23606&quot;&gt;&lt;property id=&quot;20148&quot; value=&quot;5&quot;/&gt;&lt;property id=&quot;20300&quot; value=&quot;Slide 20&quot;/&gt;&lt;property id=&quot;20307&quot; value=&quot;274&quot;/&gt;&lt;/object&gt;&lt;object type=&quot;3&quot; unique_id=&quot;23607&quot;&gt;&lt;property id=&quot;20148&quot; value=&quot;5&quot;/&gt;&lt;property id=&quot;20300&quot; value=&quot;Slide 21&quot;/&gt;&lt;property id=&quot;20307&quot; value=&quot;275&quot;/&gt;&lt;/object&gt;&lt;object type=&quot;3&quot; unique_id=&quot;23608&quot;&gt;&lt;property id=&quot;20148&quot; value=&quot;5&quot;/&gt;&lt;property id=&quot;20300&quot; value=&quot;Slide 22&quot;/&gt;&lt;property id=&quot;20307&quot; value=&quot;276&quot;/&gt;&lt;/object&gt;&lt;object type=&quot;3&quot; unique_id=&quot;23609&quot;&gt;&lt;property id=&quot;20148&quot; value=&quot;5&quot;/&gt;&lt;property id=&quot;20300&quot; value=&quot;Slide 23&quot;/&gt;&lt;property id=&quot;20307&quot; value=&quot;277&quot;/&gt;&lt;/object&gt;&lt;object type=&quot;3&quot; unique_id=&quot;24360&quot;&gt;&lt;property id=&quot;20148&quot; value=&quot;5&quot;/&gt;&lt;property id=&quot;20300&quot; value=&quot;Slide 12&quot;/&gt;&lt;property id=&quot;20307&quot; value=&quot;282&quot;/&gt;&lt;/object&gt;&lt;object type=&quot;3&quot; unique_id=&quot;24361&quot;&gt;&lt;property id=&quot;20148&quot; value=&quot;5&quot;/&gt;&lt;property id=&quot;20300&quot; value=&quot;Slide 13&quot;/&gt;&lt;property id=&quot;20307&quot; value=&quot;283&quot;/&gt;&lt;/object&gt;&lt;object type=&quot;3&quot; unique_id=&quot;24362&quot;&gt;&lt;property id=&quot;20148&quot; value=&quot;5&quot;/&gt;&lt;property id=&quot;20300&quot; value=&quot;Slide 16&quot;/&gt;&lt;property id=&quot;20307&quot; value=&quot;284&quot;/&gt;&lt;/object&gt;&lt;object type=&quot;3&quot; unique_id=&quot;24363&quot;&gt;&lt;property id=&quot;20148&quot; value=&quot;5&quot;/&gt;&lt;property id=&quot;20300&quot; value=&quot;Slide 18&quot;/&gt;&lt;property id=&quot;20307&quot; value=&quot;285&quot;/&gt;&lt;/object&gt;&lt;object type=&quot;3&quot; unique_id=&quot;24688&quot;&gt;&lt;property id=&quot;20148&quot; value=&quot;5&quot;/&gt;&lt;property id=&quot;20300&quot; value=&quot;Slide 17&quot;/&gt;&lt;property id=&quot;20307&quot; value=&quot;286&quot;/&gt;&lt;/object&gt;&lt;object type=&quot;3&quot; unique_id=&quot;25289&quot;&gt;&lt;property id=&quot;20148&quot; value=&quot;5&quot;/&gt;&lt;property id=&quot;20300&quot; value=&quot;Slide 14&quot;/&gt;&lt;property id=&quot;20307&quot; value=&quot;287&quot;/&gt;&lt;/object&gt;&lt;object type=&quot;3&quot; unique_id=&quot;27514&quot;&gt;&lt;property id=&quot;20148&quot; value=&quot;5&quot;/&gt;&lt;property id=&quot;20300&quot; value=&quot;Slide 15&quot;/&gt;&lt;property id=&quot;20307&quot; value=&quot;289&quot;/&gt;&lt;/object&gt;&lt;object type=&quot;3&quot; unique_id=&quot;27516&quot;&gt;&lt;property id=&quot;20148&quot; value=&quot;5&quot;/&gt;&lt;property id=&quot;20300&quot; value=&quot;Slide 10&quot;/&gt;&lt;property id=&quot;20307&quot; value=&quot;290&quot;/&gt;&lt;/object&gt;&lt;object type=&quot;3&quot; unique_id=&quot;33770&quot;&gt;&lt;property id=&quot;20148&quot; value=&quot;5&quot;/&gt;&lt;property id=&quot;20300&quot; value=&quot;Slide 2&quot;/&gt;&lt;property id=&quot;20307&quot; value=&quot;259&quot;/&gt;&lt;/object&gt;&lt;object type=&quot;3&quot; unique_id=&quot;33771&quot;&gt;&lt;property id=&quot;20148&quot; value=&quot;5&quot;/&gt;&lt;property id=&quot;20300&quot; value=&quot;Slide 3&quot;/&gt;&lt;property id=&quot;20307&quot; value=&quot;258&quot;/&gt;&lt;/object&gt;&lt;object type=&quot;3&quot; unique_id=&quot;33772&quot;&gt;&lt;property id=&quot;20148&quot; value=&quot;5&quot;/&gt;&lt;property id=&quot;20300&quot; value=&quot;Slide 11&quot;/&gt;&lt;property id=&quot;20307&quot; value=&quot;261&quot;/&gt;&lt;/object&gt;&lt;object type=&quot;3&quot; unique_id=&quot;33773&quot;&gt;&lt;property id=&quot;20148&quot; value=&quot;5&quot;/&gt;&lt;property id=&quot;20300&quot; value=&quot;Slide 19&quot;/&gt;&lt;property id=&quot;20307&quot; value=&quot;26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presentation(3)</Template>
  <TotalTime>0</TotalTime>
  <Words>1068</Words>
  <Application>Microsoft Office PowerPoint</Application>
  <PresentationFormat>On-screen Show (16:9)</PresentationFormat>
  <Paragraphs>273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HGPｺﾞｼｯｸE</vt:lpstr>
      <vt:lpstr>HGPSoeiKakupoptai</vt:lpstr>
      <vt:lpstr>HGSeikaishotaiPRO</vt:lpstr>
      <vt:lpstr>HGSoeiKakupoptai</vt:lpstr>
      <vt:lpstr>HGSSoeiKakupoptai</vt:lpstr>
      <vt:lpstr>Kozuka Gothic Pro M</vt:lpstr>
      <vt:lpstr>Kozuka Mincho Pro EL</vt:lpstr>
      <vt:lpstr>Kozuka Mincho Pro H</vt:lpstr>
      <vt:lpstr>mikachan</vt:lpstr>
      <vt:lpstr>MS PGothic</vt:lpstr>
      <vt:lpstr>NtMotoyaKyotai</vt:lpstr>
      <vt:lpstr>Calibri</vt:lpstr>
      <vt:lpstr>Tahoma</vt:lpstr>
      <vt:lpstr>Tw Cen MT</vt:lpstr>
      <vt:lpstr>Wingdings</vt:lpstr>
      <vt:lpstr>Wingdings 2</vt:lpstr>
      <vt:lpstr>WidescreenPresentation16x9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2014-12-17T03:39:57Z</dcterms:created>
  <dcterms:modified xsi:type="dcterms:W3CDTF">2015-05-10T10:49:13Z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