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63" r:id="rId4"/>
    <p:sldId id="257" r:id="rId5"/>
    <p:sldId id="281" r:id="rId6"/>
    <p:sldId id="282" r:id="rId7"/>
    <p:sldId id="283" r:id="rId8"/>
    <p:sldId id="284" r:id="rId9"/>
    <p:sldId id="285" r:id="rId10"/>
    <p:sldId id="286" r:id="rId11"/>
    <p:sldId id="264" r:id="rId12"/>
    <p:sldId id="289" r:id="rId13"/>
    <p:sldId id="266" r:id="rId14"/>
    <p:sldId id="291" r:id="rId15"/>
    <p:sldId id="290" r:id="rId16"/>
    <p:sldId id="268" r:id="rId17"/>
    <p:sldId id="269" r:id="rId18"/>
    <p:sldId id="270" r:id="rId19"/>
    <p:sldId id="273" r:id="rId20"/>
    <p:sldId id="271" r:id="rId21"/>
    <p:sldId id="274" r:id="rId22"/>
    <p:sldId id="292" r:id="rId23"/>
    <p:sldId id="288" r:id="rId24"/>
    <p:sldId id="265" r:id="rId25"/>
    <p:sldId id="267" r:id="rId26"/>
    <p:sldId id="287" r:id="rId27"/>
    <p:sldId id="275" r:id="rId28"/>
    <p:sldId id="276" r:id="rId29"/>
    <p:sldId id="272" r:id="rId30"/>
    <p:sldId id="277" r:id="rId31"/>
    <p:sldId id="278" r:id="rId32"/>
  </p:sldIdLst>
  <p:sldSz cx="12188825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5274" autoAdjust="0"/>
  </p:normalViewPr>
  <p:slideViewPr>
    <p:cSldViewPr>
      <p:cViewPr varScale="1">
        <p:scale>
          <a:sx n="67" d="100"/>
          <a:sy n="67" d="100"/>
        </p:scale>
        <p:origin x="547" y="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01-Mar-18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01-Mar-18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01-Mar-18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01-Mar-18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01-Mar-18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01-Mar-18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01-Mar-18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01-Mar-18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01-Mar-18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01-Mar-18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01-Mar-18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01-Mar-18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01-Mar-18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5812" y="1447800"/>
            <a:ext cx="9372600" cy="29908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友</a:t>
            </a:r>
            <a:r>
              <a:rPr lang="ja-JP" altLang="en-US" sz="138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達の家で</a:t>
            </a:r>
            <a:endParaRPr 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91427" y="4876800"/>
            <a:ext cx="2501370" cy="781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</a:t>
            </a:r>
            <a:r>
              <a:rPr lang="ja-JP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７</a:t>
            </a:r>
            <a:r>
              <a:rPr lang="ja-JP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課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9212" y="1600200"/>
            <a:ext cx="6629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ja-JP" altLang="en-US" sz="4400" b="1" dirty="0" smtClean="0">
                <a:ln/>
                <a:solidFill>
                  <a:schemeClr val="accent4"/>
                </a:solidFill>
                <a:latin typeface="HGSSoeiKakupoptai" panose="040B0A00000000000000" pitchFamily="50" charset="-128"/>
                <a:ea typeface="HGSSoeiKakupoptai" panose="040B0A00000000000000" pitchFamily="50" charset="-128"/>
              </a:rPr>
              <a:t>ともだち　　　　　うち</a:t>
            </a:r>
            <a:endParaRPr lang="en-US" sz="4400" b="1" dirty="0">
              <a:ln/>
              <a:solidFill>
                <a:schemeClr val="accent4"/>
              </a:solidFill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381000"/>
            <a:ext cx="1419225" cy="604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762000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ed Rectangle 3"/>
          <p:cNvSpPr/>
          <p:nvPr/>
        </p:nvSpPr>
        <p:spPr>
          <a:xfrm>
            <a:off x="5637212" y="9144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第７課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11592" y="2665457"/>
            <a:ext cx="5857257" cy="23860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パーティーの　</a:t>
            </a:r>
            <a:endParaRPr lang="en-US" altLang="ja-JP" sz="6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  <a:p>
            <a:pPr algn="ctr"/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準備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721955">
            <a:off x="9545582" y="1831667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 rot="829033">
            <a:off x="11177829" y="2069614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２</a:t>
            </a:r>
            <a:endParaRPr lang="en-US" sz="9600" dirty="0"/>
          </a:p>
        </p:txBody>
      </p:sp>
      <p:sp>
        <p:nvSpPr>
          <p:cNvPr id="2" name="TextBox 1"/>
          <p:cNvSpPr txBox="1"/>
          <p:nvPr/>
        </p:nvSpPr>
        <p:spPr>
          <a:xfrm rot="21182823">
            <a:off x="1340014" y="1882855"/>
            <a:ext cx="5486400" cy="1447800"/>
          </a:xfrm>
          <a:prstGeom prst="rect">
            <a:avLst/>
          </a:prstGeom>
          <a:scene3d>
            <a:camera prst="perspectiveLeft"/>
            <a:lightRig rig="threePt" dir="t"/>
          </a:scene3d>
          <a:sp3d>
            <a:bevelT w="165100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ĐỘNG TỪ DẠNG –TE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400" dirty="0">
                <a:solidFill>
                  <a:srgbClr val="FFFFFF"/>
                </a:solidFill>
              </a:rPr>
              <a:t>「て形」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0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811593" y="2665457"/>
            <a:ext cx="5626220" cy="23860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動詞グループ分け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 rot="21258491">
            <a:off x="2103866" y="1380127"/>
            <a:ext cx="5898010" cy="13923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latin typeface="OCR A Extended" panose="02010509020102010303" pitchFamily="50" charset="0"/>
                <a:ea typeface="HGSoeiKakupoptai" panose="040B0A09000000000000" pitchFamily="49" charset="-128"/>
              </a:rPr>
              <a:t>Cách</a:t>
            </a:r>
            <a:r>
              <a:rPr lang="en-US" sz="4400" dirty="0" smtClean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  <a:r>
              <a:rPr lang="en-US" sz="4400" dirty="0" err="1" smtClean="0">
                <a:latin typeface="OCR A Extended" panose="02010509020102010303" pitchFamily="50" charset="0"/>
                <a:ea typeface="HGSoeiKakupoptai" panose="040B0A09000000000000" pitchFamily="49" charset="-128"/>
              </a:rPr>
              <a:t>phân</a:t>
            </a:r>
            <a:r>
              <a:rPr lang="en-US" sz="4400" dirty="0" smtClean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  <a:r>
              <a:rPr lang="en-US" sz="4400" dirty="0" err="1" smtClean="0">
                <a:latin typeface="OCR A Extended" panose="02010509020102010303" pitchFamily="50" charset="0"/>
                <a:ea typeface="HGSoeiKakupoptai" panose="040B0A09000000000000" pitchFamily="49" charset="-128"/>
              </a:rPr>
              <a:t>loại</a:t>
            </a:r>
            <a:r>
              <a:rPr lang="en-US" sz="4400" dirty="0" smtClean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</a:p>
          <a:p>
            <a:pPr algn="ctr"/>
            <a:r>
              <a:rPr lang="en-US" sz="4400" dirty="0" err="1" smtClean="0">
                <a:latin typeface="OCR A Extended" panose="02010509020102010303" pitchFamily="50" charset="0"/>
                <a:ea typeface="HGSoeiKakupoptai" panose="040B0A09000000000000" pitchFamily="49" charset="-128"/>
              </a:rPr>
              <a:t>nhóm</a:t>
            </a:r>
            <a:r>
              <a:rPr lang="en-US" sz="4400" dirty="0" smtClean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  <a:r>
              <a:rPr lang="en-US" sz="4400" dirty="0" err="1" smtClean="0">
                <a:latin typeface="OCR A Extended" panose="02010509020102010303" pitchFamily="50" charset="0"/>
                <a:ea typeface="HGSoeiKakupoptai" panose="040B0A09000000000000" pitchFamily="49" charset="-128"/>
              </a:rPr>
              <a:t>động</a:t>
            </a:r>
            <a:r>
              <a:rPr lang="en-US" sz="4400" dirty="0" smtClean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  <a:r>
              <a:rPr lang="en-US" sz="4400" dirty="0" err="1" smtClean="0">
                <a:latin typeface="OCR A Extended" panose="02010509020102010303" pitchFamily="50" charset="0"/>
                <a:ea typeface="HGSoeiKakupoptai" panose="040B0A09000000000000" pitchFamily="49" charset="-128"/>
              </a:rPr>
              <a:t>từ</a:t>
            </a:r>
            <a:endParaRPr lang="en-US" sz="2800" dirty="0">
              <a:latin typeface="OCR A Extended" panose="02010509020102010303" pitchFamily="50" charset="0"/>
              <a:ea typeface="HGSoeiKakupoptai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9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579812" y="319167"/>
            <a:ext cx="4724400" cy="914400"/>
          </a:xfrm>
          <a:prstGeom prst="round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+mj-ea"/>
                <a:ea typeface="+mj-ea"/>
              </a:rPr>
              <a:t>動詞グループ分け</a:t>
            </a:r>
            <a:endParaRPr lang="en-US" sz="4000" dirty="0"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8011" y="1593954"/>
            <a:ext cx="4952999" cy="1143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グループ１</a:t>
            </a:r>
            <a:endParaRPr lang="en-US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8011" y="2778177"/>
            <a:ext cx="4933922" cy="265388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グループ２</a:t>
            </a:r>
            <a:endParaRPr lang="en-US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8011" y="5482657"/>
            <a:ext cx="4952999" cy="12991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グループ３</a:t>
            </a:r>
            <a:endParaRPr lang="en-US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20" name="Snip Diagonal Corner Rectangle 19"/>
          <p:cNvSpPr/>
          <p:nvPr/>
        </p:nvSpPr>
        <p:spPr>
          <a:xfrm>
            <a:off x="2983951" y="1778834"/>
            <a:ext cx="2362202" cy="729521"/>
          </a:xfrm>
          <a:prstGeom prst="snip2Diag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漢字 </a:t>
            </a:r>
            <a:r>
              <a:rPr lang="en-US" altLang="ja-JP" sz="4400" dirty="0" smtClean="0"/>
              <a:t>i</a:t>
            </a:r>
            <a:r>
              <a:rPr lang="ja-JP" altLang="en-US" sz="3200" dirty="0" smtClean="0"/>
              <a:t>ます</a:t>
            </a:r>
            <a:endParaRPr lang="en-US" sz="3200" dirty="0"/>
          </a:p>
        </p:txBody>
      </p:sp>
      <p:sp>
        <p:nvSpPr>
          <p:cNvPr id="21" name="Snip Diagonal Corner Rectangle 20"/>
          <p:cNvSpPr/>
          <p:nvPr/>
        </p:nvSpPr>
        <p:spPr>
          <a:xfrm>
            <a:off x="2983951" y="2905593"/>
            <a:ext cx="2362202" cy="729521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漢字 </a:t>
            </a:r>
            <a:r>
              <a:rPr lang="en-US" altLang="ja-JP" sz="4400" dirty="0" smtClean="0"/>
              <a:t>e</a:t>
            </a:r>
            <a:r>
              <a:rPr lang="ja-JP" altLang="en-US" sz="3200" dirty="0" smtClean="0"/>
              <a:t>ま</a:t>
            </a:r>
            <a:r>
              <a:rPr lang="ja-JP" altLang="en-US" sz="3200" dirty="0"/>
              <a:t>す</a:t>
            </a:r>
            <a:endParaRPr lang="en-US" sz="3200" dirty="0"/>
          </a:p>
        </p:txBody>
      </p:sp>
      <p:sp>
        <p:nvSpPr>
          <p:cNvPr id="22" name="Snip Diagonal Corner Rectangle 21"/>
          <p:cNvSpPr/>
          <p:nvPr/>
        </p:nvSpPr>
        <p:spPr>
          <a:xfrm>
            <a:off x="3002350" y="3776899"/>
            <a:ext cx="2362202" cy="729521"/>
          </a:xfrm>
          <a:prstGeom prst="snip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漢</a:t>
            </a:r>
            <a:r>
              <a:rPr lang="ja-JP" altLang="en-US" sz="3200" dirty="0" smtClean="0"/>
              <a:t>字ま</a:t>
            </a:r>
            <a:r>
              <a:rPr lang="ja-JP" altLang="en-US" sz="3200" dirty="0"/>
              <a:t>す</a:t>
            </a:r>
            <a:endParaRPr lang="en-US" sz="3200" dirty="0"/>
          </a:p>
        </p:txBody>
      </p:sp>
      <p:sp>
        <p:nvSpPr>
          <p:cNvPr id="23" name="Snip Diagonal Corner Rectangle 22"/>
          <p:cNvSpPr/>
          <p:nvPr/>
        </p:nvSpPr>
        <p:spPr>
          <a:xfrm>
            <a:off x="3016091" y="4625720"/>
            <a:ext cx="2362202" cy="729521"/>
          </a:xfrm>
          <a:prstGeom prst="snip2Diag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漢字 </a:t>
            </a:r>
            <a:r>
              <a:rPr lang="en-US" altLang="ja-JP" sz="4400" dirty="0"/>
              <a:t>i</a:t>
            </a:r>
            <a:r>
              <a:rPr lang="ja-JP" altLang="en-US" sz="3200" dirty="0"/>
              <a:t>ます</a:t>
            </a:r>
            <a:endParaRPr lang="en-US" sz="3200" dirty="0"/>
          </a:p>
        </p:txBody>
      </p:sp>
      <p:sp>
        <p:nvSpPr>
          <p:cNvPr id="24" name="Snip Diagonal Corner Rectangle 23"/>
          <p:cNvSpPr/>
          <p:nvPr/>
        </p:nvSpPr>
        <p:spPr>
          <a:xfrm>
            <a:off x="2983951" y="5551361"/>
            <a:ext cx="2362202" cy="544640"/>
          </a:xfrm>
          <a:prstGeom prst="snip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し</a:t>
            </a:r>
            <a:r>
              <a:rPr lang="ja-JP" altLang="en-US" sz="2800" dirty="0" smtClean="0"/>
              <a:t>ま</a:t>
            </a:r>
            <a:r>
              <a:rPr lang="ja-JP" altLang="en-US" sz="2800" dirty="0"/>
              <a:t>す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6945783" y="1593954"/>
            <a:ext cx="4952999" cy="1143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latin typeface="+mj-ea"/>
                <a:ea typeface="+mj-ea"/>
              </a:rPr>
              <a:t>　書きます</a:t>
            </a:r>
            <a:r>
              <a:rPr lang="en-US" altLang="ja-JP" sz="2800" dirty="0" smtClean="0">
                <a:latin typeface="+mj-ea"/>
                <a:ea typeface="+mj-ea"/>
              </a:rPr>
              <a:t>	</a:t>
            </a:r>
            <a:r>
              <a:rPr lang="ja-JP" altLang="en-US" sz="2800" dirty="0" smtClean="0">
                <a:latin typeface="+mj-ea"/>
                <a:ea typeface="+mj-ea"/>
              </a:rPr>
              <a:t>　　</a:t>
            </a:r>
            <a:r>
              <a:rPr lang="en-US" altLang="ja-JP" sz="2800" dirty="0" smtClean="0">
                <a:latin typeface="+mj-ea"/>
                <a:ea typeface="+mj-ea"/>
              </a:rPr>
              <a:t>	</a:t>
            </a:r>
            <a:r>
              <a:rPr lang="ja-JP" altLang="en-US" sz="2800" dirty="0" smtClean="0">
                <a:latin typeface="+mj-ea"/>
                <a:ea typeface="+mj-ea"/>
              </a:rPr>
              <a:t>読みます</a:t>
            </a:r>
            <a:endParaRPr lang="en-US" altLang="ja-JP" sz="2800" dirty="0" smtClean="0">
              <a:latin typeface="+mj-ea"/>
              <a:ea typeface="+mj-ea"/>
            </a:endParaRPr>
          </a:p>
          <a:p>
            <a:r>
              <a:rPr lang="ja-JP" altLang="en-US" sz="2800" dirty="0" smtClean="0">
                <a:latin typeface="+mj-ea"/>
                <a:ea typeface="+mj-ea"/>
              </a:rPr>
              <a:t>　帰ります</a:t>
            </a:r>
            <a:r>
              <a:rPr lang="en-US" altLang="ja-JP" sz="2800" dirty="0" smtClean="0">
                <a:latin typeface="+mj-ea"/>
                <a:ea typeface="+mj-ea"/>
              </a:rPr>
              <a:t>		</a:t>
            </a:r>
            <a:r>
              <a:rPr lang="ja-JP" altLang="en-US" sz="2800" dirty="0" smtClean="0">
                <a:latin typeface="+mj-ea"/>
                <a:ea typeface="+mj-ea"/>
              </a:rPr>
              <a:t>買います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32612" y="2778177"/>
            <a:ext cx="4947093" cy="85693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latin typeface="+mj-ea"/>
                <a:ea typeface="+mj-ea"/>
              </a:rPr>
              <a:t>　食</a:t>
            </a:r>
            <a:r>
              <a:rPr lang="ja-JP" altLang="en-US" sz="2800" dirty="0">
                <a:latin typeface="+mj-ea"/>
                <a:ea typeface="+mj-ea"/>
              </a:rPr>
              <a:t>べます</a:t>
            </a:r>
            <a:r>
              <a:rPr lang="en-US" altLang="ja-JP" sz="2800" dirty="0">
                <a:latin typeface="+mj-ea"/>
                <a:ea typeface="+mj-ea"/>
              </a:rPr>
              <a:t>	</a:t>
            </a:r>
            <a:r>
              <a:rPr lang="ja-JP" altLang="en-US" sz="2800" dirty="0" smtClean="0">
                <a:latin typeface="+mj-ea"/>
                <a:ea typeface="+mj-ea"/>
              </a:rPr>
              <a:t>　</a:t>
            </a:r>
            <a:r>
              <a:rPr lang="en-US" altLang="ja-JP" sz="2800" dirty="0" smtClean="0">
                <a:latin typeface="+mj-ea"/>
                <a:ea typeface="+mj-ea"/>
              </a:rPr>
              <a:t>	</a:t>
            </a:r>
            <a:r>
              <a:rPr lang="ja-JP" altLang="en-US" sz="2800" dirty="0" smtClean="0">
                <a:latin typeface="+mj-ea"/>
                <a:ea typeface="+mj-ea"/>
              </a:rPr>
              <a:t>教</a:t>
            </a:r>
            <a:r>
              <a:rPr lang="ja-JP" altLang="en-US" sz="2800" dirty="0">
                <a:latin typeface="+mj-ea"/>
                <a:ea typeface="+mj-ea"/>
              </a:rPr>
              <a:t>えます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45783" y="5638800"/>
            <a:ext cx="4952999" cy="1143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+mj-ea"/>
                <a:ea typeface="+mj-ea"/>
              </a:rPr>
              <a:t>特別</a:t>
            </a:r>
            <a:endParaRPr lang="en-US" sz="4000" dirty="0">
              <a:latin typeface="+mj-ea"/>
              <a:ea typeface="+mj-ea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32612" y="3698822"/>
            <a:ext cx="4947093" cy="85693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latin typeface="+mj-ea"/>
                <a:ea typeface="+mj-ea"/>
              </a:rPr>
              <a:t>　寝ます</a:t>
            </a:r>
            <a:r>
              <a:rPr lang="en-US" altLang="ja-JP" sz="2800" dirty="0" smtClean="0">
                <a:latin typeface="+mj-ea"/>
                <a:ea typeface="+mj-ea"/>
              </a:rPr>
              <a:t>		</a:t>
            </a:r>
            <a:r>
              <a:rPr lang="ja-JP" altLang="en-US" sz="2800" dirty="0" smtClean="0">
                <a:latin typeface="+mj-ea"/>
                <a:ea typeface="+mj-ea"/>
              </a:rPr>
              <a:t>見ます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32612" y="4595740"/>
            <a:ext cx="4947093" cy="9718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latin typeface="+mj-ea"/>
                <a:ea typeface="+mj-ea"/>
              </a:rPr>
              <a:t>　起きます　　　借ります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30" name="Snip Diagonal Corner Rectangle 29"/>
          <p:cNvSpPr/>
          <p:nvPr/>
        </p:nvSpPr>
        <p:spPr>
          <a:xfrm>
            <a:off x="2983951" y="6154089"/>
            <a:ext cx="2362202" cy="597731"/>
          </a:xfrm>
          <a:prstGeom prst="snip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来ま</a:t>
            </a:r>
            <a:r>
              <a:rPr lang="ja-JP" altLang="en-US" sz="2800" dirty="0"/>
              <a:t>す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2817812" y="1793824"/>
            <a:ext cx="3733800" cy="72952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latin typeface="OCR A Extended" panose="02010509020102010303" pitchFamily="50" charset="0"/>
              </a:rPr>
              <a:t>90%</a:t>
            </a:r>
            <a:endParaRPr lang="en-US" sz="3600" dirty="0">
              <a:latin typeface="OCR A Extended" panose="02010509020102010303" pitchFamily="50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17812" y="4609477"/>
            <a:ext cx="3733800" cy="72952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latin typeface="OCR A Extended" panose="02010509020102010303" pitchFamily="50" charset="0"/>
              </a:rPr>
              <a:t>10%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94412" y="2538335"/>
            <a:ext cx="0" cy="2032414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56212" y="5023891"/>
            <a:ext cx="1676400" cy="729520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latin typeface="OCR A Extended" panose="02010509020102010303" pitchFamily="50" charset="0"/>
              </a:rPr>
              <a:t>(Ngoại </a:t>
            </a:r>
            <a:r>
              <a:rPr lang="en-US" sz="2000" dirty="0" err="1" smtClean="0">
                <a:latin typeface="OCR A Extended" panose="02010509020102010303" pitchFamily="50" charset="0"/>
              </a:rPr>
              <a:t>lệ</a:t>
            </a:r>
            <a:r>
              <a:rPr lang="en-US" sz="2000" dirty="0" smtClean="0">
                <a:latin typeface="OCR A Extended" panose="02010509020102010303" pitchFamily="50" charset="0"/>
              </a:rPr>
              <a:t>)</a:t>
            </a:r>
            <a:endParaRPr lang="en-US" sz="2000" dirty="0">
              <a:latin typeface="OCR A Extended" panose="02010509020102010303" pitchFamily="50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1597">
            <a:off x="10221253" y="5798487"/>
            <a:ext cx="1590937" cy="890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Striped Right Arrow 36"/>
          <p:cNvSpPr/>
          <p:nvPr/>
        </p:nvSpPr>
        <p:spPr>
          <a:xfrm>
            <a:off x="5346152" y="5498900"/>
            <a:ext cx="1891257" cy="722643"/>
          </a:xfrm>
          <a:prstGeom prst="strip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ja-JP" altLang="en-US" dirty="0" smtClean="0"/>
              <a:t>を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5346152" y="6036041"/>
            <a:ext cx="3276029" cy="845700"/>
          </a:xfrm>
          <a:prstGeom prst="strip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Cách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biến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đổi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-9754"/>
            <a:ext cx="8839200" cy="6912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92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4612" y="304800"/>
            <a:ext cx="3616325" cy="1077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dirty="0"/>
              <a:t>CÁCH CHIA</a:t>
            </a:r>
          </a:p>
          <a:p>
            <a:pPr algn="ctr" eaLnBrk="1" hangingPunct="1">
              <a:defRPr/>
            </a:pPr>
            <a:r>
              <a:rPr lang="ja-JP" altLang="en-US" sz="3200" b="1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（つくりかた）</a:t>
            </a:r>
            <a:endParaRPr lang="en-US" sz="3200" b="1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0574" y="2667000"/>
            <a:ext cx="2057400" cy="523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Group 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2720" y="4806950"/>
            <a:ext cx="205740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Group II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0574" y="5510213"/>
            <a:ext cx="205740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Group III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8974" y="2614613"/>
            <a:ext cx="5302250" cy="5222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[-mi] [-</a:t>
            </a:r>
            <a:r>
              <a:rPr lang="en-US" sz="2800" dirty="0" err="1">
                <a:solidFill>
                  <a:schemeClr val="bg1"/>
                </a:solidFill>
              </a:rPr>
              <a:t>ni</a:t>
            </a:r>
            <a:r>
              <a:rPr lang="en-US" sz="2800" dirty="0">
                <a:solidFill>
                  <a:schemeClr val="bg1"/>
                </a:solidFill>
              </a:rPr>
              <a:t>] [-bi] </a:t>
            </a:r>
            <a:r>
              <a:rPr lang="en-US" sz="2800" dirty="0" err="1">
                <a:solidFill>
                  <a:schemeClr val="bg1"/>
                </a:solidFill>
              </a:rPr>
              <a:t>thành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～んで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8974" y="4806950"/>
            <a:ext cx="530225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 err="1">
                <a:solidFill>
                  <a:schemeClr val="bg1"/>
                </a:solidFill>
              </a:rPr>
              <a:t>Bỏ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en-US" sz="2800" dirty="0" err="1">
                <a:solidFill>
                  <a:schemeClr val="bg1"/>
                </a:solidFill>
              </a:rPr>
              <a:t>masu</a:t>
            </a:r>
            <a:r>
              <a:rPr lang="en-US" sz="2800" dirty="0">
                <a:solidFill>
                  <a:schemeClr val="bg1"/>
                </a:solidFill>
              </a:rPr>
              <a:t>], </a:t>
            </a:r>
            <a:r>
              <a:rPr lang="en-US" sz="2800" dirty="0" err="1">
                <a:solidFill>
                  <a:schemeClr val="bg1"/>
                </a:solidFill>
              </a:rPr>
              <a:t>cộng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thêm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～て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8974" y="5522913"/>
            <a:ext cx="5302250" cy="954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します（する）　　　して　</a:t>
            </a:r>
            <a:endParaRPr lang="en-US" altLang="ja-JP" sz="2800">
              <a:solidFill>
                <a:schemeClr val="bg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eaLnBrk="1" hangingPunct="1"/>
            <a:r>
              <a:rPr lang="ja-JP" altLang="en-US" sz="280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きます（くる）　　　きて</a:t>
            </a:r>
            <a:r>
              <a:rPr lang="ja-JP" altLang="en-US" sz="2800">
                <a:solidFill>
                  <a:schemeClr val="bg1"/>
                </a:solidFill>
                <a:latin typeface="Calibri" panose="020F0502020204030204" pitchFamily="34" charset="0"/>
              </a:rPr>
              <a:t>　</a:t>
            </a:r>
            <a:endParaRPr lang="en-US" sz="28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394574" y="5791200"/>
            <a:ext cx="685800" cy="5000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4212" y="1981200"/>
            <a:ext cx="5302250" cy="5222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[-i] [-chi] [-</a:t>
            </a:r>
            <a:r>
              <a:rPr lang="en-US" sz="2800" dirty="0" err="1">
                <a:solidFill>
                  <a:schemeClr val="bg1"/>
                </a:solidFill>
              </a:rPr>
              <a:t>ri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  <a:r>
              <a:rPr lang="en-US" sz="2800" dirty="0" err="1">
                <a:solidFill>
                  <a:schemeClr val="bg1"/>
                </a:solidFill>
              </a:rPr>
              <a:t>thành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～って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4212" y="3211513"/>
            <a:ext cx="5302250" cy="1384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[-</a:t>
            </a:r>
            <a:r>
              <a:rPr lang="en-US" sz="2800" dirty="0" err="1">
                <a:solidFill>
                  <a:schemeClr val="bg1"/>
                </a:solidFill>
              </a:rPr>
              <a:t>ki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  <a:r>
              <a:rPr lang="en-US" sz="2800" dirty="0" err="1">
                <a:solidFill>
                  <a:schemeClr val="bg1"/>
                </a:solidFill>
              </a:rPr>
              <a:t>thành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～いて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[-</a:t>
            </a:r>
            <a:r>
              <a:rPr lang="en-US" sz="2800" dirty="0" err="1">
                <a:solidFill>
                  <a:schemeClr val="bg1"/>
                </a:solidFill>
              </a:rPr>
              <a:t>gi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  <a:r>
              <a:rPr lang="en-US" sz="2800" dirty="0" err="1">
                <a:solidFill>
                  <a:schemeClr val="bg1"/>
                </a:solidFill>
              </a:rPr>
              <a:t>thành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～いで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[-</a:t>
            </a:r>
            <a:r>
              <a:rPr lang="en-US" sz="2800" dirty="0" err="1">
                <a:solidFill>
                  <a:schemeClr val="bg1"/>
                </a:solidFill>
              </a:rPr>
              <a:t>shi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  <a:r>
              <a:rPr lang="en-US" sz="2800" dirty="0" err="1">
                <a:solidFill>
                  <a:schemeClr val="bg1"/>
                </a:solidFill>
              </a:rPr>
              <a:t>thành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～して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" name="Rounded Rectangle 1"/>
          <p:cNvSpPr/>
          <p:nvPr/>
        </p:nvSpPr>
        <p:spPr>
          <a:xfrm rot="529928">
            <a:off x="8837612" y="990600"/>
            <a:ext cx="3200400" cy="12954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行きます</a:t>
            </a:r>
            <a:endParaRPr lang="en-US" altLang="ja-JP" sz="3600" dirty="0" smtClean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  <a:sym typeface="Wingdings 2" panose="05020102010507070707" pitchFamily="18" charset="2"/>
              </a:rPr>
              <a:t>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行っ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て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4" name="Striped Right Arrow 13"/>
          <p:cNvSpPr/>
          <p:nvPr/>
        </p:nvSpPr>
        <p:spPr>
          <a:xfrm rot="403058">
            <a:off x="7631979" y="928463"/>
            <a:ext cx="1445905" cy="100756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CHÚ 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rot="21251738">
            <a:off x="544089" y="235573"/>
            <a:ext cx="4034247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smtClean="0">
                <a:solidFill>
                  <a:srgbClr val="FFFFFF"/>
                </a:solidFill>
                <a:latin typeface="Tahoma" charset="0"/>
                <a:cs typeface="Tahoma" charset="0"/>
              </a:rPr>
              <a:t>LUYỆN TẬP CHIA ĐỘNG TỪ DẠNG -TE</a:t>
            </a:r>
            <a:endParaRPr lang="en-US" sz="3200" b="1" smtClean="0">
              <a:solidFill>
                <a:srgbClr val="FF0000"/>
              </a:solidFill>
              <a:latin typeface="Tahoma" charset="0"/>
              <a:cs typeface="Tahom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4812" y="19050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たちます</a:t>
            </a:r>
            <a:endParaRPr lang="en-US" altLang="ja-JP" sz="20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（たつ）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4812" y="28194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すわります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（すわる）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4812" y="37338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かいます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（かう）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4812" y="46482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かします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（かす）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4812" y="55626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よびます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（よぶ）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6787" y="19050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かきます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（かく）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46787" y="28194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のみます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（のむ）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46787" y="37338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いそぎます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（いそぐ）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6787" y="46482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かえります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（かえる）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46787" y="55626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もちます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（もつ）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2212" y="19050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たって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427412" y="21336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32212" y="28194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すわって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427412" y="30480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732212" y="37338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427412" y="39624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2212" y="46482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かして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427412" y="48768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732212" y="55626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よんで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427412" y="57912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075612" y="19050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かいて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770812" y="21336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612" y="28194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のんで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7770812" y="30480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075612" y="37338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いそいで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770812" y="39624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075612" y="46482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かえって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770812" y="48768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075612" y="55626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もって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7770812" y="57912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1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251738">
            <a:off x="544089" y="235573"/>
            <a:ext cx="4034247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smtClean="0">
                <a:solidFill>
                  <a:srgbClr val="FFFFFF"/>
                </a:solidFill>
                <a:latin typeface="Tahoma" charset="0"/>
                <a:cs typeface="Tahoma" charset="0"/>
              </a:rPr>
              <a:t>LUYỆN TẬP CHIA ĐỘNG TỪ DẠNG -TE</a:t>
            </a:r>
            <a:endParaRPr lang="en-US" sz="3200" b="1" smtClean="0">
              <a:solidFill>
                <a:srgbClr val="FF0000"/>
              </a:solidFill>
              <a:latin typeface="Tahoma" charset="0"/>
              <a:cs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1012" y="17526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たべます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（たべる）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1012" y="26670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みます</a:t>
            </a:r>
            <a:endParaRPr lang="en-US" altLang="ja-JP" sz="20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（みる）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1012" y="35814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かります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（かりる）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1012" y="44958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おきます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（おきる）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1012" y="54102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かけます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（かける）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2987" y="17526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います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（いる）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8537" y="2667000"/>
            <a:ext cx="1724025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おしえます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（おしえる）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2987" y="3740150"/>
            <a:ext cx="1600200" cy="101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かいもの</a:t>
            </a:r>
            <a:endParaRPr lang="en-US" altLang="ja-JP" sz="20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します</a:t>
            </a:r>
            <a:endParaRPr lang="en-US" altLang="ja-JP" sz="20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（する）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2987" y="5380038"/>
            <a:ext cx="1724025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日本へきます（くる）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8412" y="17526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たべて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503612" y="19812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08412" y="26670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みて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503612" y="28956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08412" y="35814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かりて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503612" y="38100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08412" y="44958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おきて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503612" y="47244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08412" y="54102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かけて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503612" y="56388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51812" y="17526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いて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7847012" y="19812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28012" y="26670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おしえて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923212" y="28956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04212" y="3581400"/>
            <a:ext cx="2133600" cy="1200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かいもの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36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して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7923212" y="396875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4212" y="5105400"/>
            <a:ext cx="2133600" cy="1200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日本へ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きて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7999412" y="5608638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433944">
            <a:off x="590473" y="200721"/>
            <a:ext cx="4607452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smtClean="0">
                <a:solidFill>
                  <a:srgbClr val="FFFFFF"/>
                </a:solidFill>
                <a:latin typeface="Tahoma" charset="0"/>
                <a:cs typeface="Tahoma" charset="0"/>
              </a:rPr>
              <a:t>CÁC MẪU CÂU VỚI ĐỘNG TỪ DẠNG -TE</a:t>
            </a:r>
            <a:endParaRPr lang="en-US" sz="3200" b="1" smtClean="0">
              <a:solidFill>
                <a:srgbClr val="FF0000"/>
              </a:solidFill>
              <a:latin typeface="Tahoma" charset="0"/>
              <a:cs typeface="Tahoma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88666" y="3608388"/>
            <a:ext cx="1604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Đứng lên.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3866" y="3608388"/>
            <a:ext cx="3509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Xin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mời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đứng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lên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88666" y="4724400"/>
            <a:ext cx="1604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Viết tên.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193866" y="4724400"/>
            <a:ext cx="3509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Xin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mời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viết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88666" y="5943600"/>
            <a:ext cx="3052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Ngày mai đến lúc 9 giờ.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93866" y="59436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Arial" panose="020B0604020202020204" pitchFamily="34" charset="0"/>
              </a:rPr>
              <a:t>Ngày</a:t>
            </a:r>
            <a:r>
              <a:rPr lang="en-US" sz="1800" dirty="0">
                <a:latin typeface="Arial" panose="020B0604020202020204" pitchFamily="34" charset="0"/>
              </a:rPr>
              <a:t> mai 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xin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mời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đến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lúc</a:t>
            </a:r>
            <a:r>
              <a:rPr lang="en-US" sz="1800" dirty="0">
                <a:latin typeface="Arial" panose="020B0604020202020204" pitchFamily="34" charset="0"/>
              </a:rPr>
              <a:t> 9 </a:t>
            </a:r>
            <a:r>
              <a:rPr lang="en-US" sz="1800" dirty="0" err="1">
                <a:latin typeface="Arial" panose="020B0604020202020204" pitchFamily="34" charset="0"/>
              </a:rPr>
              <a:t>giờ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6266" y="3186113"/>
            <a:ext cx="2214563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たちます。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7629" y="3048000"/>
            <a:ext cx="3886200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たって　ください。</a:t>
            </a:r>
            <a:endParaRPr lang="en-US" sz="32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9604" y="4265613"/>
            <a:ext cx="301942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なまえを　かきます。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7629" y="4127500"/>
            <a:ext cx="5634037" cy="58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なまえを　かいて　ください。</a:t>
            </a:r>
            <a:endParaRPr lang="en-US" sz="32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9604" y="5495925"/>
            <a:ext cx="3019425" cy="46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明日９時に　きます。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7629" y="5359400"/>
            <a:ext cx="5634037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明日９時に　きて　ください。</a:t>
            </a:r>
            <a:endParaRPr lang="en-US" sz="32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8262" y="1434305"/>
            <a:ext cx="6700350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5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NtMotoyaKyotai" pitchFamily="18" charset="-128"/>
                <a:ea typeface="NtMotoyaKyotai" pitchFamily="18" charset="-128"/>
              </a:rPr>
              <a:t>Ｖて＋ください</a:t>
            </a:r>
            <a:endParaRPr 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6066" y="2419350"/>
            <a:ext cx="4186238" cy="4000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(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Xin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mời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…,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Xin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hãy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…,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xin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vui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lòng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)</a:t>
            </a:r>
            <a:endParaRPr lang="en-US" sz="2000" i="1" dirty="0">
              <a:latin typeface="Arial" pitchFamily="34" charset="0"/>
              <a:ea typeface="NtMotoyaKyotai" pitchFamily="18" charset="-128"/>
              <a:cs typeface="Arial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 rot="620646">
            <a:off x="9753331" y="927922"/>
            <a:ext cx="2322513" cy="1927225"/>
          </a:xfrm>
          <a:prstGeom prst="wedgeRoundRectCallout">
            <a:avLst>
              <a:gd name="adj1" fmla="val -73880"/>
              <a:gd name="adj2" fmla="val -106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nghị</a:t>
            </a:r>
            <a:r>
              <a:rPr lang="en-US" sz="2800" dirty="0"/>
              <a:t>, </a:t>
            </a:r>
            <a:r>
              <a:rPr lang="en-US" sz="2800" dirty="0" err="1"/>
              <a:t>mệnh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/>
              <a:t>lịch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5727266" y="3003550"/>
            <a:ext cx="2667000" cy="65881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84666" y="4094163"/>
            <a:ext cx="2667000" cy="6588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784666" y="5313363"/>
            <a:ext cx="2667000" cy="6588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957">
            <a:off x="10103201" y="98389"/>
            <a:ext cx="1882228" cy="1252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3438">
            <a:off x="327269" y="496017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04791">
            <a:off x="9214897" y="2207838"/>
            <a:ext cx="2600325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46095">
            <a:off x="8558527" y="4642181"/>
            <a:ext cx="239077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761151" y="1130982"/>
            <a:ext cx="447626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映画を　見ます。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9338" y="2838190"/>
            <a:ext cx="449580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音楽を　聞きます。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7985" y="4886794"/>
            <a:ext cx="449580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テニスを　します。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Flowchart: Punched Tape 8"/>
          <p:cNvSpPr/>
          <p:nvPr/>
        </p:nvSpPr>
        <p:spPr>
          <a:xfrm rot="21285276">
            <a:off x="183451" y="2659388"/>
            <a:ext cx="1905000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haparral Pro" panose="02060503040505020203" pitchFamily="18" charset="0"/>
              </a:rPr>
              <a:t>RỦ RÊ</a:t>
            </a:r>
            <a:endParaRPr lang="en-US" sz="3200" dirty="0">
              <a:latin typeface="Chaparral Pro" panose="02060503040505020203" pitchFamily="18" charset="0"/>
            </a:endParaRPr>
          </a:p>
        </p:txBody>
      </p:sp>
      <p:sp>
        <p:nvSpPr>
          <p:cNvPr id="10" name="Flowchart: Punched Tape 9"/>
          <p:cNvSpPr/>
          <p:nvPr/>
        </p:nvSpPr>
        <p:spPr>
          <a:xfrm rot="21285276">
            <a:off x="291202" y="3411381"/>
            <a:ext cx="1905000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haparral Pro" panose="02060503040505020203" pitchFamily="18" charset="0"/>
              </a:rPr>
              <a:t>HÔ HÀO</a:t>
            </a:r>
            <a:endParaRPr lang="en-US" sz="3200" dirty="0">
              <a:latin typeface="Chaparral Pro" panose="02060503040505020203" pitchFamily="18" charset="0"/>
            </a:endParaRPr>
          </a:p>
        </p:txBody>
      </p:sp>
      <p:sp>
        <p:nvSpPr>
          <p:cNvPr id="11" name="Flowchart: Punched Tape 10"/>
          <p:cNvSpPr/>
          <p:nvPr/>
        </p:nvSpPr>
        <p:spPr>
          <a:xfrm rot="21285276">
            <a:off x="377976" y="4134665"/>
            <a:ext cx="2404999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haparral Pro" panose="02060503040505020203" pitchFamily="18" charset="0"/>
              </a:rPr>
              <a:t>ĐI ĐỂ…</a:t>
            </a:r>
            <a:endParaRPr lang="en-US" sz="3200" dirty="0">
              <a:latin typeface="Chaparral Pro" panose="02060503040505020203" pitchFamily="18" charset="0"/>
            </a:endParaRPr>
          </a:p>
        </p:txBody>
      </p:sp>
      <p:sp>
        <p:nvSpPr>
          <p:cNvPr id="12" name="Flowchart: Punched Tape 11"/>
          <p:cNvSpPr/>
          <p:nvPr/>
        </p:nvSpPr>
        <p:spPr>
          <a:xfrm rot="21285276">
            <a:off x="468087" y="4822355"/>
            <a:ext cx="2939451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haparral Pro" panose="02060503040505020203" pitchFamily="18" charset="0"/>
              </a:rPr>
              <a:t>MỆNH LỆNH</a:t>
            </a:r>
            <a:endParaRPr lang="en-US" sz="3200" dirty="0">
              <a:latin typeface="Chaparral Pro" panose="02060503040505020203" pitchFamily="18" charset="0"/>
            </a:endParaRPr>
          </a:p>
        </p:txBody>
      </p:sp>
      <p:sp>
        <p:nvSpPr>
          <p:cNvPr id="13" name="Flowchart: Punched Tape 12"/>
          <p:cNvSpPr/>
          <p:nvPr/>
        </p:nvSpPr>
        <p:spPr>
          <a:xfrm rot="21285276">
            <a:off x="559702" y="5510684"/>
            <a:ext cx="3734355" cy="1215762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haparral Pro" panose="02060503040505020203" pitchFamily="18" charset="0"/>
              </a:rPr>
              <a:t>To be continued</a:t>
            </a:r>
            <a:endParaRPr lang="en-US" sz="3200" dirty="0">
              <a:latin typeface="Chaparral Pro" panose="02060503040505020203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37351" y="724657"/>
            <a:ext cx="3790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　　　み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97677" y="2461964"/>
            <a:ext cx="3790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おんがく　　　　き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8106" y="1130982"/>
            <a:ext cx="30482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見ませんか。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0245" y="2829069"/>
            <a:ext cx="35535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聞</a:t>
            </a: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きませんか。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9585" y="4889981"/>
            <a:ext cx="35535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しませんか。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7142" y="1127795"/>
            <a:ext cx="30482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見ましょう。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9281" y="2825882"/>
            <a:ext cx="35535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聞</a:t>
            </a: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きましょう。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48621" y="4886794"/>
            <a:ext cx="35535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しましょう。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0575" y="1134169"/>
            <a:ext cx="40910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見に　行きます。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2713" y="2832256"/>
            <a:ext cx="467799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聞</a:t>
            </a: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き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に　行きます。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2053" y="4893168"/>
            <a:ext cx="426741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し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に　行きます。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9726" y="1134169"/>
            <a:ext cx="40910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見てください。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1864" y="2832256"/>
            <a:ext cx="467799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聞い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てくださ</a:t>
            </a: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51204" y="4893168"/>
            <a:ext cx="426741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し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てください</a:t>
            </a: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80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284412" y="2165350"/>
            <a:ext cx="5584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nói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chuyện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bằng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tiếng</a:t>
            </a:r>
            <a:r>
              <a:rPr lang="en-US" sz="2000" i="1" dirty="0">
                <a:latin typeface="Arial" panose="020B0604020202020204" pitchFamily="34" charset="0"/>
              </a:rPr>
              <a:t> Nhật </a:t>
            </a:r>
            <a:r>
              <a:rPr lang="en-US" sz="2000" i="1" dirty="0" err="1">
                <a:latin typeface="Arial" panose="020B0604020202020204" pitchFamily="34" charset="0"/>
              </a:rPr>
              <a:t>hàng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ngày</a:t>
            </a:r>
            <a:r>
              <a:rPr lang="en-US" sz="20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4412" y="1600200"/>
            <a:ext cx="82384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毎日　日本語で　話して　ください。</a:t>
            </a:r>
            <a:endParaRPr lang="en-US" sz="36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284412" y="4248090"/>
            <a:ext cx="7947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err="1">
                <a:latin typeface="Arial" panose="020B0604020202020204" pitchFamily="34" charset="0"/>
              </a:rPr>
              <a:t>Ngày</a:t>
            </a:r>
            <a:r>
              <a:rPr lang="en-US" sz="2000" i="1" dirty="0">
                <a:latin typeface="Arial" panose="020B0604020202020204" pitchFamily="34" charset="0"/>
              </a:rPr>
              <a:t> mai </a:t>
            </a:r>
            <a:r>
              <a:rPr lang="en-US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gửi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cho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Mr.Tanaka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cái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áo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choàng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mới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này</a:t>
            </a:r>
            <a:r>
              <a:rPr lang="en-US" sz="20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4412" y="3008252"/>
            <a:ext cx="9448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明日　田中さんに　この新しいコートを　</a:t>
            </a:r>
            <a:endParaRPr lang="en-US" altLang="ja-JP" sz="3600" b="1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おくって　ください。</a:t>
            </a:r>
            <a:endParaRPr lang="en-US" sz="36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284412" y="6305490"/>
            <a:ext cx="832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chờ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tôi</a:t>
            </a:r>
            <a:r>
              <a:rPr lang="en-US" sz="2000" i="1" dirty="0">
                <a:latin typeface="Arial" panose="020B0604020202020204" pitchFamily="34" charset="0"/>
              </a:rPr>
              <a:t> ở </a:t>
            </a:r>
            <a:r>
              <a:rPr lang="en-US" sz="2000" i="1" dirty="0" err="1">
                <a:latin typeface="Arial" panose="020B0604020202020204" pitchFamily="34" charset="0"/>
              </a:rPr>
              <a:t>bên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trong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quán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giải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khát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khoảng</a:t>
            </a:r>
            <a:r>
              <a:rPr lang="en-US" sz="2000" i="1" dirty="0">
                <a:latin typeface="Arial" panose="020B0604020202020204" pitchFamily="34" charset="0"/>
              </a:rPr>
              <a:t> 30’.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4412" y="5065652"/>
            <a:ext cx="9448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（わたしを</a:t>
            </a:r>
            <a:r>
              <a:rPr lang="ja-JP" altLang="en-US" sz="3600" b="1" dirty="0" smtClean="0">
                <a:latin typeface="NtMotoyaKyotai" pitchFamily="18" charset="-128"/>
                <a:ea typeface="NtMotoyaKyotai" pitchFamily="18" charset="-128"/>
              </a:rPr>
              <a:t>）きっさてんで</a:t>
            </a: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　３０分ぐらい　</a:t>
            </a:r>
            <a:endParaRPr lang="en-US" altLang="ja-JP" sz="3600" b="1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まって　ください。</a:t>
            </a:r>
            <a:endParaRPr lang="en-US" sz="36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21363580">
            <a:off x="151895" y="225924"/>
            <a:ext cx="3733357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Especial Kay" pitchFamily="2" charset="0"/>
              </a:rPr>
              <a:t>PRACTICE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Especial K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623843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5482375" y="611143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第７課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56755" y="2362200"/>
            <a:ext cx="5857257" cy="23860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道が　</a:t>
            </a:r>
            <a:endParaRPr lang="en-US" altLang="ja-JP" sz="6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  <a:p>
            <a:pPr algn="ctr"/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わかりません。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721955">
            <a:off x="9390745" y="1528410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 rot="829033">
            <a:off x="11022992" y="1766357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１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3212" y="1550234"/>
            <a:ext cx="4343400" cy="381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3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8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</a:t>
            </a:r>
            <a:endParaRPr lang="en-US" sz="8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56212" y="864434"/>
            <a:ext cx="6781800" cy="1143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ました／ません／ましょう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56212" y="2200432"/>
            <a:ext cx="6781800" cy="1143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ます＋に　行きます／来ます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56212" y="3530809"/>
            <a:ext cx="6781800" cy="1143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ます＋たいです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56212" y="4896163"/>
            <a:ext cx="6781800" cy="11430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ます＋方（かた）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5865812" y="2132977"/>
            <a:ext cx="838200" cy="1434058"/>
          </a:xfrm>
          <a:prstGeom prst="mathMultiply">
            <a:avLst>
              <a:gd name="adj1" fmla="val 1279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5886709" y="3467102"/>
            <a:ext cx="838200" cy="1434058"/>
          </a:xfrm>
          <a:prstGeom prst="mathMultiply">
            <a:avLst>
              <a:gd name="adj1" fmla="val 1279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5886709" y="4814342"/>
            <a:ext cx="838200" cy="1434058"/>
          </a:xfrm>
          <a:prstGeom prst="mathMultiply">
            <a:avLst>
              <a:gd name="adj1" fmla="val 1279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016069">
            <a:off x="1237469" y="5176538"/>
            <a:ext cx="4037353" cy="1143000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Tạo DANH TỪ </a:t>
            </a:r>
            <a:r>
              <a:rPr lang="en-US" sz="2000" dirty="0" err="1" smtClean="0"/>
              <a:t>từ</a:t>
            </a:r>
            <a:r>
              <a:rPr lang="en-US" sz="2000" dirty="0" smtClean="0"/>
              <a:t> ĐỘNG TỪ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 flipV="1">
            <a:off x="4646612" y="1435934"/>
            <a:ext cx="609600" cy="20193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3"/>
            <a:endCxn id="4" idx="1"/>
          </p:cNvCxnSpPr>
          <p:nvPr/>
        </p:nvCxnSpPr>
        <p:spPr>
          <a:xfrm flipV="1">
            <a:off x="4646612" y="2771932"/>
            <a:ext cx="609600" cy="68330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3"/>
            <a:endCxn id="5" idx="1"/>
          </p:cNvCxnSpPr>
          <p:nvPr/>
        </p:nvCxnSpPr>
        <p:spPr>
          <a:xfrm>
            <a:off x="4646612" y="3455234"/>
            <a:ext cx="609600" cy="64707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6" idx="1"/>
          </p:cNvCxnSpPr>
          <p:nvPr/>
        </p:nvCxnSpPr>
        <p:spPr>
          <a:xfrm>
            <a:off x="4646612" y="3455234"/>
            <a:ext cx="609600" cy="201242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unched Tape 18"/>
          <p:cNvSpPr/>
          <p:nvPr/>
        </p:nvSpPr>
        <p:spPr>
          <a:xfrm rot="21301085">
            <a:off x="9668584" y="5048563"/>
            <a:ext cx="1752600" cy="838200"/>
          </a:xfrm>
          <a:prstGeom prst="flowChartPunchedTap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CÁCH…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07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7237412" y="1905000"/>
            <a:ext cx="3200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分かります。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4646612" y="1905000"/>
            <a:ext cx="1676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英語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4265612" y="3040063"/>
            <a:ext cx="2438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中国語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3884612" y="4267200"/>
            <a:ext cx="2362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日本語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4418012" y="5707063"/>
            <a:ext cx="2057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漢字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4356100" y="5457825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かんじ</a:t>
            </a:r>
            <a:endParaRPr lang="en-US" sz="105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2055812" y="1905000"/>
            <a:ext cx="2590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941387" y="3040063"/>
            <a:ext cx="3248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こいびとは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1903412" y="4267200"/>
            <a:ext cx="2438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さんは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2055812" y="5707063"/>
            <a:ext cx="2514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あなたは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6932612" y="3040063"/>
            <a:ext cx="3962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分かります。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7237412" y="5707063"/>
            <a:ext cx="3657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分かりますか。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6780212" y="4267200"/>
            <a:ext cx="3657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分かりません。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8852255" y="1181100"/>
            <a:ext cx="1447800" cy="762000"/>
          </a:xfrm>
          <a:prstGeom prst="wedgeEllipseCallout">
            <a:avLst>
              <a:gd name="adj1" fmla="val -66948"/>
              <a:gd name="adj2" fmla="val 81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Hiểu, biết</a:t>
            </a:r>
          </a:p>
        </p:txBody>
      </p:sp>
      <p:sp>
        <p:nvSpPr>
          <p:cNvPr id="33" name="Oval Callout 32"/>
          <p:cNvSpPr/>
          <p:nvPr/>
        </p:nvSpPr>
        <p:spPr>
          <a:xfrm>
            <a:off x="10171112" y="3674896"/>
            <a:ext cx="1447800" cy="762000"/>
          </a:xfrm>
          <a:prstGeom prst="wedgeEllipseCallout">
            <a:avLst>
              <a:gd name="adj1" fmla="val -118678"/>
              <a:gd name="adj2" fmla="val 543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Không hiểu</a:t>
            </a:r>
          </a:p>
        </p:txBody>
      </p:sp>
      <p:sp>
        <p:nvSpPr>
          <p:cNvPr id="34" name="Oval Callout 33"/>
          <p:cNvSpPr/>
          <p:nvPr/>
        </p:nvSpPr>
        <p:spPr>
          <a:xfrm>
            <a:off x="10509650" y="5267596"/>
            <a:ext cx="1447800" cy="762000"/>
          </a:xfrm>
          <a:prstGeom prst="wedgeEllipseCallout">
            <a:avLst>
              <a:gd name="adj1" fmla="val -169304"/>
              <a:gd name="adj2" fmla="val 3126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Có hiểu không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6170612" y="1905000"/>
            <a:ext cx="990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が　　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6170612" y="3040063"/>
            <a:ext cx="99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が　　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5789612" y="4267200"/>
            <a:ext cx="990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が　　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6246812" y="5707063"/>
            <a:ext cx="99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が　　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 rot="701746">
            <a:off x="1197716" y="504585"/>
            <a:ext cx="829796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5400" dirty="0">
                <a:latin typeface="NtMotoyaKyotai" pitchFamily="18" charset="-128"/>
                <a:ea typeface="NtMotoyaKyotai" pitchFamily="18" charset="-128"/>
              </a:rPr>
              <a:t>～は　～が　わかります。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23012" y="1981200"/>
            <a:ext cx="685800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323012" y="3081338"/>
            <a:ext cx="685800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927725" y="4310063"/>
            <a:ext cx="685800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399212" y="5791200"/>
            <a:ext cx="685800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TextBox 10"/>
          <p:cNvSpPr txBox="1">
            <a:spLocks noChangeArrowheads="1"/>
          </p:cNvSpPr>
          <p:nvPr/>
        </p:nvSpPr>
        <p:spPr bwMode="auto">
          <a:xfrm>
            <a:off x="4725987" y="1630363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えいご</a:t>
            </a:r>
            <a:endParaRPr lang="en-US" sz="105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5" name="TextBox 10"/>
          <p:cNvSpPr txBox="1">
            <a:spLocks noChangeArrowheads="1"/>
          </p:cNvSpPr>
          <p:nvPr/>
        </p:nvSpPr>
        <p:spPr bwMode="auto">
          <a:xfrm>
            <a:off x="4149725" y="2828925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ちゅうごくご</a:t>
            </a:r>
            <a:endParaRPr lang="en-US" sz="105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4141787" y="4021138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にほんご</a:t>
            </a:r>
            <a:endParaRPr lang="en-US" sz="105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7" name="Cloud Callout 46"/>
          <p:cNvSpPr/>
          <p:nvPr/>
        </p:nvSpPr>
        <p:spPr>
          <a:xfrm rot="219708">
            <a:off x="8716168" y="-77805"/>
            <a:ext cx="3290888" cy="2438400"/>
          </a:xfrm>
          <a:prstGeom prst="cloudCallout">
            <a:avLst>
              <a:gd name="adj1" fmla="val -77010"/>
              <a:gd name="adj2" fmla="val 1520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HIỂU, BIẾT (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)</a:t>
            </a:r>
          </a:p>
          <a:p>
            <a:pPr algn="ctr">
              <a:defRPr/>
            </a:pP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,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endParaRPr lang="en-US" sz="2000" dirty="0"/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7029941" y="1707665"/>
            <a:ext cx="814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わ</a:t>
            </a:r>
            <a:endParaRPr lang="en-US" sz="105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7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 animBg="1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81240" y="4814176"/>
            <a:ext cx="3276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 err="1" smtClean="0"/>
              <a:t>Hãy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lấy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tôi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cái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đĩa</a:t>
            </a:r>
            <a:r>
              <a:rPr lang="en-US" sz="2400" i="1" dirty="0" smtClean="0"/>
              <a:t>!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91577" y="4814176"/>
            <a:ext cx="3276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 err="1" smtClean="0"/>
              <a:t>Hãy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lấy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tôi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lọ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muối</a:t>
            </a:r>
            <a:r>
              <a:rPr lang="en-US" sz="2400" i="1" dirty="0" smtClean="0"/>
              <a:t>!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" y="2895600"/>
            <a:ext cx="2981325" cy="1533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90" y="1001725"/>
            <a:ext cx="2571750" cy="1781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12" y="1897192"/>
            <a:ext cx="2943225" cy="1552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962" y="295274"/>
            <a:ext cx="1543050" cy="2952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604" y="1519237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2449" y="1904219"/>
            <a:ext cx="1543050" cy="2952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ounded Rectangle 9"/>
          <p:cNvSpPr/>
          <p:nvPr/>
        </p:nvSpPr>
        <p:spPr>
          <a:xfrm>
            <a:off x="2431694" y="74796"/>
            <a:ext cx="7320318" cy="1314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/>
              <a:t>『</a:t>
            </a:r>
            <a:r>
              <a:rPr lang="ja-JP" altLang="en-US" sz="6000" dirty="0" smtClean="0"/>
              <a:t>どの</a:t>
            </a:r>
            <a:r>
              <a:rPr lang="en-US" altLang="ja-JP" sz="6000" dirty="0" smtClean="0"/>
              <a:t>』</a:t>
            </a:r>
            <a:r>
              <a:rPr lang="en-US" altLang="ja-JP" sz="2800" dirty="0" smtClean="0"/>
              <a:t>VS</a:t>
            </a:r>
            <a:r>
              <a:rPr lang="en-US" altLang="ja-JP" sz="6000" dirty="0" smtClean="0"/>
              <a:t>『</a:t>
            </a:r>
            <a:r>
              <a:rPr lang="ja-JP" altLang="en-US" sz="6000" dirty="0" smtClean="0"/>
              <a:t>どれ</a:t>
            </a:r>
            <a:r>
              <a:rPr lang="en-US" altLang="ja-JP" sz="6000" dirty="0" smtClean="0"/>
              <a:t>』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601" y="4654525"/>
            <a:ext cx="5495436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お皿を取ってください。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5568" y="4654525"/>
            <a:ext cx="5495436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塩を取ってください。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09727" y="4546197"/>
            <a:ext cx="16219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さら　　と</a:t>
            </a:r>
            <a:endParaRPr lang="en-US" alt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65568" y="4526571"/>
            <a:ext cx="16219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しお　　と</a:t>
            </a:r>
            <a:endParaRPr lang="en-US" alt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8612" y="5485058"/>
            <a:ext cx="1752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 err="1" smtClean="0"/>
              <a:t>Cái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nào</a:t>
            </a:r>
            <a:r>
              <a:rPr lang="en-US" sz="2400" i="1" dirty="0" smtClean="0"/>
              <a:t> ạ?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5601" y="5566845"/>
            <a:ext cx="3695211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どの</a:t>
            </a: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皿ですか。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13812" y="5566845"/>
            <a:ext cx="3247192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どれ</a:t>
            </a: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ですか。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18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0" grpId="0" animBg="1"/>
      <p:bldP spid="11" grpId="0" animBg="1"/>
      <p:bldP spid="12" grpId="0" animBg="1"/>
      <p:bldP spid="15" grpId="0"/>
      <p:bldP spid="16" grpId="0"/>
      <p:bldP spid="17" grpId="0"/>
      <p:bldP spid="18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82375" y="611143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第７課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57911" y="2439839"/>
            <a:ext cx="6426958" cy="23860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みんなで　</a:t>
            </a:r>
            <a:endParaRPr lang="en-US" altLang="ja-JP" sz="6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  <a:p>
            <a:pPr algn="ctr"/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楽しいパーティー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721955">
            <a:off x="9390745" y="1528410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 rot="829033">
            <a:off x="11022992" y="1766357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３</a:t>
            </a:r>
            <a:endParaRPr lang="en-US" sz="9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61" y="673071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90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433944">
            <a:off x="590473" y="200721"/>
            <a:ext cx="4607452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FFFFFF"/>
                </a:solidFill>
                <a:latin typeface="Tahoma" charset="0"/>
                <a:cs typeface="Tahoma" charset="0"/>
              </a:rPr>
              <a:t>CÁC MẪU CÂU VỚI ĐỘNG TỪ DẠNG -TE</a:t>
            </a:r>
            <a:endParaRPr lang="en-US" sz="3200" b="1" dirty="0" smtClean="0">
              <a:solidFill>
                <a:srgbClr val="FF0000"/>
              </a:solidFill>
              <a:latin typeface="Tahoma" charset="0"/>
              <a:cs typeface="Tahoma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64866" y="3608388"/>
            <a:ext cx="1604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Đợi xe buýt.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0066" y="3608388"/>
            <a:ext cx="3509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Đang </a:t>
            </a:r>
            <a:r>
              <a:rPr lang="en-US" sz="1800">
                <a:latin typeface="Arial" panose="020B0604020202020204" pitchFamily="34" charset="0"/>
              </a:rPr>
              <a:t>đợi xe buýt.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64866" y="4724400"/>
            <a:ext cx="1604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Hút thuốc lá.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70066" y="4724400"/>
            <a:ext cx="3509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Đang</a:t>
            </a:r>
            <a:r>
              <a:rPr lang="en-US" sz="1800">
                <a:latin typeface="Arial" panose="020B0604020202020204" pitchFamily="34" charset="0"/>
              </a:rPr>
              <a:t> hút thuốc lá.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64866" y="5943600"/>
            <a:ext cx="3052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Học tiếng Nhật.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70066" y="59436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Đang</a:t>
            </a:r>
            <a:r>
              <a:rPr lang="en-US" sz="1800">
                <a:latin typeface="Arial" panose="020B0604020202020204" pitchFamily="34" charset="0"/>
              </a:rPr>
              <a:t> học tiếng Nhật.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2466" y="3186113"/>
            <a:ext cx="2817813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バスをまちます。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3829" y="3048000"/>
            <a:ext cx="4795837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バスを　まって　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5804" y="4265613"/>
            <a:ext cx="301942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タバコを　すいます。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3829" y="4127500"/>
            <a:ext cx="5634037" cy="58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タバコを　すって　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5804" y="5495925"/>
            <a:ext cx="3248025" cy="46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日本語を　勉強します。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3829" y="5359400"/>
            <a:ext cx="5634037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日本語を　勉強して　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9412" y="1752600"/>
            <a:ext cx="3510450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NtMotoyaKyotai" pitchFamily="18" charset="-128"/>
                <a:ea typeface="NtMotoyaKyotai" pitchFamily="18" charset="-128"/>
              </a:rPr>
              <a:t>Ｖて＋います</a:t>
            </a:r>
            <a:endParaRPr lang="en-US" sz="32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3216" y="2419350"/>
            <a:ext cx="1684338" cy="4000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(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Đang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…)</a:t>
            </a:r>
            <a:endParaRPr lang="en-US" sz="2000" i="1" dirty="0">
              <a:latin typeface="Arial" pitchFamily="34" charset="0"/>
              <a:ea typeface="NtMotoyaKyotai" pitchFamily="18" charset="-128"/>
              <a:cs typeface="Arial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 rot="620646">
            <a:off x="8057716" y="1327150"/>
            <a:ext cx="2501900" cy="1927225"/>
          </a:xfrm>
          <a:prstGeom prst="wedgeRoundRectCallout">
            <a:avLst>
              <a:gd name="adj1" fmla="val -73880"/>
              <a:gd name="adj2" fmla="val -106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:</a:t>
            </a:r>
          </a:p>
          <a:p>
            <a:pPr algn="ctr" eaLnBrk="1" hangingPunct="1">
              <a:defRPr/>
            </a:pP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</a:p>
          <a:p>
            <a:pPr algn="ctr" eaLnBrk="1" hangingPunct="1">
              <a:defRPr/>
            </a:pP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7479866" y="3048000"/>
            <a:ext cx="2209800" cy="6000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847012" y="4135438"/>
            <a:ext cx="2147454" cy="6000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172217" y="5351462"/>
            <a:ext cx="1981200" cy="6000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6516" y="3048000"/>
            <a:ext cx="1454150" cy="6000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57329" y="4124325"/>
            <a:ext cx="1684337" cy="6000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04954" y="5359400"/>
            <a:ext cx="1682750" cy="6000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029979" y="1803400"/>
            <a:ext cx="1982787" cy="1073150"/>
            <a:chOff x="494506" y="1651575"/>
            <a:chExt cx="1981201" cy="1073268"/>
          </a:xfrm>
        </p:grpSpPr>
        <p:sp>
          <p:nvSpPr>
            <p:cNvPr id="25" name="Rounded Rectangular Callout 24"/>
            <p:cNvSpPr/>
            <p:nvPr/>
          </p:nvSpPr>
          <p:spPr>
            <a:xfrm rot="21069462">
              <a:off x="494506" y="1657926"/>
              <a:ext cx="1981201" cy="1066917"/>
            </a:xfrm>
            <a:prstGeom prst="wedgeRoundRectCallout">
              <a:avLst>
                <a:gd name="adj1" fmla="val 86560"/>
                <a:gd name="adj2" fmla="val 93526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ounded Rectangular Callout 25"/>
            <p:cNvSpPr/>
            <p:nvPr/>
          </p:nvSpPr>
          <p:spPr>
            <a:xfrm rot="21069462">
              <a:off x="494506" y="1651575"/>
              <a:ext cx="1981201" cy="1066917"/>
            </a:xfrm>
            <a:prstGeom prst="wedgeRoundRectCallout">
              <a:avLst>
                <a:gd name="adj1" fmla="val 82555"/>
                <a:gd name="adj2" fmla="val 204298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ounded Rectangular Callout 26"/>
            <p:cNvSpPr/>
            <p:nvPr/>
          </p:nvSpPr>
          <p:spPr>
            <a:xfrm rot="21069462">
              <a:off x="494506" y="1651575"/>
              <a:ext cx="1981201" cy="1066917"/>
            </a:xfrm>
            <a:prstGeom prst="wedgeRoundRectCallout">
              <a:avLst>
                <a:gd name="adj1" fmla="val 73956"/>
                <a:gd name="adj2" fmla="val 324936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ja-JP" altLang="en-US" sz="4800">
                  <a:solidFill>
                    <a:srgbClr val="000000"/>
                  </a:solidFill>
                  <a:latin typeface="Calibri" panose="020F0502020204030204" pitchFamily="34" charset="0"/>
                </a:rPr>
                <a:t>なに</a:t>
              </a:r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 rot="20947870">
            <a:off x="699923" y="1530128"/>
            <a:ext cx="8260527" cy="215443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  <a:scene3d>
            <a:camera prst="perspectiveRelaxedModerately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endParaRPr lang="en-US" altLang="ja-JP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なにを　していますか。</a:t>
            </a:r>
            <a:endParaRPr lang="en-US" altLang="ja-JP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13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957">
            <a:off x="10056812" y="152400"/>
            <a:ext cx="1882228" cy="1252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3438">
            <a:off x="327269" y="496017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04791">
            <a:off x="9062497" y="2397680"/>
            <a:ext cx="2600325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16653">
            <a:off x="1494081" y="4724400"/>
            <a:ext cx="239077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761151" y="711125"/>
            <a:ext cx="554306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映画を　見てください。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9338" y="2838190"/>
            <a:ext cx="58516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音楽を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　</a:t>
            </a: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聞いて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7985" y="4886794"/>
            <a:ext cx="591162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テニスを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　してください。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7351" y="304800"/>
            <a:ext cx="3790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　　　み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677" y="2461964"/>
            <a:ext cx="3790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おんがく　　　　き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Flowchart: Punched Tape 10"/>
          <p:cNvSpPr/>
          <p:nvPr/>
        </p:nvSpPr>
        <p:spPr>
          <a:xfrm rot="21285276">
            <a:off x="243405" y="2688711"/>
            <a:ext cx="2851231" cy="742608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haparral Pro" panose="02060503040505020203" pitchFamily="18" charset="0"/>
              </a:rPr>
              <a:t>MỆNH LỆNH</a:t>
            </a:r>
            <a:endParaRPr lang="en-US" sz="3200" dirty="0">
              <a:latin typeface="Chaparral Pro" panose="02060503040505020203" pitchFamily="18" charset="0"/>
            </a:endParaRPr>
          </a:p>
        </p:txBody>
      </p:sp>
      <p:sp>
        <p:nvSpPr>
          <p:cNvPr id="12" name="Flowchart: Punched Tape 11"/>
          <p:cNvSpPr/>
          <p:nvPr/>
        </p:nvSpPr>
        <p:spPr>
          <a:xfrm rot="21285276">
            <a:off x="314883" y="3414028"/>
            <a:ext cx="2858809" cy="680475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haparral Pro" panose="02060503040505020203" pitchFamily="18" charset="0"/>
              </a:rPr>
              <a:t>TIẾP DIỄN</a:t>
            </a:r>
            <a:endParaRPr lang="en-US" sz="3200" dirty="0">
              <a:latin typeface="Chaparral Pro" panose="02060503040505020203" pitchFamily="18" charset="0"/>
            </a:endParaRPr>
          </a:p>
        </p:txBody>
      </p:sp>
      <p:sp>
        <p:nvSpPr>
          <p:cNvPr id="13" name="Flowchart: Punched Tape 12"/>
          <p:cNvSpPr/>
          <p:nvPr/>
        </p:nvSpPr>
        <p:spPr>
          <a:xfrm rot="21285276">
            <a:off x="406880" y="4081733"/>
            <a:ext cx="3815949" cy="1110734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haparral Pro" panose="02060503040505020203" pitchFamily="18" charset="0"/>
              </a:rPr>
              <a:t>To be continued</a:t>
            </a:r>
            <a:endParaRPr lang="en-US" sz="3200" dirty="0">
              <a:latin typeface="Chaparral Pro" panose="020605030405050202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1151" y="1485463"/>
            <a:ext cx="554306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映画を　見ています。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4002" y="3601281"/>
            <a:ext cx="58516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音楽を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　</a:t>
            </a: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聞いています。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7985" y="5669892"/>
            <a:ext cx="591162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テニスを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　し</a:t>
            </a:r>
            <a:r>
              <a:rPr lang="ja-JP" altLang="en-US" sz="4000" dirty="0" smtClean="0">
                <a:latin typeface="NtMotoyaKyotai" pitchFamily="18" charset="-128"/>
                <a:ea typeface="NtMotoyaKyotai" pitchFamily="18" charset="-128"/>
              </a:rPr>
              <a:t>ています。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21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36612" y="2393950"/>
            <a:ext cx="444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 err="1">
                <a:latin typeface="Arial" panose="020B0604020202020204" pitchFamily="34" charset="0"/>
              </a:rPr>
              <a:t>Bây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giờ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tôi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solidFill>
                  <a:srgbClr val="FFFF00"/>
                </a:solidFill>
                <a:latin typeface="Arial" panose="020B0604020202020204" pitchFamily="34" charset="0"/>
              </a:rPr>
              <a:t>đang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nghe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bài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hát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tiếng</a:t>
            </a:r>
            <a:r>
              <a:rPr lang="en-US" sz="1800" i="1" dirty="0">
                <a:latin typeface="Arial" panose="020B0604020202020204" pitchFamily="34" charset="0"/>
              </a:rPr>
              <a:t> Nhật.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612" y="1828800"/>
            <a:ext cx="7667625" cy="584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今　日本語の　うたを　聞いています。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36612" y="4125913"/>
            <a:ext cx="794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 err="1">
                <a:latin typeface="Arial" panose="020B0604020202020204" pitchFamily="34" charset="0"/>
              </a:rPr>
              <a:t>Bây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giờ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bạn</a:t>
            </a:r>
            <a:r>
              <a:rPr lang="en-US" sz="1800" i="1" dirty="0">
                <a:latin typeface="Arial" panose="020B0604020202020204" pitchFamily="34" charset="0"/>
              </a:rPr>
              <a:t> Sơn </a:t>
            </a:r>
            <a:r>
              <a:rPr lang="en-US" sz="1800" i="1" dirty="0" err="1">
                <a:solidFill>
                  <a:srgbClr val="FFFF00"/>
                </a:solidFill>
                <a:latin typeface="Arial" panose="020B0604020202020204" pitchFamily="34" charset="0"/>
              </a:rPr>
              <a:t>đang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nói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chuyện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với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thầy</a:t>
            </a:r>
            <a:r>
              <a:rPr lang="en-US" sz="1800" i="1" dirty="0">
                <a:latin typeface="Arial" panose="020B0604020202020204" pitchFamily="34" charset="0"/>
              </a:rPr>
              <a:t> Cường ở </a:t>
            </a:r>
            <a:r>
              <a:rPr lang="en-US" sz="1800" i="1" dirty="0" err="1">
                <a:latin typeface="Arial" panose="020B0604020202020204" pitchFamily="34" charset="0"/>
              </a:rPr>
              <a:t>phòng</a:t>
            </a:r>
            <a:r>
              <a:rPr lang="en-US" sz="1800" i="1" dirty="0">
                <a:latin typeface="Arial" panose="020B0604020202020204" pitchFamily="34" charset="0"/>
              </a:rPr>
              <a:t> 201 </a:t>
            </a:r>
            <a:r>
              <a:rPr lang="en-US" sz="1800" i="1" dirty="0" err="1">
                <a:latin typeface="Arial" panose="020B0604020202020204" pitchFamily="34" charset="0"/>
              </a:rPr>
              <a:t>tầng</a:t>
            </a:r>
            <a:r>
              <a:rPr lang="en-US" sz="1800" i="1" dirty="0">
                <a:latin typeface="Arial" panose="020B0604020202020204" pitchFamily="34" charset="0"/>
              </a:rPr>
              <a:t> 2.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3048000"/>
            <a:ext cx="9601200" cy="107791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今　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>Son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さんは　２階の２０１</a:t>
            </a: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の　き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ょうしつで　</a:t>
            </a:r>
            <a:r>
              <a:rPr lang="en-US" altLang="ja-JP" sz="3200" dirty="0" smtClean="0">
                <a:latin typeface="NtMotoyaKyotai" pitchFamily="18" charset="-128"/>
                <a:ea typeface="NtMotoyaKyotai" pitchFamily="18" charset="-128"/>
              </a:rPr>
              <a:t>Cuong</a:t>
            </a: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先生と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　はなしています。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6612" y="5878513"/>
            <a:ext cx="8328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 err="1">
                <a:latin typeface="Arial" panose="020B0604020202020204" pitchFamily="34" charset="0"/>
              </a:rPr>
              <a:t>Bây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giờ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tôi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solidFill>
                  <a:srgbClr val="FFFF00"/>
                </a:solidFill>
                <a:latin typeface="Arial" panose="020B0604020202020204" pitchFamily="34" charset="0"/>
              </a:rPr>
              <a:t>đang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đứng</a:t>
            </a:r>
            <a:r>
              <a:rPr lang="en-US" sz="1800" i="1" dirty="0">
                <a:latin typeface="Arial" panose="020B0604020202020204" pitchFamily="34" charset="0"/>
              </a:rPr>
              <a:t> ở </a:t>
            </a:r>
            <a:r>
              <a:rPr lang="en-US" sz="1800" i="1" dirty="0" err="1">
                <a:latin typeface="Arial" panose="020B0604020202020204" pitchFamily="34" charset="0"/>
              </a:rPr>
              <a:t>ga</a:t>
            </a:r>
            <a:r>
              <a:rPr lang="en-US" sz="1800" i="1" dirty="0">
                <a:latin typeface="Arial" panose="020B0604020202020204" pitchFamily="34" charset="0"/>
              </a:rPr>
              <a:t> Hà </a:t>
            </a:r>
            <a:r>
              <a:rPr lang="en-US" sz="1800" i="1" dirty="0" err="1">
                <a:latin typeface="Arial" panose="020B0604020202020204" pitchFamily="34" charset="0"/>
              </a:rPr>
              <a:t>Nội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nên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đến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đón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tôi</a:t>
            </a:r>
            <a:r>
              <a:rPr lang="en-US" sz="1800" i="1" dirty="0">
                <a:latin typeface="Arial" panose="020B0604020202020204" pitchFamily="34" charset="0"/>
              </a:rPr>
              <a:t> ngay.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612" y="4800600"/>
            <a:ext cx="8556625" cy="107791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今　ハノイ駅の　</a:t>
            </a: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前で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　立っていますから、すぐ　むかえに　きて　ください。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21363580">
            <a:off x="151991" y="228716"/>
            <a:ext cx="3652101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Especial Kay" pitchFamily="2" charset="0"/>
              </a:rPr>
              <a:t>PRACTICE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Especial Kay" pitchFamily="2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59075" y="4683125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えき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10237" y="4697413"/>
            <a:ext cx="51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た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79950" y="2895600"/>
            <a:ext cx="881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かい</a:t>
            </a:r>
            <a:endParaRPr lang="en-US" sz="180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52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13271" y="1722368"/>
            <a:ext cx="11811000" cy="94594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00" y="2750948"/>
            <a:ext cx="11811000" cy="149349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434" y="4351971"/>
            <a:ext cx="11811000" cy="23720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683206" y="309797"/>
            <a:ext cx="7391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『</a:t>
            </a:r>
            <a:r>
              <a:rPr lang="ja-JP" altLang="en-US" sz="4400" dirty="0" smtClean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ましょうか</a:t>
            </a:r>
            <a:r>
              <a:rPr lang="en-US" altLang="ja-JP" sz="4400" dirty="0" smtClean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』</a:t>
            </a:r>
            <a:r>
              <a:rPr lang="ja-JP" altLang="en-US" sz="4400" dirty="0" smtClean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の使い方</a:t>
            </a:r>
            <a:endParaRPr lang="en-US" sz="4400" dirty="0"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688" y="2815188"/>
            <a:ext cx="880241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切</a:t>
            </a:r>
            <a:r>
              <a:rPr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符が２枚</a:t>
            </a: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ありますが</a:t>
            </a:r>
            <a:r>
              <a:rPr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、</a:t>
            </a: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一緒に行きません</a:t>
            </a:r>
            <a:r>
              <a:rPr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か？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688" y="3530025"/>
            <a:ext cx="921277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切</a:t>
            </a:r>
            <a:r>
              <a:rPr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符が２枚ありま</a:t>
            </a: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すが、一緒に行きましょうか？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037" y="1929825"/>
            <a:ext cx="880241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切</a:t>
            </a:r>
            <a:r>
              <a:rPr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符が２枚ありますが、</a:t>
            </a: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一緒に行きましょう。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924" y="4567029"/>
            <a:ext cx="3877985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手伝いましょうか？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924" y="5339380"/>
            <a:ext cx="6476453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あなたの荷物を運びましょうか。 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273" y="6139213"/>
            <a:ext cx="551946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いすを持っ</a:t>
            </a:r>
            <a:r>
              <a:rPr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てきま</a:t>
            </a: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しょうか。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0" name="Wave 9"/>
          <p:cNvSpPr/>
          <p:nvPr/>
        </p:nvSpPr>
        <p:spPr>
          <a:xfrm rot="21225577">
            <a:off x="7150651" y="4721613"/>
            <a:ext cx="4404342" cy="1447800"/>
          </a:xfrm>
          <a:prstGeom prst="wav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Shall I do </a:t>
            </a:r>
            <a:r>
              <a:rPr lang="en-US" sz="3200" dirty="0" err="1" smtClean="0"/>
              <a:t>smt</a:t>
            </a:r>
            <a:r>
              <a:rPr lang="en-US" sz="3200" dirty="0" smtClean="0"/>
              <a:t> for you!</a:t>
            </a:r>
            <a:endParaRPr lang="en-US" sz="32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48688" y="1729770"/>
            <a:ext cx="64839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きっぷ　　　まい　　　　　　　　　いっしょ　  い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70572" y="4366974"/>
            <a:ext cx="12614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てつだ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399283" y="5124322"/>
            <a:ext cx="29441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にもつ　　はこ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10928" y="5942200"/>
            <a:ext cx="29441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も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Wave 19"/>
          <p:cNvSpPr/>
          <p:nvPr/>
        </p:nvSpPr>
        <p:spPr>
          <a:xfrm rot="21225577">
            <a:off x="9595347" y="1840171"/>
            <a:ext cx="2070026" cy="710340"/>
          </a:xfrm>
          <a:prstGeom prst="wav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Let’s (do </a:t>
            </a:r>
            <a:r>
              <a:rPr lang="en-US" sz="2400" dirty="0" err="1" smtClean="0"/>
              <a:t>smt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1" name="Wave 20"/>
          <p:cNvSpPr/>
          <p:nvPr/>
        </p:nvSpPr>
        <p:spPr>
          <a:xfrm rot="21225577">
            <a:off x="9453473" y="2947768"/>
            <a:ext cx="2496984" cy="1056982"/>
          </a:xfrm>
          <a:prstGeom prst="wav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 you want to 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smtClean="0"/>
              <a:t>do </a:t>
            </a:r>
            <a:r>
              <a:rPr lang="en-US" sz="2000" dirty="0" err="1" smtClean="0"/>
              <a:t>smt</a:t>
            </a:r>
            <a:r>
              <a:rPr lang="en-US" sz="2000" dirty="0" smtClean="0"/>
              <a:t>) with me?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0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9" grpId="0" animBg="1"/>
      <p:bldP spid="2" grpId="0" animBg="1"/>
      <p:bldP spid="3" grpId="0"/>
      <p:bldP spid="4" grpId="0"/>
      <p:bldP spid="5" grpId="0"/>
      <p:bldP spid="6" grpId="0"/>
      <p:bldP spid="7" grpId="0"/>
      <p:bldP spid="8" grpId="0"/>
      <p:bldP spid="10" grpId="0" animBg="1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74803" y="356936"/>
            <a:ext cx="52336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『</a:t>
            </a:r>
            <a:r>
              <a:rPr lang="ja-JP" altLang="en-US" sz="4400" dirty="0" smtClean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まだ</a:t>
            </a:r>
            <a:r>
              <a:rPr lang="en-US" altLang="ja-JP" sz="4400" dirty="0" smtClean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』</a:t>
            </a:r>
            <a:r>
              <a:rPr lang="en-US" altLang="ja-JP" sz="2800" dirty="0" smtClean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VS</a:t>
            </a:r>
            <a:r>
              <a:rPr lang="en-US" altLang="ja-JP" sz="4400" dirty="0" smtClean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『</a:t>
            </a:r>
            <a:r>
              <a:rPr lang="ja-JP" altLang="en-US" sz="4400" dirty="0" smtClean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もう</a:t>
            </a:r>
            <a:r>
              <a:rPr lang="en-US" altLang="ja-JP" sz="4400" dirty="0" smtClean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』</a:t>
            </a:r>
            <a:endParaRPr lang="en-US" sz="4400" dirty="0"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94012" y="1905000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：もう　宿題を　しましたか。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94012" y="3581400"/>
            <a:ext cx="5538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：いいえ、まだ　です。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1412" y="1704945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しゅくだい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4012" y="2751386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：はい、もう　しました。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94012" y="4406417"/>
            <a:ext cx="731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D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：いいえ、まだ　していません。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212" y="2551331"/>
            <a:ext cx="11587248" cy="430666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1284" y="2567703"/>
            <a:ext cx="4419600" cy="64633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あります。</a:t>
            </a:r>
            <a:endParaRPr lang="en-US" altLang="en-US" sz="36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2812">
            <a:off x="187080" y="952306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81781" y="2567702"/>
            <a:ext cx="4689762" cy="64633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ありません。</a:t>
            </a:r>
            <a:endParaRPr lang="en-US" altLang="en-US" sz="36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93298">
            <a:off x="9180155" y="1008311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84412" y="3711781"/>
            <a:ext cx="7696200" cy="7694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400" b="1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まだ　あります。</a:t>
            </a:r>
            <a:endParaRPr lang="en-US" altLang="en-US" sz="4400" b="1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84412" y="4664241"/>
            <a:ext cx="8392984" cy="7694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400" b="1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まだ　ありません。</a:t>
            </a:r>
            <a:endParaRPr lang="en-US" altLang="en-US" sz="4400" b="1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284412" y="5580569"/>
            <a:ext cx="8392984" cy="7694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400" b="1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もう　ありません。</a:t>
            </a:r>
            <a:endParaRPr lang="en-US" altLang="en-US" sz="4400" b="1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15528" y="3728683"/>
            <a:ext cx="4191000" cy="7694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 rot="559611">
            <a:off x="8608435" y="2538664"/>
            <a:ext cx="2515177" cy="1103531"/>
          </a:xfrm>
          <a:prstGeom prst="wedgeRoundRectCallout">
            <a:avLst>
              <a:gd name="adj1" fmla="val -56128"/>
              <a:gd name="adj2" fmla="val 8397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VẪN CÓ</a:t>
            </a:r>
            <a:endParaRPr lang="en-US" sz="3200" dirty="0"/>
          </a:p>
        </p:txBody>
      </p:sp>
      <p:sp>
        <p:nvSpPr>
          <p:cNvPr id="19" name="Rounded Rectangle 18"/>
          <p:cNvSpPr/>
          <p:nvPr/>
        </p:nvSpPr>
        <p:spPr>
          <a:xfrm>
            <a:off x="5015528" y="4688160"/>
            <a:ext cx="4965084" cy="7694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049366" y="5591847"/>
            <a:ext cx="4965084" cy="7694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 rot="559611">
            <a:off x="9268790" y="3854651"/>
            <a:ext cx="2864861" cy="1103531"/>
          </a:xfrm>
          <a:prstGeom prst="wedgeRoundRectCallout">
            <a:avLst>
              <a:gd name="adj1" fmla="val -43690"/>
              <a:gd name="adj2" fmla="val 8895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VẪN CHƯA CÓ</a:t>
            </a:r>
            <a:endParaRPr lang="en-US" sz="3200" dirty="0"/>
          </a:p>
        </p:txBody>
      </p:sp>
      <p:sp>
        <p:nvSpPr>
          <p:cNvPr id="21" name="Rounded Rectangular Callout 20"/>
          <p:cNvSpPr/>
          <p:nvPr/>
        </p:nvSpPr>
        <p:spPr>
          <a:xfrm rot="21176624">
            <a:off x="986108" y="4893876"/>
            <a:ext cx="2515177" cy="1103531"/>
          </a:xfrm>
          <a:prstGeom prst="wedgeRoundRectCallout">
            <a:avLst>
              <a:gd name="adj1" fmla="val 103412"/>
              <a:gd name="adj2" fmla="val 7844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KHÔNG </a:t>
            </a:r>
            <a:r>
              <a:rPr lang="en-US" sz="3200" dirty="0" smtClean="0"/>
              <a:t>CÒN </a:t>
            </a:r>
            <a:r>
              <a:rPr lang="en-US" sz="3200" dirty="0" smtClean="0"/>
              <a:t>NỮA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09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12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4" grpId="0" animBg="1"/>
      <p:bldP spid="17" grpId="0" animBg="1"/>
      <p:bldP spid="19" grpId="0" animBg="1"/>
      <p:bldP spid="20" grpId="0" animBg="1"/>
      <p:bldP spid="18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293812" y="914400"/>
            <a:ext cx="9448800" cy="124884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000" dirty="0" err="1" smtClean="0"/>
              <a:t>Hỏi</a:t>
            </a:r>
            <a:r>
              <a:rPr lang="en-US" sz="4000" dirty="0" smtClean="0"/>
              <a:t> </a:t>
            </a:r>
            <a:r>
              <a:rPr lang="en-US" sz="4000" dirty="0" err="1" smtClean="0"/>
              <a:t>cho</a:t>
            </a:r>
            <a:r>
              <a:rPr lang="en-US" sz="4000" dirty="0" smtClean="0"/>
              <a:t> </a:t>
            </a:r>
            <a:r>
              <a:rPr lang="en-US" sz="4000" dirty="0" err="1" smtClean="0"/>
              <a:t>đối</a:t>
            </a:r>
            <a:r>
              <a:rPr lang="en-US" sz="4000" dirty="0" smtClean="0"/>
              <a:t> </a:t>
            </a:r>
            <a:r>
              <a:rPr lang="en-US" sz="4000" dirty="0" err="1" smtClean="0"/>
              <a:t>tượng</a:t>
            </a:r>
            <a:r>
              <a:rPr lang="en-US" sz="4000" dirty="0" smtClean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 smtClean="0"/>
              <a:t>chủ</a:t>
            </a:r>
            <a:r>
              <a:rPr lang="en-US" sz="4000" dirty="0" smtClean="0"/>
              <a:t> </a:t>
            </a:r>
            <a:r>
              <a:rPr lang="en-US" sz="4000" dirty="0" err="1" smtClean="0"/>
              <a:t>thể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câu</a:t>
            </a:r>
            <a:endParaRPr lang="en-US" sz="4000" dirty="0"/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36612" y="2851150"/>
            <a:ext cx="444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 err="1" smtClean="0">
                <a:latin typeface="Arial" panose="020B0604020202020204" pitchFamily="34" charset="0"/>
              </a:rPr>
              <a:t>Ngày</a:t>
            </a:r>
            <a:r>
              <a:rPr lang="en-US" sz="1800" i="1" dirty="0" smtClean="0">
                <a:latin typeface="Arial" panose="020B0604020202020204" pitchFamily="34" charset="0"/>
              </a:rPr>
              <a:t> mai </a:t>
            </a:r>
            <a:r>
              <a:rPr lang="en-US" sz="1800" i="1" dirty="0" err="1" smtClean="0">
                <a:latin typeface="Arial" panose="020B0604020202020204" pitchFamily="34" charset="0"/>
              </a:rPr>
              <a:t>bạn</a:t>
            </a:r>
            <a:r>
              <a:rPr lang="en-US" sz="1800" i="1" dirty="0" smtClean="0">
                <a:latin typeface="Arial" panose="020B0604020202020204" pitchFamily="34" charset="0"/>
              </a:rPr>
              <a:t> Lan </a:t>
            </a:r>
            <a:r>
              <a:rPr lang="en-US" sz="1800" i="1" dirty="0" err="1" smtClean="0">
                <a:latin typeface="Arial" panose="020B0604020202020204" pitchFamily="34" charset="0"/>
              </a:rPr>
              <a:t>sẽ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mang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bánh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ngọt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tới</a:t>
            </a:r>
            <a:r>
              <a:rPr lang="en-US" sz="1800" i="1" dirty="0" smtClean="0">
                <a:latin typeface="Arial" panose="020B0604020202020204" pitchFamily="34" charset="0"/>
              </a:rPr>
              <a:t>.</a:t>
            </a:r>
            <a:endParaRPr lang="en-US" sz="1800" i="1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612" y="2286000"/>
            <a:ext cx="93726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明日　ランさんは　ケーキを　持ってきます。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36612" y="4222750"/>
            <a:ext cx="472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 smtClean="0">
                <a:latin typeface="Arial" panose="020B0604020202020204" pitchFamily="34" charset="0"/>
              </a:rPr>
              <a:t>Anh Kim </a:t>
            </a:r>
            <a:r>
              <a:rPr lang="en-US" sz="1800" i="1" dirty="0" err="1" smtClean="0">
                <a:latin typeface="Arial" panose="020B0604020202020204" pitchFamily="34" charset="0"/>
              </a:rPr>
              <a:t>đang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nói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chuyện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với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khách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hàng</a:t>
            </a:r>
            <a:r>
              <a:rPr lang="en-US" sz="1800" i="1" dirty="0" smtClean="0">
                <a:latin typeface="Arial" panose="020B0604020202020204" pitchFamily="34" charset="0"/>
              </a:rPr>
              <a:t>.</a:t>
            </a:r>
            <a:endParaRPr lang="en-US" sz="1800" i="1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612" y="3657600"/>
            <a:ext cx="93726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キムさんは　お客さんと　話しています。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6612" y="5726668"/>
            <a:ext cx="518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i="1" dirty="0" err="1" smtClean="0">
                <a:latin typeface="Arial" panose="020B0604020202020204" pitchFamily="34" charset="0"/>
              </a:rPr>
              <a:t>Thầy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giáo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sẽ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không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đi</a:t>
            </a:r>
            <a:r>
              <a:rPr lang="en-US" sz="1800" i="1" dirty="0" smtClean="0">
                <a:latin typeface="Arial" panose="020B0604020202020204" pitchFamily="34" charset="0"/>
              </a:rPr>
              <a:t> du </a:t>
            </a:r>
            <a:r>
              <a:rPr lang="en-US" sz="1800" i="1" dirty="0" err="1" smtClean="0">
                <a:latin typeface="Arial" panose="020B0604020202020204" pitchFamily="34" charset="0"/>
              </a:rPr>
              <a:t>lịch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cùng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mọi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người</a:t>
            </a:r>
            <a:r>
              <a:rPr lang="en-US" sz="1800" i="1" dirty="0" smtClean="0">
                <a:latin typeface="Arial" panose="020B0604020202020204" pitchFamily="34" charset="0"/>
              </a:rPr>
              <a:t>.</a:t>
            </a:r>
            <a:endParaRPr lang="en-US" sz="1800" i="1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612" y="5123417"/>
            <a:ext cx="93726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先生は　みんなと一</a:t>
            </a:r>
            <a:r>
              <a:rPr lang="ja-JP" altLang="en-US" sz="32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緒</a:t>
            </a: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に　旅行に　行きません。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6372" y="2163242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も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09332" y="3530062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きゃく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69292" y="4984230"/>
            <a:ext cx="2470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いっしょ　　りょこう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75212" y="2286000"/>
            <a:ext cx="1752600" cy="584200"/>
          </a:xfrm>
          <a:prstGeom prst="roundRect">
            <a:avLst/>
          </a:prstGeom>
          <a:noFill/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5212" y="2266950"/>
            <a:ext cx="1219200" cy="584200"/>
          </a:xfrm>
          <a:prstGeom prst="roundRect">
            <a:avLst/>
          </a:prstGeom>
          <a:noFill/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04532" y="3648075"/>
            <a:ext cx="2166080" cy="584200"/>
          </a:xfrm>
          <a:prstGeom prst="roundRect">
            <a:avLst/>
          </a:prstGeom>
          <a:noFill/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00252" y="5103887"/>
            <a:ext cx="1360360" cy="584200"/>
          </a:xfrm>
          <a:prstGeom prst="round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20758" y="3649993"/>
            <a:ext cx="2078974" cy="584200"/>
          </a:xfrm>
          <a:prstGeom prst="round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17905" y="2269761"/>
            <a:ext cx="2078974" cy="584200"/>
          </a:xfrm>
          <a:prstGeom prst="round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1316881">
            <a:off x="561824" y="533400"/>
            <a:ext cx="2634520" cy="838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+mj-ea"/>
                <a:ea typeface="+mj-ea"/>
              </a:rPr>
              <a:t>だれが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>
          <a:xfrm rot="21316881">
            <a:off x="3403084" y="454703"/>
            <a:ext cx="263452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smtClean="0">
                <a:latin typeface="+mj-ea"/>
                <a:ea typeface="+mj-ea"/>
              </a:rPr>
              <a:t>いつが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>
          <a:xfrm rot="21316881">
            <a:off x="6221553" y="367201"/>
            <a:ext cx="263452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+mj-ea"/>
                <a:ea typeface="+mj-ea"/>
              </a:rPr>
              <a:t>どこが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21" name="Rounded Rectangle 20"/>
          <p:cNvSpPr/>
          <p:nvPr/>
        </p:nvSpPr>
        <p:spPr>
          <a:xfrm rot="21316881">
            <a:off x="9096224" y="347852"/>
            <a:ext cx="263452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+mj-ea"/>
                <a:ea typeface="+mj-ea"/>
              </a:rPr>
              <a:t>なにが</a:t>
            </a:r>
            <a:endParaRPr 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83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629" y="867320"/>
            <a:ext cx="6324600" cy="76944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ContrastingRightFacing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4400" b="1" dirty="0">
                <a:latin typeface="NtMotoyaKyotai" pitchFamily="18" charset="-128"/>
                <a:ea typeface="NtMotoyaKyotai" pitchFamily="18" charset="-128"/>
              </a:rPr>
              <a:t>～は　～が　あります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032817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ちちは　日本のカメラが　あります。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5212" y="28710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　お金が　ありません。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018212" y="3857896"/>
            <a:ext cx="5486400" cy="76944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4400" b="1">
                <a:latin typeface="NtMotoyaKyotai" pitchFamily="18" charset="-128"/>
                <a:ea typeface="NtMotoyaKyotai" pitchFamily="18" charset="-128"/>
              </a:rPr>
              <a:t>～は　～が　います</a:t>
            </a:r>
            <a:r>
              <a:rPr lang="ja-JP" altLang="en-US" sz="3600">
                <a:latin typeface="NtMotoyaKyotai" pitchFamily="18" charset="-128"/>
                <a:ea typeface="NtMotoyaKyotai" pitchFamily="18" charset="-128"/>
              </a:rPr>
              <a:t>　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3012" y="5080817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　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　　が　</a:t>
            </a:r>
            <a:endParaRPr lang="en-US" alt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012" y="5842817"/>
            <a:ext cx="632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あには　　　　　　　　　が　</a:t>
            </a:r>
            <a:endParaRPr lang="en-US" alt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89412" y="5844405"/>
            <a:ext cx="411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日本人のともだち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609012" y="5842817"/>
            <a:ext cx="182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います。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27612" y="5080817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こいびと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694612" y="5080817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741612" y="2109017"/>
            <a:ext cx="2667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27412" y="2947217"/>
            <a:ext cx="9906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09012" y="5779317"/>
            <a:ext cx="15240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94612" y="5004617"/>
            <a:ext cx="1981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Oval Callout 20"/>
          <p:cNvSpPr/>
          <p:nvPr/>
        </p:nvSpPr>
        <p:spPr>
          <a:xfrm rot="284145">
            <a:off x="5685429" y="265161"/>
            <a:ext cx="2895600" cy="1066800"/>
          </a:xfrm>
          <a:prstGeom prst="wedgeEllipseCallout">
            <a:avLst>
              <a:gd name="adj1" fmla="val -75134"/>
              <a:gd name="adj2" fmla="val 17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đồ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vật</a:t>
            </a:r>
            <a:endParaRPr lang="en-US" i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Oval Callout 21"/>
          <p:cNvSpPr/>
          <p:nvPr/>
        </p:nvSpPr>
        <p:spPr>
          <a:xfrm rot="21262951">
            <a:off x="3579812" y="4086496"/>
            <a:ext cx="2895600" cy="1066800"/>
          </a:xfrm>
          <a:prstGeom prst="wedgeEllipseCallout">
            <a:avLst>
              <a:gd name="adj1" fmla="val 64900"/>
              <a:gd name="adj2" fmla="val -430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vật</a:t>
            </a:r>
            <a:endParaRPr lang="en-US" i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Flowchart: Punched Tape 22"/>
          <p:cNvSpPr/>
          <p:nvPr/>
        </p:nvSpPr>
        <p:spPr>
          <a:xfrm rot="300565">
            <a:off x="8534205" y="-77603"/>
            <a:ext cx="3526701" cy="1559137"/>
          </a:xfrm>
          <a:prstGeom prst="flowChartPunchedTap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あります</a:t>
            </a:r>
            <a:endParaRPr lang="en-US" altLang="ja-JP" sz="3200" dirty="0" smtClean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en-US" sz="3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“</a:t>
            </a:r>
            <a:r>
              <a:rPr lang="en-US" sz="3200" dirty="0" err="1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Có</a:t>
            </a:r>
            <a:r>
              <a:rPr lang="en-US" sz="3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 / </a:t>
            </a:r>
            <a:r>
              <a:rPr lang="en-US" sz="3200" dirty="0" err="1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Sở</a:t>
            </a:r>
            <a:r>
              <a:rPr lang="en-US" sz="3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 </a:t>
            </a:r>
            <a:r>
              <a:rPr lang="en-US" sz="3200" dirty="0" err="1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hữu</a:t>
            </a:r>
            <a:r>
              <a:rPr lang="en-US" sz="3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”</a:t>
            </a:r>
            <a:endParaRPr lang="en-US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1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/>
          <p:cNvSpPr/>
          <p:nvPr/>
        </p:nvSpPr>
        <p:spPr>
          <a:xfrm rot="300565">
            <a:off x="8534205" y="-77603"/>
            <a:ext cx="3526701" cy="1559137"/>
          </a:xfrm>
          <a:prstGeom prst="flowChartPunchedTap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あります</a:t>
            </a:r>
            <a:endParaRPr lang="en-US" altLang="ja-JP" sz="3200" dirty="0" smtClean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en-US" sz="3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“</a:t>
            </a:r>
            <a:r>
              <a:rPr lang="en-US" sz="3200" dirty="0" err="1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Có</a:t>
            </a:r>
            <a:r>
              <a:rPr lang="en-US" sz="3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 / </a:t>
            </a:r>
            <a:r>
              <a:rPr lang="en-US" sz="3200" dirty="0" err="1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Tồn</a:t>
            </a:r>
            <a:r>
              <a:rPr lang="en-US" sz="3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 </a:t>
            </a:r>
            <a:r>
              <a:rPr lang="en-US" sz="3200" dirty="0" err="1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tại</a:t>
            </a:r>
            <a:r>
              <a:rPr lang="en-US" sz="32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”</a:t>
            </a:r>
            <a:endParaRPr lang="en-US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6629" y="867320"/>
            <a:ext cx="6324600" cy="76944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ContrastingRightFacing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4400" b="1" dirty="0" smtClean="0">
                <a:latin typeface="NtMotoyaKyotai" pitchFamily="18" charset="-128"/>
                <a:ea typeface="NtMotoyaKyotai" pitchFamily="18" charset="-128"/>
              </a:rPr>
              <a:t>～</a:t>
            </a:r>
            <a:r>
              <a:rPr lang="ja-JP" altLang="en-US" sz="4400" b="1" dirty="0">
                <a:latin typeface="NtMotoyaKyotai" pitchFamily="18" charset="-128"/>
                <a:ea typeface="NtMotoyaKyotai" pitchFamily="18" charset="-128"/>
              </a:rPr>
              <a:t>に　～が　あります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5212" y="205463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の町に　公園が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あり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871017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あそこに　デパートが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あり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ます。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018212" y="3857896"/>
            <a:ext cx="5486400" cy="76944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4400" b="1" dirty="0" smtClean="0">
                <a:latin typeface="NtMotoyaKyotai" pitchFamily="18" charset="-128"/>
                <a:ea typeface="NtMotoyaKyotai" pitchFamily="18" charset="-128"/>
              </a:rPr>
              <a:t>～に</a:t>
            </a:r>
            <a:r>
              <a:rPr lang="ja-JP" altLang="en-US" sz="4400" b="1" dirty="0">
                <a:latin typeface="NtMotoyaKyotai" pitchFamily="18" charset="-128"/>
                <a:ea typeface="NtMotoyaKyotai" pitchFamily="18" charset="-128"/>
              </a:rPr>
              <a:t>　～が　います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70212" y="50808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教室に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学生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が　いません。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70212" y="5842817"/>
            <a:ext cx="754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あそこに　だれも　いません。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Oval Callout 18"/>
          <p:cNvSpPr/>
          <p:nvPr/>
        </p:nvSpPr>
        <p:spPr>
          <a:xfrm rot="284145">
            <a:off x="5685429" y="265161"/>
            <a:ext cx="2895600" cy="1066800"/>
          </a:xfrm>
          <a:prstGeom prst="wedgeEllipseCallout">
            <a:avLst>
              <a:gd name="adj1" fmla="val -75134"/>
              <a:gd name="adj2" fmla="val 17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đồ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vật</a:t>
            </a:r>
            <a:endParaRPr lang="en-US" i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Oval Callout 19"/>
          <p:cNvSpPr/>
          <p:nvPr/>
        </p:nvSpPr>
        <p:spPr>
          <a:xfrm rot="21262951">
            <a:off x="3503902" y="3874858"/>
            <a:ext cx="2895600" cy="1066800"/>
          </a:xfrm>
          <a:prstGeom prst="wedgeEllipseCallout">
            <a:avLst>
              <a:gd name="adj1" fmla="val 73008"/>
              <a:gd name="adj2" fmla="val -83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vật</a:t>
            </a:r>
            <a:endParaRPr lang="en-US" i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642" y="1891885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まち　　　　こうえん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61754" y="4906712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きょうしつ</a:t>
            </a:r>
            <a:r>
              <a:rPr lang="ja-JP" altLang="en-US" sz="20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がくせい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4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"/>
                            </p:stCondLst>
                            <p:childTnLst>
                              <p:par>
                                <p:cTn id="5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7" grpId="0"/>
      <p:bldP spid="8" grpId="0"/>
      <p:bldP spid="19" grpId="0" animBg="1"/>
      <p:bldP spid="2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/>
          <p:cNvSpPr/>
          <p:nvPr/>
        </p:nvSpPr>
        <p:spPr>
          <a:xfrm>
            <a:off x="1293812" y="1981200"/>
            <a:ext cx="9829800" cy="304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7812" y="2819400"/>
            <a:ext cx="693420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(1)      [ở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đâu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   [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tồn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tại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   [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cái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gì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7812" y="3657600"/>
            <a:ext cx="693420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(2)      [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cái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gì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   [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tồn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tại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   [ở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đâu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08212" y="457200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ロビーに　テレビが　あります。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08212" y="1411288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事務所に　田中さんが　います。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309812" y="11430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じむしょ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208212" y="4953000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テレビは　ロビーに　あります。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08212" y="5983288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田中さんは　事務所に　います。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027612" y="57150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じむしょ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2612" y="2209800"/>
            <a:ext cx="6324600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smtClean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～に　～が　あります／います。</a:t>
            </a:r>
            <a:endParaRPr lang="en-US" altLang="en-US" sz="3200" smtClean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98812" y="4191000"/>
            <a:ext cx="6324600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smtClean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～は　～に　あります／います。</a:t>
            </a:r>
            <a:endParaRPr lang="en-US" altLang="en-US" sz="3200" smtClean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ular Callout 12"/>
          <p:cNvSpPr/>
          <p:nvPr/>
        </p:nvSpPr>
        <p:spPr>
          <a:xfrm rot="21423907">
            <a:off x="746413" y="285606"/>
            <a:ext cx="8558104" cy="1684061"/>
          </a:xfrm>
          <a:prstGeom prst="wedgeRoundRectCallout">
            <a:avLst>
              <a:gd name="adj1" fmla="val -3130"/>
              <a:gd name="adj2" fmla="val 8227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câu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muốn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nhấn</a:t>
            </a:r>
            <a:r>
              <a:rPr lang="en-US" sz="2800" dirty="0" smtClean="0"/>
              <a:t> </a:t>
            </a:r>
            <a:r>
              <a:rPr lang="en-US" sz="2800" dirty="0" err="1" smtClean="0"/>
              <a:t>mạnh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</a:t>
            </a:r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vật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câu</a:t>
            </a:r>
            <a:r>
              <a:rPr lang="en-US" sz="2800" dirty="0" smtClean="0"/>
              <a:t> </a:t>
            </a:r>
            <a:r>
              <a:rPr lang="en-US" sz="2800" dirty="0" err="1" smtClean="0"/>
              <a:t>hỏi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muốn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ở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/</a:t>
            </a:r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/>
              <a:t> </a:t>
            </a:r>
            <a:r>
              <a:rPr lang="en-US" sz="2800" dirty="0" err="1" smtClean="0"/>
              <a:t>ai</a:t>
            </a:r>
            <a:r>
              <a:rPr lang="en-US" sz="2800" dirty="0" smtClean="0"/>
              <a:t>/</a:t>
            </a:r>
            <a:r>
              <a:rPr lang="en-US" sz="2800" dirty="0" err="1" smtClean="0"/>
              <a:t>cái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4" name="Rounded Rectangular Callout 13"/>
          <p:cNvSpPr/>
          <p:nvPr/>
        </p:nvSpPr>
        <p:spPr>
          <a:xfrm rot="21423907">
            <a:off x="877020" y="4876811"/>
            <a:ext cx="9774013" cy="1828778"/>
          </a:xfrm>
          <a:prstGeom prst="wedgeRoundRectCallout">
            <a:avLst>
              <a:gd name="adj1" fmla="val -7054"/>
              <a:gd name="adj2" fmla="val -6695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endParaRPr lang="en-US" sz="2800" dirty="0" smtClean="0"/>
          </a:p>
          <a:p>
            <a:pPr algn="ctr"/>
            <a:r>
              <a:rPr lang="en-US" sz="2800" dirty="0" err="1" smtClean="0"/>
              <a:t>nhấn</a:t>
            </a:r>
            <a:r>
              <a:rPr lang="en-US" sz="2800" dirty="0" smtClean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(</a:t>
            </a:r>
            <a:r>
              <a:rPr lang="en-US" sz="2800" dirty="0" err="1"/>
              <a:t>người</a:t>
            </a:r>
            <a:r>
              <a:rPr lang="en-US" sz="2800" dirty="0"/>
              <a:t> hay </a:t>
            </a:r>
            <a:r>
              <a:rPr lang="en-US" sz="2800" dirty="0" err="1"/>
              <a:t>vật</a:t>
            </a:r>
            <a:r>
              <a:rPr lang="en-US" sz="2800" dirty="0"/>
              <a:t>)</a:t>
            </a:r>
          </a:p>
          <a:p>
            <a:pPr algn="ctr"/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endParaRPr lang="en-US" sz="2800" dirty="0" smtClean="0"/>
          </a:p>
          <a:p>
            <a:pPr algn="ctr"/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(</a:t>
            </a:r>
            <a:r>
              <a:rPr lang="en-US" sz="2800" dirty="0" err="1"/>
              <a:t>người</a:t>
            </a:r>
            <a:r>
              <a:rPr lang="en-US" sz="2800" dirty="0"/>
              <a:t> hay </a:t>
            </a:r>
            <a:r>
              <a:rPr lang="en-US" sz="2800" dirty="0" err="1"/>
              <a:t>vật</a:t>
            </a:r>
            <a:r>
              <a:rPr lang="en-US" sz="2800" dirty="0"/>
              <a:t>)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/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/</a:t>
            </a:r>
            <a:r>
              <a:rPr lang="en-US" sz="2800" dirty="0" err="1"/>
              <a:t>nằm</a:t>
            </a:r>
            <a:r>
              <a:rPr lang="en-US" sz="2800" dirty="0"/>
              <a:t> ở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172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5412" y="1639887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つくえ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5412" y="2327275"/>
            <a:ext cx="175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かばん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5412" y="3048000"/>
            <a:ext cx="175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テレビ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1639887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うえ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0612" y="2286000"/>
            <a:ext cx="1143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した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70612" y="3810000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まえ／うしろ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048000"/>
            <a:ext cx="1143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なか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0612" y="4572000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そば／となり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0612" y="5334000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ひだり／みぎ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6096000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ちかく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3810000"/>
            <a:ext cx="175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ほんや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665412" y="4611687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はなや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65412" y="5334000"/>
            <a:ext cx="213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ぎんこう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65412" y="6019800"/>
            <a:ext cx="213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27612" y="3278187"/>
            <a:ext cx="762000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Arial" charset="0"/>
              </a:rPr>
              <a:t>の</a:t>
            </a:r>
            <a:endParaRPr lang="en-US" altLang="en-US" sz="360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2361406" y="4115593"/>
            <a:ext cx="48768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579812" y="4114800"/>
            <a:ext cx="4878387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84412" y="382587"/>
            <a:ext cx="213360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Danh từ</a:t>
            </a:r>
            <a:endParaRPr lang="en-US" altLang="en-US" sz="2400">
              <a:solidFill>
                <a:srgbClr val="FFFFFF"/>
              </a:solidFill>
              <a:latin typeface="Tahoma" pitchFamily="34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637212" y="382587"/>
            <a:ext cx="213360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 chỉ vị trí</a:t>
            </a:r>
            <a:endParaRPr lang="en-US" altLang="en-US" sz="2400">
              <a:solidFill>
                <a:srgbClr val="FFFFFF"/>
              </a:solidFill>
              <a:latin typeface="Tahoma" pitchFamily="34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18212" y="839787"/>
            <a:ext cx="13716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Danh từ</a:t>
            </a:r>
            <a:endParaRPr lang="en-US" altLang="en-US" sz="2000">
              <a:solidFill>
                <a:srgbClr val="FFFFFF"/>
              </a:solidFill>
              <a:latin typeface="Tahoma" pitchFamily="34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646612" y="382587"/>
            <a:ext cx="762000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Arial" charset="0"/>
              </a:rPr>
              <a:t>の</a:t>
            </a:r>
            <a:endParaRPr lang="en-US" altLang="en-US" sz="360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Arial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999412" y="611187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7612" y="306387"/>
            <a:ext cx="2971800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ja-JP" sz="5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Danh từ</a:t>
            </a:r>
            <a:endParaRPr lang="en-US" altLang="en-US" sz="5400">
              <a:solidFill>
                <a:srgbClr val="FFFFFF"/>
              </a:solidFill>
              <a:latin typeface="Tahoma" pitchFamily="34" charset="0"/>
              <a:ea typeface="ＭＳ Ｐゴシック" pitchFamily="50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3318">
            <a:off x="122819" y="318333"/>
            <a:ext cx="3298531" cy="2391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5707">
            <a:off x="8006997" y="2373015"/>
            <a:ext cx="4077281" cy="2956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34420" y="685800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：本は　どこに　あ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りま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すか。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34420" y="1524000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：（本は）机の上に　あります。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712" y="4114298"/>
            <a:ext cx="769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：ぼうしは　どこに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ありま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すか。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2712" y="4952498"/>
            <a:ext cx="9486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：（ぼうしは）いすの後ろに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あり</a:t>
            </a:r>
            <a:r>
              <a:rPr lang="ja-JP" altLang="en-US" sz="36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ます。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13282" y="2029164"/>
            <a:ext cx="1895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つくえ　うえ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32362" y="5415988"/>
            <a:ext cx="1013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うし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36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351212" y="1163638"/>
            <a:ext cx="495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Trong cặp bạn có cái gì thế?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351212" y="23876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Có sách tiếng Nhật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51212" y="47498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Có sách,vở, từ điển…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75012" y="35306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Có sách và vở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75012" y="60452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Chả có gì cả…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4812" y="635000"/>
            <a:ext cx="822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かばん</a:t>
            </a:r>
            <a:r>
              <a:rPr lang="ja-JP" alt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の　な</a:t>
            </a:r>
            <a:r>
              <a:rPr lang="ja-JP" alt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かに　</a:t>
            </a:r>
            <a:r>
              <a:rPr lang="ja-JP" alt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何が</a:t>
            </a:r>
            <a:r>
              <a:rPr lang="ja-JP" alt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　ありますか。</a:t>
            </a:r>
            <a:endParaRPr lang="en-US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79612" y="1854200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日本ご</a:t>
            </a:r>
            <a:r>
              <a:rPr lang="ja-JP" alt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の　本</a:t>
            </a:r>
            <a:r>
              <a:rPr lang="ja-JP" alt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が　あります。</a:t>
            </a:r>
            <a:endParaRPr lang="en-US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79612" y="3048000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本と　ノートが　あります。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2412" y="4241800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本や</a:t>
            </a:r>
            <a:r>
              <a:rPr lang="en-US" altLang="ja-JP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 </a:t>
            </a:r>
            <a:r>
              <a:rPr lang="ja-JP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ノートや 辞書 などが　あります。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2412" y="5511800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何も</a:t>
            </a:r>
            <a:r>
              <a:rPr lang="ja-JP" alt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　ありません。</a:t>
            </a:r>
            <a:endParaRPr lang="en-US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722812" y="40386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じしょ</a:t>
            </a:r>
            <a:endParaRPr lang="en-US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1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2" y="1600201"/>
            <a:ext cx="2257425" cy="163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99" y="1714500"/>
            <a:ext cx="1524000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" y="1556543"/>
            <a:ext cx="2371725" cy="19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176894" y="3810000"/>
            <a:ext cx="11784918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6894" y="4876800"/>
            <a:ext cx="5079318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30193" y="4864895"/>
            <a:ext cx="0" cy="19812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2718" y="4867276"/>
            <a:ext cx="0" cy="199072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27812" y="4876800"/>
            <a:ext cx="533400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724" y="4953000"/>
            <a:ext cx="3900488" cy="1763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412" y="1540271"/>
            <a:ext cx="2286000" cy="1990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556" y="1600201"/>
            <a:ext cx="1994694" cy="1690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7412" y="4980856"/>
            <a:ext cx="1755776" cy="1877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5587" y="76202"/>
            <a:ext cx="1352549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2612" y="82874"/>
            <a:ext cx="1387872" cy="138787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192465">
            <a:off x="8303591" y="5477488"/>
            <a:ext cx="1409700" cy="932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80685" y="4980855"/>
            <a:ext cx="1562100" cy="18652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1097" y="5081102"/>
            <a:ext cx="1956550" cy="144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32276" y="90412"/>
            <a:ext cx="3767536" cy="1380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9444" y="90412"/>
            <a:ext cx="2040731" cy="13286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Flowchart: Punched Tape 31"/>
          <p:cNvSpPr/>
          <p:nvPr/>
        </p:nvSpPr>
        <p:spPr>
          <a:xfrm rot="21187794">
            <a:off x="197150" y="1154084"/>
            <a:ext cx="1247323" cy="413543"/>
          </a:xfrm>
          <a:prstGeom prst="flowChartPunchedTap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My house</a:t>
            </a:r>
            <a:endParaRPr lang="en-US" sz="1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3" name="Flowchart: Punched Tape 32"/>
          <p:cNvSpPr/>
          <p:nvPr/>
        </p:nvSpPr>
        <p:spPr>
          <a:xfrm rot="21187794">
            <a:off x="918061" y="6325960"/>
            <a:ext cx="1290656" cy="413543"/>
          </a:xfrm>
          <a:prstGeom prst="flowChartPunchedTap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Boss’s house</a:t>
            </a:r>
            <a:endParaRPr lang="en-US" sz="1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865509" y="3897990"/>
            <a:ext cx="8292703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交番は　病院の　後ろに　あります。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42012" y="2648123"/>
            <a:ext cx="584541" cy="1165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2394" y="2245030"/>
            <a:ext cx="838200" cy="975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9671" y="5081102"/>
            <a:ext cx="801577" cy="1335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045930" y="3794212"/>
            <a:ext cx="46422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こうばん　　　びょういん　　うし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70920" y="3897990"/>
            <a:ext cx="8292703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会社は　公園の　隣に　あります。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246211" y="3794212"/>
            <a:ext cx="46422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かいしゃ　　　こうえん　　　となり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50974" y="3895353"/>
            <a:ext cx="10582076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銀行は　映画館と　病院の　間に　あります。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065213" y="3791575"/>
            <a:ext cx="6892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ぎんこう　　　えいがかん　　　　びょういん　　あいだ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860277" y="3895353"/>
            <a:ext cx="8354485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リーさんは　病院の　前に</a:t>
            </a:r>
            <a:r>
              <a:rPr lang="ja-JP" altLang="en-US" sz="360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いま</a:t>
            </a:r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692510" y="3806121"/>
            <a:ext cx="3084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びょういん　　　まえ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70920" y="3895270"/>
            <a:ext cx="8912294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子供たちは　公園の　中に　います。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071593" y="3806038"/>
            <a:ext cx="27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こうえん　　　なか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8" name="Striped Right Arrow 47"/>
          <p:cNvSpPr/>
          <p:nvPr/>
        </p:nvSpPr>
        <p:spPr>
          <a:xfrm rot="20642422">
            <a:off x="7570229" y="5815300"/>
            <a:ext cx="91507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子供</a:t>
            </a:r>
            <a:endParaRPr lang="en-US" dirty="0"/>
          </a:p>
        </p:txBody>
      </p:sp>
      <p:sp>
        <p:nvSpPr>
          <p:cNvPr id="35" name="Striped Right Arrow 34"/>
          <p:cNvSpPr/>
          <p:nvPr/>
        </p:nvSpPr>
        <p:spPr>
          <a:xfrm rot="20642422">
            <a:off x="10284637" y="6117447"/>
            <a:ext cx="72305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riped Right Arrow 44"/>
          <p:cNvSpPr/>
          <p:nvPr/>
        </p:nvSpPr>
        <p:spPr>
          <a:xfrm rot="20642422">
            <a:off x="5137766" y="2965925"/>
            <a:ext cx="91507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リ</a:t>
            </a:r>
            <a:r>
              <a:rPr lang="ja-JP" altLang="en-US" dirty="0" smtClean="0"/>
              <a:t>ー</a:t>
            </a:r>
            <a:endParaRPr lang="en-US" dirty="0"/>
          </a:p>
        </p:txBody>
      </p:sp>
      <p:sp>
        <p:nvSpPr>
          <p:cNvPr id="3" name="Striped Right Arrow 2"/>
          <p:cNvSpPr/>
          <p:nvPr/>
        </p:nvSpPr>
        <p:spPr>
          <a:xfrm rot="20642422">
            <a:off x="4762385" y="614067"/>
            <a:ext cx="72305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riped Right Arrow 38"/>
          <p:cNvSpPr/>
          <p:nvPr/>
        </p:nvSpPr>
        <p:spPr>
          <a:xfrm rot="20642422">
            <a:off x="2529140" y="2790299"/>
            <a:ext cx="72305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8" grpId="0" animBg="1"/>
      <p:bldP spid="38" grpId="1" animBg="1"/>
      <p:bldP spid="34" grpId="0"/>
      <p:bldP spid="34" grpId="1"/>
      <p:bldP spid="36" grpId="0" animBg="1"/>
      <p:bldP spid="36" grpId="1" animBg="1"/>
      <p:bldP spid="37" grpId="0"/>
      <p:bldP spid="37" grpId="1"/>
      <p:bldP spid="43" grpId="0" animBg="1"/>
      <p:bldP spid="43" grpId="1" animBg="1"/>
      <p:bldP spid="44" grpId="0"/>
      <p:bldP spid="44" grpId="1"/>
      <p:bldP spid="46" grpId="0" animBg="1"/>
      <p:bldP spid="46" grpId="1" animBg="1"/>
      <p:bldP spid="47" grpId="0"/>
      <p:bldP spid="47" grpId="1"/>
      <p:bldP spid="49" grpId="0" animBg="1"/>
      <p:bldP spid="49" grpId="1" animBg="1"/>
      <p:bldP spid="50" grpId="0"/>
      <p:bldP spid="50" grpId="1"/>
      <p:bldP spid="48" grpId="0" animBg="1"/>
      <p:bldP spid="48" grpId="1" animBg="1"/>
      <p:bldP spid="35" grpId="0" animBg="1"/>
      <p:bldP spid="35" grpId="1" animBg="1"/>
      <p:bldP spid="45" grpId="0" animBg="1"/>
      <p:bldP spid="45" grpId="1" animBg="1"/>
      <p:bldP spid="3" grpId="0" animBg="1"/>
      <p:bldP spid="3" grpId="1" animBg="1"/>
      <p:bldP spid="39" grpId="0" animBg="1"/>
      <p:bldP spid="39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9.0&quot;&gt;&lt;object type=&quot;1&quot; unique_id=&quot;10001&quot;&gt;&lt;property id=&quot;20226&quot; value=&quot;D:\Users\Nguyen Cuong\Desktop\Year of 2015\Spring 2015\Bachelor-Program\Slides (Dekiru Nihongo)\Lesson 7 All.pptx&quot;/&gt;&lt;object type=&quot;8&quot; unique_id=&quot;23015&quot;&gt;&lt;/object&gt;&lt;object type=&quot;2&quot; unique_id=&quot;23016&quot;&gt;&lt;object type=&quot;3&quot; unique_id=&quot;23017&quot;&gt;&lt;property id=&quot;20148&quot; value=&quot;5&quot;/&gt;&lt;property id=&quot;20300&quot; value=&quot;Slide 1&quot;/&gt;&lt;property id=&quot;20307&quot; value=&quot;256&quot;/&gt;&lt;/object&gt;&lt;object type=&quot;3&quot; unique_id=&quot;23018&quot;&gt;&lt;property id=&quot;20148&quot; value=&quot;5&quot;/&gt;&lt;property id=&quot;20300&quot; value=&quot;Slide 2&quot;/&gt;&lt;property id=&quot;20307&quot; value=&quot;263&quot;/&gt;&lt;/object&gt;&lt;object type=&quot;3&quot; unique_id=&quot;23019&quot;&gt;&lt;property id=&quot;20148&quot; value=&quot;5&quot;/&gt;&lt;property id=&quot;20300&quot; value=&quot;Slide 3&quot;/&gt;&lt;property id=&quot;20307&quot; value=&quot;257&quot;/&gt;&lt;/object&gt;&lt;object type=&quot;3&quot; unique_id=&quot;23020&quot;&gt;&lt;property id=&quot;20148&quot; value=&quot;5&quot;/&gt;&lt;property id=&quot;20300&quot; value=&quot;Slide 10&quot;/&gt;&lt;property id=&quot;20307&quot; value=&quot;264&quot;/&gt;&lt;/object&gt;&lt;object type=&quot;3&quot; unique_id=&quot;23021&quot;&gt;&lt;property id=&quot;20148&quot; value=&quot;5&quot;/&gt;&lt;property id=&quot;20300&quot; value=&quot;Slide 12&quot;/&gt;&lt;property id=&quot;20307&quot; value=&quot;266&quot;/&gt;&lt;/object&gt;&lt;object type=&quot;3&quot; unique_id=&quot;23022&quot;&gt;&lt;property id=&quot;20148&quot; value=&quot;5&quot;/&gt;&lt;property id=&quot;20300&quot; value=&quot;Slide 24&quot;/&gt;&lt;property id=&quot;20307&quot; value=&quot;265&quot;/&gt;&lt;/object&gt;&lt;object type=&quot;3&quot; unique_id=&quot;23023&quot;&gt;&lt;property id=&quot;20148&quot; value=&quot;5&quot;/&gt;&lt;property id=&quot;20300&quot; value=&quot;Slide 26&quot;/&gt;&lt;property id=&quot;20307&quot; value=&quot;267&quot;/&gt;&lt;/object&gt;&lt;object type=&quot;3&quot; unique_id=&quot;23600&quot;&gt;&lt;property id=&quot;20148&quot; value=&quot;5&quot;/&gt;&lt;property id=&quot;20300&quot; value=&quot;Slide 15&quot;/&gt;&lt;property id=&quot;20307&quot; value=&quot;268&quot;/&gt;&lt;/object&gt;&lt;object type=&quot;3&quot; unique_id=&quot;23601&quot;&gt;&lt;property id=&quot;20148&quot; value=&quot;5&quot;/&gt;&lt;property id=&quot;20300&quot; value=&quot;Slide 16&quot;/&gt;&lt;property id=&quot;20307&quot; value=&quot;269&quot;/&gt;&lt;/object&gt;&lt;object type=&quot;3&quot; unique_id=&quot;23602&quot;&gt;&lt;property id=&quot;20148&quot; value=&quot;5&quot;/&gt;&lt;property id=&quot;20300&quot; value=&quot;Slide 18&quot;/&gt;&lt;property id=&quot;20307&quot; value=&quot;270&quot;/&gt;&lt;/object&gt;&lt;object type=&quot;3&quot; unique_id=&quot;23603&quot;&gt;&lt;property id=&quot;20148&quot; value=&quot;5&quot;/&gt;&lt;property id=&quot;20300&quot; value=&quot;Slide 20&quot;/&gt;&lt;property id=&quot;20307&quot; value=&quot;271&quot;/&gt;&lt;/object&gt;&lt;object type=&quot;3&quot; unique_id=&quot;23604&quot;&gt;&lt;property id=&quot;20148&quot; value=&quot;5&quot;/&gt;&lt;property id=&quot;20300&quot; value=&quot;Slide 30&quot;/&gt;&lt;property id=&quot;20307&quot; value=&quot;272&quot;/&gt;&lt;/object&gt;&lt;object type=&quot;3&quot; unique_id=&quot;23605&quot;&gt;&lt;property id=&quot;20148&quot; value=&quot;5&quot;/&gt;&lt;property id=&quot;20300&quot; value=&quot;Slide 19&quot;/&gt;&lt;property id=&quot;20307&quot; value=&quot;273&quot;/&gt;&lt;/object&gt;&lt;object type=&quot;3&quot; unique_id=&quot;23606&quot;&gt;&lt;property id=&quot;20148&quot; value=&quot;5&quot;/&gt;&lt;property id=&quot;20300&quot; value=&quot;Slide 21&quot;/&gt;&lt;property id=&quot;20307&quot; value=&quot;274&quot;/&gt;&lt;/object&gt;&lt;object type=&quot;3&quot; unique_id=&quot;23607&quot;&gt;&lt;property id=&quot;20148&quot; value=&quot;5&quot;/&gt;&lt;property id=&quot;20300&quot; value=&quot;Slide 28&quot;/&gt;&lt;property id=&quot;20307&quot; value=&quot;275&quot;/&gt;&lt;/object&gt;&lt;object type=&quot;3&quot; unique_id=&quot;23608&quot;&gt;&lt;property id=&quot;20148&quot; value=&quot;5&quot;/&gt;&lt;property id=&quot;20300&quot; value=&quot;Slide 29&quot;/&gt;&lt;property id=&quot;20307&quot; value=&quot;276&quot;/&gt;&lt;/object&gt;&lt;object type=&quot;3&quot; unique_id=&quot;23609&quot;&gt;&lt;property id=&quot;20148&quot; value=&quot;5&quot;/&gt;&lt;property id=&quot;20300&quot; value=&quot;Slide 31&quot;/&gt;&lt;property id=&quot;20307&quot; value=&quot;277&quot;/&gt;&lt;/object&gt;&lt;object type=&quot;3&quot; unique_id=&quot;23610&quot;&gt;&lt;property id=&quot;20148&quot; value=&quot;5&quot;/&gt;&lt;property id=&quot;20300&quot; value=&quot;Slide 32&quot;/&gt;&lt;property id=&quot;20307&quot; value=&quot;278&quot;/&gt;&lt;/object&gt;&lt;object type=&quot;3&quot; unique_id=&quot;23671&quot;&gt;&lt;property id=&quot;20148&quot; value=&quot;5&quot;/&gt;&lt;property id=&quot;20300&quot; value=&quot;Slide 17&quot;/&gt;&lt;property id=&quot;20307&quot; value=&quot;279&quot;/&gt;&lt;/object&gt;&lt;object type=&quot;3&quot; unique_id=&quot;23735&quot;&gt;&lt;property id=&quot;20148&quot; value=&quot;5&quot;/&gt;&lt;property id=&quot;20300&quot; value=&quot;Slide 25&quot;/&gt;&lt;property id=&quot;20307&quot; value=&quot;280&quot;/&gt;&lt;/object&gt;&lt;object type=&quot;3&quot; unique_id=&quot;24359&quot;&gt;&lt;property id=&quot;20148&quot; value=&quot;5&quot;/&gt;&lt;property id=&quot;20300&quot; value=&quot;Slide 4&quot;/&gt;&lt;property id=&quot;20307&quot; value=&quot;281&quot;/&gt;&lt;/object&gt;&lt;object type=&quot;3&quot; unique_id=&quot;24360&quot;&gt;&lt;property id=&quot;20148&quot; value=&quot;5&quot;/&gt;&lt;property id=&quot;20300&quot; value=&quot;Slide 5&quot;/&gt;&lt;property id=&quot;20307&quot; value=&quot;282&quot;/&gt;&lt;/object&gt;&lt;object type=&quot;3&quot; unique_id=&quot;24361&quot;&gt;&lt;property id=&quot;20148&quot; value=&quot;5&quot;/&gt;&lt;property id=&quot;20300&quot; value=&quot;Slide 6&quot;/&gt;&lt;property id=&quot;20307&quot; value=&quot;283&quot;/&gt;&lt;/object&gt;&lt;object type=&quot;3&quot; unique_id=&quot;24362&quot;&gt;&lt;property id=&quot;20148&quot; value=&quot;5&quot;/&gt;&lt;property id=&quot;20300&quot; value=&quot;Slide 7&quot;/&gt;&lt;property id=&quot;20307&quot; value=&quot;284&quot;/&gt;&lt;/object&gt;&lt;object type=&quot;3&quot; unique_id=&quot;24363&quot;&gt;&lt;property id=&quot;20148&quot; value=&quot;5&quot;/&gt;&lt;property id=&quot;20300&quot; value=&quot;Slide 8&quot;/&gt;&lt;property id=&quot;20307&quot; value=&quot;285&quot;/&gt;&lt;/object&gt;&lt;object type=&quot;3&quot; unique_id=&quot;24688&quot;&gt;&lt;property id=&quot;20148&quot; value=&quot;5&quot;/&gt;&lt;property id=&quot;20300&quot; value=&quot;Slide 9&quot;/&gt;&lt;property id=&quot;20307&quot; value=&quot;286&quot;/&gt;&lt;/object&gt;&lt;object type=&quot;3&quot; unique_id=&quot;25289&quot;&gt;&lt;property id=&quot;20148&quot; value=&quot;5&quot;/&gt;&lt;property id=&quot;20300&quot; value=&quot;Slide 27&quot;/&gt;&lt;property id=&quot;20307&quot; value=&quot;287&quot;/&gt;&lt;/object&gt;&lt;object type=&quot;3&quot; unique_id=&quot;25609&quot;&gt;&lt;property id=&quot;20148&quot; value=&quot;5&quot;/&gt;&lt;property id=&quot;20300&quot; value=&quot;Slide 23&quot;/&gt;&lt;property id=&quot;20307&quot; value=&quot;288&quot;/&gt;&lt;/object&gt;&lt;object type=&quot;3&quot; unique_id=&quot;27514&quot;&gt;&lt;property id=&quot;20148&quot; value=&quot;5&quot;/&gt;&lt;property id=&quot;20300&quot; value=&quot;Slide 11&quot;/&gt;&lt;property id=&quot;20307&quot; value=&quot;289&quot;/&gt;&lt;/object&gt;&lt;object type=&quot;3&quot; unique_id=&quot;27515&quot;&gt;&lt;property id=&quot;20148&quot; value=&quot;5&quot;/&gt;&lt;property id=&quot;20300&quot; value=&quot;Slide 13&quot;/&gt;&lt;property id=&quot;20307&quot; value=&quot;291&quot;/&gt;&lt;/object&gt;&lt;object type=&quot;3&quot; unique_id=&quot;27516&quot;&gt;&lt;property id=&quot;20148&quot; value=&quot;5&quot;/&gt;&lt;property id=&quot;20300&quot; value=&quot;Slide 14&quot;/&gt;&lt;property id=&quot;20307&quot; value=&quot;290&quot;/&gt;&lt;/object&gt;&lt;object type=&quot;3&quot; unique_id=&quot;28516&quot;&gt;&lt;property id=&quot;20148&quot; value=&quot;5&quot;/&gt;&lt;property id=&quot;20300&quot; value=&quot;Slide 22&quot;/&gt;&lt;property id=&quot;20307&quot; value=&quot;29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1739</Words>
  <Application>Microsoft Office PowerPoint</Application>
  <PresentationFormat>Custom</PresentationFormat>
  <Paragraphs>380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51" baseType="lpstr">
      <vt:lpstr>Chaparral Pro</vt:lpstr>
      <vt:lpstr>Especial Kay</vt:lpstr>
      <vt:lpstr>HGｺﾞｼｯｸM</vt:lpstr>
      <vt:lpstr>HGMaruGothicMPRO</vt:lpstr>
      <vt:lpstr>HGMaruGothicMPRO</vt:lpstr>
      <vt:lpstr>HGPSoeiKakupoptai</vt:lpstr>
      <vt:lpstr>HGSeikaishotaiPRO</vt:lpstr>
      <vt:lpstr>HGSoeiKakupoptai</vt:lpstr>
      <vt:lpstr>HGSSoeiKakupoptai</vt:lpstr>
      <vt:lpstr>Kozuka Mincho Pro H</vt:lpstr>
      <vt:lpstr>ＭＳ Ｐゴシック</vt:lpstr>
      <vt:lpstr>NtMotoyaKyotai</vt:lpstr>
      <vt:lpstr>Arial</vt:lpstr>
      <vt:lpstr>Bradley Hand ITC</vt:lpstr>
      <vt:lpstr>Calibri</vt:lpstr>
      <vt:lpstr>Consolas</vt:lpstr>
      <vt:lpstr>Corbel</vt:lpstr>
      <vt:lpstr>OCR A Extended</vt:lpstr>
      <vt:lpstr>Tahoma</vt:lpstr>
      <vt:lpstr>Wingdings 2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2014-12-19T07:23:54Z</dcterms:created>
  <dcterms:modified xsi:type="dcterms:W3CDTF">2018-03-01T05:49:22Z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