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3"/>
  </p:notesMasterIdLst>
  <p:sldIdLst>
    <p:sldId id="256" r:id="rId2"/>
    <p:sldId id="257" r:id="rId3"/>
    <p:sldId id="349" r:id="rId4"/>
    <p:sldId id="266" r:id="rId5"/>
    <p:sldId id="267" r:id="rId6"/>
    <p:sldId id="268" r:id="rId7"/>
    <p:sldId id="269" r:id="rId8"/>
    <p:sldId id="351" r:id="rId9"/>
    <p:sldId id="352" r:id="rId10"/>
    <p:sldId id="271" r:id="rId11"/>
    <p:sldId id="272" r:id="rId12"/>
    <p:sldId id="273" r:id="rId13"/>
    <p:sldId id="274" r:id="rId14"/>
    <p:sldId id="275" r:id="rId15"/>
    <p:sldId id="354" r:id="rId16"/>
    <p:sldId id="356" r:id="rId17"/>
    <p:sldId id="355" r:id="rId18"/>
    <p:sldId id="357" r:id="rId19"/>
    <p:sldId id="358" r:id="rId20"/>
    <p:sldId id="347" r:id="rId21"/>
    <p:sldId id="34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CCFF99"/>
    <a:srgbClr val="66CCFF"/>
    <a:srgbClr val="33CC33"/>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87646" autoAdjust="0"/>
  </p:normalViewPr>
  <p:slideViewPr>
    <p:cSldViewPr>
      <p:cViewPr>
        <p:scale>
          <a:sx n="70" d="100"/>
          <a:sy n="70" d="100"/>
        </p:scale>
        <p:origin x="-810"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7/30/2015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5C5D669-3FF4-4C1F-BFE3-B3797A3A0DC3}" type="datetime1">
              <a:rPr lang="en-US" smtClean="0"/>
              <a:pPr/>
              <a:t>7/30/2015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632A45-ABB8-4888-8E2B-E02219891F89}" type="datetime1">
              <a:rPr lang="en-US" smtClean="0"/>
              <a:pPr/>
              <a:t>7/30/2015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649A8E-DF38-4C5E-8085-94726C755C38}" type="datetime1">
              <a:rPr lang="en-US" smtClean="0"/>
              <a:pPr/>
              <a:t>7/30/2015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727EEE6-EF4A-4A79-87DA-878EC5FFB1C8}" type="datetime1">
              <a:rPr lang="en-US" smtClean="0"/>
              <a:pPr/>
              <a:t>7/30/2015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3A8A72-9D20-484B-BC47-ECFA8E257C3B}" type="datetime1">
              <a:rPr lang="en-US" smtClean="0"/>
              <a:pPr/>
              <a:t>7/30/2015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540F603-55AE-4303-84C0-104D2C0C6729}" type="datetime1">
              <a:rPr lang="en-US" smtClean="0"/>
              <a:pPr/>
              <a:t>7/30/2015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73B08C-0861-4D94-8F04-CC697CCB46EB}" type="datetime1">
              <a:rPr lang="en-US" smtClean="0"/>
              <a:pPr/>
              <a:t>7/30/2015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CD9335-4CE7-4D3C-A1EA-BC0B9879963C}" type="datetime1">
              <a:rPr lang="en-US" smtClean="0"/>
              <a:pPr/>
              <a:t>7/30/2015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19BF-D292-4E9D-B411-51B490479908}" type="datetime1">
              <a:rPr lang="en-US" smtClean="0"/>
              <a:pPr/>
              <a:t>7/30/2015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A431C4-C0C8-4CAC-9F8A-412476362939}" type="datetime1">
              <a:rPr lang="en-US" smtClean="0"/>
              <a:pPr/>
              <a:t>7/30/2015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1BA5738-D857-4D58-A6D2-FEC4B46D1E25}" type="datetime1">
              <a:rPr lang="en-US" smtClean="0"/>
              <a:pPr/>
              <a:t>7/30/2015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C12B4D-FC3A-430E-B5DC-D10D0B809996}" type="datetime1">
              <a:rPr lang="en-US" smtClean="0"/>
              <a:pPr/>
              <a:t>7/30/2015</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3300"/>
          </a:solidFill>
        </p:spPr>
        <p:txBody>
          <a:bodyPr>
            <a:normAutofit fontScale="90000"/>
          </a:bodyPr>
          <a:lstStyle/>
          <a:p>
            <a:r>
              <a:rPr smtClean="0"/>
              <a:t>Lecture 02</a:t>
            </a:r>
            <a:br>
              <a:rPr smtClean="0"/>
            </a:br>
            <a:r>
              <a:rPr smtClean="0"/>
              <a:t>Creating Graphical User Interface</a:t>
            </a:r>
            <a:br>
              <a:rPr smtClean="0"/>
            </a:br>
            <a:r>
              <a:rPr smtClean="0"/>
              <a:t>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7" name="Rectangle 6"/>
          <p:cNvSpPr/>
          <p:nvPr/>
        </p:nvSpPr>
        <p:spPr>
          <a:xfrm>
            <a:off x="838200" y="4572000"/>
            <a:ext cx="6180153" cy="1200329"/>
          </a:xfrm>
          <a:prstGeom prst="rect">
            <a:avLst/>
          </a:prstGeom>
        </p:spPr>
        <p:txBody>
          <a:bodyPr wrap="none">
            <a:spAutoFit/>
          </a:bodyPr>
          <a:lstStyle/>
          <a:p>
            <a:r>
              <a:rPr lang="en-US" sz="2400" dirty="0" smtClean="0"/>
              <a:t>References:</a:t>
            </a:r>
          </a:p>
          <a:p>
            <a:pPr marL="457200" indent="-457200">
              <a:buAutoNum type="arabicParenBoth"/>
            </a:pPr>
            <a:r>
              <a:rPr lang="en-US" sz="2400" dirty="0" smtClean="0"/>
              <a:t>Textbook, chapter 10, 11</a:t>
            </a:r>
          </a:p>
          <a:p>
            <a:pPr marL="457200" indent="-457200">
              <a:buAutoNum type="arabicParenBoth"/>
            </a:pPr>
            <a:r>
              <a:rPr lang="en-US" sz="2400" dirty="0" smtClean="0"/>
              <a:t>Java-Tutorials/tutorial-2015/uiswing/index.html</a:t>
            </a:r>
            <a:endParaRPr lang="en-US" sz="2400" dirty="0"/>
          </a:p>
        </p:txBody>
      </p:sp>
      <p:sp>
        <p:nvSpPr>
          <p:cNvPr id="9" name="Subtitle 8"/>
          <p:cNvSpPr>
            <a:spLocks noGrp="1"/>
          </p:cNvSpPr>
          <p:nvPr>
            <p:ph type="subTitle" idx="1"/>
          </p:nvPr>
        </p:nvSpPr>
        <p:spPr/>
        <p:txBody>
          <a:bodyPr/>
          <a:lstStyle/>
          <a:p>
            <a:r>
              <a:rPr lang="en-US" dirty="0" smtClean="0">
                <a:solidFill>
                  <a:srgbClr val="0000FF"/>
                </a:solidFill>
              </a:rPr>
              <a:t>Java GUI and the swing package</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90600" y="152400"/>
            <a:ext cx="7467600" cy="685800"/>
          </a:xfrm>
        </p:spPr>
        <p:txBody>
          <a:bodyPr>
            <a:normAutofit fontScale="90000"/>
          </a:bodyPr>
          <a:lstStyle/>
          <a:p>
            <a:r>
              <a:rPr lang="en-US" dirty="0" smtClean="0">
                <a:latin typeface="Arial" charset="0"/>
                <a:cs typeface="Arial" charset="0"/>
              </a:rPr>
              <a:t>4- A Strategy for Designing the GUI</a:t>
            </a:r>
          </a:p>
        </p:txBody>
      </p:sp>
      <p:sp>
        <p:nvSpPr>
          <p:cNvPr id="20483" name="Content Placeholder 2"/>
          <p:cNvSpPr>
            <a:spLocks noGrp="1"/>
          </p:cNvSpPr>
          <p:nvPr>
            <p:ph idx="1"/>
          </p:nvPr>
        </p:nvSpPr>
        <p:spPr>
          <a:xfrm>
            <a:off x="1524000" y="3581400"/>
            <a:ext cx="6553200" cy="2590800"/>
          </a:xfrm>
        </p:spPr>
        <p:txBody>
          <a:bodyPr/>
          <a:lstStyle/>
          <a:p>
            <a:r>
              <a:rPr lang="en-US" dirty="0" smtClean="0">
                <a:latin typeface="Arial" charset="0"/>
                <a:cs typeface="Arial" charset="0"/>
              </a:rPr>
              <a:t>Identify needed components.</a:t>
            </a:r>
          </a:p>
          <a:p>
            <a:r>
              <a:rPr lang="en-US" dirty="0" smtClean="0">
                <a:latin typeface="Arial" charset="0"/>
                <a:cs typeface="Arial" charset="0"/>
              </a:rPr>
              <a:t>Isolate regions and behaviors.</a:t>
            </a:r>
          </a:p>
          <a:p>
            <a:r>
              <a:rPr lang="en-US" dirty="0" smtClean="0">
                <a:latin typeface="Arial" charset="0"/>
                <a:cs typeface="Arial" charset="0"/>
              </a:rPr>
              <a:t>Sketch (phác hoạ) the GUI.</a:t>
            </a:r>
          </a:p>
          <a:p>
            <a:r>
              <a:rPr lang="en-US" dirty="0" smtClean="0">
                <a:latin typeface="Arial" charset="0"/>
                <a:cs typeface="Arial" charset="0"/>
              </a:rPr>
              <a:t>Choose Layout managers.</a:t>
            </a:r>
          </a:p>
        </p:txBody>
      </p:sp>
      <p:sp>
        <p:nvSpPr>
          <p:cNvPr id="5" name="Rectangle 4"/>
          <p:cNvSpPr/>
          <p:nvPr/>
        </p:nvSpPr>
        <p:spPr>
          <a:xfrm>
            <a:off x="228600" y="1600200"/>
            <a:ext cx="1676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Requirements</a:t>
            </a:r>
          </a:p>
        </p:txBody>
      </p:sp>
      <p:sp>
        <p:nvSpPr>
          <p:cNvPr id="6" name="Rectangle 5"/>
          <p:cNvSpPr/>
          <p:nvPr/>
        </p:nvSpPr>
        <p:spPr>
          <a:xfrm>
            <a:off x="2286000" y="16002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Input data</a:t>
            </a:r>
          </a:p>
        </p:txBody>
      </p:sp>
      <p:sp>
        <p:nvSpPr>
          <p:cNvPr id="7" name="Rectangle 6"/>
          <p:cNvSpPr/>
          <p:nvPr/>
        </p:nvSpPr>
        <p:spPr>
          <a:xfrm>
            <a:off x="2286000" y="22098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Output Data</a:t>
            </a:r>
          </a:p>
        </p:txBody>
      </p:sp>
      <p:sp>
        <p:nvSpPr>
          <p:cNvPr id="8" name="Rectangle 7"/>
          <p:cNvSpPr/>
          <p:nvPr/>
        </p:nvSpPr>
        <p:spPr>
          <a:xfrm>
            <a:off x="2286000" y="28194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Operations</a:t>
            </a:r>
          </a:p>
        </p:txBody>
      </p:sp>
      <p:pic>
        <p:nvPicPr>
          <p:cNvPr id="20489" name="Picture 2"/>
          <p:cNvPicPr>
            <a:picLocks noChangeAspect="1" noChangeArrowheads="1"/>
          </p:cNvPicPr>
          <p:nvPr/>
        </p:nvPicPr>
        <p:blipFill>
          <a:blip r:embed="rId2"/>
          <a:srcRect/>
          <a:stretch>
            <a:fillRect/>
          </a:stretch>
        </p:blipFill>
        <p:spPr bwMode="auto">
          <a:xfrm>
            <a:off x="4191000" y="2057400"/>
            <a:ext cx="2914650" cy="838200"/>
          </a:xfrm>
          <a:prstGeom prst="rect">
            <a:avLst/>
          </a:prstGeom>
          <a:noFill/>
          <a:ln w="9525">
            <a:noFill/>
            <a:miter lim="800000"/>
            <a:headEnd/>
            <a:tailEnd/>
          </a:ln>
        </p:spPr>
      </p:pic>
      <p:sp>
        <p:nvSpPr>
          <p:cNvPr id="10" name="Rectangle 9"/>
          <p:cNvSpPr/>
          <p:nvPr/>
        </p:nvSpPr>
        <p:spPr>
          <a:xfrm>
            <a:off x="7467600" y="1600200"/>
            <a:ext cx="15240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Implement event handlers</a:t>
            </a:r>
          </a:p>
        </p:txBody>
      </p:sp>
      <p:cxnSp>
        <p:nvCxnSpPr>
          <p:cNvPr id="12" name="Straight Arrow Connector 11"/>
          <p:cNvCxnSpPr>
            <a:stCxn id="5" idx="3"/>
            <a:endCxn id="7" idx="1"/>
          </p:cNvCxnSpPr>
          <p:nvPr/>
        </p:nvCxnSpPr>
        <p:spPr>
          <a:xfrm>
            <a:off x="1905000" y="2476500"/>
            <a:ext cx="381000" cy="1588"/>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886200" y="2513013"/>
            <a:ext cx="381000" cy="1587"/>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086600" y="2514600"/>
            <a:ext cx="381000" cy="1588"/>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a:srcRect/>
          <a:stretch>
            <a:fillRect/>
          </a:stretch>
        </p:blipFill>
        <p:spPr bwMode="auto">
          <a:xfrm>
            <a:off x="685800" y="609600"/>
            <a:ext cx="7762875" cy="5629275"/>
          </a:xfrm>
          <a:prstGeom prst="rect">
            <a:avLst/>
          </a:prstGeom>
          <a:noFill/>
          <a:ln w="9525">
            <a:noFill/>
            <a:miter lim="800000"/>
            <a:headEnd/>
            <a:tailEnd/>
          </a:ln>
          <a:effectLst/>
        </p:spPr>
      </p:pic>
      <p:sp>
        <p:nvSpPr>
          <p:cNvPr id="21506" name="Title 1"/>
          <p:cNvSpPr>
            <a:spLocks noGrp="1"/>
          </p:cNvSpPr>
          <p:nvPr>
            <p:ph type="title"/>
          </p:nvPr>
        </p:nvSpPr>
        <p:spPr/>
        <p:txBody>
          <a:bodyPr>
            <a:normAutofit/>
          </a:bodyPr>
          <a:lstStyle/>
          <a:p>
            <a:r>
              <a:rPr lang="en-US" dirty="0" smtClean="0">
                <a:latin typeface="Arial" charset="0"/>
                <a:cs typeface="Arial" charset="0"/>
              </a:rPr>
              <a:t>5- Ordinary Swing Component</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
        <p:nvSpPr>
          <p:cNvPr id="6" name="Rectangle 5"/>
          <p:cNvSpPr/>
          <p:nvPr/>
        </p:nvSpPr>
        <p:spPr>
          <a:xfrm>
            <a:off x="3048000" y="4267200"/>
            <a:ext cx="2514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Component Properties:</a:t>
            </a:r>
          </a:p>
          <a:p>
            <a:pPr algn="ctr"/>
            <a:r>
              <a:rPr lang="en-US" b="1" dirty="0" smtClean="0"/>
              <a:t>Name, size, location, background color, foreground color, font, enable, editable</a:t>
            </a:r>
            <a:endParaRPr lang="en-US" b="1" dirty="0"/>
          </a:p>
        </p:txBody>
      </p:sp>
      <p:cxnSp>
        <p:nvCxnSpPr>
          <p:cNvPr id="8" name="Straight Arrow Connector 7"/>
          <p:cNvCxnSpPr/>
          <p:nvPr/>
        </p:nvCxnSpPr>
        <p:spPr>
          <a:xfrm rot="5400000">
            <a:off x="4000500" y="3695700"/>
            <a:ext cx="1143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5334000" y="3276600"/>
            <a:ext cx="1600200" cy="16002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2667000" y="4724400"/>
            <a:ext cx="609600" cy="1524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276600" y="5715000"/>
            <a:ext cx="17526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Set/get</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dirty="0" smtClean="0">
                <a:latin typeface="Arial" charset="0"/>
                <a:cs typeface="Arial" charset="0"/>
              </a:rPr>
              <a:t>Ordinary Swing Components</a:t>
            </a:r>
          </a:p>
        </p:txBody>
      </p:sp>
      <p:sp>
        <p:nvSpPr>
          <p:cNvPr id="22531" name="Content Placeholder 2"/>
          <p:cNvSpPr>
            <a:spLocks noGrp="1"/>
          </p:cNvSpPr>
          <p:nvPr>
            <p:ph idx="1"/>
          </p:nvPr>
        </p:nvSpPr>
        <p:spPr>
          <a:xfrm>
            <a:off x="457200" y="1600200"/>
            <a:ext cx="8229600" cy="3886200"/>
          </a:xfrm>
        </p:spPr>
        <p:txBody>
          <a:bodyPr/>
          <a:lstStyle/>
          <a:p>
            <a:r>
              <a:rPr lang="en-US" b="1" dirty="0" smtClean="0">
                <a:latin typeface="Arial" charset="0"/>
                <a:cs typeface="Arial" charset="0"/>
              </a:rPr>
              <a:t>javax.swing</a:t>
            </a:r>
            <a:r>
              <a:rPr lang="en-US" dirty="0" smtClean="0">
                <a:latin typeface="Arial" charset="0"/>
                <a:cs typeface="Arial" charset="0"/>
              </a:rPr>
              <a:t> package contains APIs for developing GUI Apps Refer to Java documentation for more details of this package. </a:t>
            </a:r>
          </a:p>
          <a:p>
            <a:r>
              <a:rPr lang="en-US" dirty="0" smtClean="0">
                <a:latin typeface="Arial" charset="0"/>
                <a:cs typeface="Arial" charset="0"/>
              </a:rPr>
              <a:t>Almost component class names begin with ‘J’</a:t>
            </a:r>
          </a:p>
          <a:p>
            <a:r>
              <a:rPr lang="en-US" b="1" dirty="0" smtClean="0">
                <a:latin typeface="Arial" charset="0"/>
                <a:cs typeface="Arial" charset="0"/>
              </a:rPr>
              <a:t>Three categories:</a:t>
            </a:r>
          </a:p>
          <a:p>
            <a:pPr lvl="1"/>
            <a:r>
              <a:rPr lang="en-US" b="1" dirty="0" smtClean="0">
                <a:latin typeface="Arial" charset="0"/>
                <a:cs typeface="Arial" charset="0"/>
              </a:rPr>
              <a:t>Container components</a:t>
            </a:r>
          </a:p>
          <a:p>
            <a:pPr lvl="1"/>
            <a:r>
              <a:rPr lang="en-US" b="1" dirty="0" smtClean="0">
                <a:latin typeface="Arial" charset="0"/>
                <a:cs typeface="Arial" charset="0"/>
              </a:rPr>
              <a:t>Ordinary components:</a:t>
            </a:r>
          </a:p>
          <a:p>
            <a:pPr lvl="1"/>
            <a:r>
              <a:rPr lang="en-US" b="1" dirty="0" smtClean="0">
                <a:latin typeface="Arial" charset="0"/>
                <a:cs typeface="Arial" charset="0"/>
              </a:rPr>
              <a:t>Menu components.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14400" y="0"/>
            <a:ext cx="7696200" cy="1143000"/>
          </a:xfrm>
        </p:spPr>
        <p:txBody>
          <a:bodyPr>
            <a:normAutofit/>
          </a:bodyPr>
          <a:lstStyle/>
          <a:p>
            <a:r>
              <a:rPr lang="en-US" sz="3200" dirty="0" smtClean="0">
                <a:latin typeface="Arial" charset="0"/>
                <a:cs typeface="Arial" charset="0"/>
              </a:rPr>
              <a:t>Ordinary Swing Components…</a:t>
            </a:r>
            <a:br>
              <a:rPr lang="en-US" sz="3200" dirty="0" smtClean="0">
                <a:latin typeface="Arial" charset="0"/>
                <a:cs typeface="Arial" charset="0"/>
              </a:rPr>
            </a:br>
            <a:r>
              <a:rPr lang="en-US" sz="3200" dirty="0" smtClean="0">
                <a:latin typeface="Arial" charset="0"/>
                <a:cs typeface="Arial" charset="0"/>
              </a:rPr>
              <a:t>Containers: JFrame, JPanel</a:t>
            </a:r>
          </a:p>
        </p:txBody>
      </p:sp>
      <p:sp>
        <p:nvSpPr>
          <p:cNvPr id="23555" name="Content Placeholder 2"/>
          <p:cNvSpPr>
            <a:spLocks noGrp="1"/>
          </p:cNvSpPr>
          <p:nvPr>
            <p:ph idx="1"/>
          </p:nvPr>
        </p:nvSpPr>
        <p:spPr>
          <a:xfrm>
            <a:off x="152400" y="1371600"/>
            <a:ext cx="5562600" cy="2971800"/>
          </a:xfrm>
        </p:spPr>
        <p:txBody>
          <a:bodyPr/>
          <a:lstStyle/>
          <a:p>
            <a:r>
              <a:rPr lang="en-US" sz="2400" dirty="0" smtClean="0">
                <a:latin typeface="Arial" charset="0"/>
                <a:cs typeface="Arial" charset="0"/>
              </a:rPr>
              <a:t>They contain other components.</a:t>
            </a:r>
          </a:p>
          <a:p>
            <a:r>
              <a:rPr lang="en-US" sz="2400" dirty="0" smtClean="0">
                <a:latin typeface="Arial" charset="0"/>
                <a:cs typeface="Arial" charset="0"/>
              </a:rPr>
              <a:t>They use layout managers to determine the size and position of their child components.</a:t>
            </a:r>
          </a:p>
          <a:p>
            <a:r>
              <a:rPr lang="en-US" sz="2400" dirty="0" smtClean="0">
                <a:latin typeface="Arial" charset="0"/>
                <a:cs typeface="Arial" charset="0"/>
              </a:rPr>
              <a:t>JFrame is a top-level container.</a:t>
            </a:r>
          </a:p>
          <a:p>
            <a:r>
              <a:rPr lang="en-US" sz="2400" dirty="0" smtClean="0">
                <a:latin typeface="Arial" charset="0"/>
                <a:cs typeface="Arial" charset="0"/>
              </a:rPr>
              <a:t>JPanel is called general-purpose container.</a:t>
            </a:r>
          </a:p>
          <a:p>
            <a:pPr>
              <a:buFont typeface="Arial" charset="0"/>
              <a:buNone/>
            </a:pPr>
            <a:endParaRPr lang="en-US" sz="2400" dirty="0" smtClean="0">
              <a:latin typeface="Arial" charset="0"/>
              <a:cs typeface="Arial" charset="0"/>
            </a:endParaRPr>
          </a:p>
        </p:txBody>
      </p:sp>
      <p:pic>
        <p:nvPicPr>
          <p:cNvPr id="23557" name="Picture 2"/>
          <p:cNvPicPr>
            <a:picLocks noChangeAspect="1" noChangeArrowheads="1"/>
          </p:cNvPicPr>
          <p:nvPr/>
        </p:nvPicPr>
        <p:blipFill>
          <a:blip r:embed="rId2"/>
          <a:srcRect/>
          <a:stretch>
            <a:fillRect/>
          </a:stretch>
        </p:blipFill>
        <p:spPr bwMode="auto">
          <a:xfrm>
            <a:off x="5867400" y="1676400"/>
            <a:ext cx="2857500" cy="1905000"/>
          </a:xfrm>
          <a:prstGeom prst="rect">
            <a:avLst/>
          </a:prstGeom>
          <a:noFill/>
          <a:ln w="9525">
            <a:noFill/>
            <a:miter lim="800000"/>
            <a:headEnd/>
            <a:tailEnd/>
          </a:ln>
        </p:spPr>
      </p:pic>
      <p:pic>
        <p:nvPicPr>
          <p:cNvPr id="23558" name="Picture 3"/>
          <p:cNvPicPr>
            <a:picLocks noChangeAspect="1" noChangeArrowheads="1"/>
          </p:cNvPicPr>
          <p:nvPr/>
        </p:nvPicPr>
        <p:blipFill>
          <a:blip r:embed="rId3"/>
          <a:srcRect/>
          <a:stretch>
            <a:fillRect/>
          </a:stretch>
        </p:blipFill>
        <p:spPr bwMode="auto">
          <a:xfrm>
            <a:off x="2509477" y="3962400"/>
            <a:ext cx="5801446" cy="28765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914400" y="76200"/>
            <a:ext cx="7696200" cy="533400"/>
          </a:xfrm>
        </p:spPr>
        <p:txBody>
          <a:bodyPr>
            <a:noAutofit/>
          </a:bodyPr>
          <a:lstStyle/>
          <a:p>
            <a:r>
              <a:rPr lang="en-US" sz="2800" dirty="0" smtClean="0">
                <a:latin typeface="Arial" charset="0"/>
                <a:cs typeface="Arial" charset="0"/>
              </a:rPr>
              <a:t>Ordinary Components</a:t>
            </a:r>
          </a:p>
        </p:txBody>
      </p:sp>
      <p:sp>
        <p:nvSpPr>
          <p:cNvPr id="24579" name="Content Placeholder 2"/>
          <p:cNvSpPr>
            <a:spLocks noGrp="1"/>
          </p:cNvSpPr>
          <p:nvPr>
            <p:ph idx="1"/>
          </p:nvPr>
        </p:nvSpPr>
        <p:spPr>
          <a:xfrm>
            <a:off x="1295400" y="1524000"/>
            <a:ext cx="3200400" cy="4191000"/>
          </a:xfrm>
        </p:spPr>
        <p:txBody>
          <a:bodyPr>
            <a:normAutofit/>
          </a:bodyPr>
          <a:lstStyle/>
          <a:p>
            <a:r>
              <a:rPr lang="en-US" dirty="0" smtClean="0">
                <a:latin typeface="Arial" charset="0"/>
                <a:cs typeface="Arial" charset="0"/>
              </a:rPr>
              <a:t>JLabel</a:t>
            </a:r>
          </a:p>
          <a:p>
            <a:r>
              <a:rPr lang="en-US" dirty="0" smtClean="0">
                <a:latin typeface="Arial" charset="0"/>
                <a:cs typeface="Arial" charset="0"/>
              </a:rPr>
              <a:t>JTextfield</a:t>
            </a:r>
          </a:p>
          <a:p>
            <a:r>
              <a:rPr lang="en-US" dirty="0" smtClean="0">
                <a:latin typeface="Arial" charset="0"/>
                <a:cs typeface="Arial" charset="0"/>
              </a:rPr>
              <a:t>JRadioButton (ButtonGroup)</a:t>
            </a:r>
          </a:p>
          <a:p>
            <a:r>
              <a:rPr lang="en-US" dirty="0" smtClean="0">
                <a:latin typeface="Arial" charset="0"/>
                <a:cs typeface="Arial" charset="0"/>
              </a:rPr>
              <a:t>JComboBox</a:t>
            </a:r>
          </a:p>
          <a:p>
            <a:r>
              <a:rPr lang="en-US" dirty="0" smtClean="0">
                <a:latin typeface="Arial" charset="0"/>
                <a:cs typeface="Arial" charset="0"/>
              </a:rPr>
              <a:t>JTextArea</a:t>
            </a:r>
          </a:p>
          <a:p>
            <a:r>
              <a:rPr lang="en-US" dirty="0" smtClean="0">
                <a:latin typeface="Arial" charset="0"/>
                <a:cs typeface="Arial" charset="0"/>
              </a:rPr>
              <a:t>JScrollBar</a:t>
            </a:r>
          </a:p>
          <a:p>
            <a:r>
              <a:rPr lang="en-US" dirty="0" smtClean="0">
                <a:latin typeface="Arial" charset="0"/>
                <a:cs typeface="Arial" charset="0"/>
              </a:rPr>
              <a:t>JCheckBox</a:t>
            </a:r>
          </a:p>
          <a:p>
            <a:r>
              <a:rPr lang="en-US" dirty="0" smtClean="0">
                <a:latin typeface="Arial" charset="0"/>
                <a:cs typeface="Arial" charset="0"/>
              </a:rPr>
              <a:t>JButton</a:t>
            </a:r>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14</a:t>
            </a:fld>
            <a:endParaRPr kumimoji="0" lang="en-US" dirty="0"/>
          </a:p>
        </p:txBody>
      </p:sp>
      <p:grpSp>
        <p:nvGrpSpPr>
          <p:cNvPr id="33" name="Group 32"/>
          <p:cNvGrpSpPr/>
          <p:nvPr/>
        </p:nvGrpSpPr>
        <p:grpSpPr>
          <a:xfrm>
            <a:off x="2838450" y="1495425"/>
            <a:ext cx="5238750" cy="4219575"/>
            <a:chOff x="1447800" y="1219200"/>
            <a:chExt cx="5238750" cy="4219575"/>
          </a:xfrm>
        </p:grpSpPr>
        <p:pic>
          <p:nvPicPr>
            <p:cNvPr id="8193" name="Picture 1"/>
            <p:cNvPicPr>
              <a:picLocks noChangeAspect="1" noChangeArrowheads="1"/>
            </p:cNvPicPr>
            <p:nvPr/>
          </p:nvPicPr>
          <p:blipFill>
            <a:blip r:embed="rId2"/>
            <a:srcRect/>
            <a:stretch>
              <a:fillRect/>
            </a:stretch>
          </p:blipFill>
          <p:spPr bwMode="auto">
            <a:xfrm>
              <a:off x="3886200" y="1219200"/>
              <a:ext cx="2800350" cy="4219575"/>
            </a:xfrm>
            <a:prstGeom prst="rect">
              <a:avLst/>
            </a:prstGeom>
            <a:noFill/>
            <a:ln w="9525">
              <a:noFill/>
              <a:miter lim="800000"/>
              <a:headEnd/>
              <a:tailEnd/>
            </a:ln>
            <a:effectLst/>
          </p:spPr>
        </p:pic>
        <p:cxnSp>
          <p:nvCxnSpPr>
            <p:cNvPr id="8" name="Straight Arrow Connector 7"/>
            <p:cNvCxnSpPr/>
            <p:nvPr/>
          </p:nvCxnSpPr>
          <p:spPr>
            <a:xfrm>
              <a:off x="1447800" y="14478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81200" y="1981200"/>
              <a:ext cx="2895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447800" y="1447800"/>
              <a:ext cx="2514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438400" y="25908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057400" y="4191000"/>
              <a:ext cx="2819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286000" y="3200400"/>
              <a:ext cx="2590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09800" y="4724400"/>
              <a:ext cx="2590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676400" y="5181600"/>
              <a:ext cx="2362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3810000"/>
              <a:ext cx="3352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15</a:t>
            </a:fld>
            <a:endParaRPr kumimoji="0" lang="en-US" dirty="0"/>
          </a:p>
        </p:txBody>
      </p:sp>
      <p:sp>
        <p:nvSpPr>
          <p:cNvPr id="4" name="Content Placeholder 3"/>
          <p:cNvSpPr>
            <a:spLocks noGrp="1"/>
          </p:cNvSpPr>
          <p:nvPr>
            <p:ph sz="quarter" idx="1"/>
          </p:nvPr>
        </p:nvSpPr>
        <p:spPr>
          <a:xfrm>
            <a:off x="381000" y="990600"/>
            <a:ext cx="8305800" cy="3276600"/>
          </a:xfrm>
        </p:spPr>
        <p:txBody>
          <a:bodyPr>
            <a:normAutofit/>
          </a:bodyPr>
          <a:lstStyle/>
          <a:p>
            <a:pPr>
              <a:buNone/>
            </a:pPr>
            <a:r>
              <a:rPr lang="en-US" sz="2400" b="1" u="sng" dirty="0" smtClean="0"/>
              <a:t>Objectives</a:t>
            </a:r>
          </a:p>
          <a:p>
            <a:r>
              <a:rPr lang="en-US" sz="2400" dirty="0" smtClean="0"/>
              <a:t>Use a panel to group some components</a:t>
            </a:r>
          </a:p>
          <a:p>
            <a:r>
              <a:rPr lang="en-US" sz="2400" dirty="0" smtClean="0"/>
              <a:t>Hide and show those as a whole through this panel</a:t>
            </a:r>
          </a:p>
          <a:p>
            <a:r>
              <a:rPr lang="en-US" sz="2400" dirty="0" smtClean="0"/>
              <a:t>Disable the exit button on the frame</a:t>
            </a:r>
          </a:p>
          <a:p>
            <a:r>
              <a:rPr lang="en-US" sz="2400" dirty="0" smtClean="0"/>
              <a:t>The </a:t>
            </a:r>
            <a:r>
              <a:rPr lang="en-US" sz="2400" b="1" dirty="0" smtClean="0"/>
              <a:t>exit</a:t>
            </a:r>
            <a:r>
              <a:rPr lang="en-US" sz="2400" dirty="0" smtClean="0"/>
              <a:t> button allows user close the application</a:t>
            </a:r>
          </a:p>
          <a:p>
            <a:r>
              <a:rPr lang="en-US" sz="2400" dirty="0" smtClean="0"/>
              <a:t>GUI: </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1524000" y="3429000"/>
            <a:ext cx="2857500" cy="28575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648200" y="3429000"/>
            <a:ext cx="2857500" cy="28575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16</a:t>
            </a:fld>
            <a:endParaRPr kumimoji="0" lang="en-US" dirty="0"/>
          </a:p>
        </p:txBody>
      </p:sp>
      <p:pic>
        <p:nvPicPr>
          <p:cNvPr id="2050" name="Picture 2"/>
          <p:cNvPicPr>
            <a:picLocks noChangeAspect="1" noChangeArrowheads="1"/>
          </p:cNvPicPr>
          <p:nvPr/>
        </p:nvPicPr>
        <p:blipFill>
          <a:blip r:embed="rId2"/>
          <a:srcRect/>
          <a:stretch>
            <a:fillRect/>
          </a:stretch>
        </p:blipFill>
        <p:spPr bwMode="auto">
          <a:xfrm>
            <a:off x="1344938" y="1295400"/>
            <a:ext cx="6351262" cy="5181600"/>
          </a:xfrm>
          <a:prstGeom prst="rect">
            <a:avLst/>
          </a:prstGeom>
          <a:noFill/>
          <a:ln w="9525">
            <a:noFill/>
            <a:miter lim="800000"/>
            <a:headEnd/>
            <a:tailEnd/>
          </a:ln>
          <a:effectLst/>
        </p:spPr>
      </p:pic>
      <p:sp>
        <p:nvSpPr>
          <p:cNvPr id="5" name="Rectangle 4"/>
          <p:cNvSpPr/>
          <p:nvPr/>
        </p:nvSpPr>
        <p:spPr>
          <a:xfrm>
            <a:off x="304800" y="685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Design</a:t>
            </a:r>
            <a:endParaRPr lang="en-US" sz="24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17</a:t>
            </a:fld>
            <a:endParaRPr kumimoji="0" lang="en-US" dirty="0"/>
          </a:p>
        </p:txBody>
      </p:sp>
      <p:graphicFrame>
        <p:nvGraphicFramePr>
          <p:cNvPr id="5" name="Table 4"/>
          <p:cNvGraphicFramePr>
            <a:graphicFrameLocks noGrp="1"/>
          </p:cNvGraphicFramePr>
          <p:nvPr/>
        </p:nvGraphicFramePr>
        <p:xfrm>
          <a:off x="838200" y="1524000"/>
          <a:ext cx="8305800" cy="4892040"/>
        </p:xfrm>
        <a:graphic>
          <a:graphicData uri="http://schemas.openxmlformats.org/drawingml/2006/table">
            <a:tbl>
              <a:tblPr firstRow="1" bandRow="1">
                <a:tableStyleId>{5C22544A-7EE6-4342-B048-85BDC9FD1C3A}</a:tableStyleId>
              </a:tblPr>
              <a:tblGrid>
                <a:gridCol w="1600200"/>
                <a:gridCol w="1676400"/>
                <a:gridCol w="5029200"/>
              </a:tblGrid>
              <a:tr h="370840">
                <a:tc>
                  <a:txBody>
                    <a:bodyPr/>
                    <a:lstStyle/>
                    <a:p>
                      <a:r>
                        <a:rPr lang="en-US" dirty="0" smtClean="0"/>
                        <a:t>Class</a:t>
                      </a:r>
                      <a:endParaRPr lang="en-US" dirty="0"/>
                    </a:p>
                  </a:txBody>
                  <a:tcPr/>
                </a:tc>
                <a:tc>
                  <a:txBody>
                    <a:bodyPr/>
                    <a:lstStyle/>
                    <a:p>
                      <a:r>
                        <a:rPr lang="en-US" dirty="0" smtClean="0"/>
                        <a:t>Object</a:t>
                      </a:r>
                      <a:r>
                        <a:rPr lang="en-US" baseline="0" dirty="0" smtClean="0"/>
                        <a:t> name</a:t>
                      </a:r>
                      <a:endParaRPr lang="en-US" dirty="0"/>
                    </a:p>
                  </a:txBody>
                  <a:tcPr/>
                </a:tc>
                <a:tc>
                  <a:txBody>
                    <a:bodyPr/>
                    <a:lstStyle/>
                    <a:p>
                      <a:r>
                        <a:rPr lang="en-US" dirty="0" smtClean="0"/>
                        <a:t>Properties</a:t>
                      </a:r>
                      <a:endParaRPr lang="en-US" dirty="0"/>
                    </a:p>
                  </a:txBody>
                  <a:tcPr/>
                </a:tc>
              </a:tr>
              <a:tr h="370840">
                <a:tc>
                  <a:txBody>
                    <a:bodyPr/>
                    <a:lstStyle/>
                    <a:p>
                      <a:r>
                        <a:rPr lang="en-US" dirty="0" smtClean="0"/>
                        <a:t>JFrame</a:t>
                      </a:r>
                      <a:endParaRPr lang="en-US" dirty="0"/>
                    </a:p>
                  </a:txBody>
                  <a:tcPr/>
                </a:tc>
                <a:tc>
                  <a:txBody>
                    <a:bodyPr/>
                    <a:lstStyle/>
                    <a:p>
                      <a:r>
                        <a:rPr lang="en-US" dirty="0" smtClean="0"/>
                        <a:t>GUI_01</a:t>
                      </a:r>
                      <a:endParaRPr lang="en-US" dirty="0"/>
                    </a:p>
                  </a:txBody>
                  <a:tcPr/>
                </a:tc>
                <a:tc>
                  <a:txBody>
                    <a:bodyPr/>
                    <a:lstStyle/>
                    <a:p>
                      <a:r>
                        <a:rPr lang="en-US" dirty="0" smtClean="0"/>
                        <a:t>Layout: null,  defaultCloseOperation: DO_NOTHING</a:t>
                      </a:r>
                    </a:p>
                    <a:p>
                      <a:r>
                        <a:rPr lang="en-US" smtClean="0"/>
                        <a:t>Title</a:t>
                      </a:r>
                      <a:r>
                        <a:rPr lang="en-US" dirty="0" smtClean="0"/>
                        <a:t>: GUI-Demo 1</a:t>
                      </a:r>
                      <a:endParaRPr lang="en-US" dirty="0"/>
                    </a:p>
                  </a:txBody>
                  <a:tcPr/>
                </a:tc>
              </a:tr>
              <a:tr h="370840">
                <a:tc>
                  <a:txBody>
                    <a:bodyPr/>
                    <a:lstStyle/>
                    <a:p>
                      <a:r>
                        <a:rPr lang="en-US" dirty="0" smtClean="0"/>
                        <a:t>JPanel</a:t>
                      </a:r>
                      <a:endParaRPr lang="en-US" dirty="0"/>
                    </a:p>
                  </a:txBody>
                  <a:tcPr/>
                </a:tc>
                <a:tc>
                  <a:txBody>
                    <a:bodyPr/>
                    <a:lstStyle/>
                    <a:p>
                      <a:r>
                        <a:rPr lang="en-US" dirty="0" smtClean="0"/>
                        <a:t>pEmp</a:t>
                      </a:r>
                      <a:endParaRPr lang="en-US" dirty="0"/>
                    </a:p>
                  </a:txBody>
                  <a:tcPr/>
                </a:tc>
                <a:tc>
                  <a:txBody>
                    <a:bodyPr/>
                    <a:lstStyle/>
                    <a:p>
                      <a:r>
                        <a:rPr lang="en-US" dirty="0" smtClean="0"/>
                        <a:t>Layout: null, Border: tittleBorder</a:t>
                      </a:r>
                      <a:endParaRPr lang="en-US" dirty="0"/>
                    </a:p>
                  </a:txBody>
                  <a:tcPr/>
                </a:tc>
              </a:tr>
              <a:tr h="370840">
                <a:tc>
                  <a:txBody>
                    <a:bodyPr/>
                    <a:lstStyle/>
                    <a:p>
                      <a:r>
                        <a:rPr lang="en-US" dirty="0" smtClean="0"/>
                        <a:t>JLable</a:t>
                      </a:r>
                      <a:endParaRPr lang="en-US" dirty="0"/>
                    </a:p>
                  </a:txBody>
                  <a:tcPr/>
                </a:tc>
                <a:tc>
                  <a:txBody>
                    <a:bodyPr/>
                    <a:lstStyle/>
                    <a:p>
                      <a:r>
                        <a:rPr lang="en-US" dirty="0" smtClean="0"/>
                        <a:t>lbCode</a:t>
                      </a:r>
                      <a:endParaRPr lang="en-US" dirty="0"/>
                    </a:p>
                  </a:txBody>
                  <a:tcPr/>
                </a:tc>
                <a:tc>
                  <a:txBody>
                    <a:bodyPr/>
                    <a:lstStyle/>
                    <a:p>
                      <a:r>
                        <a:rPr lang="en-US" dirty="0" smtClean="0"/>
                        <a:t>Opaque: true, background: green, foreground: white</a:t>
                      </a:r>
                    </a:p>
                    <a:p>
                      <a:r>
                        <a:rPr lang="en-US" dirty="0" smtClean="0"/>
                        <a:t>horizontalAlignment: RIGHT, text: Code</a:t>
                      </a:r>
                    </a:p>
                    <a:p>
                      <a:endParaRPr lang="en-US" dirty="0"/>
                    </a:p>
                  </a:txBody>
                  <a:tcPr/>
                </a:tc>
              </a:tr>
              <a:tr h="370840">
                <a:tc>
                  <a:txBody>
                    <a:bodyPr/>
                    <a:lstStyle/>
                    <a:p>
                      <a:r>
                        <a:rPr lang="en-US" dirty="0" smtClean="0"/>
                        <a:t>JLabel</a:t>
                      </a:r>
                      <a:endParaRPr lang="en-US" dirty="0"/>
                    </a:p>
                  </a:txBody>
                  <a:tcPr/>
                </a:tc>
                <a:tc>
                  <a:txBody>
                    <a:bodyPr/>
                    <a:lstStyle/>
                    <a:p>
                      <a:r>
                        <a:rPr lang="en-US" dirty="0" smtClean="0"/>
                        <a:t>others</a:t>
                      </a:r>
                      <a:endParaRPr lang="en-US" dirty="0"/>
                    </a:p>
                  </a:txBody>
                  <a:tcPr/>
                </a:tc>
                <a:tc>
                  <a:txBody>
                    <a:bodyPr/>
                    <a:lstStyle/>
                    <a:p>
                      <a:r>
                        <a:rPr lang="en-US" dirty="0" smtClean="0"/>
                        <a:t>Text:</a:t>
                      </a:r>
                      <a:r>
                        <a:rPr lang="en-US" baseline="0" dirty="0" smtClean="0"/>
                        <a:t> Name, Sex, Degree</a:t>
                      </a:r>
                      <a:endParaRPr lang="en-US" dirty="0"/>
                    </a:p>
                  </a:txBody>
                  <a:tcPr/>
                </a:tc>
              </a:tr>
              <a:tr h="370840">
                <a:tc>
                  <a:txBody>
                    <a:bodyPr/>
                    <a:lstStyle/>
                    <a:p>
                      <a:r>
                        <a:rPr lang="en-US" dirty="0" smtClean="0"/>
                        <a:t>ButtonGroup</a:t>
                      </a:r>
                      <a:endParaRPr lang="en-US" dirty="0"/>
                    </a:p>
                  </a:txBody>
                  <a:tcPr/>
                </a:tc>
                <a:tc>
                  <a:txBody>
                    <a:bodyPr/>
                    <a:lstStyle/>
                    <a:p>
                      <a:r>
                        <a:rPr lang="en-US" dirty="0" smtClean="0"/>
                        <a:t>bgrpSex</a:t>
                      </a:r>
                      <a:endParaRPr lang="en-US" dirty="0"/>
                    </a:p>
                  </a:txBody>
                  <a:tcPr/>
                </a:tc>
                <a:tc>
                  <a:txBody>
                    <a:bodyPr/>
                    <a:lstStyle/>
                    <a:p>
                      <a:endParaRPr lang="en-US" dirty="0"/>
                    </a:p>
                  </a:txBody>
                  <a:tcPr/>
                </a:tc>
              </a:tr>
              <a:tr h="370840">
                <a:tc>
                  <a:txBody>
                    <a:bodyPr/>
                    <a:lstStyle/>
                    <a:p>
                      <a:r>
                        <a:rPr lang="en-US" dirty="0" smtClean="0"/>
                        <a:t>JRadioButton</a:t>
                      </a:r>
                      <a:endParaRPr lang="en-US" dirty="0"/>
                    </a:p>
                  </a:txBody>
                  <a:tcPr/>
                </a:tc>
                <a:tc>
                  <a:txBody>
                    <a:bodyPr/>
                    <a:lstStyle/>
                    <a:p>
                      <a:r>
                        <a:rPr lang="en-US" dirty="0" smtClean="0"/>
                        <a:t>rdMale</a:t>
                      </a:r>
                      <a:endParaRPr lang="en-US" dirty="0"/>
                    </a:p>
                  </a:txBody>
                  <a:tcPr/>
                </a:tc>
                <a:tc>
                  <a:txBody>
                    <a:bodyPr/>
                    <a:lstStyle/>
                    <a:p>
                      <a:r>
                        <a:rPr lang="en-US" dirty="0" smtClean="0"/>
                        <a:t>buttonGroup: bgrpSex,</a:t>
                      </a:r>
                      <a:r>
                        <a:rPr lang="en-US" baseline="0" dirty="0" smtClean="0"/>
                        <a:t> </a:t>
                      </a:r>
                      <a:r>
                        <a:rPr lang="en-US" dirty="0" smtClean="0"/>
                        <a:t>Text: Male,  Selected: true,   </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JRadioButton</a:t>
                      </a:r>
                    </a:p>
                  </a:txBody>
                  <a:tcPr/>
                </a:tc>
                <a:tc>
                  <a:txBody>
                    <a:bodyPr/>
                    <a:lstStyle/>
                    <a:p>
                      <a:r>
                        <a:rPr lang="en-US" dirty="0" smtClean="0"/>
                        <a:t>rdFemale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buttonGroup: bgrpSex,</a:t>
                      </a:r>
                      <a:r>
                        <a:rPr lang="en-US" baseline="0" dirty="0" smtClean="0"/>
                        <a:t> </a:t>
                      </a:r>
                      <a:r>
                        <a:rPr lang="en-US" dirty="0" smtClean="0"/>
                        <a:t>Text: Female,  Selected: false </a:t>
                      </a:r>
                    </a:p>
                  </a:txBody>
                  <a:tcPr/>
                </a:tc>
              </a:tr>
              <a:tr h="370840">
                <a:tc>
                  <a:txBody>
                    <a:bodyPr/>
                    <a:lstStyle/>
                    <a:p>
                      <a:r>
                        <a:rPr lang="en-US" dirty="0" smtClean="0"/>
                        <a:t>JComboBox</a:t>
                      </a:r>
                      <a:endParaRPr lang="en-US" dirty="0"/>
                    </a:p>
                  </a:txBody>
                  <a:tcPr/>
                </a:tc>
                <a:tc>
                  <a:txBody>
                    <a:bodyPr/>
                    <a:lstStyle/>
                    <a:p>
                      <a:r>
                        <a:rPr lang="en-US" dirty="0" smtClean="0"/>
                        <a:t>cbDegree</a:t>
                      </a:r>
                      <a:endParaRPr lang="en-US" dirty="0"/>
                    </a:p>
                  </a:txBody>
                  <a:tcPr/>
                </a:tc>
                <a:tc>
                  <a:txBody>
                    <a:bodyPr/>
                    <a:lstStyle/>
                    <a:p>
                      <a:r>
                        <a:rPr lang="en-US" dirty="0" smtClean="0"/>
                        <a:t>Model:Ph. D., Master, Engineer</a:t>
                      </a:r>
                      <a:r>
                        <a:rPr lang="en-US" smtClean="0"/>
                        <a:t>, Bachelor, </a:t>
                      </a:r>
                      <a:r>
                        <a:rPr lang="en-US" dirty="0" smtClean="0"/>
                        <a:t>Technician</a:t>
                      </a:r>
                      <a:endParaRPr lang="en-US" dirty="0"/>
                    </a:p>
                  </a:txBody>
                  <a:tcPr/>
                </a:tc>
              </a:tr>
              <a:tr h="370840">
                <a:tc>
                  <a:txBody>
                    <a:bodyPr/>
                    <a:lstStyle/>
                    <a:p>
                      <a:r>
                        <a:rPr lang="en-US" dirty="0" smtClean="0"/>
                        <a:t>Button</a:t>
                      </a:r>
                      <a:endParaRPr lang="en-US" dirty="0"/>
                    </a:p>
                  </a:txBody>
                  <a:tcPr/>
                </a:tc>
                <a:tc>
                  <a:txBody>
                    <a:bodyPr/>
                    <a:lstStyle/>
                    <a:p>
                      <a:r>
                        <a:rPr lang="en-US" dirty="0" smtClean="0"/>
                        <a:t>btnHideShow</a:t>
                      </a:r>
                      <a:endParaRPr lang="en-US" dirty="0"/>
                    </a:p>
                  </a:txBody>
                  <a:tcPr/>
                </a:tc>
                <a:tc>
                  <a:txBody>
                    <a:bodyPr/>
                    <a:lstStyle/>
                    <a:p>
                      <a:r>
                        <a:rPr lang="en-US" dirty="0" smtClean="0"/>
                        <a:t>Text: Hide</a:t>
                      </a:r>
                      <a:endParaRPr lang="en-US" dirty="0"/>
                    </a:p>
                  </a:txBody>
                  <a:tcPr/>
                </a:tc>
              </a:tr>
              <a:tr h="370840">
                <a:tc>
                  <a:txBody>
                    <a:bodyPr/>
                    <a:lstStyle/>
                    <a:p>
                      <a:r>
                        <a:rPr lang="en-US" dirty="0" smtClean="0"/>
                        <a:t>JButton</a:t>
                      </a:r>
                      <a:endParaRPr lang="en-US" dirty="0"/>
                    </a:p>
                  </a:txBody>
                  <a:tcPr/>
                </a:tc>
                <a:tc>
                  <a:txBody>
                    <a:bodyPr/>
                    <a:lstStyle/>
                    <a:p>
                      <a:r>
                        <a:rPr lang="en-US" dirty="0" smtClean="0"/>
                        <a:t>btnExit</a:t>
                      </a:r>
                      <a:endParaRPr lang="en-US" dirty="0"/>
                    </a:p>
                  </a:txBody>
                  <a:tcPr/>
                </a:tc>
                <a:tc>
                  <a:txBody>
                    <a:bodyPr/>
                    <a:lstStyle/>
                    <a:p>
                      <a:r>
                        <a:rPr lang="en-US" dirty="0" smtClean="0"/>
                        <a:t>Text: Exit,  mnemonic: E, TooltipText: Exit program</a:t>
                      </a:r>
                      <a:endParaRPr lang="en-US" dirty="0"/>
                    </a:p>
                  </a:txBody>
                  <a:tcPr/>
                </a:tc>
              </a:tr>
            </a:tbl>
          </a:graphicData>
        </a:graphic>
      </p:graphicFrame>
      <p:sp>
        <p:nvSpPr>
          <p:cNvPr id="6" name="Rectangle 5"/>
          <p:cNvSpPr/>
          <p:nvPr/>
        </p:nvSpPr>
        <p:spPr>
          <a:xfrm>
            <a:off x="304800" y="990600"/>
            <a:ext cx="2438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Setup Properties</a:t>
            </a:r>
            <a:endParaRPr 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
        <p:nvSpPr>
          <p:cNvPr id="4" name="Rectangle 3"/>
          <p:cNvSpPr/>
          <p:nvPr/>
        </p:nvSpPr>
        <p:spPr>
          <a:xfrm>
            <a:off x="6172200" y="9144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Code:</a:t>
            </a:r>
            <a:endParaRPr lang="en-US" sz="2400" b="1" dirty="0"/>
          </a:p>
        </p:txBody>
      </p:sp>
      <p:pic>
        <p:nvPicPr>
          <p:cNvPr id="3075" name="Picture 3"/>
          <p:cNvPicPr>
            <a:picLocks noChangeAspect="1" noChangeArrowheads="1"/>
          </p:cNvPicPr>
          <p:nvPr/>
        </p:nvPicPr>
        <p:blipFill>
          <a:blip r:embed="rId2"/>
          <a:srcRect/>
          <a:stretch>
            <a:fillRect/>
          </a:stretch>
        </p:blipFill>
        <p:spPr bwMode="auto">
          <a:xfrm>
            <a:off x="304800" y="2133600"/>
            <a:ext cx="7324725" cy="9429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304800" y="3352800"/>
            <a:ext cx="7734300" cy="28289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390525" y="952500"/>
            <a:ext cx="2809875" cy="952500"/>
          </a:xfrm>
          <a:prstGeom prst="rect">
            <a:avLst/>
          </a:prstGeom>
          <a:noFill/>
          <a:ln w="9525">
            <a:noFill/>
            <a:miter lim="800000"/>
            <a:headEnd/>
            <a:tailEnd/>
          </a:ln>
          <a:effectLst/>
        </p:spPr>
      </p:pic>
      <p:sp>
        <p:nvSpPr>
          <p:cNvPr id="9" name="Rectangle 8"/>
          <p:cNvSpPr/>
          <p:nvPr/>
        </p:nvSpPr>
        <p:spPr>
          <a:xfrm>
            <a:off x="3352800" y="114300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Constructor</a:t>
            </a:r>
            <a:endParaRPr lang="en-US" dirty="0"/>
          </a:p>
        </p:txBody>
      </p:sp>
      <p:sp>
        <p:nvSpPr>
          <p:cNvPr id="10" name="Rectangle 9"/>
          <p:cNvSpPr/>
          <p:nvPr/>
        </p:nvSpPr>
        <p:spPr>
          <a:xfrm>
            <a:off x="3581400" y="25908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for handling the event on the button </a:t>
            </a:r>
            <a:r>
              <a:rPr lang="en-US" b="1" dirty="0" smtClean="0"/>
              <a:t>Exit</a:t>
            </a:r>
            <a:endParaRPr lang="en-US" b="1" dirty="0"/>
          </a:p>
        </p:txBody>
      </p:sp>
      <p:sp>
        <p:nvSpPr>
          <p:cNvPr id="11" name="Rectangle 10"/>
          <p:cNvSpPr/>
          <p:nvPr/>
        </p:nvSpPr>
        <p:spPr>
          <a:xfrm>
            <a:off x="2057400" y="5715000"/>
            <a:ext cx="548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for handling the event on the button </a:t>
            </a:r>
            <a:r>
              <a:rPr lang="en-US" b="1" dirty="0" smtClean="0"/>
              <a:t>ShowHide</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
        <p:nvSpPr>
          <p:cNvPr id="4" name="Content Placeholder 3"/>
          <p:cNvSpPr>
            <a:spLocks noGrp="1"/>
          </p:cNvSpPr>
          <p:nvPr>
            <p:ph sz="quarter" idx="1"/>
          </p:nvPr>
        </p:nvSpPr>
        <p:spPr/>
        <p:txBody>
          <a:bodyPr/>
          <a:lstStyle/>
          <a:p>
            <a:r>
              <a:rPr lang="en-US" dirty="0" smtClean="0"/>
              <a:t>View code at the end of the source file, inserted by NetBeans </a:t>
            </a:r>
            <a:r>
              <a:rPr lang="en-US" dirty="0" smtClean="0">
                <a:sym typeface="Wingdings" pitchFamily="2" charset="2"/>
              </a:rPr>
              <a:t> Comment</a:t>
            </a:r>
          </a:p>
          <a:p>
            <a:r>
              <a:rPr lang="en-US" dirty="0" smtClean="0">
                <a:sym typeface="Wingdings" pitchFamily="2" charset="2"/>
              </a:rPr>
              <a:t>View the contents of the method</a:t>
            </a:r>
            <a:r>
              <a:rPr lang="en-US" dirty="0" smtClean="0"/>
              <a:t> </a:t>
            </a:r>
            <a:r>
              <a:rPr lang="en-US" b="1" dirty="0" smtClean="0"/>
              <a:t>initComponents()</a:t>
            </a:r>
            <a:r>
              <a:rPr lang="en-US" dirty="0" smtClean="0"/>
              <a:t>, inserted by NetBeans, to explore anonymous  classes, then verify them using Window Explorer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we study this lecture?</a:t>
            </a:r>
            <a:endParaRPr lang="en-US" dirty="0"/>
          </a:p>
        </p:txBody>
      </p:sp>
      <p:sp>
        <p:nvSpPr>
          <p:cNvPr id="3" name="Content Placeholder 2"/>
          <p:cNvSpPr>
            <a:spLocks noGrp="1"/>
          </p:cNvSpPr>
          <p:nvPr>
            <p:ph sz="quarter" idx="1"/>
          </p:nvPr>
        </p:nvSpPr>
        <p:spPr>
          <a:xfrm>
            <a:off x="914400" y="1752600"/>
            <a:ext cx="7772400" cy="2971800"/>
          </a:xfrm>
        </p:spPr>
        <p:txBody>
          <a:bodyPr/>
          <a:lstStyle/>
          <a:p>
            <a:r>
              <a:rPr lang="en-US" dirty="0" smtClean="0"/>
              <a:t>Do you want to create GUI applications (graphic user interface)?</a:t>
            </a:r>
          </a:p>
          <a:p>
            <a:r>
              <a:rPr lang="en-US" dirty="0" smtClean="0"/>
              <a:t>How do GUI applications execute?</a:t>
            </a:r>
          </a:p>
          <a:p>
            <a:r>
              <a:rPr lang="en-US" dirty="0" smtClean="0"/>
              <a:t>What do Java APIs support for developing GUI App?</a:t>
            </a:r>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10" name="Rectangle 9"/>
          <p:cNvSpPr/>
          <p:nvPr/>
        </p:nvSpPr>
        <p:spPr>
          <a:xfrm>
            <a:off x="609600" y="121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Objectives</a:t>
            </a:r>
            <a:endParaRPr lang="en-US" sz="24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smtClean="0">
                <a:latin typeface="Arial" charset="0"/>
                <a:cs typeface="Arial" charset="0"/>
              </a:rPr>
              <a:t>Summary</a:t>
            </a:r>
          </a:p>
        </p:txBody>
      </p:sp>
      <p:sp>
        <p:nvSpPr>
          <p:cNvPr id="98307" name="Content Placeholder 2"/>
          <p:cNvSpPr>
            <a:spLocks noGrp="1"/>
          </p:cNvSpPr>
          <p:nvPr>
            <p:ph idx="1"/>
          </p:nvPr>
        </p:nvSpPr>
        <p:spPr/>
        <p:txBody>
          <a:bodyPr>
            <a:normAutofit/>
          </a:bodyPr>
          <a:lstStyle/>
          <a:p>
            <a:r>
              <a:rPr lang="en-US" sz="2400" dirty="0" smtClean="0">
                <a:solidFill>
                  <a:srgbClr val="0000FF"/>
                </a:solidFill>
                <a:latin typeface="Arial" charset="0"/>
                <a:cs typeface="Arial" charset="0"/>
              </a:rPr>
              <a:t>Two Kinds of Applications</a:t>
            </a:r>
          </a:p>
          <a:p>
            <a:r>
              <a:rPr lang="en-US" sz="2400" dirty="0" smtClean="0">
                <a:solidFill>
                  <a:srgbClr val="0000FF"/>
                </a:solidFill>
                <a:latin typeface="Arial" charset="0"/>
                <a:cs typeface="Arial" charset="0"/>
              </a:rPr>
              <a:t>Java Model for Event Management</a:t>
            </a:r>
          </a:p>
          <a:p>
            <a:r>
              <a:rPr lang="en-US" sz="2400" dirty="0" smtClean="0">
                <a:solidFill>
                  <a:srgbClr val="0000FF"/>
                </a:solidFill>
                <a:latin typeface="Arial" charset="0"/>
                <a:cs typeface="Arial" charset="0"/>
              </a:rPr>
              <a:t>About Java Foundation Classes (JFC)</a:t>
            </a:r>
          </a:p>
          <a:p>
            <a:r>
              <a:rPr lang="en-US" sz="2400" dirty="0" smtClean="0">
                <a:solidFill>
                  <a:srgbClr val="0000FF"/>
                </a:solidFill>
                <a:latin typeface="Arial" charset="0"/>
                <a:cs typeface="Arial" charset="0"/>
              </a:rPr>
              <a:t>A Strategy for Designing the GUI</a:t>
            </a:r>
          </a:p>
          <a:p>
            <a:r>
              <a:rPr lang="en-US" sz="2400" dirty="0" smtClean="0">
                <a:solidFill>
                  <a:srgbClr val="0000FF"/>
                </a:solidFill>
                <a:latin typeface="Arial" charset="0"/>
                <a:cs typeface="Arial" charset="0"/>
              </a:rPr>
              <a:t>Using Basic Swing Components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838200" y="2514600"/>
            <a:ext cx="7010400" cy="533400"/>
          </a:xfrm>
        </p:spPr>
        <p:txBody>
          <a:bodyPr>
            <a:normAutofit fontScale="90000"/>
          </a:bodyPr>
          <a:lstStyle/>
          <a:p>
            <a:r>
              <a:rPr lang="en-US" dirty="0" smtClean="0">
                <a:latin typeface="Arial" charset="0"/>
                <a:cs typeface="Arial" charset="0"/>
              </a:rPr>
              <a:t>Thank You</a:t>
            </a:r>
          </a:p>
        </p:txBody>
      </p:sp>
      <p:sp>
        <p:nvSpPr>
          <p:cNvPr id="99331" name="Content Placeholder 2"/>
          <p:cNvSpPr>
            <a:spLocks noGrp="1"/>
          </p:cNvSpPr>
          <p:nvPr>
            <p:ph idx="1"/>
          </p:nvPr>
        </p:nvSpPr>
        <p:spPr/>
        <p:txBody>
          <a:bodyPr/>
          <a:lstStyle/>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latin typeface="Arial" charset="0"/>
                <a:cs typeface="Arial" charset="0"/>
              </a:rPr>
              <a:t>Review</a:t>
            </a:r>
          </a:p>
        </p:txBody>
      </p:sp>
      <p:sp>
        <p:nvSpPr>
          <p:cNvPr id="14339" name="Content Placeholder 2"/>
          <p:cNvSpPr>
            <a:spLocks noGrp="1"/>
          </p:cNvSpPr>
          <p:nvPr>
            <p:ph idx="1"/>
          </p:nvPr>
        </p:nvSpPr>
        <p:spPr>
          <a:xfrm>
            <a:off x="838200" y="990600"/>
            <a:ext cx="7772400" cy="4953000"/>
          </a:xfrm>
        </p:spPr>
        <p:txBody>
          <a:bodyPr>
            <a:normAutofit fontScale="92500" lnSpcReduction="20000"/>
          </a:bodyPr>
          <a:lstStyle/>
          <a:p>
            <a:pPr>
              <a:buNone/>
            </a:pPr>
            <a:r>
              <a:rPr lang="en-US" b="1" dirty="0" smtClean="0">
                <a:latin typeface="Arial" charset="0"/>
                <a:cs typeface="Arial" charset="0"/>
              </a:rPr>
              <a:t>Knowledge used in this lecture</a:t>
            </a:r>
            <a:r>
              <a:rPr lang="en-US" dirty="0" smtClean="0">
                <a:latin typeface="Arial" charset="0"/>
                <a:cs typeface="Arial" charset="0"/>
              </a:rPr>
              <a:t>: </a:t>
            </a:r>
          </a:p>
          <a:p>
            <a:r>
              <a:rPr lang="en-US" dirty="0" smtClean="0">
                <a:solidFill>
                  <a:srgbClr val="0000FF"/>
                </a:solidFill>
                <a:latin typeface="Arial" charset="0"/>
                <a:cs typeface="Arial" charset="0"/>
              </a:rPr>
              <a:t>Event</a:t>
            </a:r>
            <a:r>
              <a:rPr lang="en-US" dirty="0" smtClean="0">
                <a:latin typeface="Arial" charset="0"/>
                <a:cs typeface="Arial" charset="0"/>
              </a:rPr>
              <a:t>: Some thing happens.</a:t>
            </a:r>
          </a:p>
          <a:p>
            <a:r>
              <a:rPr lang="en-US" dirty="0" smtClean="0">
                <a:solidFill>
                  <a:srgbClr val="0000FF"/>
                </a:solidFill>
                <a:latin typeface="Arial" charset="0"/>
                <a:cs typeface="Arial" charset="0"/>
              </a:rPr>
              <a:t>Event in applications</a:t>
            </a:r>
            <a:r>
              <a:rPr lang="en-US" dirty="0" smtClean="0">
                <a:latin typeface="Arial" charset="0"/>
                <a:cs typeface="Arial" charset="0"/>
              </a:rPr>
              <a:t>: In almost cases, when IO devices complete a task, an event is thrown </a:t>
            </a:r>
            <a:r>
              <a:rPr lang="en-US" dirty="0" smtClean="0">
                <a:latin typeface="Arial" charset="0"/>
                <a:cs typeface="Arial" charset="0"/>
                <a:sym typeface="Wingdings" pitchFamily="2" charset="2"/>
              </a:rPr>
              <a:t> When user presses a key or clicks mouse, events are thrown.</a:t>
            </a:r>
          </a:p>
          <a:p>
            <a:r>
              <a:rPr lang="en-US" dirty="0" smtClean="0">
                <a:solidFill>
                  <a:srgbClr val="0000FF"/>
                </a:solidFill>
                <a:latin typeface="Arial" charset="0"/>
                <a:cs typeface="Arial" charset="0"/>
                <a:sym typeface="Wingdings" pitchFamily="2" charset="2"/>
              </a:rPr>
              <a:t>Event handler</a:t>
            </a:r>
            <a:r>
              <a:rPr lang="en-US" dirty="0" smtClean="0">
                <a:latin typeface="Arial" charset="0"/>
                <a:cs typeface="Arial" charset="0"/>
                <a:sym typeface="Wingdings" pitchFamily="2" charset="2"/>
              </a:rPr>
              <a:t>: Code executes when the appropriate event is thrown.</a:t>
            </a:r>
          </a:p>
          <a:p>
            <a:r>
              <a:rPr lang="en-US" dirty="0" smtClean="0">
                <a:solidFill>
                  <a:srgbClr val="0000FF"/>
                </a:solidFill>
                <a:latin typeface="Arial" charset="0"/>
                <a:cs typeface="Arial" charset="0"/>
                <a:sym typeface="Wingdings" pitchFamily="2" charset="2"/>
              </a:rPr>
              <a:t>How does application know an event</a:t>
            </a:r>
            <a:r>
              <a:rPr lang="en-US" dirty="0" smtClean="0">
                <a:latin typeface="Arial" charset="0"/>
                <a:cs typeface="Arial" charset="0"/>
                <a:sym typeface="Wingdings" pitchFamily="2" charset="2"/>
              </a:rPr>
              <a:t>? </a:t>
            </a:r>
          </a:p>
          <a:p>
            <a:pPr>
              <a:buNone/>
            </a:pPr>
            <a:r>
              <a:rPr lang="en-US" dirty="0" smtClean="0">
                <a:latin typeface="Arial" charset="0"/>
                <a:cs typeface="Arial" charset="0"/>
                <a:sym typeface="Wingdings" pitchFamily="2" charset="2"/>
              </a:rPr>
              <a:t>    When an IO device completes a task, a signal (called as interrupt) from the device will be sent to CPU and operating system (OS) knows it. OS collects states of keyboard, mouse position, mouse keys,…, called as event object then OS passes the event object to the application.  </a:t>
            </a:r>
          </a:p>
          <a:p>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cs typeface="Arial" charset="0"/>
              </a:rPr>
              <a:t>Contents</a:t>
            </a:r>
          </a:p>
        </p:txBody>
      </p:sp>
      <p:sp>
        <p:nvSpPr>
          <p:cNvPr id="15363" name="Content Placeholder 2"/>
          <p:cNvSpPr>
            <a:spLocks noGrp="1"/>
          </p:cNvSpPr>
          <p:nvPr>
            <p:ph idx="1"/>
          </p:nvPr>
        </p:nvSpPr>
        <p:spPr>
          <a:xfrm>
            <a:off x="1143000" y="1295400"/>
            <a:ext cx="6781800" cy="3048000"/>
          </a:xfrm>
        </p:spPr>
        <p:txBody>
          <a:bodyPr>
            <a:normAutofit/>
          </a:bodyPr>
          <a:lstStyle/>
          <a:p>
            <a:r>
              <a:rPr lang="en-US" sz="2800" dirty="0" smtClean="0">
                <a:solidFill>
                  <a:srgbClr val="0000FF"/>
                </a:solidFill>
                <a:latin typeface="Arial" charset="0"/>
                <a:cs typeface="Arial" charset="0"/>
              </a:rPr>
              <a:t>Two Kinds of Applications</a:t>
            </a:r>
          </a:p>
          <a:p>
            <a:r>
              <a:rPr lang="en-US" sz="2800" dirty="0" smtClean="0">
                <a:solidFill>
                  <a:srgbClr val="0000FF"/>
                </a:solidFill>
                <a:latin typeface="Arial" charset="0"/>
                <a:cs typeface="Arial" charset="0"/>
              </a:rPr>
              <a:t>Java Model for Event Management</a:t>
            </a:r>
          </a:p>
          <a:p>
            <a:r>
              <a:rPr lang="en-US" sz="2800" dirty="0" smtClean="0">
                <a:solidFill>
                  <a:srgbClr val="0000FF"/>
                </a:solidFill>
                <a:latin typeface="Arial" charset="0"/>
                <a:cs typeface="Arial" charset="0"/>
              </a:rPr>
              <a:t>About Java Foundation Classes (JFC)</a:t>
            </a:r>
          </a:p>
          <a:p>
            <a:r>
              <a:rPr lang="en-US" sz="2800" dirty="0" smtClean="0">
                <a:solidFill>
                  <a:srgbClr val="0000FF"/>
                </a:solidFill>
                <a:latin typeface="Arial" charset="0"/>
                <a:cs typeface="Arial" charset="0"/>
              </a:rPr>
              <a:t>A Strategy for Designing the GUI</a:t>
            </a:r>
          </a:p>
          <a:p>
            <a:r>
              <a:rPr lang="en-US" sz="2800" dirty="0" smtClean="0">
                <a:solidFill>
                  <a:srgbClr val="0000FF"/>
                </a:solidFill>
                <a:latin typeface="Arial" charset="0"/>
                <a:cs typeface="Arial" charset="0"/>
              </a:rPr>
              <a:t>Using Ordinary Swing Components</a:t>
            </a:r>
          </a:p>
          <a:p>
            <a:r>
              <a:rPr lang="en-US" sz="2800" dirty="0" smtClean="0">
                <a:solidFill>
                  <a:srgbClr val="0000FF"/>
                </a:solidFill>
                <a:latin typeface="Arial" charset="0"/>
                <a:cs typeface="Arial" charset="0"/>
              </a:rPr>
              <a:t>A Demonstration</a:t>
            </a:r>
          </a:p>
        </p:txBody>
      </p:sp>
      <p:sp>
        <p:nvSpPr>
          <p:cNvPr id="11" name="Slide Number Placeholder 10"/>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lum bright="-9000" contrast="35000"/>
          </a:blip>
          <a:srcRect/>
          <a:stretch>
            <a:fillRect/>
          </a:stretch>
        </p:blipFill>
        <p:spPr bwMode="auto">
          <a:xfrm>
            <a:off x="533400" y="3276600"/>
            <a:ext cx="2438400" cy="2935708"/>
          </a:xfrm>
          <a:prstGeom prst="rect">
            <a:avLst/>
          </a:prstGeom>
          <a:noFill/>
          <a:ln w="9525">
            <a:noFill/>
            <a:miter lim="800000"/>
            <a:headEnd/>
            <a:tailEnd/>
          </a:ln>
          <a:effectLst/>
        </p:spPr>
      </p:pic>
      <p:sp>
        <p:nvSpPr>
          <p:cNvPr id="16386" name="Title 1"/>
          <p:cNvSpPr>
            <a:spLocks noGrp="1"/>
          </p:cNvSpPr>
          <p:nvPr>
            <p:ph type="title"/>
          </p:nvPr>
        </p:nvSpPr>
        <p:spPr>
          <a:xfrm>
            <a:off x="914400" y="0"/>
            <a:ext cx="7696200" cy="838200"/>
          </a:xfrm>
        </p:spPr>
        <p:txBody>
          <a:bodyPr/>
          <a:lstStyle/>
          <a:p>
            <a:r>
              <a:rPr lang="en-US" dirty="0" smtClean="0">
                <a:latin typeface="Arial" charset="0"/>
                <a:cs typeface="Arial" charset="0"/>
              </a:rPr>
              <a:t>1- Two Kinds of Apps</a:t>
            </a:r>
          </a:p>
        </p:txBody>
      </p:sp>
      <p:pic>
        <p:nvPicPr>
          <p:cNvPr id="16389" name="Picture 3"/>
          <p:cNvPicPr>
            <a:picLocks noChangeAspect="1" noChangeArrowheads="1"/>
          </p:cNvPicPr>
          <p:nvPr/>
        </p:nvPicPr>
        <p:blipFill>
          <a:blip r:embed="rId3"/>
          <a:srcRect/>
          <a:stretch>
            <a:fillRect/>
          </a:stretch>
        </p:blipFill>
        <p:spPr bwMode="auto">
          <a:xfrm>
            <a:off x="2819400" y="1066800"/>
            <a:ext cx="5086350" cy="968048"/>
          </a:xfrm>
          <a:prstGeom prst="rect">
            <a:avLst/>
          </a:prstGeom>
          <a:noFill/>
          <a:ln w="9525">
            <a:noFill/>
            <a:miter lim="800000"/>
            <a:headEnd/>
            <a:tailEnd/>
          </a:ln>
        </p:spPr>
      </p:pic>
      <p:sp>
        <p:nvSpPr>
          <p:cNvPr id="7" name="Rectangle 6"/>
          <p:cNvSpPr/>
          <p:nvPr/>
        </p:nvSpPr>
        <p:spPr>
          <a:xfrm>
            <a:off x="228600" y="1066800"/>
            <a:ext cx="2438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Console App</a:t>
            </a:r>
            <a:r>
              <a:rPr lang="en-US" sz="2000" dirty="0" smtClean="0"/>
              <a:t>.</a:t>
            </a:r>
          </a:p>
          <a:p>
            <a:pPr algn="ctr">
              <a:defRPr/>
            </a:pPr>
            <a:r>
              <a:rPr lang="en-US" sz="2000" dirty="0" smtClean="0"/>
              <a:t>Compute-centric Apps</a:t>
            </a:r>
            <a:endParaRPr lang="en-US" sz="2000" dirty="0"/>
          </a:p>
        </p:txBody>
      </p:sp>
      <p:sp>
        <p:nvSpPr>
          <p:cNvPr id="8" name="Rectangle 7"/>
          <p:cNvSpPr/>
          <p:nvPr/>
        </p:nvSpPr>
        <p:spPr>
          <a:xfrm>
            <a:off x="228600" y="21336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Event-based App.</a:t>
            </a:r>
          </a:p>
          <a:p>
            <a:pPr algn="ctr">
              <a:defRPr/>
            </a:pPr>
            <a:r>
              <a:rPr lang="en-US" sz="2000" dirty="0" smtClean="0"/>
              <a:t>User-centric Apps(GUI</a:t>
            </a:r>
            <a:r>
              <a:rPr lang="en-US" sz="2000" dirty="0"/>
              <a:t>)</a:t>
            </a:r>
          </a:p>
        </p:txBody>
      </p:sp>
      <p:sp>
        <p:nvSpPr>
          <p:cNvPr id="10" name="Rectangle 9"/>
          <p:cNvSpPr/>
          <p:nvPr/>
        </p:nvSpPr>
        <p:spPr>
          <a:xfrm>
            <a:off x="3276600" y="4724400"/>
            <a:ext cx="5715000" cy="13716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solidFill>
                  <a:srgbClr val="FF0000"/>
                </a:solidFill>
              </a:rPr>
              <a:t>M</a:t>
            </a:r>
            <a:r>
              <a:rPr lang="en-US" sz="2000" dirty="0">
                <a:solidFill>
                  <a:srgbClr val="0000CC"/>
                </a:solidFill>
              </a:rPr>
              <a:t>odel-</a:t>
            </a:r>
            <a:r>
              <a:rPr lang="en-US" sz="2000" b="1" dirty="0">
                <a:solidFill>
                  <a:srgbClr val="FF0000"/>
                </a:solidFill>
              </a:rPr>
              <a:t>V</a:t>
            </a:r>
            <a:r>
              <a:rPr lang="en-US" sz="2000" dirty="0">
                <a:solidFill>
                  <a:srgbClr val="0000CC"/>
                </a:solidFill>
              </a:rPr>
              <a:t>iew </a:t>
            </a:r>
            <a:r>
              <a:rPr lang="en-US" sz="2000" b="1" dirty="0" smtClean="0">
                <a:solidFill>
                  <a:srgbClr val="FF0000"/>
                </a:solidFill>
              </a:rPr>
              <a:t>C</a:t>
            </a:r>
            <a:r>
              <a:rPr lang="en-US" sz="2000" dirty="0" smtClean="0">
                <a:solidFill>
                  <a:srgbClr val="0000CC"/>
                </a:solidFill>
              </a:rPr>
              <a:t>ontroller Architecture for GUI component.</a:t>
            </a:r>
          </a:p>
          <a:p>
            <a:pPr>
              <a:defRPr/>
            </a:pPr>
            <a:r>
              <a:rPr lang="en-US" sz="2000" dirty="0" smtClean="0">
                <a:solidFill>
                  <a:srgbClr val="0000CC"/>
                </a:solidFill>
              </a:rPr>
              <a:t>Model: Object contains data.</a:t>
            </a:r>
          </a:p>
          <a:p>
            <a:pPr>
              <a:defRPr/>
            </a:pPr>
            <a:r>
              <a:rPr lang="en-US" sz="2000" dirty="0" smtClean="0">
                <a:solidFill>
                  <a:srgbClr val="0000CC"/>
                </a:solidFill>
              </a:rPr>
              <a:t>View: Object users can  see it on the screen</a:t>
            </a:r>
          </a:p>
          <a:p>
            <a:pPr>
              <a:defRPr/>
            </a:pPr>
            <a:r>
              <a:rPr lang="en-US" sz="2000" dirty="0" smtClean="0">
                <a:solidFill>
                  <a:srgbClr val="0000CC"/>
                </a:solidFill>
              </a:rPr>
              <a:t>Controller: Object manages events</a:t>
            </a:r>
            <a:endParaRPr lang="en-US" sz="2000" dirty="0">
              <a:solidFill>
                <a:srgbClr val="0000CC"/>
              </a:solidFill>
            </a:endParaRPr>
          </a:p>
        </p:txBody>
      </p:sp>
      <p:pic>
        <p:nvPicPr>
          <p:cNvPr id="1027" name="Picture 3"/>
          <p:cNvPicPr>
            <a:picLocks noChangeAspect="1" noChangeArrowheads="1"/>
          </p:cNvPicPr>
          <p:nvPr/>
        </p:nvPicPr>
        <p:blipFill>
          <a:blip r:embed="rId4"/>
          <a:srcRect/>
          <a:stretch>
            <a:fillRect/>
          </a:stretch>
        </p:blipFill>
        <p:spPr bwMode="auto">
          <a:xfrm>
            <a:off x="2819400" y="2133600"/>
            <a:ext cx="5972175" cy="2228850"/>
          </a:xfrm>
          <a:prstGeom prst="rect">
            <a:avLst/>
          </a:prstGeom>
          <a:noFill/>
          <a:ln w="9525">
            <a:noFill/>
            <a:miter lim="800000"/>
            <a:headEnd/>
            <a:tailEnd/>
          </a:ln>
          <a:effectLst/>
        </p:spPr>
      </p:pic>
      <p:sp>
        <p:nvSpPr>
          <p:cNvPr id="13" name="Rectangle 12"/>
          <p:cNvSpPr/>
          <p:nvPr/>
        </p:nvSpPr>
        <p:spPr>
          <a:xfrm>
            <a:off x="990600" y="6260068"/>
            <a:ext cx="1620252" cy="369332"/>
          </a:xfrm>
          <a:prstGeom prst="rect">
            <a:avLst/>
          </a:prstGeom>
        </p:spPr>
        <p:txBody>
          <a:bodyPr wrap="none">
            <a:spAutoFit/>
          </a:bodyPr>
          <a:lstStyle/>
          <a:p>
            <a:r>
              <a:rPr lang="en-US" dirty="0" smtClean="0"/>
              <a:t>[www.songho.ca]</a:t>
            </a:r>
            <a:endParaRPr lang="en-US" dirty="0"/>
          </a:p>
        </p:txBody>
      </p:sp>
      <p:sp>
        <p:nvSpPr>
          <p:cNvPr id="14" name="Slide Number Placeholder 13"/>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05000" y="0"/>
            <a:ext cx="6705600" cy="1295400"/>
          </a:xfrm>
        </p:spPr>
        <p:txBody>
          <a:bodyPr>
            <a:noAutofit/>
          </a:bodyPr>
          <a:lstStyle/>
          <a:p>
            <a:r>
              <a:rPr lang="en-US" dirty="0" smtClean="0">
                <a:latin typeface="Arial" charset="0"/>
                <a:cs typeface="Arial" charset="0"/>
              </a:rPr>
              <a:t>2-Java model for event management </a:t>
            </a:r>
          </a:p>
        </p:txBody>
      </p:sp>
      <p:sp>
        <p:nvSpPr>
          <p:cNvPr id="17412" name="Rectangle 3"/>
          <p:cNvSpPr>
            <a:spLocks noChangeArrowheads="1"/>
          </p:cNvSpPr>
          <p:nvPr/>
        </p:nvSpPr>
        <p:spPr bwMode="auto">
          <a:xfrm>
            <a:off x="1600200" y="1447800"/>
            <a:ext cx="3124200" cy="5105400"/>
          </a:xfrm>
          <a:prstGeom prst="rect">
            <a:avLst/>
          </a:prstGeom>
          <a:solidFill>
            <a:schemeClr val="accent1">
              <a:lumMod val="20000"/>
              <a:lumOff val="80000"/>
            </a:schemeClr>
          </a:solidFill>
          <a:ln w="9525">
            <a:solidFill>
              <a:schemeClr val="tx1"/>
            </a:solidFill>
            <a:miter lim="800000"/>
            <a:headEnd/>
            <a:tailEnd/>
          </a:ln>
        </p:spPr>
        <p:txBody>
          <a:bodyPr wrap="none" anchor="ctr"/>
          <a:lstStyle/>
          <a:p>
            <a:endParaRPr lang="en-US" dirty="0"/>
          </a:p>
        </p:txBody>
      </p:sp>
      <p:sp>
        <p:nvSpPr>
          <p:cNvPr id="17413" name="Rectangle 4"/>
          <p:cNvSpPr>
            <a:spLocks noChangeArrowheads="1"/>
          </p:cNvSpPr>
          <p:nvPr/>
        </p:nvSpPr>
        <p:spPr bwMode="auto">
          <a:xfrm>
            <a:off x="1981200" y="1752600"/>
            <a:ext cx="2133600" cy="2362200"/>
          </a:xfrm>
          <a:prstGeom prst="rect">
            <a:avLst/>
          </a:prstGeom>
          <a:solidFill>
            <a:srgbClr val="FFFF99"/>
          </a:solidFill>
          <a:ln w="9525">
            <a:solidFill>
              <a:schemeClr val="tx1"/>
            </a:solidFill>
            <a:miter lim="800000"/>
            <a:headEnd/>
            <a:tailEnd/>
          </a:ln>
        </p:spPr>
        <p:txBody>
          <a:bodyPr wrap="none" anchor="ctr"/>
          <a:lstStyle/>
          <a:p>
            <a:pPr algn="ctr"/>
            <a:r>
              <a:rPr lang="en-US" b="1" dirty="0" smtClean="0"/>
              <a:t>Component C1</a:t>
            </a:r>
          </a:p>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smtClean="0"/>
          </a:p>
          <a:p>
            <a:pPr algn="ctr"/>
            <a:endParaRPr lang="en-US" b="1" dirty="0"/>
          </a:p>
        </p:txBody>
      </p:sp>
      <p:sp>
        <p:nvSpPr>
          <p:cNvPr id="17414" name="Rectangle 5"/>
          <p:cNvSpPr>
            <a:spLocks noChangeArrowheads="1"/>
          </p:cNvSpPr>
          <p:nvPr/>
        </p:nvSpPr>
        <p:spPr bwMode="auto">
          <a:xfrm>
            <a:off x="5105400" y="1828800"/>
            <a:ext cx="2362200" cy="990600"/>
          </a:xfrm>
          <a:prstGeom prst="rect">
            <a:avLst/>
          </a:prstGeom>
          <a:solidFill>
            <a:srgbClr val="009900"/>
          </a:solidFill>
          <a:ln w="9525">
            <a:solidFill>
              <a:schemeClr val="tx1"/>
            </a:solidFill>
            <a:miter lim="800000"/>
            <a:headEnd/>
            <a:tailEnd/>
          </a:ln>
        </p:spPr>
        <p:txBody>
          <a:bodyPr wrap="none" anchor="ctr"/>
          <a:lstStyle/>
          <a:p>
            <a:pPr algn="ctr"/>
            <a:r>
              <a:rPr lang="en-US" sz="1600" b="1" u="sng" dirty="0" smtClean="0">
                <a:solidFill>
                  <a:srgbClr val="FFFFCC"/>
                </a:solidFill>
              </a:rPr>
              <a:t>Specific Event Object E1</a:t>
            </a:r>
          </a:p>
          <a:p>
            <a:pPr>
              <a:buFontTx/>
              <a:buChar char="-"/>
            </a:pPr>
            <a:r>
              <a:rPr lang="en-US" sz="1600" b="1" dirty="0" smtClean="0">
                <a:solidFill>
                  <a:srgbClr val="FFFFCC"/>
                </a:solidFill>
              </a:rPr>
              <a:t> Component</a:t>
            </a:r>
          </a:p>
          <a:p>
            <a:pPr>
              <a:buFontTx/>
              <a:buChar char="-"/>
            </a:pPr>
            <a:r>
              <a:rPr lang="en-US" sz="1600" b="1" dirty="0" smtClean="0">
                <a:solidFill>
                  <a:srgbClr val="FFFFCC"/>
                </a:solidFill>
              </a:rPr>
              <a:t> Keyboard state</a:t>
            </a:r>
          </a:p>
          <a:p>
            <a:pPr>
              <a:buFontTx/>
              <a:buChar char="-"/>
            </a:pPr>
            <a:r>
              <a:rPr lang="en-US" sz="1600" b="1" dirty="0" smtClean="0">
                <a:solidFill>
                  <a:srgbClr val="FFFFCC"/>
                </a:solidFill>
              </a:rPr>
              <a:t> Mouse state</a:t>
            </a:r>
            <a:endParaRPr lang="en-US" sz="1600" b="1" dirty="0">
              <a:solidFill>
                <a:srgbClr val="FFFFCC"/>
              </a:solidFill>
            </a:endParaRPr>
          </a:p>
        </p:txBody>
      </p:sp>
      <p:sp>
        <p:nvSpPr>
          <p:cNvPr id="17415" name="Rectangle 6"/>
          <p:cNvSpPr>
            <a:spLocks noChangeArrowheads="1"/>
          </p:cNvSpPr>
          <p:nvPr/>
        </p:nvSpPr>
        <p:spPr bwMode="auto">
          <a:xfrm>
            <a:off x="1981200" y="5334000"/>
            <a:ext cx="2209800" cy="304800"/>
          </a:xfrm>
          <a:prstGeom prst="rect">
            <a:avLst/>
          </a:prstGeom>
          <a:solidFill>
            <a:srgbClr val="CC99FF"/>
          </a:solidFill>
          <a:ln w="9525">
            <a:solidFill>
              <a:schemeClr val="tx1"/>
            </a:solidFill>
            <a:miter lim="800000"/>
            <a:headEnd/>
            <a:tailEnd/>
          </a:ln>
        </p:spPr>
        <p:txBody>
          <a:bodyPr wrap="none" anchor="ctr"/>
          <a:lstStyle/>
          <a:p>
            <a:pPr algn="ctr"/>
            <a:r>
              <a:rPr lang="en-US" b="1" dirty="0" smtClean="0"/>
              <a:t>Listener L1</a:t>
            </a:r>
            <a:endParaRPr lang="en-US" b="1" dirty="0"/>
          </a:p>
        </p:txBody>
      </p:sp>
      <p:grpSp>
        <p:nvGrpSpPr>
          <p:cNvPr id="2" name="Group 7"/>
          <p:cNvGrpSpPr>
            <a:grpSpLocks/>
          </p:cNvGrpSpPr>
          <p:nvPr/>
        </p:nvGrpSpPr>
        <p:grpSpPr bwMode="auto">
          <a:xfrm>
            <a:off x="271462" y="1600200"/>
            <a:ext cx="1023938" cy="1524000"/>
            <a:chOff x="192" y="1114"/>
            <a:chExt cx="1221" cy="1057"/>
          </a:xfrm>
        </p:grpSpPr>
        <p:sp>
          <p:nvSpPr>
            <p:cNvPr id="17436" name="Freeform 8"/>
            <p:cNvSpPr>
              <a:spLocks/>
            </p:cNvSpPr>
            <p:nvPr/>
          </p:nvSpPr>
          <p:spPr bwMode="auto">
            <a:xfrm>
              <a:off x="396" y="1475"/>
              <a:ext cx="164" cy="128"/>
            </a:xfrm>
            <a:custGeom>
              <a:avLst/>
              <a:gdLst>
                <a:gd name="T0" fmla="*/ 1 w 328"/>
                <a:gd name="T1" fmla="*/ 0 h 254"/>
                <a:gd name="T2" fmla="*/ 1 w 328"/>
                <a:gd name="T3" fmla="*/ 1 h 254"/>
                <a:gd name="T4" fmla="*/ 1 w 328"/>
                <a:gd name="T5" fmla="*/ 1 h 254"/>
                <a:gd name="T6" fmla="*/ 1 w 328"/>
                <a:gd name="T7" fmla="*/ 1 h 254"/>
                <a:gd name="T8" fmla="*/ 1 w 328"/>
                <a:gd name="T9" fmla="*/ 1 h 254"/>
                <a:gd name="T10" fmla="*/ 1 w 328"/>
                <a:gd name="T11" fmla="*/ 1 h 254"/>
                <a:gd name="T12" fmla="*/ 1 w 328"/>
                <a:gd name="T13" fmla="*/ 1 h 254"/>
                <a:gd name="T14" fmla="*/ 1 w 328"/>
                <a:gd name="T15" fmla="*/ 1 h 254"/>
                <a:gd name="T16" fmla="*/ 1 w 328"/>
                <a:gd name="T17" fmla="*/ 1 h 254"/>
                <a:gd name="T18" fmla="*/ 1 w 328"/>
                <a:gd name="T19" fmla="*/ 1 h 254"/>
                <a:gd name="T20" fmla="*/ 1 w 328"/>
                <a:gd name="T21" fmla="*/ 1 h 254"/>
                <a:gd name="T22" fmla="*/ 1 w 328"/>
                <a:gd name="T23" fmla="*/ 1 h 254"/>
                <a:gd name="T24" fmla="*/ 1 w 328"/>
                <a:gd name="T25" fmla="*/ 1 h 254"/>
                <a:gd name="T26" fmla="*/ 1 w 328"/>
                <a:gd name="T27" fmla="*/ 1 h 254"/>
                <a:gd name="T28" fmla="*/ 0 w 328"/>
                <a:gd name="T29" fmla="*/ 1 h 254"/>
                <a:gd name="T30" fmla="*/ 1 w 328"/>
                <a:gd name="T31" fmla="*/ 1 h 254"/>
                <a:gd name="T32" fmla="*/ 1 w 328"/>
                <a:gd name="T33" fmla="*/ 0 h 254"/>
                <a:gd name="T34" fmla="*/ 1 w 328"/>
                <a:gd name="T35" fmla="*/ 0 h 2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8"/>
                <a:gd name="T55" fmla="*/ 0 h 254"/>
                <a:gd name="T56" fmla="*/ 328 w 328"/>
                <a:gd name="T57" fmla="*/ 254 h 2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8" h="254">
                  <a:moveTo>
                    <a:pt x="10" y="0"/>
                  </a:moveTo>
                  <a:lnTo>
                    <a:pt x="226" y="15"/>
                  </a:lnTo>
                  <a:lnTo>
                    <a:pt x="238" y="57"/>
                  </a:lnTo>
                  <a:lnTo>
                    <a:pt x="248" y="90"/>
                  </a:lnTo>
                  <a:lnTo>
                    <a:pt x="271" y="101"/>
                  </a:lnTo>
                  <a:lnTo>
                    <a:pt x="301" y="120"/>
                  </a:lnTo>
                  <a:lnTo>
                    <a:pt x="325" y="144"/>
                  </a:lnTo>
                  <a:lnTo>
                    <a:pt x="328" y="171"/>
                  </a:lnTo>
                  <a:lnTo>
                    <a:pt x="313" y="254"/>
                  </a:lnTo>
                  <a:lnTo>
                    <a:pt x="198" y="209"/>
                  </a:lnTo>
                  <a:lnTo>
                    <a:pt x="181" y="145"/>
                  </a:lnTo>
                  <a:lnTo>
                    <a:pt x="165" y="121"/>
                  </a:lnTo>
                  <a:lnTo>
                    <a:pt x="152" y="110"/>
                  </a:lnTo>
                  <a:lnTo>
                    <a:pt x="137" y="100"/>
                  </a:lnTo>
                  <a:lnTo>
                    <a:pt x="0" y="43"/>
                  </a:lnTo>
                  <a:lnTo>
                    <a:pt x="3" y="10"/>
                  </a:lnTo>
                  <a:lnTo>
                    <a:pt x="10" y="0"/>
                  </a:lnTo>
                  <a:close/>
                </a:path>
              </a:pathLst>
            </a:custGeom>
            <a:solidFill>
              <a:srgbClr val="F2CC99"/>
            </a:solidFill>
            <a:ln w="9525">
              <a:noFill/>
              <a:round/>
              <a:headEnd/>
              <a:tailEnd/>
            </a:ln>
          </p:spPr>
          <p:txBody>
            <a:bodyPr/>
            <a:lstStyle/>
            <a:p>
              <a:endParaRPr lang="en-US" dirty="0"/>
            </a:p>
          </p:txBody>
        </p:sp>
        <p:sp>
          <p:nvSpPr>
            <p:cNvPr id="17437" name="Freeform 9"/>
            <p:cNvSpPr>
              <a:spLocks/>
            </p:cNvSpPr>
            <p:nvPr/>
          </p:nvSpPr>
          <p:spPr bwMode="auto">
            <a:xfrm>
              <a:off x="776" y="1270"/>
              <a:ext cx="97" cy="151"/>
            </a:xfrm>
            <a:custGeom>
              <a:avLst/>
              <a:gdLst>
                <a:gd name="T0" fmla="*/ 1 w 193"/>
                <a:gd name="T1" fmla="*/ 0 h 303"/>
                <a:gd name="T2" fmla="*/ 1 w 193"/>
                <a:gd name="T3" fmla="*/ 0 h 303"/>
                <a:gd name="T4" fmla="*/ 1 w 193"/>
                <a:gd name="T5" fmla="*/ 0 h 303"/>
                <a:gd name="T6" fmla="*/ 1 w 193"/>
                <a:gd name="T7" fmla="*/ 0 h 303"/>
                <a:gd name="T8" fmla="*/ 1 w 193"/>
                <a:gd name="T9" fmla="*/ 0 h 303"/>
                <a:gd name="T10" fmla="*/ 1 w 193"/>
                <a:gd name="T11" fmla="*/ 0 h 303"/>
                <a:gd name="T12" fmla="*/ 1 w 193"/>
                <a:gd name="T13" fmla="*/ 0 h 303"/>
                <a:gd name="T14" fmla="*/ 1 w 193"/>
                <a:gd name="T15" fmla="*/ 0 h 303"/>
                <a:gd name="T16" fmla="*/ 1 w 193"/>
                <a:gd name="T17" fmla="*/ 0 h 303"/>
                <a:gd name="T18" fmla="*/ 1 w 193"/>
                <a:gd name="T19" fmla="*/ 0 h 303"/>
                <a:gd name="T20" fmla="*/ 1 w 193"/>
                <a:gd name="T21" fmla="*/ 0 h 303"/>
                <a:gd name="T22" fmla="*/ 1 w 193"/>
                <a:gd name="T23" fmla="*/ 0 h 303"/>
                <a:gd name="T24" fmla="*/ 1 w 193"/>
                <a:gd name="T25" fmla="*/ 0 h 303"/>
                <a:gd name="T26" fmla="*/ 1 w 193"/>
                <a:gd name="T27" fmla="*/ 0 h 303"/>
                <a:gd name="T28" fmla="*/ 1 w 193"/>
                <a:gd name="T29" fmla="*/ 0 h 303"/>
                <a:gd name="T30" fmla="*/ 1 w 193"/>
                <a:gd name="T31" fmla="*/ 0 h 303"/>
                <a:gd name="T32" fmla="*/ 1 w 193"/>
                <a:gd name="T33" fmla="*/ 0 h 303"/>
                <a:gd name="T34" fmla="*/ 1 w 193"/>
                <a:gd name="T35" fmla="*/ 0 h 303"/>
                <a:gd name="T36" fmla="*/ 1 w 193"/>
                <a:gd name="T37" fmla="*/ 0 h 303"/>
                <a:gd name="T38" fmla="*/ 1 w 193"/>
                <a:gd name="T39" fmla="*/ 0 h 303"/>
                <a:gd name="T40" fmla="*/ 1 w 193"/>
                <a:gd name="T41" fmla="*/ 0 h 303"/>
                <a:gd name="T42" fmla="*/ 0 w 193"/>
                <a:gd name="T43" fmla="*/ 0 h 303"/>
                <a:gd name="T44" fmla="*/ 1 w 193"/>
                <a:gd name="T45" fmla="*/ 0 h 303"/>
                <a:gd name="T46" fmla="*/ 1 w 193"/>
                <a:gd name="T47" fmla="*/ 0 h 303"/>
                <a:gd name="T48" fmla="*/ 1 w 193"/>
                <a:gd name="T49" fmla="*/ 0 h 303"/>
                <a:gd name="T50" fmla="*/ 1 w 193"/>
                <a:gd name="T51" fmla="*/ 0 h 3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3"/>
                <a:gd name="T79" fmla="*/ 0 h 303"/>
                <a:gd name="T80" fmla="*/ 193 w 193"/>
                <a:gd name="T81" fmla="*/ 303 h 3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3" h="303">
                  <a:moveTo>
                    <a:pt x="37" y="35"/>
                  </a:moveTo>
                  <a:lnTo>
                    <a:pt x="50" y="14"/>
                  </a:lnTo>
                  <a:lnTo>
                    <a:pt x="61" y="6"/>
                  </a:lnTo>
                  <a:lnTo>
                    <a:pt x="75" y="0"/>
                  </a:lnTo>
                  <a:lnTo>
                    <a:pt x="112" y="2"/>
                  </a:lnTo>
                  <a:lnTo>
                    <a:pt x="154" y="28"/>
                  </a:lnTo>
                  <a:lnTo>
                    <a:pt x="184" y="72"/>
                  </a:lnTo>
                  <a:lnTo>
                    <a:pt x="193" y="112"/>
                  </a:lnTo>
                  <a:lnTo>
                    <a:pt x="187" y="153"/>
                  </a:lnTo>
                  <a:lnTo>
                    <a:pt x="175" y="159"/>
                  </a:lnTo>
                  <a:lnTo>
                    <a:pt x="147" y="176"/>
                  </a:lnTo>
                  <a:lnTo>
                    <a:pt x="122" y="197"/>
                  </a:lnTo>
                  <a:lnTo>
                    <a:pt x="112" y="222"/>
                  </a:lnTo>
                  <a:lnTo>
                    <a:pt x="112" y="251"/>
                  </a:lnTo>
                  <a:lnTo>
                    <a:pt x="102" y="283"/>
                  </a:lnTo>
                  <a:lnTo>
                    <a:pt x="94" y="295"/>
                  </a:lnTo>
                  <a:lnTo>
                    <a:pt x="84" y="303"/>
                  </a:lnTo>
                  <a:lnTo>
                    <a:pt x="60" y="296"/>
                  </a:lnTo>
                  <a:lnTo>
                    <a:pt x="45" y="284"/>
                  </a:lnTo>
                  <a:lnTo>
                    <a:pt x="32" y="273"/>
                  </a:lnTo>
                  <a:lnTo>
                    <a:pt x="10" y="252"/>
                  </a:lnTo>
                  <a:lnTo>
                    <a:pt x="0" y="229"/>
                  </a:lnTo>
                  <a:lnTo>
                    <a:pt x="7" y="203"/>
                  </a:lnTo>
                  <a:lnTo>
                    <a:pt x="53" y="132"/>
                  </a:lnTo>
                  <a:lnTo>
                    <a:pt x="37" y="35"/>
                  </a:lnTo>
                  <a:close/>
                </a:path>
              </a:pathLst>
            </a:custGeom>
            <a:solidFill>
              <a:srgbClr val="F2CC99"/>
            </a:solidFill>
            <a:ln w="9525">
              <a:noFill/>
              <a:round/>
              <a:headEnd/>
              <a:tailEnd/>
            </a:ln>
          </p:spPr>
          <p:txBody>
            <a:bodyPr/>
            <a:lstStyle/>
            <a:p>
              <a:endParaRPr lang="en-US" dirty="0"/>
            </a:p>
          </p:txBody>
        </p:sp>
        <p:sp>
          <p:nvSpPr>
            <p:cNvPr id="17438" name="Freeform 10"/>
            <p:cNvSpPr>
              <a:spLocks/>
            </p:cNvSpPr>
            <p:nvPr/>
          </p:nvSpPr>
          <p:spPr bwMode="auto">
            <a:xfrm>
              <a:off x="548" y="1632"/>
              <a:ext cx="80" cy="49"/>
            </a:xfrm>
            <a:custGeom>
              <a:avLst/>
              <a:gdLst>
                <a:gd name="T0" fmla="*/ 1 w 159"/>
                <a:gd name="T1" fmla="*/ 0 h 99"/>
                <a:gd name="T2" fmla="*/ 1 w 159"/>
                <a:gd name="T3" fmla="*/ 0 h 99"/>
                <a:gd name="T4" fmla="*/ 1 w 159"/>
                <a:gd name="T5" fmla="*/ 0 h 99"/>
                <a:gd name="T6" fmla="*/ 1 w 159"/>
                <a:gd name="T7" fmla="*/ 0 h 99"/>
                <a:gd name="T8" fmla="*/ 1 w 159"/>
                <a:gd name="T9" fmla="*/ 0 h 99"/>
                <a:gd name="T10" fmla="*/ 0 w 159"/>
                <a:gd name="T11" fmla="*/ 0 h 99"/>
                <a:gd name="T12" fmla="*/ 1 w 159"/>
                <a:gd name="T13" fmla="*/ 0 h 99"/>
                <a:gd name="T14" fmla="*/ 1 w 159"/>
                <a:gd name="T15" fmla="*/ 0 h 99"/>
                <a:gd name="T16" fmla="*/ 1 w 159"/>
                <a:gd name="T17" fmla="*/ 0 h 99"/>
                <a:gd name="T18" fmla="*/ 1 w 159"/>
                <a:gd name="T19" fmla="*/ 0 h 99"/>
                <a:gd name="T20" fmla="*/ 1 w 159"/>
                <a:gd name="T21" fmla="*/ 0 h 99"/>
                <a:gd name="T22" fmla="*/ 1 w 159"/>
                <a:gd name="T23" fmla="*/ 0 h 99"/>
                <a:gd name="T24" fmla="*/ 1 w 159"/>
                <a:gd name="T25" fmla="*/ 0 h 99"/>
                <a:gd name="T26" fmla="*/ 1 w 159"/>
                <a:gd name="T27" fmla="*/ 0 h 99"/>
                <a:gd name="T28" fmla="*/ 1 w 159"/>
                <a:gd name="T29" fmla="*/ 0 h 99"/>
                <a:gd name="T30" fmla="*/ 1 w 159"/>
                <a:gd name="T31" fmla="*/ 0 h 99"/>
                <a:gd name="T32" fmla="*/ 1 w 159"/>
                <a:gd name="T33" fmla="*/ 0 h 99"/>
                <a:gd name="T34" fmla="*/ 1 w 159"/>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99"/>
                <a:gd name="T56" fmla="*/ 159 w 159"/>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99">
                  <a:moveTo>
                    <a:pt x="54" y="95"/>
                  </a:moveTo>
                  <a:lnTo>
                    <a:pt x="46" y="87"/>
                  </a:lnTo>
                  <a:lnTo>
                    <a:pt x="35" y="76"/>
                  </a:lnTo>
                  <a:lnTo>
                    <a:pt x="23" y="65"/>
                  </a:lnTo>
                  <a:lnTo>
                    <a:pt x="12" y="51"/>
                  </a:lnTo>
                  <a:lnTo>
                    <a:pt x="0" y="26"/>
                  </a:lnTo>
                  <a:lnTo>
                    <a:pt x="14" y="5"/>
                  </a:lnTo>
                  <a:lnTo>
                    <a:pt x="49" y="0"/>
                  </a:lnTo>
                  <a:lnTo>
                    <a:pt x="83" y="9"/>
                  </a:lnTo>
                  <a:lnTo>
                    <a:pt x="109" y="22"/>
                  </a:lnTo>
                  <a:lnTo>
                    <a:pt x="119" y="30"/>
                  </a:lnTo>
                  <a:lnTo>
                    <a:pt x="159" y="61"/>
                  </a:lnTo>
                  <a:lnTo>
                    <a:pt x="150" y="75"/>
                  </a:lnTo>
                  <a:lnTo>
                    <a:pt x="139" y="86"/>
                  </a:lnTo>
                  <a:lnTo>
                    <a:pt x="122" y="95"/>
                  </a:lnTo>
                  <a:lnTo>
                    <a:pt x="79" y="99"/>
                  </a:lnTo>
                  <a:lnTo>
                    <a:pt x="54" y="95"/>
                  </a:lnTo>
                  <a:close/>
                </a:path>
              </a:pathLst>
            </a:custGeom>
            <a:solidFill>
              <a:srgbClr val="F2CC99"/>
            </a:solidFill>
            <a:ln w="9525">
              <a:noFill/>
              <a:round/>
              <a:headEnd/>
              <a:tailEnd/>
            </a:ln>
          </p:spPr>
          <p:txBody>
            <a:bodyPr/>
            <a:lstStyle/>
            <a:p>
              <a:endParaRPr lang="en-US" dirty="0"/>
            </a:p>
          </p:txBody>
        </p:sp>
        <p:sp>
          <p:nvSpPr>
            <p:cNvPr id="17439" name="Freeform 11"/>
            <p:cNvSpPr>
              <a:spLocks/>
            </p:cNvSpPr>
            <p:nvPr/>
          </p:nvSpPr>
          <p:spPr bwMode="auto">
            <a:xfrm>
              <a:off x="650" y="1702"/>
              <a:ext cx="65" cy="41"/>
            </a:xfrm>
            <a:custGeom>
              <a:avLst/>
              <a:gdLst>
                <a:gd name="T0" fmla="*/ 0 w 130"/>
                <a:gd name="T1" fmla="*/ 1 h 81"/>
                <a:gd name="T2" fmla="*/ 1 w 130"/>
                <a:gd name="T3" fmla="*/ 1 h 81"/>
                <a:gd name="T4" fmla="*/ 1 w 130"/>
                <a:gd name="T5" fmla="*/ 1 h 81"/>
                <a:gd name="T6" fmla="*/ 1 w 130"/>
                <a:gd name="T7" fmla="*/ 1 h 81"/>
                <a:gd name="T8" fmla="*/ 1 w 130"/>
                <a:gd name="T9" fmla="*/ 0 h 81"/>
                <a:gd name="T10" fmla="*/ 1 w 130"/>
                <a:gd name="T11" fmla="*/ 1 h 81"/>
                <a:gd name="T12" fmla="*/ 1 w 130"/>
                <a:gd name="T13" fmla="*/ 1 h 81"/>
                <a:gd name="T14" fmla="*/ 1 w 130"/>
                <a:gd name="T15" fmla="*/ 1 h 81"/>
                <a:gd name="T16" fmla="*/ 1 w 130"/>
                <a:gd name="T17" fmla="*/ 1 h 81"/>
                <a:gd name="T18" fmla="*/ 1 w 130"/>
                <a:gd name="T19" fmla="*/ 1 h 81"/>
                <a:gd name="T20" fmla="*/ 1 w 130"/>
                <a:gd name="T21" fmla="*/ 1 h 81"/>
                <a:gd name="T22" fmla="*/ 0 w 130"/>
                <a:gd name="T23" fmla="*/ 1 h 81"/>
                <a:gd name="T24" fmla="*/ 0 w 130"/>
                <a:gd name="T25" fmla="*/ 1 h 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0"/>
                <a:gd name="T40" fmla="*/ 0 h 81"/>
                <a:gd name="T41" fmla="*/ 130 w 130"/>
                <a:gd name="T42" fmla="*/ 81 h 8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0" h="81">
                  <a:moveTo>
                    <a:pt x="0" y="54"/>
                  </a:moveTo>
                  <a:lnTo>
                    <a:pt x="19" y="23"/>
                  </a:lnTo>
                  <a:lnTo>
                    <a:pt x="28" y="11"/>
                  </a:lnTo>
                  <a:lnTo>
                    <a:pt x="39" y="4"/>
                  </a:lnTo>
                  <a:lnTo>
                    <a:pt x="66" y="0"/>
                  </a:lnTo>
                  <a:lnTo>
                    <a:pt x="120" y="30"/>
                  </a:lnTo>
                  <a:lnTo>
                    <a:pt x="130" y="51"/>
                  </a:lnTo>
                  <a:lnTo>
                    <a:pt x="115" y="73"/>
                  </a:lnTo>
                  <a:lnTo>
                    <a:pt x="79" y="81"/>
                  </a:lnTo>
                  <a:lnTo>
                    <a:pt x="41" y="74"/>
                  </a:lnTo>
                  <a:lnTo>
                    <a:pt x="12" y="60"/>
                  </a:lnTo>
                  <a:lnTo>
                    <a:pt x="0" y="54"/>
                  </a:lnTo>
                  <a:close/>
                </a:path>
              </a:pathLst>
            </a:custGeom>
            <a:solidFill>
              <a:srgbClr val="F2CC99"/>
            </a:solidFill>
            <a:ln w="9525">
              <a:noFill/>
              <a:round/>
              <a:headEnd/>
              <a:tailEnd/>
            </a:ln>
          </p:spPr>
          <p:txBody>
            <a:bodyPr/>
            <a:lstStyle/>
            <a:p>
              <a:endParaRPr lang="en-US" dirty="0"/>
            </a:p>
          </p:txBody>
        </p:sp>
        <p:sp>
          <p:nvSpPr>
            <p:cNvPr id="17440" name="Freeform 12"/>
            <p:cNvSpPr>
              <a:spLocks/>
            </p:cNvSpPr>
            <p:nvPr/>
          </p:nvSpPr>
          <p:spPr bwMode="auto">
            <a:xfrm>
              <a:off x="855" y="1305"/>
              <a:ext cx="332" cy="242"/>
            </a:xfrm>
            <a:custGeom>
              <a:avLst/>
              <a:gdLst>
                <a:gd name="T0" fmla="*/ 1 w 664"/>
                <a:gd name="T1" fmla="*/ 0 h 485"/>
                <a:gd name="T2" fmla="*/ 1 w 664"/>
                <a:gd name="T3" fmla="*/ 0 h 485"/>
                <a:gd name="T4" fmla="*/ 1 w 664"/>
                <a:gd name="T5" fmla="*/ 0 h 485"/>
                <a:gd name="T6" fmla="*/ 1 w 664"/>
                <a:gd name="T7" fmla="*/ 0 h 485"/>
                <a:gd name="T8" fmla="*/ 1 w 664"/>
                <a:gd name="T9" fmla="*/ 0 h 485"/>
                <a:gd name="T10" fmla="*/ 1 w 664"/>
                <a:gd name="T11" fmla="*/ 0 h 485"/>
                <a:gd name="T12" fmla="*/ 0 w 664"/>
                <a:gd name="T13" fmla="*/ 0 h 485"/>
                <a:gd name="T14" fmla="*/ 1 w 664"/>
                <a:gd name="T15" fmla="*/ 0 h 485"/>
                <a:gd name="T16" fmla="*/ 1 w 664"/>
                <a:gd name="T17" fmla="*/ 0 h 485"/>
                <a:gd name="T18" fmla="*/ 1 w 664"/>
                <a:gd name="T19" fmla="*/ 0 h 485"/>
                <a:gd name="T20" fmla="*/ 1 w 664"/>
                <a:gd name="T21" fmla="*/ 0 h 485"/>
                <a:gd name="T22" fmla="*/ 1 w 664"/>
                <a:gd name="T23" fmla="*/ 0 h 485"/>
                <a:gd name="T24" fmla="*/ 1 w 664"/>
                <a:gd name="T25" fmla="*/ 0 h 485"/>
                <a:gd name="T26" fmla="*/ 1 w 664"/>
                <a:gd name="T27" fmla="*/ 0 h 485"/>
                <a:gd name="T28" fmla="*/ 1 w 664"/>
                <a:gd name="T29" fmla="*/ 0 h 485"/>
                <a:gd name="T30" fmla="*/ 1 w 664"/>
                <a:gd name="T31" fmla="*/ 0 h 485"/>
                <a:gd name="T32" fmla="*/ 1 w 664"/>
                <a:gd name="T33" fmla="*/ 0 h 485"/>
                <a:gd name="T34" fmla="*/ 1 w 664"/>
                <a:gd name="T35" fmla="*/ 0 h 485"/>
                <a:gd name="T36" fmla="*/ 1 w 664"/>
                <a:gd name="T37" fmla="*/ 0 h 485"/>
                <a:gd name="T38" fmla="*/ 1 w 664"/>
                <a:gd name="T39" fmla="*/ 0 h 485"/>
                <a:gd name="T40" fmla="*/ 1 w 664"/>
                <a:gd name="T41" fmla="*/ 0 h 485"/>
                <a:gd name="T42" fmla="*/ 1 w 664"/>
                <a:gd name="T43" fmla="*/ 0 h 485"/>
                <a:gd name="T44" fmla="*/ 1 w 664"/>
                <a:gd name="T45" fmla="*/ 0 h 485"/>
                <a:gd name="T46" fmla="*/ 1 w 664"/>
                <a:gd name="T47" fmla="*/ 0 h 485"/>
                <a:gd name="T48" fmla="*/ 1 w 664"/>
                <a:gd name="T49" fmla="*/ 0 h 485"/>
                <a:gd name="T50" fmla="*/ 1 w 664"/>
                <a:gd name="T51" fmla="*/ 0 h 485"/>
                <a:gd name="T52" fmla="*/ 1 w 664"/>
                <a:gd name="T53" fmla="*/ 0 h 4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64"/>
                <a:gd name="T82" fmla="*/ 0 h 485"/>
                <a:gd name="T83" fmla="*/ 664 w 664"/>
                <a:gd name="T84" fmla="*/ 485 h 48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64" h="485">
                  <a:moveTo>
                    <a:pt x="559" y="14"/>
                  </a:moveTo>
                  <a:lnTo>
                    <a:pt x="446" y="0"/>
                  </a:lnTo>
                  <a:lnTo>
                    <a:pt x="293" y="36"/>
                  </a:lnTo>
                  <a:lnTo>
                    <a:pt x="135" y="113"/>
                  </a:lnTo>
                  <a:lnTo>
                    <a:pt x="48" y="160"/>
                  </a:lnTo>
                  <a:lnTo>
                    <a:pt x="4" y="228"/>
                  </a:lnTo>
                  <a:lnTo>
                    <a:pt x="0" y="299"/>
                  </a:lnTo>
                  <a:lnTo>
                    <a:pt x="6" y="383"/>
                  </a:lnTo>
                  <a:lnTo>
                    <a:pt x="45" y="444"/>
                  </a:lnTo>
                  <a:lnTo>
                    <a:pt x="116" y="447"/>
                  </a:lnTo>
                  <a:lnTo>
                    <a:pt x="171" y="485"/>
                  </a:lnTo>
                  <a:lnTo>
                    <a:pt x="186" y="425"/>
                  </a:lnTo>
                  <a:lnTo>
                    <a:pt x="232" y="373"/>
                  </a:lnTo>
                  <a:lnTo>
                    <a:pt x="273" y="313"/>
                  </a:lnTo>
                  <a:lnTo>
                    <a:pt x="366" y="286"/>
                  </a:lnTo>
                  <a:lnTo>
                    <a:pt x="407" y="299"/>
                  </a:lnTo>
                  <a:lnTo>
                    <a:pt x="456" y="271"/>
                  </a:lnTo>
                  <a:lnTo>
                    <a:pt x="482" y="306"/>
                  </a:lnTo>
                  <a:lnTo>
                    <a:pt x="530" y="257"/>
                  </a:lnTo>
                  <a:lnTo>
                    <a:pt x="543" y="228"/>
                  </a:lnTo>
                  <a:lnTo>
                    <a:pt x="598" y="284"/>
                  </a:lnTo>
                  <a:lnTo>
                    <a:pt x="616" y="328"/>
                  </a:lnTo>
                  <a:lnTo>
                    <a:pt x="664" y="252"/>
                  </a:lnTo>
                  <a:lnTo>
                    <a:pt x="652" y="177"/>
                  </a:lnTo>
                  <a:lnTo>
                    <a:pt x="591" y="113"/>
                  </a:lnTo>
                  <a:lnTo>
                    <a:pt x="559" y="14"/>
                  </a:lnTo>
                  <a:close/>
                </a:path>
              </a:pathLst>
            </a:custGeom>
            <a:solidFill>
              <a:srgbClr val="FFCC7F"/>
            </a:solidFill>
            <a:ln w="9525">
              <a:noFill/>
              <a:round/>
              <a:headEnd/>
              <a:tailEnd/>
            </a:ln>
          </p:spPr>
          <p:txBody>
            <a:bodyPr/>
            <a:lstStyle/>
            <a:p>
              <a:endParaRPr lang="en-US" dirty="0"/>
            </a:p>
          </p:txBody>
        </p:sp>
        <p:sp>
          <p:nvSpPr>
            <p:cNvPr id="17441" name="Freeform 13"/>
            <p:cNvSpPr>
              <a:spLocks/>
            </p:cNvSpPr>
            <p:nvPr/>
          </p:nvSpPr>
          <p:spPr bwMode="auto">
            <a:xfrm>
              <a:off x="888" y="1633"/>
              <a:ext cx="37" cy="46"/>
            </a:xfrm>
            <a:custGeom>
              <a:avLst/>
              <a:gdLst>
                <a:gd name="T0" fmla="*/ 0 w 75"/>
                <a:gd name="T1" fmla="*/ 0 h 93"/>
                <a:gd name="T2" fmla="*/ 0 w 75"/>
                <a:gd name="T3" fmla="*/ 0 h 93"/>
                <a:gd name="T4" fmla="*/ 0 w 75"/>
                <a:gd name="T5" fmla="*/ 0 h 93"/>
                <a:gd name="T6" fmla="*/ 0 w 75"/>
                <a:gd name="T7" fmla="*/ 0 h 93"/>
                <a:gd name="T8" fmla="*/ 0 w 75"/>
                <a:gd name="T9" fmla="*/ 0 h 93"/>
                <a:gd name="T10" fmla="*/ 0 w 75"/>
                <a:gd name="T11" fmla="*/ 0 h 93"/>
                <a:gd name="T12" fmla="*/ 0 w 75"/>
                <a:gd name="T13" fmla="*/ 0 h 93"/>
                <a:gd name="T14" fmla="*/ 0 w 75"/>
                <a:gd name="T15" fmla="*/ 0 h 93"/>
                <a:gd name="T16" fmla="*/ 0 w 75"/>
                <a:gd name="T17" fmla="*/ 0 h 93"/>
                <a:gd name="T18" fmla="*/ 0 w 75"/>
                <a:gd name="T19" fmla="*/ 0 h 93"/>
                <a:gd name="T20" fmla="*/ 0 w 75"/>
                <a:gd name="T21" fmla="*/ 0 h 93"/>
                <a:gd name="T22" fmla="*/ 0 w 75"/>
                <a:gd name="T23" fmla="*/ 0 h 93"/>
                <a:gd name="T24" fmla="*/ 0 w 75"/>
                <a:gd name="T25" fmla="*/ 0 h 93"/>
                <a:gd name="T26" fmla="*/ 0 w 75"/>
                <a:gd name="T27" fmla="*/ 0 h 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93"/>
                <a:gd name="T44" fmla="*/ 75 w 75"/>
                <a:gd name="T45" fmla="*/ 93 h 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93">
                  <a:moveTo>
                    <a:pt x="71" y="38"/>
                  </a:moveTo>
                  <a:lnTo>
                    <a:pt x="59" y="71"/>
                  </a:lnTo>
                  <a:lnTo>
                    <a:pt x="50" y="85"/>
                  </a:lnTo>
                  <a:lnTo>
                    <a:pt x="37" y="93"/>
                  </a:lnTo>
                  <a:lnTo>
                    <a:pt x="5" y="88"/>
                  </a:lnTo>
                  <a:lnTo>
                    <a:pt x="0" y="68"/>
                  </a:lnTo>
                  <a:lnTo>
                    <a:pt x="20" y="57"/>
                  </a:lnTo>
                  <a:lnTo>
                    <a:pt x="37" y="39"/>
                  </a:lnTo>
                  <a:lnTo>
                    <a:pt x="53" y="7"/>
                  </a:lnTo>
                  <a:lnTo>
                    <a:pt x="62" y="0"/>
                  </a:lnTo>
                  <a:lnTo>
                    <a:pt x="70" y="0"/>
                  </a:lnTo>
                  <a:lnTo>
                    <a:pt x="75" y="21"/>
                  </a:lnTo>
                  <a:lnTo>
                    <a:pt x="71" y="38"/>
                  </a:lnTo>
                  <a:close/>
                </a:path>
              </a:pathLst>
            </a:custGeom>
            <a:solidFill>
              <a:srgbClr val="BF6633"/>
            </a:solidFill>
            <a:ln w="9525">
              <a:noFill/>
              <a:round/>
              <a:headEnd/>
              <a:tailEnd/>
            </a:ln>
          </p:spPr>
          <p:txBody>
            <a:bodyPr/>
            <a:lstStyle/>
            <a:p>
              <a:endParaRPr lang="en-US" dirty="0"/>
            </a:p>
          </p:txBody>
        </p:sp>
        <p:sp>
          <p:nvSpPr>
            <p:cNvPr id="17442" name="Freeform 14"/>
            <p:cNvSpPr>
              <a:spLocks/>
            </p:cNvSpPr>
            <p:nvPr/>
          </p:nvSpPr>
          <p:spPr bwMode="auto">
            <a:xfrm>
              <a:off x="1082" y="1587"/>
              <a:ext cx="33" cy="13"/>
            </a:xfrm>
            <a:custGeom>
              <a:avLst/>
              <a:gdLst>
                <a:gd name="T0" fmla="*/ 0 w 67"/>
                <a:gd name="T1" fmla="*/ 0 h 27"/>
                <a:gd name="T2" fmla="*/ 0 w 67"/>
                <a:gd name="T3" fmla="*/ 0 h 27"/>
                <a:gd name="T4" fmla="*/ 0 w 67"/>
                <a:gd name="T5" fmla="*/ 0 h 27"/>
                <a:gd name="T6" fmla="*/ 0 w 67"/>
                <a:gd name="T7" fmla="*/ 0 h 27"/>
                <a:gd name="T8" fmla="*/ 0 w 67"/>
                <a:gd name="T9" fmla="*/ 0 h 27"/>
                <a:gd name="T10" fmla="*/ 0 w 67"/>
                <a:gd name="T11" fmla="*/ 0 h 27"/>
                <a:gd name="T12" fmla="*/ 0 w 67"/>
                <a:gd name="T13" fmla="*/ 0 h 27"/>
                <a:gd name="T14" fmla="*/ 0 w 67"/>
                <a:gd name="T15" fmla="*/ 0 h 27"/>
                <a:gd name="T16" fmla="*/ 0 w 67"/>
                <a:gd name="T17" fmla="*/ 0 h 27"/>
                <a:gd name="T18" fmla="*/ 0 w 67"/>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27"/>
                <a:gd name="T32" fmla="*/ 67 w 67"/>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27">
                  <a:moveTo>
                    <a:pt x="0" y="13"/>
                  </a:moveTo>
                  <a:lnTo>
                    <a:pt x="7" y="0"/>
                  </a:lnTo>
                  <a:lnTo>
                    <a:pt x="21" y="1"/>
                  </a:lnTo>
                  <a:lnTo>
                    <a:pt x="55" y="2"/>
                  </a:lnTo>
                  <a:lnTo>
                    <a:pt x="67" y="5"/>
                  </a:lnTo>
                  <a:lnTo>
                    <a:pt x="67" y="16"/>
                  </a:lnTo>
                  <a:lnTo>
                    <a:pt x="42" y="26"/>
                  </a:lnTo>
                  <a:lnTo>
                    <a:pt x="20" y="27"/>
                  </a:lnTo>
                  <a:lnTo>
                    <a:pt x="0" y="13"/>
                  </a:lnTo>
                  <a:close/>
                </a:path>
              </a:pathLst>
            </a:custGeom>
            <a:solidFill>
              <a:srgbClr val="BF6633"/>
            </a:solidFill>
            <a:ln w="9525">
              <a:noFill/>
              <a:round/>
              <a:headEnd/>
              <a:tailEnd/>
            </a:ln>
          </p:spPr>
          <p:txBody>
            <a:bodyPr/>
            <a:lstStyle/>
            <a:p>
              <a:endParaRPr lang="en-US" dirty="0"/>
            </a:p>
          </p:txBody>
        </p:sp>
        <p:sp>
          <p:nvSpPr>
            <p:cNvPr id="17443" name="Freeform 15"/>
            <p:cNvSpPr>
              <a:spLocks/>
            </p:cNvSpPr>
            <p:nvPr/>
          </p:nvSpPr>
          <p:spPr bwMode="auto">
            <a:xfrm>
              <a:off x="1010" y="1469"/>
              <a:ext cx="57" cy="25"/>
            </a:xfrm>
            <a:custGeom>
              <a:avLst/>
              <a:gdLst>
                <a:gd name="T0" fmla="*/ 0 w 112"/>
                <a:gd name="T1" fmla="*/ 0 h 51"/>
                <a:gd name="T2" fmla="*/ 1 w 112"/>
                <a:gd name="T3" fmla="*/ 0 h 51"/>
                <a:gd name="T4" fmla="*/ 1 w 112"/>
                <a:gd name="T5" fmla="*/ 0 h 51"/>
                <a:gd name="T6" fmla="*/ 1 w 112"/>
                <a:gd name="T7" fmla="*/ 0 h 51"/>
                <a:gd name="T8" fmla="*/ 1 w 112"/>
                <a:gd name="T9" fmla="*/ 0 h 51"/>
                <a:gd name="T10" fmla="*/ 1 w 112"/>
                <a:gd name="T11" fmla="*/ 0 h 51"/>
                <a:gd name="T12" fmla="*/ 1 w 112"/>
                <a:gd name="T13" fmla="*/ 0 h 51"/>
                <a:gd name="T14" fmla="*/ 1 w 112"/>
                <a:gd name="T15" fmla="*/ 0 h 51"/>
                <a:gd name="T16" fmla="*/ 1 w 112"/>
                <a:gd name="T17" fmla="*/ 0 h 51"/>
                <a:gd name="T18" fmla="*/ 1 w 112"/>
                <a:gd name="T19" fmla="*/ 0 h 51"/>
                <a:gd name="T20" fmla="*/ 1 w 112"/>
                <a:gd name="T21" fmla="*/ 0 h 51"/>
                <a:gd name="T22" fmla="*/ 1 w 112"/>
                <a:gd name="T23" fmla="*/ 0 h 51"/>
                <a:gd name="T24" fmla="*/ 1 w 112"/>
                <a:gd name="T25" fmla="*/ 0 h 51"/>
                <a:gd name="T26" fmla="*/ 1 w 112"/>
                <a:gd name="T27" fmla="*/ 0 h 51"/>
                <a:gd name="T28" fmla="*/ 0 w 112"/>
                <a:gd name="T29" fmla="*/ 0 h 51"/>
                <a:gd name="T30" fmla="*/ 0 w 112"/>
                <a:gd name="T31" fmla="*/ 0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2"/>
                <a:gd name="T49" fmla="*/ 0 h 51"/>
                <a:gd name="T50" fmla="*/ 112 w 112"/>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2" h="51">
                  <a:moveTo>
                    <a:pt x="0" y="30"/>
                  </a:moveTo>
                  <a:lnTo>
                    <a:pt x="10" y="18"/>
                  </a:lnTo>
                  <a:lnTo>
                    <a:pt x="28" y="8"/>
                  </a:lnTo>
                  <a:lnTo>
                    <a:pt x="50" y="1"/>
                  </a:lnTo>
                  <a:lnTo>
                    <a:pt x="73" y="0"/>
                  </a:lnTo>
                  <a:lnTo>
                    <a:pt x="92" y="10"/>
                  </a:lnTo>
                  <a:lnTo>
                    <a:pt x="104" y="27"/>
                  </a:lnTo>
                  <a:lnTo>
                    <a:pt x="112" y="51"/>
                  </a:lnTo>
                  <a:lnTo>
                    <a:pt x="95" y="51"/>
                  </a:lnTo>
                  <a:lnTo>
                    <a:pt x="82" y="37"/>
                  </a:lnTo>
                  <a:lnTo>
                    <a:pt x="69" y="29"/>
                  </a:lnTo>
                  <a:lnTo>
                    <a:pt x="51" y="27"/>
                  </a:lnTo>
                  <a:lnTo>
                    <a:pt x="15" y="39"/>
                  </a:lnTo>
                  <a:lnTo>
                    <a:pt x="3" y="47"/>
                  </a:lnTo>
                  <a:lnTo>
                    <a:pt x="0" y="30"/>
                  </a:lnTo>
                  <a:close/>
                </a:path>
              </a:pathLst>
            </a:custGeom>
            <a:solidFill>
              <a:srgbClr val="BF6633"/>
            </a:solidFill>
            <a:ln w="9525">
              <a:noFill/>
              <a:round/>
              <a:headEnd/>
              <a:tailEnd/>
            </a:ln>
          </p:spPr>
          <p:txBody>
            <a:bodyPr/>
            <a:lstStyle/>
            <a:p>
              <a:endParaRPr lang="en-US" dirty="0"/>
            </a:p>
          </p:txBody>
        </p:sp>
        <p:sp>
          <p:nvSpPr>
            <p:cNvPr id="17444" name="Freeform 16"/>
            <p:cNvSpPr>
              <a:spLocks/>
            </p:cNvSpPr>
            <p:nvPr/>
          </p:nvSpPr>
          <p:spPr bwMode="auto">
            <a:xfrm>
              <a:off x="1118" y="1465"/>
              <a:ext cx="40" cy="25"/>
            </a:xfrm>
            <a:custGeom>
              <a:avLst/>
              <a:gdLst>
                <a:gd name="T0" fmla="*/ 0 w 78"/>
                <a:gd name="T1" fmla="*/ 1 h 50"/>
                <a:gd name="T2" fmla="*/ 1 w 78"/>
                <a:gd name="T3" fmla="*/ 1 h 50"/>
                <a:gd name="T4" fmla="*/ 1 w 78"/>
                <a:gd name="T5" fmla="*/ 1 h 50"/>
                <a:gd name="T6" fmla="*/ 1 w 78"/>
                <a:gd name="T7" fmla="*/ 0 h 50"/>
                <a:gd name="T8" fmla="*/ 1 w 78"/>
                <a:gd name="T9" fmla="*/ 1 h 50"/>
                <a:gd name="T10" fmla="*/ 1 w 78"/>
                <a:gd name="T11" fmla="*/ 1 h 50"/>
                <a:gd name="T12" fmla="*/ 1 w 78"/>
                <a:gd name="T13" fmla="*/ 1 h 50"/>
                <a:gd name="T14" fmla="*/ 1 w 78"/>
                <a:gd name="T15" fmla="*/ 1 h 50"/>
                <a:gd name="T16" fmla="*/ 1 w 78"/>
                <a:gd name="T17" fmla="*/ 1 h 50"/>
                <a:gd name="T18" fmla="*/ 1 w 78"/>
                <a:gd name="T19" fmla="*/ 1 h 50"/>
                <a:gd name="T20" fmla="*/ 1 w 78"/>
                <a:gd name="T21" fmla="*/ 1 h 50"/>
                <a:gd name="T22" fmla="*/ 1 w 78"/>
                <a:gd name="T23" fmla="*/ 1 h 50"/>
                <a:gd name="T24" fmla="*/ 0 w 78"/>
                <a:gd name="T25" fmla="*/ 1 h 50"/>
                <a:gd name="T26" fmla="*/ 0 w 78"/>
                <a:gd name="T27" fmla="*/ 1 h 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8"/>
                <a:gd name="T43" fmla="*/ 0 h 50"/>
                <a:gd name="T44" fmla="*/ 78 w 78"/>
                <a:gd name="T45" fmla="*/ 50 h 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8" h="50">
                  <a:moveTo>
                    <a:pt x="0" y="35"/>
                  </a:moveTo>
                  <a:lnTo>
                    <a:pt x="14" y="13"/>
                  </a:lnTo>
                  <a:lnTo>
                    <a:pt x="26" y="4"/>
                  </a:lnTo>
                  <a:lnTo>
                    <a:pt x="41" y="0"/>
                  </a:lnTo>
                  <a:lnTo>
                    <a:pt x="55" y="9"/>
                  </a:lnTo>
                  <a:lnTo>
                    <a:pt x="67" y="25"/>
                  </a:lnTo>
                  <a:lnTo>
                    <a:pt x="78" y="50"/>
                  </a:lnTo>
                  <a:lnTo>
                    <a:pt x="67" y="50"/>
                  </a:lnTo>
                  <a:lnTo>
                    <a:pt x="55" y="29"/>
                  </a:lnTo>
                  <a:lnTo>
                    <a:pt x="46" y="20"/>
                  </a:lnTo>
                  <a:lnTo>
                    <a:pt x="36" y="19"/>
                  </a:lnTo>
                  <a:lnTo>
                    <a:pt x="15" y="49"/>
                  </a:lnTo>
                  <a:lnTo>
                    <a:pt x="0" y="35"/>
                  </a:lnTo>
                  <a:close/>
                </a:path>
              </a:pathLst>
            </a:custGeom>
            <a:solidFill>
              <a:srgbClr val="BF6633"/>
            </a:solidFill>
            <a:ln w="9525">
              <a:noFill/>
              <a:round/>
              <a:headEnd/>
              <a:tailEnd/>
            </a:ln>
          </p:spPr>
          <p:txBody>
            <a:bodyPr/>
            <a:lstStyle/>
            <a:p>
              <a:endParaRPr lang="en-US" dirty="0"/>
            </a:p>
          </p:txBody>
        </p:sp>
        <p:sp>
          <p:nvSpPr>
            <p:cNvPr id="17445" name="Freeform 17"/>
            <p:cNvSpPr>
              <a:spLocks/>
            </p:cNvSpPr>
            <p:nvPr/>
          </p:nvSpPr>
          <p:spPr bwMode="auto">
            <a:xfrm>
              <a:off x="290" y="1348"/>
              <a:ext cx="482" cy="342"/>
            </a:xfrm>
            <a:custGeom>
              <a:avLst/>
              <a:gdLst>
                <a:gd name="T0" fmla="*/ 1 w 964"/>
                <a:gd name="T1" fmla="*/ 1 h 684"/>
                <a:gd name="T2" fmla="*/ 1 w 964"/>
                <a:gd name="T3" fmla="*/ 1 h 684"/>
                <a:gd name="T4" fmla="*/ 1 w 964"/>
                <a:gd name="T5" fmla="*/ 1 h 684"/>
                <a:gd name="T6" fmla="*/ 1 w 964"/>
                <a:gd name="T7" fmla="*/ 1 h 684"/>
                <a:gd name="T8" fmla="*/ 1 w 964"/>
                <a:gd name="T9" fmla="*/ 1 h 684"/>
                <a:gd name="T10" fmla="*/ 1 w 964"/>
                <a:gd name="T11" fmla="*/ 1 h 684"/>
                <a:gd name="T12" fmla="*/ 1 w 964"/>
                <a:gd name="T13" fmla="*/ 1 h 684"/>
                <a:gd name="T14" fmla="*/ 1 w 964"/>
                <a:gd name="T15" fmla="*/ 1 h 684"/>
                <a:gd name="T16" fmla="*/ 1 w 964"/>
                <a:gd name="T17" fmla="*/ 1 h 684"/>
                <a:gd name="T18" fmla="*/ 1 w 964"/>
                <a:gd name="T19" fmla="*/ 1 h 684"/>
                <a:gd name="T20" fmla="*/ 1 w 964"/>
                <a:gd name="T21" fmla="*/ 1 h 684"/>
                <a:gd name="T22" fmla="*/ 1 w 964"/>
                <a:gd name="T23" fmla="*/ 1 h 684"/>
                <a:gd name="T24" fmla="*/ 1 w 964"/>
                <a:gd name="T25" fmla="*/ 1 h 684"/>
                <a:gd name="T26" fmla="*/ 1 w 964"/>
                <a:gd name="T27" fmla="*/ 1 h 684"/>
                <a:gd name="T28" fmla="*/ 1 w 964"/>
                <a:gd name="T29" fmla="*/ 1 h 684"/>
                <a:gd name="T30" fmla="*/ 1 w 964"/>
                <a:gd name="T31" fmla="*/ 1 h 684"/>
                <a:gd name="T32" fmla="*/ 1 w 964"/>
                <a:gd name="T33" fmla="*/ 1 h 684"/>
                <a:gd name="T34" fmla="*/ 1 w 964"/>
                <a:gd name="T35" fmla="*/ 1 h 684"/>
                <a:gd name="T36" fmla="*/ 1 w 964"/>
                <a:gd name="T37" fmla="*/ 1 h 684"/>
                <a:gd name="T38" fmla="*/ 1 w 964"/>
                <a:gd name="T39" fmla="*/ 1 h 684"/>
                <a:gd name="T40" fmla="*/ 1 w 964"/>
                <a:gd name="T41" fmla="*/ 1 h 684"/>
                <a:gd name="T42" fmla="*/ 1 w 964"/>
                <a:gd name="T43" fmla="*/ 1 h 684"/>
                <a:gd name="T44" fmla="*/ 1 w 964"/>
                <a:gd name="T45" fmla="*/ 1 h 684"/>
                <a:gd name="T46" fmla="*/ 1 w 964"/>
                <a:gd name="T47" fmla="*/ 1 h 684"/>
                <a:gd name="T48" fmla="*/ 1 w 964"/>
                <a:gd name="T49" fmla="*/ 1 h 684"/>
                <a:gd name="T50" fmla="*/ 1 w 964"/>
                <a:gd name="T51" fmla="*/ 1 h 684"/>
                <a:gd name="T52" fmla="*/ 1 w 964"/>
                <a:gd name="T53" fmla="*/ 1 h 684"/>
                <a:gd name="T54" fmla="*/ 1 w 964"/>
                <a:gd name="T55" fmla="*/ 1 h 684"/>
                <a:gd name="T56" fmla="*/ 1 w 964"/>
                <a:gd name="T57" fmla="*/ 1 h 684"/>
                <a:gd name="T58" fmla="*/ 1 w 964"/>
                <a:gd name="T59" fmla="*/ 1 h 684"/>
                <a:gd name="T60" fmla="*/ 1 w 964"/>
                <a:gd name="T61" fmla="*/ 1 h 684"/>
                <a:gd name="T62" fmla="*/ 1 w 964"/>
                <a:gd name="T63" fmla="*/ 1 h 684"/>
                <a:gd name="T64" fmla="*/ 1 w 964"/>
                <a:gd name="T65" fmla="*/ 1 h 684"/>
                <a:gd name="T66" fmla="*/ 1 w 964"/>
                <a:gd name="T67" fmla="*/ 1 h 684"/>
                <a:gd name="T68" fmla="*/ 1 w 964"/>
                <a:gd name="T69" fmla="*/ 1 h 684"/>
                <a:gd name="T70" fmla="*/ 1 w 964"/>
                <a:gd name="T71" fmla="*/ 1 h 684"/>
                <a:gd name="T72" fmla="*/ 1 w 964"/>
                <a:gd name="T73" fmla="*/ 1 h 684"/>
                <a:gd name="T74" fmla="*/ 1 w 964"/>
                <a:gd name="T75" fmla="*/ 1 h 684"/>
                <a:gd name="T76" fmla="*/ 0 w 964"/>
                <a:gd name="T77" fmla="*/ 1 h 684"/>
                <a:gd name="T78" fmla="*/ 1 w 964"/>
                <a:gd name="T79" fmla="*/ 0 h 68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64"/>
                <a:gd name="T121" fmla="*/ 0 h 684"/>
                <a:gd name="T122" fmla="*/ 964 w 964"/>
                <a:gd name="T123" fmla="*/ 684 h 68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64" h="684">
                  <a:moveTo>
                    <a:pt x="14" y="0"/>
                  </a:moveTo>
                  <a:lnTo>
                    <a:pt x="33" y="16"/>
                  </a:lnTo>
                  <a:lnTo>
                    <a:pt x="52" y="30"/>
                  </a:lnTo>
                  <a:lnTo>
                    <a:pt x="71" y="41"/>
                  </a:lnTo>
                  <a:lnTo>
                    <a:pt x="91" y="52"/>
                  </a:lnTo>
                  <a:lnTo>
                    <a:pt x="130" y="68"/>
                  </a:lnTo>
                  <a:lnTo>
                    <a:pt x="169" y="79"/>
                  </a:lnTo>
                  <a:lnTo>
                    <a:pt x="254" y="97"/>
                  </a:lnTo>
                  <a:lnTo>
                    <a:pt x="348" y="118"/>
                  </a:lnTo>
                  <a:lnTo>
                    <a:pt x="388" y="131"/>
                  </a:lnTo>
                  <a:lnTo>
                    <a:pt x="426" y="146"/>
                  </a:lnTo>
                  <a:lnTo>
                    <a:pt x="461" y="161"/>
                  </a:lnTo>
                  <a:lnTo>
                    <a:pt x="495" y="178"/>
                  </a:lnTo>
                  <a:lnTo>
                    <a:pt x="527" y="197"/>
                  </a:lnTo>
                  <a:lnTo>
                    <a:pt x="557" y="217"/>
                  </a:lnTo>
                  <a:lnTo>
                    <a:pt x="585" y="239"/>
                  </a:lnTo>
                  <a:lnTo>
                    <a:pt x="611" y="262"/>
                  </a:lnTo>
                  <a:lnTo>
                    <a:pt x="625" y="275"/>
                  </a:lnTo>
                  <a:lnTo>
                    <a:pt x="637" y="287"/>
                  </a:lnTo>
                  <a:lnTo>
                    <a:pt x="649" y="300"/>
                  </a:lnTo>
                  <a:lnTo>
                    <a:pt x="661" y="314"/>
                  </a:lnTo>
                  <a:lnTo>
                    <a:pt x="674" y="328"/>
                  </a:lnTo>
                  <a:lnTo>
                    <a:pt x="686" y="341"/>
                  </a:lnTo>
                  <a:lnTo>
                    <a:pt x="697" y="357"/>
                  </a:lnTo>
                  <a:lnTo>
                    <a:pt x="708" y="371"/>
                  </a:lnTo>
                  <a:lnTo>
                    <a:pt x="753" y="437"/>
                  </a:lnTo>
                  <a:lnTo>
                    <a:pt x="775" y="473"/>
                  </a:lnTo>
                  <a:lnTo>
                    <a:pt x="797" y="510"/>
                  </a:lnTo>
                  <a:lnTo>
                    <a:pt x="811" y="525"/>
                  </a:lnTo>
                  <a:lnTo>
                    <a:pt x="824" y="537"/>
                  </a:lnTo>
                  <a:lnTo>
                    <a:pt x="836" y="548"/>
                  </a:lnTo>
                  <a:lnTo>
                    <a:pt x="847" y="559"/>
                  </a:lnTo>
                  <a:lnTo>
                    <a:pt x="870" y="580"/>
                  </a:lnTo>
                  <a:lnTo>
                    <a:pt x="884" y="592"/>
                  </a:lnTo>
                  <a:lnTo>
                    <a:pt x="900" y="603"/>
                  </a:lnTo>
                  <a:lnTo>
                    <a:pt x="925" y="619"/>
                  </a:lnTo>
                  <a:lnTo>
                    <a:pt x="950" y="635"/>
                  </a:lnTo>
                  <a:lnTo>
                    <a:pt x="964" y="650"/>
                  </a:lnTo>
                  <a:lnTo>
                    <a:pt x="963" y="669"/>
                  </a:lnTo>
                  <a:lnTo>
                    <a:pt x="949" y="684"/>
                  </a:lnTo>
                  <a:lnTo>
                    <a:pt x="928" y="683"/>
                  </a:lnTo>
                  <a:lnTo>
                    <a:pt x="867" y="658"/>
                  </a:lnTo>
                  <a:lnTo>
                    <a:pt x="850" y="645"/>
                  </a:lnTo>
                  <a:lnTo>
                    <a:pt x="834" y="632"/>
                  </a:lnTo>
                  <a:lnTo>
                    <a:pt x="819" y="619"/>
                  </a:lnTo>
                  <a:lnTo>
                    <a:pt x="805" y="606"/>
                  </a:lnTo>
                  <a:lnTo>
                    <a:pt x="791" y="593"/>
                  </a:lnTo>
                  <a:lnTo>
                    <a:pt x="777" y="579"/>
                  </a:lnTo>
                  <a:lnTo>
                    <a:pt x="763" y="565"/>
                  </a:lnTo>
                  <a:lnTo>
                    <a:pt x="747" y="549"/>
                  </a:lnTo>
                  <a:lnTo>
                    <a:pt x="726" y="514"/>
                  </a:lnTo>
                  <a:lnTo>
                    <a:pt x="706" y="479"/>
                  </a:lnTo>
                  <a:lnTo>
                    <a:pt x="686" y="447"/>
                  </a:lnTo>
                  <a:lnTo>
                    <a:pt x="665" y="415"/>
                  </a:lnTo>
                  <a:lnTo>
                    <a:pt x="624" y="356"/>
                  </a:lnTo>
                  <a:lnTo>
                    <a:pt x="612" y="343"/>
                  </a:lnTo>
                  <a:lnTo>
                    <a:pt x="601" y="329"/>
                  </a:lnTo>
                  <a:lnTo>
                    <a:pt x="590" y="316"/>
                  </a:lnTo>
                  <a:lnTo>
                    <a:pt x="579" y="304"/>
                  </a:lnTo>
                  <a:lnTo>
                    <a:pt x="567" y="290"/>
                  </a:lnTo>
                  <a:lnTo>
                    <a:pt x="555" y="279"/>
                  </a:lnTo>
                  <a:lnTo>
                    <a:pt x="542" y="267"/>
                  </a:lnTo>
                  <a:lnTo>
                    <a:pt x="529" y="256"/>
                  </a:lnTo>
                  <a:lnTo>
                    <a:pt x="516" y="245"/>
                  </a:lnTo>
                  <a:lnTo>
                    <a:pt x="502" y="235"/>
                  </a:lnTo>
                  <a:lnTo>
                    <a:pt x="473" y="216"/>
                  </a:lnTo>
                  <a:lnTo>
                    <a:pt x="443" y="198"/>
                  </a:lnTo>
                  <a:lnTo>
                    <a:pt x="410" y="181"/>
                  </a:lnTo>
                  <a:lnTo>
                    <a:pt x="374" y="167"/>
                  </a:lnTo>
                  <a:lnTo>
                    <a:pt x="337" y="155"/>
                  </a:lnTo>
                  <a:lnTo>
                    <a:pt x="288" y="141"/>
                  </a:lnTo>
                  <a:lnTo>
                    <a:pt x="241" y="130"/>
                  </a:lnTo>
                  <a:lnTo>
                    <a:pt x="156" y="106"/>
                  </a:lnTo>
                  <a:lnTo>
                    <a:pt x="116" y="91"/>
                  </a:lnTo>
                  <a:lnTo>
                    <a:pt x="78" y="71"/>
                  </a:lnTo>
                  <a:lnTo>
                    <a:pt x="39" y="47"/>
                  </a:lnTo>
                  <a:lnTo>
                    <a:pt x="20" y="32"/>
                  </a:lnTo>
                  <a:lnTo>
                    <a:pt x="0" y="16"/>
                  </a:lnTo>
                  <a:lnTo>
                    <a:pt x="0" y="0"/>
                  </a:lnTo>
                  <a:lnTo>
                    <a:pt x="14" y="0"/>
                  </a:lnTo>
                  <a:close/>
                </a:path>
              </a:pathLst>
            </a:custGeom>
            <a:solidFill>
              <a:srgbClr val="BF6633"/>
            </a:solidFill>
            <a:ln w="9525">
              <a:noFill/>
              <a:round/>
              <a:headEnd/>
              <a:tailEnd/>
            </a:ln>
          </p:spPr>
          <p:txBody>
            <a:bodyPr/>
            <a:lstStyle/>
            <a:p>
              <a:endParaRPr lang="en-US" dirty="0"/>
            </a:p>
          </p:txBody>
        </p:sp>
        <p:sp>
          <p:nvSpPr>
            <p:cNvPr id="17446" name="Freeform 18"/>
            <p:cNvSpPr>
              <a:spLocks/>
            </p:cNvSpPr>
            <p:nvPr/>
          </p:nvSpPr>
          <p:spPr bwMode="auto">
            <a:xfrm>
              <a:off x="705" y="1114"/>
              <a:ext cx="203" cy="188"/>
            </a:xfrm>
            <a:custGeom>
              <a:avLst/>
              <a:gdLst>
                <a:gd name="T0" fmla="*/ 0 w 407"/>
                <a:gd name="T1" fmla="*/ 0 h 377"/>
                <a:gd name="T2" fmla="*/ 0 w 407"/>
                <a:gd name="T3" fmla="*/ 0 h 377"/>
                <a:gd name="T4" fmla="*/ 0 w 407"/>
                <a:gd name="T5" fmla="*/ 0 h 377"/>
                <a:gd name="T6" fmla="*/ 0 w 407"/>
                <a:gd name="T7" fmla="*/ 0 h 377"/>
                <a:gd name="T8" fmla="*/ 0 w 407"/>
                <a:gd name="T9" fmla="*/ 0 h 377"/>
                <a:gd name="T10" fmla="*/ 0 w 407"/>
                <a:gd name="T11" fmla="*/ 0 h 377"/>
                <a:gd name="T12" fmla="*/ 0 w 407"/>
                <a:gd name="T13" fmla="*/ 0 h 377"/>
                <a:gd name="T14" fmla="*/ 0 w 407"/>
                <a:gd name="T15" fmla="*/ 0 h 377"/>
                <a:gd name="T16" fmla="*/ 0 w 407"/>
                <a:gd name="T17" fmla="*/ 0 h 377"/>
                <a:gd name="T18" fmla="*/ 0 w 407"/>
                <a:gd name="T19" fmla="*/ 0 h 377"/>
                <a:gd name="T20" fmla="*/ 0 w 407"/>
                <a:gd name="T21" fmla="*/ 0 h 377"/>
                <a:gd name="T22" fmla="*/ 0 w 407"/>
                <a:gd name="T23" fmla="*/ 0 h 377"/>
                <a:gd name="T24" fmla="*/ 0 w 407"/>
                <a:gd name="T25" fmla="*/ 0 h 377"/>
                <a:gd name="T26" fmla="*/ 0 w 407"/>
                <a:gd name="T27" fmla="*/ 0 h 377"/>
                <a:gd name="T28" fmla="*/ 0 w 407"/>
                <a:gd name="T29" fmla="*/ 0 h 377"/>
                <a:gd name="T30" fmla="*/ 0 w 407"/>
                <a:gd name="T31" fmla="*/ 0 h 377"/>
                <a:gd name="T32" fmla="*/ 0 w 407"/>
                <a:gd name="T33" fmla="*/ 0 h 377"/>
                <a:gd name="T34" fmla="*/ 0 w 407"/>
                <a:gd name="T35" fmla="*/ 0 h 377"/>
                <a:gd name="T36" fmla="*/ 0 w 407"/>
                <a:gd name="T37" fmla="*/ 0 h 377"/>
                <a:gd name="T38" fmla="*/ 0 w 407"/>
                <a:gd name="T39" fmla="*/ 0 h 377"/>
                <a:gd name="T40" fmla="*/ 0 w 407"/>
                <a:gd name="T41" fmla="*/ 0 h 377"/>
                <a:gd name="T42" fmla="*/ 0 w 407"/>
                <a:gd name="T43" fmla="*/ 0 h 377"/>
                <a:gd name="T44" fmla="*/ 0 w 407"/>
                <a:gd name="T45" fmla="*/ 0 h 377"/>
                <a:gd name="T46" fmla="*/ 0 w 407"/>
                <a:gd name="T47" fmla="*/ 0 h 377"/>
                <a:gd name="T48" fmla="*/ 0 w 407"/>
                <a:gd name="T49" fmla="*/ 0 h 377"/>
                <a:gd name="T50" fmla="*/ 0 w 407"/>
                <a:gd name="T51" fmla="*/ 0 h 377"/>
                <a:gd name="T52" fmla="*/ 0 w 407"/>
                <a:gd name="T53" fmla="*/ 0 h 377"/>
                <a:gd name="T54" fmla="*/ 0 w 407"/>
                <a:gd name="T55" fmla="*/ 0 h 377"/>
                <a:gd name="T56" fmla="*/ 0 w 407"/>
                <a:gd name="T57" fmla="*/ 0 h 377"/>
                <a:gd name="T58" fmla="*/ 0 w 407"/>
                <a:gd name="T59" fmla="*/ 0 h 377"/>
                <a:gd name="T60" fmla="*/ 0 w 407"/>
                <a:gd name="T61" fmla="*/ 0 h 377"/>
                <a:gd name="T62" fmla="*/ 0 w 407"/>
                <a:gd name="T63" fmla="*/ 0 h 377"/>
                <a:gd name="T64" fmla="*/ 0 w 407"/>
                <a:gd name="T65" fmla="*/ 0 h 377"/>
                <a:gd name="T66" fmla="*/ 0 w 407"/>
                <a:gd name="T67" fmla="*/ 0 h 377"/>
                <a:gd name="T68" fmla="*/ 0 w 407"/>
                <a:gd name="T69" fmla="*/ 0 h 377"/>
                <a:gd name="T70" fmla="*/ 0 w 407"/>
                <a:gd name="T71" fmla="*/ 0 h 377"/>
                <a:gd name="T72" fmla="*/ 0 w 407"/>
                <a:gd name="T73" fmla="*/ 0 h 377"/>
                <a:gd name="T74" fmla="*/ 0 w 407"/>
                <a:gd name="T75" fmla="*/ 0 h 377"/>
                <a:gd name="T76" fmla="*/ 0 w 407"/>
                <a:gd name="T77" fmla="*/ 0 h 377"/>
                <a:gd name="T78" fmla="*/ 0 w 407"/>
                <a:gd name="T79" fmla="*/ 0 h 377"/>
                <a:gd name="T80" fmla="*/ 0 w 407"/>
                <a:gd name="T81" fmla="*/ 0 h 377"/>
                <a:gd name="T82" fmla="*/ 0 w 407"/>
                <a:gd name="T83" fmla="*/ 0 h 377"/>
                <a:gd name="T84" fmla="*/ 0 w 407"/>
                <a:gd name="T85" fmla="*/ 0 h 377"/>
                <a:gd name="T86" fmla="*/ 0 w 407"/>
                <a:gd name="T87" fmla="*/ 0 h 377"/>
                <a:gd name="T88" fmla="*/ 0 w 407"/>
                <a:gd name="T89" fmla="*/ 0 h 377"/>
                <a:gd name="T90" fmla="*/ 0 w 407"/>
                <a:gd name="T91" fmla="*/ 0 h 377"/>
                <a:gd name="T92" fmla="*/ 0 w 407"/>
                <a:gd name="T93" fmla="*/ 0 h 377"/>
                <a:gd name="T94" fmla="*/ 0 w 407"/>
                <a:gd name="T95" fmla="*/ 0 h 377"/>
                <a:gd name="T96" fmla="*/ 0 w 407"/>
                <a:gd name="T97" fmla="*/ 0 h 377"/>
                <a:gd name="T98" fmla="*/ 0 w 407"/>
                <a:gd name="T99" fmla="*/ 0 h 377"/>
                <a:gd name="T100" fmla="*/ 0 w 407"/>
                <a:gd name="T101" fmla="*/ 0 h 377"/>
                <a:gd name="T102" fmla="*/ 0 w 407"/>
                <a:gd name="T103" fmla="*/ 0 h 377"/>
                <a:gd name="T104" fmla="*/ 0 w 407"/>
                <a:gd name="T105" fmla="*/ 0 h 377"/>
                <a:gd name="T106" fmla="*/ 0 w 407"/>
                <a:gd name="T107" fmla="*/ 0 h 377"/>
                <a:gd name="T108" fmla="*/ 0 w 407"/>
                <a:gd name="T109" fmla="*/ 0 h 377"/>
                <a:gd name="T110" fmla="*/ 0 w 407"/>
                <a:gd name="T111" fmla="*/ 0 h 377"/>
                <a:gd name="T112" fmla="*/ 0 w 407"/>
                <a:gd name="T113" fmla="*/ 0 h 3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7"/>
                <a:gd name="T172" fmla="*/ 0 h 377"/>
                <a:gd name="T173" fmla="*/ 407 w 407"/>
                <a:gd name="T174" fmla="*/ 377 h 37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7" h="377">
                  <a:moveTo>
                    <a:pt x="379" y="368"/>
                  </a:moveTo>
                  <a:lnTo>
                    <a:pt x="364" y="330"/>
                  </a:lnTo>
                  <a:lnTo>
                    <a:pt x="343" y="300"/>
                  </a:lnTo>
                  <a:lnTo>
                    <a:pt x="332" y="287"/>
                  </a:lnTo>
                  <a:lnTo>
                    <a:pt x="318" y="275"/>
                  </a:lnTo>
                  <a:lnTo>
                    <a:pt x="305" y="262"/>
                  </a:lnTo>
                  <a:lnTo>
                    <a:pt x="290" y="252"/>
                  </a:lnTo>
                  <a:lnTo>
                    <a:pt x="262" y="232"/>
                  </a:lnTo>
                  <a:lnTo>
                    <a:pt x="230" y="211"/>
                  </a:lnTo>
                  <a:lnTo>
                    <a:pt x="197" y="190"/>
                  </a:lnTo>
                  <a:lnTo>
                    <a:pt x="181" y="178"/>
                  </a:lnTo>
                  <a:lnTo>
                    <a:pt x="165" y="165"/>
                  </a:lnTo>
                  <a:lnTo>
                    <a:pt x="151" y="151"/>
                  </a:lnTo>
                  <a:lnTo>
                    <a:pt x="139" y="140"/>
                  </a:lnTo>
                  <a:lnTo>
                    <a:pt x="115" y="120"/>
                  </a:lnTo>
                  <a:lnTo>
                    <a:pt x="91" y="100"/>
                  </a:lnTo>
                  <a:lnTo>
                    <a:pt x="78" y="88"/>
                  </a:lnTo>
                  <a:lnTo>
                    <a:pt x="66" y="76"/>
                  </a:lnTo>
                  <a:lnTo>
                    <a:pt x="42" y="60"/>
                  </a:lnTo>
                  <a:lnTo>
                    <a:pt x="30" y="81"/>
                  </a:lnTo>
                  <a:lnTo>
                    <a:pt x="54" y="127"/>
                  </a:lnTo>
                  <a:lnTo>
                    <a:pt x="78" y="165"/>
                  </a:lnTo>
                  <a:lnTo>
                    <a:pt x="103" y="201"/>
                  </a:lnTo>
                  <a:lnTo>
                    <a:pt x="130" y="245"/>
                  </a:lnTo>
                  <a:lnTo>
                    <a:pt x="133" y="264"/>
                  </a:lnTo>
                  <a:lnTo>
                    <a:pt x="128" y="270"/>
                  </a:lnTo>
                  <a:lnTo>
                    <a:pt x="123" y="276"/>
                  </a:lnTo>
                  <a:lnTo>
                    <a:pt x="106" y="279"/>
                  </a:lnTo>
                  <a:lnTo>
                    <a:pt x="90" y="268"/>
                  </a:lnTo>
                  <a:lnTo>
                    <a:pt x="65" y="221"/>
                  </a:lnTo>
                  <a:lnTo>
                    <a:pt x="42" y="178"/>
                  </a:lnTo>
                  <a:lnTo>
                    <a:pt x="22" y="133"/>
                  </a:lnTo>
                  <a:lnTo>
                    <a:pt x="0" y="83"/>
                  </a:lnTo>
                  <a:lnTo>
                    <a:pt x="16" y="12"/>
                  </a:lnTo>
                  <a:lnTo>
                    <a:pt x="24" y="3"/>
                  </a:lnTo>
                  <a:lnTo>
                    <a:pt x="31" y="0"/>
                  </a:lnTo>
                  <a:lnTo>
                    <a:pt x="50" y="3"/>
                  </a:lnTo>
                  <a:lnTo>
                    <a:pt x="76" y="18"/>
                  </a:lnTo>
                  <a:lnTo>
                    <a:pt x="99" y="33"/>
                  </a:lnTo>
                  <a:lnTo>
                    <a:pt x="113" y="46"/>
                  </a:lnTo>
                  <a:lnTo>
                    <a:pt x="126" y="58"/>
                  </a:lnTo>
                  <a:lnTo>
                    <a:pt x="150" y="79"/>
                  </a:lnTo>
                  <a:lnTo>
                    <a:pt x="175" y="99"/>
                  </a:lnTo>
                  <a:lnTo>
                    <a:pt x="188" y="111"/>
                  </a:lnTo>
                  <a:lnTo>
                    <a:pt x="202" y="123"/>
                  </a:lnTo>
                  <a:lnTo>
                    <a:pt x="218" y="138"/>
                  </a:lnTo>
                  <a:lnTo>
                    <a:pt x="235" y="151"/>
                  </a:lnTo>
                  <a:lnTo>
                    <a:pt x="252" y="165"/>
                  </a:lnTo>
                  <a:lnTo>
                    <a:pt x="267" y="177"/>
                  </a:lnTo>
                  <a:lnTo>
                    <a:pt x="282" y="189"/>
                  </a:lnTo>
                  <a:lnTo>
                    <a:pt x="297" y="201"/>
                  </a:lnTo>
                  <a:lnTo>
                    <a:pt x="310" y="213"/>
                  </a:lnTo>
                  <a:lnTo>
                    <a:pt x="325" y="227"/>
                  </a:lnTo>
                  <a:lnTo>
                    <a:pt x="407" y="358"/>
                  </a:lnTo>
                  <a:lnTo>
                    <a:pt x="398" y="377"/>
                  </a:lnTo>
                  <a:lnTo>
                    <a:pt x="379" y="368"/>
                  </a:lnTo>
                  <a:close/>
                </a:path>
              </a:pathLst>
            </a:custGeom>
            <a:solidFill>
              <a:srgbClr val="BF6633"/>
            </a:solidFill>
            <a:ln w="9525">
              <a:noFill/>
              <a:round/>
              <a:headEnd/>
              <a:tailEnd/>
            </a:ln>
          </p:spPr>
          <p:txBody>
            <a:bodyPr/>
            <a:lstStyle/>
            <a:p>
              <a:endParaRPr lang="en-US" dirty="0"/>
            </a:p>
          </p:txBody>
        </p:sp>
        <p:sp>
          <p:nvSpPr>
            <p:cNvPr id="17447" name="Freeform 19"/>
            <p:cNvSpPr>
              <a:spLocks/>
            </p:cNvSpPr>
            <p:nvPr/>
          </p:nvSpPr>
          <p:spPr bwMode="auto">
            <a:xfrm>
              <a:off x="845" y="1292"/>
              <a:ext cx="316" cy="211"/>
            </a:xfrm>
            <a:custGeom>
              <a:avLst/>
              <a:gdLst>
                <a:gd name="T0" fmla="*/ 0 w 633"/>
                <a:gd name="T1" fmla="*/ 1 h 421"/>
                <a:gd name="T2" fmla="*/ 0 w 633"/>
                <a:gd name="T3" fmla="*/ 1 h 421"/>
                <a:gd name="T4" fmla="*/ 0 w 633"/>
                <a:gd name="T5" fmla="*/ 1 h 421"/>
                <a:gd name="T6" fmla="*/ 0 w 633"/>
                <a:gd name="T7" fmla="*/ 1 h 421"/>
                <a:gd name="T8" fmla="*/ 0 w 633"/>
                <a:gd name="T9" fmla="*/ 1 h 421"/>
                <a:gd name="T10" fmla="*/ 0 w 633"/>
                <a:gd name="T11" fmla="*/ 1 h 421"/>
                <a:gd name="T12" fmla="*/ 0 w 633"/>
                <a:gd name="T13" fmla="*/ 1 h 421"/>
                <a:gd name="T14" fmla="*/ 0 w 633"/>
                <a:gd name="T15" fmla="*/ 1 h 421"/>
                <a:gd name="T16" fmla="*/ 0 w 633"/>
                <a:gd name="T17" fmla="*/ 1 h 421"/>
                <a:gd name="T18" fmla="*/ 0 w 633"/>
                <a:gd name="T19" fmla="*/ 1 h 421"/>
                <a:gd name="T20" fmla="*/ 0 w 633"/>
                <a:gd name="T21" fmla="*/ 1 h 421"/>
                <a:gd name="T22" fmla="*/ 0 w 633"/>
                <a:gd name="T23" fmla="*/ 1 h 421"/>
                <a:gd name="T24" fmla="*/ 0 w 633"/>
                <a:gd name="T25" fmla="*/ 1 h 421"/>
                <a:gd name="T26" fmla="*/ 0 w 633"/>
                <a:gd name="T27" fmla="*/ 1 h 421"/>
                <a:gd name="T28" fmla="*/ 0 w 633"/>
                <a:gd name="T29" fmla="*/ 1 h 421"/>
                <a:gd name="T30" fmla="*/ 0 w 633"/>
                <a:gd name="T31" fmla="*/ 1 h 421"/>
                <a:gd name="T32" fmla="*/ 0 w 633"/>
                <a:gd name="T33" fmla="*/ 1 h 421"/>
                <a:gd name="T34" fmla="*/ 0 w 633"/>
                <a:gd name="T35" fmla="*/ 1 h 421"/>
                <a:gd name="T36" fmla="*/ 0 w 633"/>
                <a:gd name="T37" fmla="*/ 1 h 421"/>
                <a:gd name="T38" fmla="*/ 0 w 633"/>
                <a:gd name="T39" fmla="*/ 1 h 421"/>
                <a:gd name="T40" fmla="*/ 0 w 633"/>
                <a:gd name="T41" fmla="*/ 1 h 421"/>
                <a:gd name="T42" fmla="*/ 0 w 633"/>
                <a:gd name="T43" fmla="*/ 1 h 421"/>
                <a:gd name="T44" fmla="*/ 0 w 633"/>
                <a:gd name="T45" fmla="*/ 1 h 421"/>
                <a:gd name="T46" fmla="*/ 0 w 633"/>
                <a:gd name="T47" fmla="*/ 1 h 421"/>
                <a:gd name="T48" fmla="*/ 0 w 633"/>
                <a:gd name="T49" fmla="*/ 1 h 421"/>
                <a:gd name="T50" fmla="*/ 0 w 633"/>
                <a:gd name="T51" fmla="*/ 1 h 421"/>
                <a:gd name="T52" fmla="*/ 0 w 633"/>
                <a:gd name="T53" fmla="*/ 1 h 421"/>
                <a:gd name="T54" fmla="*/ 0 w 633"/>
                <a:gd name="T55" fmla="*/ 1 h 421"/>
                <a:gd name="T56" fmla="*/ 0 w 633"/>
                <a:gd name="T57" fmla="*/ 1 h 421"/>
                <a:gd name="T58" fmla="*/ 0 w 633"/>
                <a:gd name="T59" fmla="*/ 1 h 421"/>
                <a:gd name="T60" fmla="*/ 0 w 633"/>
                <a:gd name="T61" fmla="*/ 1 h 421"/>
                <a:gd name="T62" fmla="*/ 0 w 633"/>
                <a:gd name="T63" fmla="*/ 1 h 421"/>
                <a:gd name="T64" fmla="*/ 0 w 633"/>
                <a:gd name="T65" fmla="*/ 1 h 421"/>
                <a:gd name="T66" fmla="*/ 0 w 633"/>
                <a:gd name="T67" fmla="*/ 1 h 421"/>
                <a:gd name="T68" fmla="*/ 0 w 633"/>
                <a:gd name="T69" fmla="*/ 1 h 421"/>
                <a:gd name="T70" fmla="*/ 0 w 633"/>
                <a:gd name="T71" fmla="*/ 1 h 421"/>
                <a:gd name="T72" fmla="*/ 0 w 633"/>
                <a:gd name="T73" fmla="*/ 1 h 421"/>
                <a:gd name="T74" fmla="*/ 0 w 633"/>
                <a:gd name="T75" fmla="*/ 1 h 421"/>
                <a:gd name="T76" fmla="*/ 0 w 633"/>
                <a:gd name="T77" fmla="*/ 0 h 421"/>
                <a:gd name="T78" fmla="*/ 0 w 633"/>
                <a:gd name="T79" fmla="*/ 0 h 421"/>
                <a:gd name="T80" fmla="*/ 0 w 633"/>
                <a:gd name="T81" fmla="*/ 1 h 421"/>
                <a:gd name="T82" fmla="*/ 0 w 633"/>
                <a:gd name="T83" fmla="*/ 1 h 421"/>
                <a:gd name="T84" fmla="*/ 0 w 633"/>
                <a:gd name="T85" fmla="*/ 1 h 421"/>
                <a:gd name="T86" fmla="*/ 0 w 633"/>
                <a:gd name="T87" fmla="*/ 1 h 421"/>
                <a:gd name="T88" fmla="*/ 0 w 633"/>
                <a:gd name="T89" fmla="*/ 1 h 421"/>
                <a:gd name="T90" fmla="*/ 0 w 633"/>
                <a:gd name="T91" fmla="*/ 1 h 421"/>
                <a:gd name="T92" fmla="*/ 0 w 633"/>
                <a:gd name="T93" fmla="*/ 1 h 421"/>
                <a:gd name="T94" fmla="*/ 0 w 633"/>
                <a:gd name="T95" fmla="*/ 1 h 421"/>
                <a:gd name="T96" fmla="*/ 0 w 633"/>
                <a:gd name="T97" fmla="*/ 1 h 421"/>
                <a:gd name="T98" fmla="*/ 0 w 633"/>
                <a:gd name="T99" fmla="*/ 1 h 421"/>
                <a:gd name="T100" fmla="*/ 0 w 633"/>
                <a:gd name="T101" fmla="*/ 1 h 4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3"/>
                <a:gd name="T154" fmla="*/ 0 h 421"/>
                <a:gd name="T155" fmla="*/ 633 w 633"/>
                <a:gd name="T156" fmla="*/ 421 h 4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3" h="421">
                  <a:moveTo>
                    <a:pt x="520" y="303"/>
                  </a:moveTo>
                  <a:lnTo>
                    <a:pt x="546" y="256"/>
                  </a:lnTo>
                  <a:lnTo>
                    <a:pt x="555" y="208"/>
                  </a:lnTo>
                  <a:lnTo>
                    <a:pt x="544" y="98"/>
                  </a:lnTo>
                  <a:lnTo>
                    <a:pt x="531" y="87"/>
                  </a:lnTo>
                  <a:lnTo>
                    <a:pt x="518" y="77"/>
                  </a:lnTo>
                  <a:lnTo>
                    <a:pt x="490" y="62"/>
                  </a:lnTo>
                  <a:lnTo>
                    <a:pt x="431" y="54"/>
                  </a:lnTo>
                  <a:lnTo>
                    <a:pt x="366" y="65"/>
                  </a:lnTo>
                  <a:lnTo>
                    <a:pt x="298" y="90"/>
                  </a:lnTo>
                  <a:lnTo>
                    <a:pt x="261" y="107"/>
                  </a:lnTo>
                  <a:lnTo>
                    <a:pt x="227" y="121"/>
                  </a:lnTo>
                  <a:lnTo>
                    <a:pt x="194" y="137"/>
                  </a:lnTo>
                  <a:lnTo>
                    <a:pt x="154" y="151"/>
                  </a:lnTo>
                  <a:lnTo>
                    <a:pt x="119" y="172"/>
                  </a:lnTo>
                  <a:lnTo>
                    <a:pt x="86" y="196"/>
                  </a:lnTo>
                  <a:lnTo>
                    <a:pt x="64" y="217"/>
                  </a:lnTo>
                  <a:lnTo>
                    <a:pt x="47" y="240"/>
                  </a:lnTo>
                  <a:lnTo>
                    <a:pt x="28" y="291"/>
                  </a:lnTo>
                  <a:lnTo>
                    <a:pt x="27" y="348"/>
                  </a:lnTo>
                  <a:lnTo>
                    <a:pt x="40" y="407"/>
                  </a:lnTo>
                  <a:lnTo>
                    <a:pt x="34" y="421"/>
                  </a:lnTo>
                  <a:lnTo>
                    <a:pt x="19" y="413"/>
                  </a:lnTo>
                  <a:lnTo>
                    <a:pt x="0" y="277"/>
                  </a:lnTo>
                  <a:lnTo>
                    <a:pt x="19" y="217"/>
                  </a:lnTo>
                  <a:lnTo>
                    <a:pt x="37" y="189"/>
                  </a:lnTo>
                  <a:lnTo>
                    <a:pt x="49" y="177"/>
                  </a:lnTo>
                  <a:lnTo>
                    <a:pt x="63" y="164"/>
                  </a:lnTo>
                  <a:lnTo>
                    <a:pt x="83" y="151"/>
                  </a:lnTo>
                  <a:lnTo>
                    <a:pt x="101" y="141"/>
                  </a:lnTo>
                  <a:lnTo>
                    <a:pt x="141" y="119"/>
                  </a:lnTo>
                  <a:lnTo>
                    <a:pt x="179" y="104"/>
                  </a:lnTo>
                  <a:lnTo>
                    <a:pt x="214" y="89"/>
                  </a:lnTo>
                  <a:lnTo>
                    <a:pt x="248" y="73"/>
                  </a:lnTo>
                  <a:lnTo>
                    <a:pt x="286" y="57"/>
                  </a:lnTo>
                  <a:lnTo>
                    <a:pt x="330" y="40"/>
                  </a:lnTo>
                  <a:lnTo>
                    <a:pt x="376" y="23"/>
                  </a:lnTo>
                  <a:lnTo>
                    <a:pt x="423" y="10"/>
                  </a:lnTo>
                  <a:lnTo>
                    <a:pt x="471" y="0"/>
                  </a:lnTo>
                  <a:lnTo>
                    <a:pt x="559" y="0"/>
                  </a:lnTo>
                  <a:lnTo>
                    <a:pt x="599" y="14"/>
                  </a:lnTo>
                  <a:lnTo>
                    <a:pt x="633" y="40"/>
                  </a:lnTo>
                  <a:lnTo>
                    <a:pt x="631" y="112"/>
                  </a:lnTo>
                  <a:lnTo>
                    <a:pt x="610" y="184"/>
                  </a:lnTo>
                  <a:lnTo>
                    <a:pt x="593" y="220"/>
                  </a:lnTo>
                  <a:lnTo>
                    <a:pt x="575" y="253"/>
                  </a:lnTo>
                  <a:lnTo>
                    <a:pt x="555" y="285"/>
                  </a:lnTo>
                  <a:lnTo>
                    <a:pt x="534" y="315"/>
                  </a:lnTo>
                  <a:lnTo>
                    <a:pt x="521" y="317"/>
                  </a:lnTo>
                  <a:lnTo>
                    <a:pt x="520" y="303"/>
                  </a:lnTo>
                  <a:close/>
                </a:path>
              </a:pathLst>
            </a:custGeom>
            <a:solidFill>
              <a:srgbClr val="BF6633"/>
            </a:solidFill>
            <a:ln w="9525">
              <a:noFill/>
              <a:round/>
              <a:headEnd/>
              <a:tailEnd/>
            </a:ln>
          </p:spPr>
          <p:txBody>
            <a:bodyPr/>
            <a:lstStyle/>
            <a:p>
              <a:endParaRPr lang="en-US" dirty="0"/>
            </a:p>
          </p:txBody>
        </p:sp>
        <p:sp>
          <p:nvSpPr>
            <p:cNvPr id="17448" name="Freeform 20"/>
            <p:cNvSpPr>
              <a:spLocks/>
            </p:cNvSpPr>
            <p:nvPr/>
          </p:nvSpPr>
          <p:spPr bwMode="auto">
            <a:xfrm>
              <a:off x="943" y="1610"/>
              <a:ext cx="75" cy="62"/>
            </a:xfrm>
            <a:custGeom>
              <a:avLst/>
              <a:gdLst>
                <a:gd name="T0" fmla="*/ 1 w 150"/>
                <a:gd name="T1" fmla="*/ 1 h 122"/>
                <a:gd name="T2" fmla="*/ 1 w 150"/>
                <a:gd name="T3" fmla="*/ 1 h 122"/>
                <a:gd name="T4" fmla="*/ 1 w 150"/>
                <a:gd name="T5" fmla="*/ 1 h 122"/>
                <a:gd name="T6" fmla="*/ 1 w 150"/>
                <a:gd name="T7" fmla="*/ 1 h 122"/>
                <a:gd name="T8" fmla="*/ 1 w 150"/>
                <a:gd name="T9" fmla="*/ 1 h 122"/>
                <a:gd name="T10" fmla="*/ 1 w 150"/>
                <a:gd name="T11" fmla="*/ 1 h 122"/>
                <a:gd name="T12" fmla="*/ 1 w 150"/>
                <a:gd name="T13" fmla="*/ 1 h 122"/>
                <a:gd name="T14" fmla="*/ 1 w 150"/>
                <a:gd name="T15" fmla="*/ 1 h 122"/>
                <a:gd name="T16" fmla="*/ 1 w 150"/>
                <a:gd name="T17" fmla="*/ 1 h 122"/>
                <a:gd name="T18" fmla="*/ 1 w 150"/>
                <a:gd name="T19" fmla="*/ 1 h 122"/>
                <a:gd name="T20" fmla="*/ 1 w 150"/>
                <a:gd name="T21" fmla="*/ 1 h 122"/>
                <a:gd name="T22" fmla="*/ 1 w 150"/>
                <a:gd name="T23" fmla="*/ 1 h 122"/>
                <a:gd name="T24" fmla="*/ 1 w 150"/>
                <a:gd name="T25" fmla="*/ 1 h 122"/>
                <a:gd name="T26" fmla="*/ 1 w 150"/>
                <a:gd name="T27" fmla="*/ 1 h 122"/>
                <a:gd name="T28" fmla="*/ 0 w 150"/>
                <a:gd name="T29" fmla="*/ 1 h 122"/>
                <a:gd name="T30" fmla="*/ 1 w 150"/>
                <a:gd name="T31" fmla="*/ 0 h 122"/>
                <a:gd name="T32" fmla="*/ 1 w 150"/>
                <a:gd name="T33" fmla="*/ 1 h 122"/>
                <a:gd name="T34" fmla="*/ 1 w 150"/>
                <a:gd name="T35" fmla="*/ 1 h 1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
                <a:gd name="T55" fmla="*/ 0 h 122"/>
                <a:gd name="T56" fmla="*/ 150 w 150"/>
                <a:gd name="T57" fmla="*/ 122 h 1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 h="122">
                  <a:moveTo>
                    <a:pt x="21" y="3"/>
                  </a:moveTo>
                  <a:lnTo>
                    <a:pt x="40" y="31"/>
                  </a:lnTo>
                  <a:lnTo>
                    <a:pt x="50" y="42"/>
                  </a:lnTo>
                  <a:lnTo>
                    <a:pt x="60" y="53"/>
                  </a:lnTo>
                  <a:lnTo>
                    <a:pt x="70" y="63"/>
                  </a:lnTo>
                  <a:lnTo>
                    <a:pt x="82" y="72"/>
                  </a:lnTo>
                  <a:lnTo>
                    <a:pt x="110" y="90"/>
                  </a:lnTo>
                  <a:lnTo>
                    <a:pt x="139" y="94"/>
                  </a:lnTo>
                  <a:lnTo>
                    <a:pt x="150" y="107"/>
                  </a:lnTo>
                  <a:lnTo>
                    <a:pt x="148" y="113"/>
                  </a:lnTo>
                  <a:lnTo>
                    <a:pt x="139" y="118"/>
                  </a:lnTo>
                  <a:lnTo>
                    <a:pt x="101" y="122"/>
                  </a:lnTo>
                  <a:lnTo>
                    <a:pt x="70" y="101"/>
                  </a:lnTo>
                  <a:lnTo>
                    <a:pt x="45" y="77"/>
                  </a:lnTo>
                  <a:lnTo>
                    <a:pt x="0" y="18"/>
                  </a:lnTo>
                  <a:lnTo>
                    <a:pt x="5" y="0"/>
                  </a:lnTo>
                  <a:lnTo>
                    <a:pt x="21" y="3"/>
                  </a:lnTo>
                  <a:close/>
                </a:path>
              </a:pathLst>
            </a:custGeom>
            <a:solidFill>
              <a:srgbClr val="BF6633"/>
            </a:solidFill>
            <a:ln w="9525">
              <a:noFill/>
              <a:round/>
              <a:headEnd/>
              <a:tailEnd/>
            </a:ln>
          </p:spPr>
          <p:txBody>
            <a:bodyPr/>
            <a:lstStyle/>
            <a:p>
              <a:endParaRPr lang="en-US" dirty="0"/>
            </a:p>
          </p:txBody>
        </p:sp>
        <p:sp>
          <p:nvSpPr>
            <p:cNvPr id="17449" name="Freeform 21"/>
            <p:cNvSpPr>
              <a:spLocks/>
            </p:cNvSpPr>
            <p:nvPr/>
          </p:nvSpPr>
          <p:spPr bwMode="auto">
            <a:xfrm>
              <a:off x="1156" y="1365"/>
              <a:ext cx="44" cy="103"/>
            </a:xfrm>
            <a:custGeom>
              <a:avLst/>
              <a:gdLst>
                <a:gd name="T0" fmla="*/ 1 w 88"/>
                <a:gd name="T1" fmla="*/ 1 h 204"/>
                <a:gd name="T2" fmla="*/ 1 w 88"/>
                <a:gd name="T3" fmla="*/ 1 h 204"/>
                <a:gd name="T4" fmla="*/ 1 w 88"/>
                <a:gd name="T5" fmla="*/ 1 h 204"/>
                <a:gd name="T6" fmla="*/ 1 w 88"/>
                <a:gd name="T7" fmla="*/ 1 h 204"/>
                <a:gd name="T8" fmla="*/ 1 w 88"/>
                <a:gd name="T9" fmla="*/ 1 h 204"/>
                <a:gd name="T10" fmla="*/ 1 w 88"/>
                <a:gd name="T11" fmla="*/ 1 h 204"/>
                <a:gd name="T12" fmla="*/ 1 w 88"/>
                <a:gd name="T13" fmla="*/ 1 h 204"/>
                <a:gd name="T14" fmla="*/ 1 w 88"/>
                <a:gd name="T15" fmla="*/ 1 h 204"/>
                <a:gd name="T16" fmla="*/ 1 w 88"/>
                <a:gd name="T17" fmla="*/ 1 h 204"/>
                <a:gd name="T18" fmla="*/ 1 w 88"/>
                <a:gd name="T19" fmla="*/ 1 h 204"/>
                <a:gd name="T20" fmla="*/ 1 w 88"/>
                <a:gd name="T21" fmla="*/ 1 h 204"/>
                <a:gd name="T22" fmla="*/ 1 w 88"/>
                <a:gd name="T23" fmla="*/ 1 h 204"/>
                <a:gd name="T24" fmla="*/ 1 w 88"/>
                <a:gd name="T25" fmla="*/ 1 h 204"/>
                <a:gd name="T26" fmla="*/ 1 w 88"/>
                <a:gd name="T27" fmla="*/ 1 h 204"/>
                <a:gd name="T28" fmla="*/ 0 w 88"/>
                <a:gd name="T29" fmla="*/ 1 h 204"/>
                <a:gd name="T30" fmla="*/ 1 w 88"/>
                <a:gd name="T31" fmla="*/ 0 h 204"/>
                <a:gd name="T32" fmla="*/ 1 w 88"/>
                <a:gd name="T33" fmla="*/ 1 h 204"/>
                <a:gd name="T34" fmla="*/ 1 w 88"/>
                <a:gd name="T35" fmla="*/ 1 h 2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204"/>
                <a:gd name="T56" fmla="*/ 88 w 88"/>
                <a:gd name="T57" fmla="*/ 204 h 2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204">
                  <a:moveTo>
                    <a:pt x="24" y="3"/>
                  </a:moveTo>
                  <a:lnTo>
                    <a:pt x="47" y="20"/>
                  </a:lnTo>
                  <a:lnTo>
                    <a:pt x="65" y="37"/>
                  </a:lnTo>
                  <a:lnTo>
                    <a:pt x="86" y="75"/>
                  </a:lnTo>
                  <a:lnTo>
                    <a:pt x="88" y="119"/>
                  </a:lnTo>
                  <a:lnTo>
                    <a:pt x="74" y="170"/>
                  </a:lnTo>
                  <a:lnTo>
                    <a:pt x="58" y="192"/>
                  </a:lnTo>
                  <a:lnTo>
                    <a:pt x="37" y="204"/>
                  </a:lnTo>
                  <a:lnTo>
                    <a:pt x="22" y="203"/>
                  </a:lnTo>
                  <a:lnTo>
                    <a:pt x="21" y="186"/>
                  </a:lnTo>
                  <a:lnTo>
                    <a:pt x="40" y="101"/>
                  </a:lnTo>
                  <a:lnTo>
                    <a:pt x="31" y="62"/>
                  </a:lnTo>
                  <a:lnTo>
                    <a:pt x="20" y="46"/>
                  </a:lnTo>
                  <a:lnTo>
                    <a:pt x="5" y="32"/>
                  </a:lnTo>
                  <a:lnTo>
                    <a:pt x="0" y="7"/>
                  </a:lnTo>
                  <a:lnTo>
                    <a:pt x="10" y="0"/>
                  </a:lnTo>
                  <a:lnTo>
                    <a:pt x="24" y="3"/>
                  </a:lnTo>
                  <a:close/>
                </a:path>
              </a:pathLst>
            </a:custGeom>
            <a:solidFill>
              <a:srgbClr val="BF6633"/>
            </a:solidFill>
            <a:ln w="9525">
              <a:noFill/>
              <a:round/>
              <a:headEnd/>
              <a:tailEnd/>
            </a:ln>
          </p:spPr>
          <p:txBody>
            <a:bodyPr/>
            <a:lstStyle/>
            <a:p>
              <a:endParaRPr lang="en-US" dirty="0"/>
            </a:p>
          </p:txBody>
        </p:sp>
        <p:sp>
          <p:nvSpPr>
            <p:cNvPr id="17450" name="Freeform 22"/>
            <p:cNvSpPr>
              <a:spLocks/>
            </p:cNvSpPr>
            <p:nvPr/>
          </p:nvSpPr>
          <p:spPr bwMode="auto">
            <a:xfrm>
              <a:off x="670" y="1687"/>
              <a:ext cx="185" cy="131"/>
            </a:xfrm>
            <a:custGeom>
              <a:avLst/>
              <a:gdLst>
                <a:gd name="T0" fmla="*/ 0 w 371"/>
                <a:gd name="T1" fmla="*/ 0 h 264"/>
                <a:gd name="T2" fmla="*/ 0 w 371"/>
                <a:gd name="T3" fmla="*/ 0 h 264"/>
                <a:gd name="T4" fmla="*/ 0 w 371"/>
                <a:gd name="T5" fmla="*/ 0 h 264"/>
                <a:gd name="T6" fmla="*/ 0 w 371"/>
                <a:gd name="T7" fmla="*/ 0 h 264"/>
                <a:gd name="T8" fmla="*/ 0 w 371"/>
                <a:gd name="T9" fmla="*/ 0 h 264"/>
                <a:gd name="T10" fmla="*/ 0 w 371"/>
                <a:gd name="T11" fmla="*/ 0 h 264"/>
                <a:gd name="T12" fmla="*/ 0 w 371"/>
                <a:gd name="T13" fmla="*/ 0 h 264"/>
                <a:gd name="T14" fmla="*/ 0 w 371"/>
                <a:gd name="T15" fmla="*/ 0 h 264"/>
                <a:gd name="T16" fmla="*/ 0 w 371"/>
                <a:gd name="T17" fmla="*/ 0 h 264"/>
                <a:gd name="T18" fmla="*/ 0 w 371"/>
                <a:gd name="T19" fmla="*/ 0 h 264"/>
                <a:gd name="T20" fmla="*/ 0 w 371"/>
                <a:gd name="T21" fmla="*/ 0 h 264"/>
                <a:gd name="T22" fmla="*/ 0 w 371"/>
                <a:gd name="T23" fmla="*/ 0 h 264"/>
                <a:gd name="T24" fmla="*/ 0 w 371"/>
                <a:gd name="T25" fmla="*/ 0 h 264"/>
                <a:gd name="T26" fmla="*/ 0 w 371"/>
                <a:gd name="T27" fmla="*/ 0 h 264"/>
                <a:gd name="T28" fmla="*/ 0 w 371"/>
                <a:gd name="T29" fmla="*/ 0 h 264"/>
                <a:gd name="T30" fmla="*/ 0 w 371"/>
                <a:gd name="T31" fmla="*/ 0 h 264"/>
                <a:gd name="T32" fmla="*/ 0 w 371"/>
                <a:gd name="T33" fmla="*/ 0 h 264"/>
                <a:gd name="T34" fmla="*/ 0 w 371"/>
                <a:gd name="T35" fmla="*/ 0 h 264"/>
                <a:gd name="T36" fmla="*/ 0 w 371"/>
                <a:gd name="T37" fmla="*/ 0 h 264"/>
                <a:gd name="T38" fmla="*/ 0 w 371"/>
                <a:gd name="T39" fmla="*/ 0 h 264"/>
                <a:gd name="T40" fmla="*/ 0 w 371"/>
                <a:gd name="T41" fmla="*/ 0 h 264"/>
                <a:gd name="T42" fmla="*/ 0 w 371"/>
                <a:gd name="T43" fmla="*/ 0 h 264"/>
                <a:gd name="T44" fmla="*/ 0 w 371"/>
                <a:gd name="T45" fmla="*/ 0 h 264"/>
                <a:gd name="T46" fmla="*/ 0 w 371"/>
                <a:gd name="T47" fmla="*/ 0 h 264"/>
                <a:gd name="T48" fmla="*/ 0 w 371"/>
                <a:gd name="T49" fmla="*/ 0 h 264"/>
                <a:gd name="T50" fmla="*/ 0 w 371"/>
                <a:gd name="T51" fmla="*/ 0 h 264"/>
                <a:gd name="T52" fmla="*/ 0 w 371"/>
                <a:gd name="T53" fmla="*/ 0 h 264"/>
                <a:gd name="T54" fmla="*/ 0 w 371"/>
                <a:gd name="T55" fmla="*/ 0 h 264"/>
                <a:gd name="T56" fmla="*/ 0 w 371"/>
                <a:gd name="T57" fmla="*/ 0 h 264"/>
                <a:gd name="T58" fmla="*/ 0 w 371"/>
                <a:gd name="T59" fmla="*/ 0 h 264"/>
                <a:gd name="T60" fmla="*/ 0 w 371"/>
                <a:gd name="T61" fmla="*/ 0 h 264"/>
                <a:gd name="T62" fmla="*/ 0 w 371"/>
                <a:gd name="T63" fmla="*/ 0 h 264"/>
                <a:gd name="T64" fmla="*/ 0 w 371"/>
                <a:gd name="T65" fmla="*/ 0 h 264"/>
                <a:gd name="T66" fmla="*/ 0 w 371"/>
                <a:gd name="T67" fmla="*/ 0 h 264"/>
                <a:gd name="T68" fmla="*/ 0 w 371"/>
                <a:gd name="T69" fmla="*/ 0 h 264"/>
                <a:gd name="T70" fmla="*/ 0 w 371"/>
                <a:gd name="T71" fmla="*/ 0 h 264"/>
                <a:gd name="T72" fmla="*/ 0 w 371"/>
                <a:gd name="T73" fmla="*/ 0 h 264"/>
                <a:gd name="T74" fmla="*/ 0 w 371"/>
                <a:gd name="T75" fmla="*/ 0 h 264"/>
                <a:gd name="T76" fmla="*/ 0 w 371"/>
                <a:gd name="T77" fmla="*/ 0 h 2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71"/>
                <a:gd name="T118" fmla="*/ 0 h 264"/>
                <a:gd name="T119" fmla="*/ 371 w 371"/>
                <a:gd name="T120" fmla="*/ 264 h 26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71" h="264">
                  <a:moveTo>
                    <a:pt x="366" y="26"/>
                  </a:moveTo>
                  <a:lnTo>
                    <a:pt x="343" y="40"/>
                  </a:lnTo>
                  <a:lnTo>
                    <a:pt x="324" y="55"/>
                  </a:lnTo>
                  <a:lnTo>
                    <a:pt x="306" y="69"/>
                  </a:lnTo>
                  <a:lnTo>
                    <a:pt x="289" y="85"/>
                  </a:lnTo>
                  <a:lnTo>
                    <a:pt x="275" y="100"/>
                  </a:lnTo>
                  <a:lnTo>
                    <a:pt x="260" y="116"/>
                  </a:lnTo>
                  <a:lnTo>
                    <a:pt x="247" y="131"/>
                  </a:lnTo>
                  <a:lnTo>
                    <a:pt x="234" y="147"/>
                  </a:lnTo>
                  <a:lnTo>
                    <a:pt x="220" y="162"/>
                  </a:lnTo>
                  <a:lnTo>
                    <a:pt x="206" y="178"/>
                  </a:lnTo>
                  <a:lnTo>
                    <a:pt x="192" y="192"/>
                  </a:lnTo>
                  <a:lnTo>
                    <a:pt x="176" y="206"/>
                  </a:lnTo>
                  <a:lnTo>
                    <a:pt x="158" y="220"/>
                  </a:lnTo>
                  <a:lnTo>
                    <a:pt x="139" y="233"/>
                  </a:lnTo>
                  <a:lnTo>
                    <a:pt x="117" y="244"/>
                  </a:lnTo>
                  <a:lnTo>
                    <a:pt x="93" y="255"/>
                  </a:lnTo>
                  <a:lnTo>
                    <a:pt x="55" y="264"/>
                  </a:lnTo>
                  <a:lnTo>
                    <a:pt x="27" y="261"/>
                  </a:lnTo>
                  <a:lnTo>
                    <a:pt x="4" y="253"/>
                  </a:lnTo>
                  <a:lnTo>
                    <a:pt x="0" y="243"/>
                  </a:lnTo>
                  <a:lnTo>
                    <a:pt x="44" y="204"/>
                  </a:lnTo>
                  <a:lnTo>
                    <a:pt x="89" y="182"/>
                  </a:lnTo>
                  <a:lnTo>
                    <a:pt x="130" y="158"/>
                  </a:lnTo>
                  <a:lnTo>
                    <a:pt x="148" y="146"/>
                  </a:lnTo>
                  <a:lnTo>
                    <a:pt x="166" y="134"/>
                  </a:lnTo>
                  <a:lnTo>
                    <a:pt x="184" y="121"/>
                  </a:lnTo>
                  <a:lnTo>
                    <a:pt x="200" y="109"/>
                  </a:lnTo>
                  <a:lnTo>
                    <a:pt x="217" y="96"/>
                  </a:lnTo>
                  <a:lnTo>
                    <a:pt x="235" y="82"/>
                  </a:lnTo>
                  <a:lnTo>
                    <a:pt x="252" y="68"/>
                  </a:lnTo>
                  <a:lnTo>
                    <a:pt x="269" y="55"/>
                  </a:lnTo>
                  <a:lnTo>
                    <a:pt x="288" y="41"/>
                  </a:lnTo>
                  <a:lnTo>
                    <a:pt x="308" y="28"/>
                  </a:lnTo>
                  <a:lnTo>
                    <a:pt x="329" y="13"/>
                  </a:lnTo>
                  <a:lnTo>
                    <a:pt x="351" y="0"/>
                  </a:lnTo>
                  <a:lnTo>
                    <a:pt x="371" y="6"/>
                  </a:lnTo>
                  <a:lnTo>
                    <a:pt x="366" y="26"/>
                  </a:lnTo>
                  <a:close/>
                </a:path>
              </a:pathLst>
            </a:custGeom>
            <a:solidFill>
              <a:srgbClr val="BF6633"/>
            </a:solidFill>
            <a:ln w="9525">
              <a:noFill/>
              <a:round/>
              <a:headEnd/>
              <a:tailEnd/>
            </a:ln>
          </p:spPr>
          <p:txBody>
            <a:bodyPr/>
            <a:lstStyle/>
            <a:p>
              <a:endParaRPr lang="en-US" dirty="0"/>
            </a:p>
          </p:txBody>
        </p:sp>
        <p:sp>
          <p:nvSpPr>
            <p:cNvPr id="17451" name="Freeform 23"/>
            <p:cNvSpPr>
              <a:spLocks/>
            </p:cNvSpPr>
            <p:nvPr/>
          </p:nvSpPr>
          <p:spPr bwMode="auto">
            <a:xfrm>
              <a:off x="640" y="1912"/>
              <a:ext cx="300" cy="163"/>
            </a:xfrm>
            <a:custGeom>
              <a:avLst/>
              <a:gdLst>
                <a:gd name="T0" fmla="*/ 0 w 601"/>
                <a:gd name="T1" fmla="*/ 1 h 326"/>
                <a:gd name="T2" fmla="*/ 0 w 601"/>
                <a:gd name="T3" fmla="*/ 1 h 326"/>
                <a:gd name="T4" fmla="*/ 0 w 601"/>
                <a:gd name="T5" fmla="*/ 1 h 326"/>
                <a:gd name="T6" fmla="*/ 0 w 601"/>
                <a:gd name="T7" fmla="*/ 1 h 326"/>
                <a:gd name="T8" fmla="*/ 0 w 601"/>
                <a:gd name="T9" fmla="*/ 1 h 326"/>
                <a:gd name="T10" fmla="*/ 0 w 601"/>
                <a:gd name="T11" fmla="*/ 1 h 326"/>
                <a:gd name="T12" fmla="*/ 0 w 601"/>
                <a:gd name="T13" fmla="*/ 1 h 326"/>
                <a:gd name="T14" fmla="*/ 0 w 601"/>
                <a:gd name="T15" fmla="*/ 1 h 326"/>
                <a:gd name="T16" fmla="*/ 0 w 601"/>
                <a:gd name="T17" fmla="*/ 1 h 326"/>
                <a:gd name="T18" fmla="*/ 0 w 601"/>
                <a:gd name="T19" fmla="*/ 1 h 326"/>
                <a:gd name="T20" fmla="*/ 0 w 601"/>
                <a:gd name="T21" fmla="*/ 1 h 326"/>
                <a:gd name="T22" fmla="*/ 0 w 601"/>
                <a:gd name="T23" fmla="*/ 1 h 326"/>
                <a:gd name="T24" fmla="*/ 0 w 601"/>
                <a:gd name="T25" fmla="*/ 1 h 326"/>
                <a:gd name="T26" fmla="*/ 0 w 601"/>
                <a:gd name="T27" fmla="*/ 1 h 326"/>
                <a:gd name="T28" fmla="*/ 0 w 601"/>
                <a:gd name="T29" fmla="*/ 1 h 326"/>
                <a:gd name="T30" fmla="*/ 0 w 601"/>
                <a:gd name="T31" fmla="*/ 1 h 326"/>
                <a:gd name="T32" fmla="*/ 0 w 601"/>
                <a:gd name="T33" fmla="*/ 1 h 326"/>
                <a:gd name="T34" fmla="*/ 0 w 601"/>
                <a:gd name="T35" fmla="*/ 1 h 326"/>
                <a:gd name="T36" fmla="*/ 0 w 601"/>
                <a:gd name="T37" fmla="*/ 1 h 326"/>
                <a:gd name="T38" fmla="*/ 0 w 601"/>
                <a:gd name="T39" fmla="*/ 1 h 326"/>
                <a:gd name="T40" fmla="*/ 0 w 601"/>
                <a:gd name="T41" fmla="*/ 1 h 326"/>
                <a:gd name="T42" fmla="*/ 0 w 601"/>
                <a:gd name="T43" fmla="*/ 1 h 326"/>
                <a:gd name="T44" fmla="*/ 0 w 601"/>
                <a:gd name="T45" fmla="*/ 1 h 326"/>
                <a:gd name="T46" fmla="*/ 0 w 601"/>
                <a:gd name="T47" fmla="*/ 1 h 326"/>
                <a:gd name="T48" fmla="*/ 0 w 601"/>
                <a:gd name="T49" fmla="*/ 1 h 326"/>
                <a:gd name="T50" fmla="*/ 0 w 601"/>
                <a:gd name="T51" fmla="*/ 1 h 326"/>
                <a:gd name="T52" fmla="*/ 0 w 601"/>
                <a:gd name="T53" fmla="*/ 1 h 326"/>
                <a:gd name="T54" fmla="*/ 0 w 601"/>
                <a:gd name="T55" fmla="*/ 1 h 326"/>
                <a:gd name="T56" fmla="*/ 0 w 601"/>
                <a:gd name="T57" fmla="*/ 1 h 326"/>
                <a:gd name="T58" fmla="*/ 0 w 601"/>
                <a:gd name="T59" fmla="*/ 1 h 326"/>
                <a:gd name="T60" fmla="*/ 0 w 601"/>
                <a:gd name="T61" fmla="*/ 1 h 326"/>
                <a:gd name="T62" fmla="*/ 0 w 601"/>
                <a:gd name="T63" fmla="*/ 1 h 326"/>
                <a:gd name="T64" fmla="*/ 0 w 601"/>
                <a:gd name="T65" fmla="*/ 1 h 326"/>
                <a:gd name="T66" fmla="*/ 0 w 601"/>
                <a:gd name="T67" fmla="*/ 1 h 326"/>
                <a:gd name="T68" fmla="*/ 0 w 601"/>
                <a:gd name="T69" fmla="*/ 1 h 326"/>
                <a:gd name="T70" fmla="*/ 0 w 601"/>
                <a:gd name="T71" fmla="*/ 1 h 326"/>
                <a:gd name="T72" fmla="*/ 0 w 601"/>
                <a:gd name="T73" fmla="*/ 1 h 326"/>
                <a:gd name="T74" fmla="*/ 0 w 601"/>
                <a:gd name="T75" fmla="*/ 1 h 326"/>
                <a:gd name="T76" fmla="*/ 0 w 601"/>
                <a:gd name="T77" fmla="*/ 1 h 326"/>
                <a:gd name="T78" fmla="*/ 0 w 601"/>
                <a:gd name="T79" fmla="*/ 1 h 326"/>
                <a:gd name="T80" fmla="*/ 0 w 601"/>
                <a:gd name="T81" fmla="*/ 1 h 326"/>
                <a:gd name="T82" fmla="*/ 0 w 601"/>
                <a:gd name="T83" fmla="*/ 1 h 326"/>
                <a:gd name="T84" fmla="*/ 0 w 601"/>
                <a:gd name="T85" fmla="*/ 1 h 326"/>
                <a:gd name="T86" fmla="*/ 0 w 601"/>
                <a:gd name="T87" fmla="*/ 1 h 326"/>
                <a:gd name="T88" fmla="*/ 0 w 601"/>
                <a:gd name="T89" fmla="*/ 0 h 326"/>
                <a:gd name="T90" fmla="*/ 0 w 601"/>
                <a:gd name="T91" fmla="*/ 0 h 326"/>
                <a:gd name="T92" fmla="*/ 0 w 601"/>
                <a:gd name="T93" fmla="*/ 1 h 326"/>
                <a:gd name="T94" fmla="*/ 0 w 601"/>
                <a:gd name="T95" fmla="*/ 1 h 3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01"/>
                <a:gd name="T145" fmla="*/ 0 h 326"/>
                <a:gd name="T146" fmla="*/ 601 w 601"/>
                <a:gd name="T147" fmla="*/ 326 h 3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01" h="326">
                  <a:moveTo>
                    <a:pt x="601" y="15"/>
                  </a:moveTo>
                  <a:lnTo>
                    <a:pt x="590" y="28"/>
                  </a:lnTo>
                  <a:lnTo>
                    <a:pt x="577" y="40"/>
                  </a:lnTo>
                  <a:lnTo>
                    <a:pt x="566" y="52"/>
                  </a:lnTo>
                  <a:lnTo>
                    <a:pt x="555" y="62"/>
                  </a:lnTo>
                  <a:lnTo>
                    <a:pt x="532" y="83"/>
                  </a:lnTo>
                  <a:lnTo>
                    <a:pt x="505" y="103"/>
                  </a:lnTo>
                  <a:lnTo>
                    <a:pt x="476" y="131"/>
                  </a:lnTo>
                  <a:lnTo>
                    <a:pt x="456" y="162"/>
                  </a:lnTo>
                  <a:lnTo>
                    <a:pt x="437" y="193"/>
                  </a:lnTo>
                  <a:lnTo>
                    <a:pt x="425" y="208"/>
                  </a:lnTo>
                  <a:lnTo>
                    <a:pt x="411" y="224"/>
                  </a:lnTo>
                  <a:lnTo>
                    <a:pt x="398" y="236"/>
                  </a:lnTo>
                  <a:lnTo>
                    <a:pt x="386" y="247"/>
                  </a:lnTo>
                  <a:lnTo>
                    <a:pt x="363" y="266"/>
                  </a:lnTo>
                  <a:lnTo>
                    <a:pt x="339" y="281"/>
                  </a:lnTo>
                  <a:lnTo>
                    <a:pt x="316" y="292"/>
                  </a:lnTo>
                  <a:lnTo>
                    <a:pt x="264" y="308"/>
                  </a:lnTo>
                  <a:lnTo>
                    <a:pt x="199" y="320"/>
                  </a:lnTo>
                  <a:lnTo>
                    <a:pt x="75" y="326"/>
                  </a:lnTo>
                  <a:lnTo>
                    <a:pt x="38" y="312"/>
                  </a:lnTo>
                  <a:lnTo>
                    <a:pt x="21" y="303"/>
                  </a:lnTo>
                  <a:lnTo>
                    <a:pt x="0" y="294"/>
                  </a:lnTo>
                  <a:lnTo>
                    <a:pt x="5" y="279"/>
                  </a:lnTo>
                  <a:lnTo>
                    <a:pt x="15" y="263"/>
                  </a:lnTo>
                  <a:lnTo>
                    <a:pt x="27" y="252"/>
                  </a:lnTo>
                  <a:lnTo>
                    <a:pt x="44" y="249"/>
                  </a:lnTo>
                  <a:lnTo>
                    <a:pt x="86" y="255"/>
                  </a:lnTo>
                  <a:lnTo>
                    <a:pt x="139" y="264"/>
                  </a:lnTo>
                  <a:lnTo>
                    <a:pt x="192" y="269"/>
                  </a:lnTo>
                  <a:lnTo>
                    <a:pt x="292" y="244"/>
                  </a:lnTo>
                  <a:lnTo>
                    <a:pt x="332" y="221"/>
                  </a:lnTo>
                  <a:lnTo>
                    <a:pt x="353" y="204"/>
                  </a:lnTo>
                  <a:lnTo>
                    <a:pt x="375" y="185"/>
                  </a:lnTo>
                  <a:lnTo>
                    <a:pt x="391" y="169"/>
                  </a:lnTo>
                  <a:lnTo>
                    <a:pt x="402" y="154"/>
                  </a:lnTo>
                  <a:lnTo>
                    <a:pt x="414" y="139"/>
                  </a:lnTo>
                  <a:lnTo>
                    <a:pt x="426" y="125"/>
                  </a:lnTo>
                  <a:lnTo>
                    <a:pt x="437" y="110"/>
                  </a:lnTo>
                  <a:lnTo>
                    <a:pt x="451" y="97"/>
                  </a:lnTo>
                  <a:lnTo>
                    <a:pt x="464" y="84"/>
                  </a:lnTo>
                  <a:lnTo>
                    <a:pt x="481" y="69"/>
                  </a:lnTo>
                  <a:lnTo>
                    <a:pt x="508" y="53"/>
                  </a:lnTo>
                  <a:lnTo>
                    <a:pt x="536" y="38"/>
                  </a:lnTo>
                  <a:lnTo>
                    <a:pt x="585" y="0"/>
                  </a:lnTo>
                  <a:lnTo>
                    <a:pt x="600" y="0"/>
                  </a:lnTo>
                  <a:lnTo>
                    <a:pt x="601" y="15"/>
                  </a:lnTo>
                  <a:close/>
                </a:path>
              </a:pathLst>
            </a:custGeom>
            <a:solidFill>
              <a:srgbClr val="BF6633"/>
            </a:solidFill>
            <a:ln w="9525">
              <a:noFill/>
              <a:round/>
              <a:headEnd/>
              <a:tailEnd/>
            </a:ln>
          </p:spPr>
          <p:txBody>
            <a:bodyPr/>
            <a:lstStyle/>
            <a:p>
              <a:endParaRPr lang="en-US" dirty="0"/>
            </a:p>
          </p:txBody>
        </p:sp>
        <p:sp>
          <p:nvSpPr>
            <p:cNvPr id="17452" name="Freeform 24"/>
            <p:cNvSpPr>
              <a:spLocks/>
            </p:cNvSpPr>
            <p:nvPr/>
          </p:nvSpPr>
          <p:spPr bwMode="auto">
            <a:xfrm>
              <a:off x="830" y="1838"/>
              <a:ext cx="167" cy="76"/>
            </a:xfrm>
            <a:custGeom>
              <a:avLst/>
              <a:gdLst>
                <a:gd name="T0" fmla="*/ 1 w 334"/>
                <a:gd name="T1" fmla="*/ 1 h 152"/>
                <a:gd name="T2" fmla="*/ 1 w 334"/>
                <a:gd name="T3" fmla="*/ 1 h 152"/>
                <a:gd name="T4" fmla="*/ 1 w 334"/>
                <a:gd name="T5" fmla="*/ 1 h 152"/>
                <a:gd name="T6" fmla="*/ 1 w 334"/>
                <a:gd name="T7" fmla="*/ 1 h 152"/>
                <a:gd name="T8" fmla="*/ 1 w 334"/>
                <a:gd name="T9" fmla="*/ 1 h 152"/>
                <a:gd name="T10" fmla="*/ 1 w 334"/>
                <a:gd name="T11" fmla="*/ 1 h 152"/>
                <a:gd name="T12" fmla="*/ 1 w 334"/>
                <a:gd name="T13" fmla="*/ 1 h 152"/>
                <a:gd name="T14" fmla="*/ 1 w 334"/>
                <a:gd name="T15" fmla="*/ 1 h 152"/>
                <a:gd name="T16" fmla="*/ 1 w 334"/>
                <a:gd name="T17" fmla="*/ 1 h 152"/>
                <a:gd name="T18" fmla="*/ 1 w 334"/>
                <a:gd name="T19" fmla="*/ 1 h 152"/>
                <a:gd name="T20" fmla="*/ 1 w 334"/>
                <a:gd name="T21" fmla="*/ 1 h 152"/>
                <a:gd name="T22" fmla="*/ 1 w 334"/>
                <a:gd name="T23" fmla="*/ 1 h 152"/>
                <a:gd name="T24" fmla="*/ 1 w 334"/>
                <a:gd name="T25" fmla="*/ 1 h 152"/>
                <a:gd name="T26" fmla="*/ 1 w 334"/>
                <a:gd name="T27" fmla="*/ 1 h 152"/>
                <a:gd name="T28" fmla="*/ 1 w 334"/>
                <a:gd name="T29" fmla="*/ 1 h 152"/>
                <a:gd name="T30" fmla="*/ 1 w 334"/>
                <a:gd name="T31" fmla="*/ 1 h 152"/>
                <a:gd name="T32" fmla="*/ 0 w 334"/>
                <a:gd name="T33" fmla="*/ 1 h 152"/>
                <a:gd name="T34" fmla="*/ 1 w 334"/>
                <a:gd name="T35" fmla="*/ 0 h 152"/>
                <a:gd name="T36" fmla="*/ 1 w 334"/>
                <a:gd name="T37" fmla="*/ 1 h 152"/>
                <a:gd name="T38" fmla="*/ 1 w 334"/>
                <a:gd name="T39" fmla="*/ 1 h 1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4"/>
                <a:gd name="T61" fmla="*/ 0 h 152"/>
                <a:gd name="T62" fmla="*/ 334 w 334"/>
                <a:gd name="T63" fmla="*/ 152 h 15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4" h="152">
                  <a:moveTo>
                    <a:pt x="20" y="6"/>
                  </a:moveTo>
                  <a:lnTo>
                    <a:pt x="35" y="37"/>
                  </a:lnTo>
                  <a:lnTo>
                    <a:pt x="45" y="50"/>
                  </a:lnTo>
                  <a:lnTo>
                    <a:pt x="57" y="60"/>
                  </a:lnTo>
                  <a:lnTo>
                    <a:pt x="84" y="75"/>
                  </a:lnTo>
                  <a:lnTo>
                    <a:pt x="114" y="85"/>
                  </a:lnTo>
                  <a:lnTo>
                    <a:pt x="262" y="103"/>
                  </a:lnTo>
                  <a:lnTo>
                    <a:pt x="308" y="99"/>
                  </a:lnTo>
                  <a:lnTo>
                    <a:pt x="326" y="103"/>
                  </a:lnTo>
                  <a:lnTo>
                    <a:pt x="334" y="119"/>
                  </a:lnTo>
                  <a:lnTo>
                    <a:pt x="331" y="135"/>
                  </a:lnTo>
                  <a:lnTo>
                    <a:pt x="315" y="144"/>
                  </a:lnTo>
                  <a:lnTo>
                    <a:pt x="261" y="152"/>
                  </a:lnTo>
                  <a:lnTo>
                    <a:pt x="101" y="116"/>
                  </a:lnTo>
                  <a:lnTo>
                    <a:pt x="68" y="100"/>
                  </a:lnTo>
                  <a:lnTo>
                    <a:pt x="39" y="77"/>
                  </a:lnTo>
                  <a:lnTo>
                    <a:pt x="0" y="12"/>
                  </a:lnTo>
                  <a:lnTo>
                    <a:pt x="7" y="0"/>
                  </a:lnTo>
                  <a:lnTo>
                    <a:pt x="20" y="6"/>
                  </a:lnTo>
                  <a:close/>
                </a:path>
              </a:pathLst>
            </a:custGeom>
            <a:solidFill>
              <a:srgbClr val="BF6633"/>
            </a:solidFill>
            <a:ln w="9525">
              <a:noFill/>
              <a:round/>
              <a:headEnd/>
              <a:tailEnd/>
            </a:ln>
          </p:spPr>
          <p:txBody>
            <a:bodyPr/>
            <a:lstStyle/>
            <a:p>
              <a:endParaRPr lang="en-US" dirty="0"/>
            </a:p>
          </p:txBody>
        </p:sp>
        <p:sp>
          <p:nvSpPr>
            <p:cNvPr id="17453" name="Freeform 25"/>
            <p:cNvSpPr>
              <a:spLocks/>
            </p:cNvSpPr>
            <p:nvPr/>
          </p:nvSpPr>
          <p:spPr bwMode="auto">
            <a:xfrm>
              <a:off x="1001" y="1908"/>
              <a:ext cx="265" cy="58"/>
            </a:xfrm>
            <a:custGeom>
              <a:avLst/>
              <a:gdLst>
                <a:gd name="T0" fmla="*/ 1 w 530"/>
                <a:gd name="T1" fmla="*/ 1 h 115"/>
                <a:gd name="T2" fmla="*/ 1 w 530"/>
                <a:gd name="T3" fmla="*/ 1 h 115"/>
                <a:gd name="T4" fmla="*/ 1 w 530"/>
                <a:gd name="T5" fmla="*/ 1 h 115"/>
                <a:gd name="T6" fmla="*/ 1 w 530"/>
                <a:gd name="T7" fmla="*/ 1 h 115"/>
                <a:gd name="T8" fmla="*/ 1 w 530"/>
                <a:gd name="T9" fmla="*/ 1 h 115"/>
                <a:gd name="T10" fmla="*/ 1 w 530"/>
                <a:gd name="T11" fmla="*/ 1 h 115"/>
                <a:gd name="T12" fmla="*/ 1 w 530"/>
                <a:gd name="T13" fmla="*/ 1 h 115"/>
                <a:gd name="T14" fmla="*/ 1 w 530"/>
                <a:gd name="T15" fmla="*/ 1 h 115"/>
                <a:gd name="T16" fmla="*/ 1 w 530"/>
                <a:gd name="T17" fmla="*/ 1 h 115"/>
                <a:gd name="T18" fmla="*/ 1 w 530"/>
                <a:gd name="T19" fmla="*/ 1 h 115"/>
                <a:gd name="T20" fmla="*/ 1 w 530"/>
                <a:gd name="T21" fmla="*/ 1 h 115"/>
                <a:gd name="T22" fmla="*/ 1 w 530"/>
                <a:gd name="T23" fmla="*/ 1 h 115"/>
                <a:gd name="T24" fmla="*/ 1 w 530"/>
                <a:gd name="T25" fmla="*/ 1 h 115"/>
                <a:gd name="T26" fmla="*/ 1 w 530"/>
                <a:gd name="T27" fmla="*/ 1 h 115"/>
                <a:gd name="T28" fmla="*/ 1 w 530"/>
                <a:gd name="T29" fmla="*/ 1 h 115"/>
                <a:gd name="T30" fmla="*/ 1 w 530"/>
                <a:gd name="T31" fmla="*/ 1 h 115"/>
                <a:gd name="T32" fmla="*/ 1 w 530"/>
                <a:gd name="T33" fmla="*/ 1 h 115"/>
                <a:gd name="T34" fmla="*/ 1 w 530"/>
                <a:gd name="T35" fmla="*/ 1 h 115"/>
                <a:gd name="T36" fmla="*/ 1 w 530"/>
                <a:gd name="T37" fmla="*/ 1 h 115"/>
                <a:gd name="T38" fmla="*/ 1 w 530"/>
                <a:gd name="T39" fmla="*/ 1 h 115"/>
                <a:gd name="T40" fmla="*/ 1 w 530"/>
                <a:gd name="T41" fmla="*/ 1 h 115"/>
                <a:gd name="T42" fmla="*/ 1 w 530"/>
                <a:gd name="T43" fmla="*/ 1 h 115"/>
                <a:gd name="T44" fmla="*/ 1 w 530"/>
                <a:gd name="T45" fmla="*/ 1 h 115"/>
                <a:gd name="T46" fmla="*/ 1 w 530"/>
                <a:gd name="T47" fmla="*/ 1 h 115"/>
                <a:gd name="T48" fmla="*/ 1 w 530"/>
                <a:gd name="T49" fmla="*/ 1 h 115"/>
                <a:gd name="T50" fmla="*/ 0 w 530"/>
                <a:gd name="T51" fmla="*/ 1 h 115"/>
                <a:gd name="T52" fmla="*/ 1 w 530"/>
                <a:gd name="T53" fmla="*/ 0 h 115"/>
                <a:gd name="T54" fmla="*/ 1 w 530"/>
                <a:gd name="T55" fmla="*/ 1 h 115"/>
                <a:gd name="T56" fmla="*/ 1 w 530"/>
                <a:gd name="T57" fmla="*/ 1 h 11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30"/>
                <a:gd name="T88" fmla="*/ 0 h 115"/>
                <a:gd name="T89" fmla="*/ 530 w 530"/>
                <a:gd name="T90" fmla="*/ 115 h 11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30" h="115">
                  <a:moveTo>
                    <a:pt x="22" y="2"/>
                  </a:moveTo>
                  <a:lnTo>
                    <a:pt x="42" y="14"/>
                  </a:lnTo>
                  <a:lnTo>
                    <a:pt x="63" y="26"/>
                  </a:lnTo>
                  <a:lnTo>
                    <a:pt x="103" y="44"/>
                  </a:lnTo>
                  <a:lnTo>
                    <a:pt x="143" y="55"/>
                  </a:lnTo>
                  <a:lnTo>
                    <a:pt x="183" y="63"/>
                  </a:lnTo>
                  <a:lnTo>
                    <a:pt x="268" y="63"/>
                  </a:lnTo>
                  <a:lnTo>
                    <a:pt x="360" y="50"/>
                  </a:lnTo>
                  <a:lnTo>
                    <a:pt x="468" y="16"/>
                  </a:lnTo>
                  <a:lnTo>
                    <a:pt x="499" y="11"/>
                  </a:lnTo>
                  <a:lnTo>
                    <a:pt x="520" y="16"/>
                  </a:lnTo>
                  <a:lnTo>
                    <a:pt x="530" y="32"/>
                  </a:lnTo>
                  <a:lnTo>
                    <a:pt x="527" y="51"/>
                  </a:lnTo>
                  <a:lnTo>
                    <a:pt x="520" y="59"/>
                  </a:lnTo>
                  <a:lnTo>
                    <a:pt x="509" y="64"/>
                  </a:lnTo>
                  <a:lnTo>
                    <a:pt x="485" y="70"/>
                  </a:lnTo>
                  <a:lnTo>
                    <a:pt x="455" y="82"/>
                  </a:lnTo>
                  <a:lnTo>
                    <a:pt x="428" y="91"/>
                  </a:lnTo>
                  <a:lnTo>
                    <a:pt x="369" y="104"/>
                  </a:lnTo>
                  <a:lnTo>
                    <a:pt x="269" y="115"/>
                  </a:lnTo>
                  <a:lnTo>
                    <a:pt x="179" y="107"/>
                  </a:lnTo>
                  <a:lnTo>
                    <a:pt x="92" y="79"/>
                  </a:lnTo>
                  <a:lnTo>
                    <a:pt x="49" y="56"/>
                  </a:lnTo>
                  <a:lnTo>
                    <a:pt x="27" y="43"/>
                  </a:lnTo>
                  <a:lnTo>
                    <a:pt x="4" y="29"/>
                  </a:lnTo>
                  <a:lnTo>
                    <a:pt x="0" y="6"/>
                  </a:lnTo>
                  <a:lnTo>
                    <a:pt x="9" y="0"/>
                  </a:lnTo>
                  <a:lnTo>
                    <a:pt x="22" y="2"/>
                  </a:lnTo>
                  <a:close/>
                </a:path>
              </a:pathLst>
            </a:custGeom>
            <a:solidFill>
              <a:srgbClr val="BF6633"/>
            </a:solidFill>
            <a:ln w="9525">
              <a:noFill/>
              <a:round/>
              <a:headEnd/>
              <a:tailEnd/>
            </a:ln>
          </p:spPr>
          <p:txBody>
            <a:bodyPr/>
            <a:lstStyle/>
            <a:p>
              <a:endParaRPr lang="en-US" dirty="0"/>
            </a:p>
          </p:txBody>
        </p:sp>
        <p:sp>
          <p:nvSpPr>
            <p:cNvPr id="17454" name="Freeform 26"/>
            <p:cNvSpPr>
              <a:spLocks/>
            </p:cNvSpPr>
            <p:nvPr/>
          </p:nvSpPr>
          <p:spPr bwMode="auto">
            <a:xfrm>
              <a:off x="844" y="1704"/>
              <a:ext cx="163" cy="102"/>
            </a:xfrm>
            <a:custGeom>
              <a:avLst/>
              <a:gdLst>
                <a:gd name="T0" fmla="*/ 1 w 326"/>
                <a:gd name="T1" fmla="*/ 1 h 202"/>
                <a:gd name="T2" fmla="*/ 1 w 326"/>
                <a:gd name="T3" fmla="*/ 1 h 202"/>
                <a:gd name="T4" fmla="*/ 1 w 326"/>
                <a:gd name="T5" fmla="*/ 1 h 202"/>
                <a:gd name="T6" fmla="*/ 1 w 326"/>
                <a:gd name="T7" fmla="*/ 0 h 202"/>
                <a:gd name="T8" fmla="*/ 1 w 326"/>
                <a:gd name="T9" fmla="*/ 1 h 202"/>
                <a:gd name="T10" fmla="*/ 1 w 326"/>
                <a:gd name="T11" fmla="*/ 1 h 202"/>
                <a:gd name="T12" fmla="*/ 1 w 326"/>
                <a:gd name="T13" fmla="*/ 1 h 202"/>
                <a:gd name="T14" fmla="*/ 1 w 326"/>
                <a:gd name="T15" fmla="*/ 1 h 202"/>
                <a:gd name="T16" fmla="*/ 1 w 326"/>
                <a:gd name="T17" fmla="*/ 1 h 202"/>
                <a:gd name="T18" fmla="*/ 1 w 326"/>
                <a:gd name="T19" fmla="*/ 1 h 202"/>
                <a:gd name="T20" fmla="*/ 1 w 326"/>
                <a:gd name="T21" fmla="*/ 1 h 202"/>
                <a:gd name="T22" fmla="*/ 1 w 326"/>
                <a:gd name="T23" fmla="*/ 1 h 202"/>
                <a:gd name="T24" fmla="*/ 1 w 326"/>
                <a:gd name="T25" fmla="*/ 1 h 202"/>
                <a:gd name="T26" fmla="*/ 1 w 326"/>
                <a:gd name="T27" fmla="*/ 1 h 202"/>
                <a:gd name="T28" fmla="*/ 1 w 326"/>
                <a:gd name="T29" fmla="*/ 1 h 202"/>
                <a:gd name="T30" fmla="*/ 1 w 326"/>
                <a:gd name="T31" fmla="*/ 1 h 202"/>
                <a:gd name="T32" fmla="*/ 1 w 326"/>
                <a:gd name="T33" fmla="*/ 1 h 202"/>
                <a:gd name="T34" fmla="*/ 1 w 326"/>
                <a:gd name="T35" fmla="*/ 1 h 202"/>
                <a:gd name="T36" fmla="*/ 1 w 326"/>
                <a:gd name="T37" fmla="*/ 1 h 202"/>
                <a:gd name="T38" fmla="*/ 1 w 326"/>
                <a:gd name="T39" fmla="*/ 1 h 202"/>
                <a:gd name="T40" fmla="*/ 1 w 326"/>
                <a:gd name="T41" fmla="*/ 1 h 202"/>
                <a:gd name="T42" fmla="*/ 1 w 326"/>
                <a:gd name="T43" fmla="*/ 1 h 202"/>
                <a:gd name="T44" fmla="*/ 1 w 326"/>
                <a:gd name="T45" fmla="*/ 1 h 202"/>
                <a:gd name="T46" fmla="*/ 1 w 326"/>
                <a:gd name="T47" fmla="*/ 1 h 202"/>
                <a:gd name="T48" fmla="*/ 0 w 326"/>
                <a:gd name="T49" fmla="*/ 1 h 202"/>
                <a:gd name="T50" fmla="*/ 1 w 326"/>
                <a:gd name="T51" fmla="*/ 1 h 202"/>
                <a:gd name="T52" fmla="*/ 1 w 326"/>
                <a:gd name="T53" fmla="*/ 1 h 20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26"/>
                <a:gd name="T82" fmla="*/ 0 h 202"/>
                <a:gd name="T83" fmla="*/ 326 w 326"/>
                <a:gd name="T84" fmla="*/ 202 h 20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26" h="202">
                  <a:moveTo>
                    <a:pt x="9" y="32"/>
                  </a:moveTo>
                  <a:lnTo>
                    <a:pt x="65" y="10"/>
                  </a:lnTo>
                  <a:lnTo>
                    <a:pt x="92" y="1"/>
                  </a:lnTo>
                  <a:lnTo>
                    <a:pt x="122" y="0"/>
                  </a:lnTo>
                  <a:lnTo>
                    <a:pt x="186" y="16"/>
                  </a:lnTo>
                  <a:lnTo>
                    <a:pt x="213" y="33"/>
                  </a:lnTo>
                  <a:lnTo>
                    <a:pt x="236" y="53"/>
                  </a:lnTo>
                  <a:lnTo>
                    <a:pt x="258" y="76"/>
                  </a:lnTo>
                  <a:lnTo>
                    <a:pt x="268" y="88"/>
                  </a:lnTo>
                  <a:lnTo>
                    <a:pt x="279" y="102"/>
                  </a:lnTo>
                  <a:lnTo>
                    <a:pt x="321" y="159"/>
                  </a:lnTo>
                  <a:lnTo>
                    <a:pt x="326" y="180"/>
                  </a:lnTo>
                  <a:lnTo>
                    <a:pt x="315" y="197"/>
                  </a:lnTo>
                  <a:lnTo>
                    <a:pt x="296" y="202"/>
                  </a:lnTo>
                  <a:lnTo>
                    <a:pt x="277" y="191"/>
                  </a:lnTo>
                  <a:lnTo>
                    <a:pt x="243" y="140"/>
                  </a:lnTo>
                  <a:lnTo>
                    <a:pt x="212" y="91"/>
                  </a:lnTo>
                  <a:lnTo>
                    <a:pt x="193" y="72"/>
                  </a:lnTo>
                  <a:lnTo>
                    <a:pt x="173" y="55"/>
                  </a:lnTo>
                  <a:lnTo>
                    <a:pt x="148" y="44"/>
                  </a:lnTo>
                  <a:lnTo>
                    <a:pt x="119" y="39"/>
                  </a:lnTo>
                  <a:lnTo>
                    <a:pt x="68" y="44"/>
                  </a:lnTo>
                  <a:lnTo>
                    <a:pt x="19" y="62"/>
                  </a:lnTo>
                  <a:lnTo>
                    <a:pt x="7" y="61"/>
                  </a:lnTo>
                  <a:lnTo>
                    <a:pt x="0" y="52"/>
                  </a:lnTo>
                  <a:lnTo>
                    <a:pt x="9" y="32"/>
                  </a:lnTo>
                  <a:close/>
                </a:path>
              </a:pathLst>
            </a:custGeom>
            <a:solidFill>
              <a:srgbClr val="BF6633"/>
            </a:solidFill>
            <a:ln w="9525">
              <a:noFill/>
              <a:round/>
              <a:headEnd/>
              <a:tailEnd/>
            </a:ln>
          </p:spPr>
          <p:txBody>
            <a:bodyPr/>
            <a:lstStyle/>
            <a:p>
              <a:endParaRPr lang="en-US" dirty="0"/>
            </a:p>
          </p:txBody>
        </p:sp>
        <p:sp>
          <p:nvSpPr>
            <p:cNvPr id="17455" name="Freeform 27"/>
            <p:cNvSpPr>
              <a:spLocks/>
            </p:cNvSpPr>
            <p:nvPr/>
          </p:nvSpPr>
          <p:spPr bwMode="auto">
            <a:xfrm>
              <a:off x="1018" y="1797"/>
              <a:ext cx="90" cy="31"/>
            </a:xfrm>
            <a:custGeom>
              <a:avLst/>
              <a:gdLst>
                <a:gd name="T0" fmla="*/ 0 w 181"/>
                <a:gd name="T1" fmla="*/ 0 h 64"/>
                <a:gd name="T2" fmla="*/ 0 w 181"/>
                <a:gd name="T3" fmla="*/ 0 h 64"/>
                <a:gd name="T4" fmla="*/ 0 w 181"/>
                <a:gd name="T5" fmla="*/ 0 h 64"/>
                <a:gd name="T6" fmla="*/ 0 w 181"/>
                <a:gd name="T7" fmla="*/ 0 h 64"/>
                <a:gd name="T8" fmla="*/ 0 w 181"/>
                <a:gd name="T9" fmla="*/ 0 h 64"/>
                <a:gd name="T10" fmla="*/ 0 w 181"/>
                <a:gd name="T11" fmla="*/ 0 h 64"/>
                <a:gd name="T12" fmla="*/ 0 w 181"/>
                <a:gd name="T13" fmla="*/ 0 h 64"/>
                <a:gd name="T14" fmla="*/ 0 w 181"/>
                <a:gd name="T15" fmla="*/ 0 h 64"/>
                <a:gd name="T16" fmla="*/ 0 w 181"/>
                <a:gd name="T17" fmla="*/ 0 h 64"/>
                <a:gd name="T18" fmla="*/ 0 w 181"/>
                <a:gd name="T19" fmla="*/ 0 h 64"/>
                <a:gd name="T20" fmla="*/ 0 w 181"/>
                <a:gd name="T21" fmla="*/ 0 h 64"/>
                <a:gd name="T22" fmla="*/ 0 w 181"/>
                <a:gd name="T23" fmla="*/ 0 h 64"/>
                <a:gd name="T24" fmla="*/ 0 w 181"/>
                <a:gd name="T25" fmla="*/ 0 h 64"/>
                <a:gd name="T26" fmla="*/ 0 w 181"/>
                <a:gd name="T27" fmla="*/ 0 h 64"/>
                <a:gd name="T28" fmla="*/ 0 w 181"/>
                <a:gd name="T29" fmla="*/ 0 h 64"/>
                <a:gd name="T30" fmla="*/ 0 w 181"/>
                <a:gd name="T31" fmla="*/ 0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1"/>
                <a:gd name="T49" fmla="*/ 0 h 64"/>
                <a:gd name="T50" fmla="*/ 181 w 181"/>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1" h="64">
                  <a:moveTo>
                    <a:pt x="13" y="0"/>
                  </a:moveTo>
                  <a:lnTo>
                    <a:pt x="78" y="4"/>
                  </a:lnTo>
                  <a:lnTo>
                    <a:pt x="139" y="20"/>
                  </a:lnTo>
                  <a:lnTo>
                    <a:pt x="159" y="39"/>
                  </a:lnTo>
                  <a:lnTo>
                    <a:pt x="168" y="48"/>
                  </a:lnTo>
                  <a:lnTo>
                    <a:pt x="181" y="55"/>
                  </a:lnTo>
                  <a:lnTo>
                    <a:pt x="179" y="61"/>
                  </a:lnTo>
                  <a:lnTo>
                    <a:pt x="149" y="64"/>
                  </a:lnTo>
                  <a:lnTo>
                    <a:pt x="120" y="63"/>
                  </a:lnTo>
                  <a:lnTo>
                    <a:pt x="93" y="49"/>
                  </a:lnTo>
                  <a:lnTo>
                    <a:pt x="68" y="38"/>
                  </a:lnTo>
                  <a:lnTo>
                    <a:pt x="12" y="26"/>
                  </a:lnTo>
                  <a:lnTo>
                    <a:pt x="0" y="13"/>
                  </a:lnTo>
                  <a:lnTo>
                    <a:pt x="4" y="4"/>
                  </a:lnTo>
                  <a:lnTo>
                    <a:pt x="13" y="0"/>
                  </a:lnTo>
                  <a:close/>
                </a:path>
              </a:pathLst>
            </a:custGeom>
            <a:solidFill>
              <a:srgbClr val="BF6633"/>
            </a:solidFill>
            <a:ln w="9525">
              <a:noFill/>
              <a:round/>
              <a:headEnd/>
              <a:tailEnd/>
            </a:ln>
          </p:spPr>
          <p:txBody>
            <a:bodyPr/>
            <a:lstStyle/>
            <a:p>
              <a:endParaRPr lang="en-US" dirty="0"/>
            </a:p>
          </p:txBody>
        </p:sp>
        <p:sp>
          <p:nvSpPr>
            <p:cNvPr id="17456" name="Freeform 28"/>
            <p:cNvSpPr>
              <a:spLocks/>
            </p:cNvSpPr>
            <p:nvPr/>
          </p:nvSpPr>
          <p:spPr bwMode="auto">
            <a:xfrm>
              <a:off x="1115" y="1817"/>
              <a:ext cx="152" cy="31"/>
            </a:xfrm>
            <a:custGeom>
              <a:avLst/>
              <a:gdLst>
                <a:gd name="T0" fmla="*/ 1 w 302"/>
                <a:gd name="T1" fmla="*/ 0 h 63"/>
                <a:gd name="T2" fmla="*/ 1 w 302"/>
                <a:gd name="T3" fmla="*/ 0 h 63"/>
                <a:gd name="T4" fmla="*/ 1 w 302"/>
                <a:gd name="T5" fmla="*/ 0 h 63"/>
                <a:gd name="T6" fmla="*/ 1 w 302"/>
                <a:gd name="T7" fmla="*/ 0 h 63"/>
                <a:gd name="T8" fmla="*/ 1 w 302"/>
                <a:gd name="T9" fmla="*/ 0 h 63"/>
                <a:gd name="T10" fmla="*/ 1 w 302"/>
                <a:gd name="T11" fmla="*/ 0 h 63"/>
                <a:gd name="T12" fmla="*/ 1 w 302"/>
                <a:gd name="T13" fmla="*/ 0 h 63"/>
                <a:gd name="T14" fmla="*/ 1 w 302"/>
                <a:gd name="T15" fmla="*/ 0 h 63"/>
                <a:gd name="T16" fmla="*/ 1 w 302"/>
                <a:gd name="T17" fmla="*/ 0 h 63"/>
                <a:gd name="T18" fmla="*/ 1 w 302"/>
                <a:gd name="T19" fmla="*/ 0 h 63"/>
                <a:gd name="T20" fmla="*/ 1 w 302"/>
                <a:gd name="T21" fmla="*/ 0 h 63"/>
                <a:gd name="T22" fmla="*/ 1 w 302"/>
                <a:gd name="T23" fmla="*/ 0 h 63"/>
                <a:gd name="T24" fmla="*/ 1 w 302"/>
                <a:gd name="T25" fmla="*/ 0 h 63"/>
                <a:gd name="T26" fmla="*/ 1 w 302"/>
                <a:gd name="T27" fmla="*/ 0 h 63"/>
                <a:gd name="T28" fmla="*/ 0 w 302"/>
                <a:gd name="T29" fmla="*/ 0 h 63"/>
                <a:gd name="T30" fmla="*/ 1 w 302"/>
                <a:gd name="T31" fmla="*/ 0 h 63"/>
                <a:gd name="T32" fmla="*/ 1 w 302"/>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02"/>
                <a:gd name="T52" fmla="*/ 0 h 63"/>
                <a:gd name="T53" fmla="*/ 302 w 302"/>
                <a:gd name="T54" fmla="*/ 63 h 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02" h="63">
                  <a:moveTo>
                    <a:pt x="11" y="5"/>
                  </a:moveTo>
                  <a:lnTo>
                    <a:pt x="82" y="0"/>
                  </a:lnTo>
                  <a:lnTo>
                    <a:pt x="146" y="6"/>
                  </a:lnTo>
                  <a:lnTo>
                    <a:pt x="209" y="15"/>
                  </a:lnTo>
                  <a:lnTo>
                    <a:pt x="280" y="19"/>
                  </a:lnTo>
                  <a:lnTo>
                    <a:pt x="297" y="26"/>
                  </a:lnTo>
                  <a:lnTo>
                    <a:pt x="302" y="40"/>
                  </a:lnTo>
                  <a:lnTo>
                    <a:pt x="297" y="56"/>
                  </a:lnTo>
                  <a:lnTo>
                    <a:pt x="280" y="63"/>
                  </a:lnTo>
                  <a:lnTo>
                    <a:pt x="210" y="56"/>
                  </a:lnTo>
                  <a:lnTo>
                    <a:pt x="148" y="40"/>
                  </a:lnTo>
                  <a:lnTo>
                    <a:pt x="86" y="29"/>
                  </a:lnTo>
                  <a:lnTo>
                    <a:pt x="14" y="31"/>
                  </a:lnTo>
                  <a:lnTo>
                    <a:pt x="4" y="29"/>
                  </a:lnTo>
                  <a:lnTo>
                    <a:pt x="0" y="20"/>
                  </a:lnTo>
                  <a:lnTo>
                    <a:pt x="11" y="5"/>
                  </a:lnTo>
                  <a:close/>
                </a:path>
              </a:pathLst>
            </a:custGeom>
            <a:solidFill>
              <a:srgbClr val="BF6633"/>
            </a:solidFill>
            <a:ln w="9525">
              <a:noFill/>
              <a:round/>
              <a:headEnd/>
              <a:tailEnd/>
            </a:ln>
          </p:spPr>
          <p:txBody>
            <a:bodyPr/>
            <a:lstStyle/>
            <a:p>
              <a:endParaRPr lang="en-US" dirty="0"/>
            </a:p>
          </p:txBody>
        </p:sp>
        <p:sp>
          <p:nvSpPr>
            <p:cNvPr id="17457" name="Freeform 29"/>
            <p:cNvSpPr>
              <a:spLocks/>
            </p:cNvSpPr>
            <p:nvPr/>
          </p:nvSpPr>
          <p:spPr bwMode="auto">
            <a:xfrm>
              <a:off x="1272" y="1783"/>
              <a:ext cx="138" cy="60"/>
            </a:xfrm>
            <a:custGeom>
              <a:avLst/>
              <a:gdLst>
                <a:gd name="T0" fmla="*/ 0 w 277"/>
                <a:gd name="T1" fmla="*/ 0 h 122"/>
                <a:gd name="T2" fmla="*/ 0 w 277"/>
                <a:gd name="T3" fmla="*/ 0 h 122"/>
                <a:gd name="T4" fmla="*/ 0 w 277"/>
                <a:gd name="T5" fmla="*/ 0 h 122"/>
                <a:gd name="T6" fmla="*/ 0 w 277"/>
                <a:gd name="T7" fmla="*/ 0 h 122"/>
                <a:gd name="T8" fmla="*/ 0 w 277"/>
                <a:gd name="T9" fmla="*/ 0 h 122"/>
                <a:gd name="T10" fmla="*/ 0 w 277"/>
                <a:gd name="T11" fmla="*/ 0 h 122"/>
                <a:gd name="T12" fmla="*/ 0 w 277"/>
                <a:gd name="T13" fmla="*/ 0 h 122"/>
                <a:gd name="T14" fmla="*/ 0 w 277"/>
                <a:gd name="T15" fmla="*/ 0 h 122"/>
                <a:gd name="T16" fmla="*/ 0 w 277"/>
                <a:gd name="T17" fmla="*/ 0 h 122"/>
                <a:gd name="T18" fmla="*/ 0 w 277"/>
                <a:gd name="T19" fmla="*/ 0 h 122"/>
                <a:gd name="T20" fmla="*/ 0 w 277"/>
                <a:gd name="T21" fmla="*/ 0 h 122"/>
                <a:gd name="T22" fmla="*/ 0 w 277"/>
                <a:gd name="T23" fmla="*/ 0 h 122"/>
                <a:gd name="T24" fmla="*/ 0 w 277"/>
                <a:gd name="T25" fmla="*/ 0 h 122"/>
                <a:gd name="T26" fmla="*/ 0 w 277"/>
                <a:gd name="T27" fmla="*/ 0 h 122"/>
                <a:gd name="T28" fmla="*/ 0 w 277"/>
                <a:gd name="T29" fmla="*/ 0 h 122"/>
                <a:gd name="T30" fmla="*/ 0 w 277"/>
                <a:gd name="T31" fmla="*/ 0 h 122"/>
                <a:gd name="T32" fmla="*/ 0 w 277"/>
                <a:gd name="T33" fmla="*/ 0 h 122"/>
                <a:gd name="T34" fmla="*/ 0 w 277"/>
                <a:gd name="T35" fmla="*/ 0 h 122"/>
                <a:gd name="T36" fmla="*/ 0 w 277"/>
                <a:gd name="T37" fmla="*/ 0 h 122"/>
                <a:gd name="T38" fmla="*/ 0 w 277"/>
                <a:gd name="T39" fmla="*/ 0 h 122"/>
                <a:gd name="T40" fmla="*/ 0 w 277"/>
                <a:gd name="T41" fmla="*/ 0 h 122"/>
                <a:gd name="T42" fmla="*/ 0 w 277"/>
                <a:gd name="T43" fmla="*/ 0 h 122"/>
                <a:gd name="T44" fmla="*/ 0 w 277"/>
                <a:gd name="T45" fmla="*/ 0 h 122"/>
                <a:gd name="T46" fmla="*/ 0 w 277"/>
                <a:gd name="T47" fmla="*/ 0 h 1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7"/>
                <a:gd name="T73" fmla="*/ 0 h 122"/>
                <a:gd name="T74" fmla="*/ 277 w 277"/>
                <a:gd name="T75" fmla="*/ 122 h 12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7" h="122">
                  <a:moveTo>
                    <a:pt x="227" y="92"/>
                  </a:moveTo>
                  <a:lnTo>
                    <a:pt x="232" y="84"/>
                  </a:lnTo>
                  <a:lnTo>
                    <a:pt x="216" y="71"/>
                  </a:lnTo>
                  <a:lnTo>
                    <a:pt x="201" y="61"/>
                  </a:lnTo>
                  <a:lnTo>
                    <a:pt x="167" y="47"/>
                  </a:lnTo>
                  <a:lnTo>
                    <a:pt x="88" y="37"/>
                  </a:lnTo>
                  <a:lnTo>
                    <a:pt x="29" y="68"/>
                  </a:lnTo>
                  <a:lnTo>
                    <a:pt x="14" y="72"/>
                  </a:lnTo>
                  <a:lnTo>
                    <a:pt x="3" y="63"/>
                  </a:lnTo>
                  <a:lnTo>
                    <a:pt x="0" y="49"/>
                  </a:lnTo>
                  <a:lnTo>
                    <a:pt x="8" y="37"/>
                  </a:lnTo>
                  <a:lnTo>
                    <a:pt x="27" y="25"/>
                  </a:lnTo>
                  <a:lnTo>
                    <a:pt x="45" y="16"/>
                  </a:lnTo>
                  <a:lnTo>
                    <a:pt x="84" y="0"/>
                  </a:lnTo>
                  <a:lnTo>
                    <a:pt x="192" y="12"/>
                  </a:lnTo>
                  <a:lnTo>
                    <a:pt x="237" y="31"/>
                  </a:lnTo>
                  <a:lnTo>
                    <a:pt x="257" y="46"/>
                  </a:lnTo>
                  <a:lnTo>
                    <a:pt x="277" y="66"/>
                  </a:lnTo>
                  <a:lnTo>
                    <a:pt x="277" y="95"/>
                  </a:lnTo>
                  <a:lnTo>
                    <a:pt x="257" y="115"/>
                  </a:lnTo>
                  <a:lnTo>
                    <a:pt x="243" y="122"/>
                  </a:lnTo>
                  <a:lnTo>
                    <a:pt x="231" y="118"/>
                  </a:lnTo>
                  <a:lnTo>
                    <a:pt x="227" y="92"/>
                  </a:lnTo>
                  <a:close/>
                </a:path>
              </a:pathLst>
            </a:custGeom>
            <a:solidFill>
              <a:srgbClr val="BF6633"/>
            </a:solidFill>
            <a:ln w="9525">
              <a:noFill/>
              <a:round/>
              <a:headEnd/>
              <a:tailEnd/>
            </a:ln>
          </p:spPr>
          <p:txBody>
            <a:bodyPr/>
            <a:lstStyle/>
            <a:p>
              <a:endParaRPr lang="en-US" dirty="0"/>
            </a:p>
          </p:txBody>
        </p:sp>
        <p:sp>
          <p:nvSpPr>
            <p:cNvPr id="17458" name="Freeform 30"/>
            <p:cNvSpPr>
              <a:spLocks/>
            </p:cNvSpPr>
            <p:nvPr/>
          </p:nvSpPr>
          <p:spPr bwMode="auto">
            <a:xfrm>
              <a:off x="1326" y="1829"/>
              <a:ext cx="87" cy="54"/>
            </a:xfrm>
            <a:custGeom>
              <a:avLst/>
              <a:gdLst>
                <a:gd name="T0" fmla="*/ 0 w 175"/>
                <a:gd name="T1" fmla="*/ 0 h 109"/>
                <a:gd name="T2" fmla="*/ 0 w 175"/>
                <a:gd name="T3" fmla="*/ 0 h 109"/>
                <a:gd name="T4" fmla="*/ 0 w 175"/>
                <a:gd name="T5" fmla="*/ 0 h 109"/>
                <a:gd name="T6" fmla="*/ 0 w 175"/>
                <a:gd name="T7" fmla="*/ 0 h 109"/>
                <a:gd name="T8" fmla="*/ 0 w 175"/>
                <a:gd name="T9" fmla="*/ 0 h 109"/>
                <a:gd name="T10" fmla="*/ 0 w 175"/>
                <a:gd name="T11" fmla="*/ 0 h 109"/>
                <a:gd name="T12" fmla="*/ 0 w 175"/>
                <a:gd name="T13" fmla="*/ 0 h 109"/>
                <a:gd name="T14" fmla="*/ 0 w 175"/>
                <a:gd name="T15" fmla="*/ 0 h 109"/>
                <a:gd name="T16" fmla="*/ 0 w 175"/>
                <a:gd name="T17" fmla="*/ 0 h 109"/>
                <a:gd name="T18" fmla="*/ 0 w 175"/>
                <a:gd name="T19" fmla="*/ 0 h 109"/>
                <a:gd name="T20" fmla="*/ 0 w 175"/>
                <a:gd name="T21" fmla="*/ 0 h 109"/>
                <a:gd name="T22" fmla="*/ 0 w 175"/>
                <a:gd name="T23" fmla="*/ 0 h 109"/>
                <a:gd name="T24" fmla="*/ 0 w 175"/>
                <a:gd name="T25" fmla="*/ 0 h 109"/>
                <a:gd name="T26" fmla="*/ 0 w 175"/>
                <a:gd name="T27" fmla="*/ 0 h 109"/>
                <a:gd name="T28" fmla="*/ 0 w 175"/>
                <a:gd name="T29" fmla="*/ 0 h 1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09"/>
                <a:gd name="T47" fmla="*/ 175 w 175"/>
                <a:gd name="T48" fmla="*/ 109 h 1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09">
                  <a:moveTo>
                    <a:pt x="14" y="0"/>
                  </a:moveTo>
                  <a:lnTo>
                    <a:pt x="74" y="0"/>
                  </a:lnTo>
                  <a:lnTo>
                    <a:pt x="129" y="16"/>
                  </a:lnTo>
                  <a:lnTo>
                    <a:pt x="173" y="78"/>
                  </a:lnTo>
                  <a:lnTo>
                    <a:pt x="175" y="94"/>
                  </a:lnTo>
                  <a:lnTo>
                    <a:pt x="166" y="107"/>
                  </a:lnTo>
                  <a:lnTo>
                    <a:pt x="152" y="109"/>
                  </a:lnTo>
                  <a:lnTo>
                    <a:pt x="138" y="100"/>
                  </a:lnTo>
                  <a:lnTo>
                    <a:pt x="103" y="50"/>
                  </a:lnTo>
                  <a:lnTo>
                    <a:pt x="62" y="34"/>
                  </a:lnTo>
                  <a:lnTo>
                    <a:pt x="18" y="32"/>
                  </a:lnTo>
                  <a:lnTo>
                    <a:pt x="6" y="29"/>
                  </a:lnTo>
                  <a:lnTo>
                    <a:pt x="0" y="19"/>
                  </a:lnTo>
                  <a:lnTo>
                    <a:pt x="14" y="0"/>
                  </a:lnTo>
                  <a:close/>
                </a:path>
              </a:pathLst>
            </a:custGeom>
            <a:solidFill>
              <a:srgbClr val="BF6633"/>
            </a:solidFill>
            <a:ln w="9525">
              <a:noFill/>
              <a:round/>
              <a:headEnd/>
              <a:tailEnd/>
            </a:ln>
          </p:spPr>
          <p:txBody>
            <a:bodyPr/>
            <a:lstStyle/>
            <a:p>
              <a:endParaRPr lang="en-US" dirty="0"/>
            </a:p>
          </p:txBody>
        </p:sp>
        <p:sp>
          <p:nvSpPr>
            <p:cNvPr id="17459" name="Freeform 31"/>
            <p:cNvSpPr>
              <a:spLocks/>
            </p:cNvSpPr>
            <p:nvPr/>
          </p:nvSpPr>
          <p:spPr bwMode="auto">
            <a:xfrm>
              <a:off x="1338" y="1861"/>
              <a:ext cx="53" cy="45"/>
            </a:xfrm>
            <a:custGeom>
              <a:avLst/>
              <a:gdLst>
                <a:gd name="T0" fmla="*/ 1 w 105"/>
                <a:gd name="T1" fmla="*/ 0 h 90"/>
                <a:gd name="T2" fmla="*/ 1 w 105"/>
                <a:gd name="T3" fmla="*/ 1 h 90"/>
                <a:gd name="T4" fmla="*/ 1 w 105"/>
                <a:gd name="T5" fmla="*/ 1 h 90"/>
                <a:gd name="T6" fmla="*/ 1 w 105"/>
                <a:gd name="T7" fmla="*/ 1 h 90"/>
                <a:gd name="T8" fmla="*/ 1 w 105"/>
                <a:gd name="T9" fmla="*/ 1 h 90"/>
                <a:gd name="T10" fmla="*/ 1 w 105"/>
                <a:gd name="T11" fmla="*/ 1 h 90"/>
                <a:gd name="T12" fmla="*/ 1 w 105"/>
                <a:gd name="T13" fmla="*/ 1 h 90"/>
                <a:gd name="T14" fmla="*/ 1 w 105"/>
                <a:gd name="T15" fmla="*/ 1 h 90"/>
                <a:gd name="T16" fmla="*/ 1 w 105"/>
                <a:gd name="T17" fmla="*/ 1 h 90"/>
                <a:gd name="T18" fmla="*/ 1 w 105"/>
                <a:gd name="T19" fmla="*/ 1 h 90"/>
                <a:gd name="T20" fmla="*/ 1 w 105"/>
                <a:gd name="T21" fmla="*/ 1 h 90"/>
                <a:gd name="T22" fmla="*/ 1 w 105"/>
                <a:gd name="T23" fmla="*/ 1 h 90"/>
                <a:gd name="T24" fmla="*/ 1 w 105"/>
                <a:gd name="T25" fmla="*/ 1 h 90"/>
                <a:gd name="T26" fmla="*/ 0 w 105"/>
                <a:gd name="T27" fmla="*/ 1 h 90"/>
                <a:gd name="T28" fmla="*/ 1 w 105"/>
                <a:gd name="T29" fmla="*/ 1 h 90"/>
                <a:gd name="T30" fmla="*/ 1 w 105"/>
                <a:gd name="T31" fmla="*/ 0 h 90"/>
                <a:gd name="T32" fmla="*/ 1 w 105"/>
                <a:gd name="T33" fmla="*/ 0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90"/>
                <a:gd name="T53" fmla="*/ 105 w 105"/>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90">
                  <a:moveTo>
                    <a:pt x="15" y="0"/>
                  </a:moveTo>
                  <a:lnTo>
                    <a:pt x="61" y="10"/>
                  </a:lnTo>
                  <a:lnTo>
                    <a:pt x="100" y="38"/>
                  </a:lnTo>
                  <a:lnTo>
                    <a:pt x="105" y="66"/>
                  </a:lnTo>
                  <a:lnTo>
                    <a:pt x="102" y="82"/>
                  </a:lnTo>
                  <a:lnTo>
                    <a:pt x="91" y="90"/>
                  </a:lnTo>
                  <a:lnTo>
                    <a:pt x="78" y="88"/>
                  </a:lnTo>
                  <a:lnTo>
                    <a:pt x="68" y="76"/>
                  </a:lnTo>
                  <a:lnTo>
                    <a:pt x="63" y="58"/>
                  </a:lnTo>
                  <a:lnTo>
                    <a:pt x="51" y="47"/>
                  </a:lnTo>
                  <a:lnTo>
                    <a:pt x="41" y="38"/>
                  </a:lnTo>
                  <a:lnTo>
                    <a:pt x="13" y="28"/>
                  </a:lnTo>
                  <a:lnTo>
                    <a:pt x="3" y="23"/>
                  </a:lnTo>
                  <a:lnTo>
                    <a:pt x="0" y="13"/>
                  </a:lnTo>
                  <a:lnTo>
                    <a:pt x="4" y="5"/>
                  </a:lnTo>
                  <a:lnTo>
                    <a:pt x="15" y="0"/>
                  </a:lnTo>
                  <a:close/>
                </a:path>
              </a:pathLst>
            </a:custGeom>
            <a:solidFill>
              <a:srgbClr val="BF6633"/>
            </a:solidFill>
            <a:ln w="9525">
              <a:noFill/>
              <a:round/>
              <a:headEnd/>
              <a:tailEnd/>
            </a:ln>
          </p:spPr>
          <p:txBody>
            <a:bodyPr/>
            <a:lstStyle/>
            <a:p>
              <a:endParaRPr lang="en-US" dirty="0"/>
            </a:p>
          </p:txBody>
        </p:sp>
        <p:sp>
          <p:nvSpPr>
            <p:cNvPr id="17460" name="Freeform 32"/>
            <p:cNvSpPr>
              <a:spLocks/>
            </p:cNvSpPr>
            <p:nvPr/>
          </p:nvSpPr>
          <p:spPr bwMode="auto">
            <a:xfrm>
              <a:off x="1328" y="1887"/>
              <a:ext cx="38" cy="48"/>
            </a:xfrm>
            <a:custGeom>
              <a:avLst/>
              <a:gdLst>
                <a:gd name="T0" fmla="*/ 1 w 75"/>
                <a:gd name="T1" fmla="*/ 0 h 94"/>
                <a:gd name="T2" fmla="*/ 1 w 75"/>
                <a:gd name="T3" fmla="*/ 1 h 94"/>
                <a:gd name="T4" fmla="*/ 1 w 75"/>
                <a:gd name="T5" fmla="*/ 1 h 94"/>
                <a:gd name="T6" fmla="*/ 1 w 75"/>
                <a:gd name="T7" fmla="*/ 1 h 94"/>
                <a:gd name="T8" fmla="*/ 1 w 75"/>
                <a:gd name="T9" fmla="*/ 1 h 94"/>
                <a:gd name="T10" fmla="*/ 1 w 75"/>
                <a:gd name="T11" fmla="*/ 1 h 94"/>
                <a:gd name="T12" fmla="*/ 1 w 75"/>
                <a:gd name="T13" fmla="*/ 1 h 94"/>
                <a:gd name="T14" fmla="*/ 1 w 75"/>
                <a:gd name="T15" fmla="*/ 1 h 94"/>
                <a:gd name="T16" fmla="*/ 1 w 75"/>
                <a:gd name="T17" fmla="*/ 1 h 94"/>
                <a:gd name="T18" fmla="*/ 1 w 75"/>
                <a:gd name="T19" fmla="*/ 1 h 94"/>
                <a:gd name="T20" fmla="*/ 0 w 75"/>
                <a:gd name="T21" fmla="*/ 1 h 94"/>
                <a:gd name="T22" fmla="*/ 1 w 75"/>
                <a:gd name="T23" fmla="*/ 0 h 94"/>
                <a:gd name="T24" fmla="*/ 1 w 75"/>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
                <a:gd name="T40" fmla="*/ 0 h 94"/>
                <a:gd name="T41" fmla="*/ 75 w 75"/>
                <a:gd name="T42" fmla="*/ 94 h 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 h="94">
                  <a:moveTo>
                    <a:pt x="19" y="0"/>
                  </a:moveTo>
                  <a:lnTo>
                    <a:pt x="66" y="23"/>
                  </a:lnTo>
                  <a:lnTo>
                    <a:pt x="75" y="40"/>
                  </a:lnTo>
                  <a:lnTo>
                    <a:pt x="61" y="86"/>
                  </a:lnTo>
                  <a:lnTo>
                    <a:pt x="56" y="93"/>
                  </a:lnTo>
                  <a:lnTo>
                    <a:pt x="49" y="94"/>
                  </a:lnTo>
                  <a:lnTo>
                    <a:pt x="41" y="82"/>
                  </a:lnTo>
                  <a:lnTo>
                    <a:pt x="39" y="50"/>
                  </a:lnTo>
                  <a:lnTo>
                    <a:pt x="23" y="36"/>
                  </a:lnTo>
                  <a:lnTo>
                    <a:pt x="5" y="23"/>
                  </a:lnTo>
                  <a:lnTo>
                    <a:pt x="0" y="4"/>
                  </a:lnTo>
                  <a:lnTo>
                    <a:pt x="19" y="0"/>
                  </a:lnTo>
                  <a:close/>
                </a:path>
              </a:pathLst>
            </a:custGeom>
            <a:solidFill>
              <a:srgbClr val="BF6633"/>
            </a:solidFill>
            <a:ln w="9525">
              <a:noFill/>
              <a:round/>
              <a:headEnd/>
              <a:tailEnd/>
            </a:ln>
          </p:spPr>
          <p:txBody>
            <a:bodyPr/>
            <a:lstStyle/>
            <a:p>
              <a:endParaRPr lang="en-US" dirty="0"/>
            </a:p>
          </p:txBody>
        </p:sp>
        <p:sp>
          <p:nvSpPr>
            <p:cNvPr id="17461" name="Freeform 33"/>
            <p:cNvSpPr>
              <a:spLocks/>
            </p:cNvSpPr>
            <p:nvPr/>
          </p:nvSpPr>
          <p:spPr bwMode="auto">
            <a:xfrm>
              <a:off x="1256" y="1898"/>
              <a:ext cx="87" cy="49"/>
            </a:xfrm>
            <a:custGeom>
              <a:avLst/>
              <a:gdLst>
                <a:gd name="T0" fmla="*/ 0 w 176"/>
                <a:gd name="T1" fmla="*/ 1 h 98"/>
                <a:gd name="T2" fmla="*/ 0 w 176"/>
                <a:gd name="T3" fmla="*/ 1 h 98"/>
                <a:gd name="T4" fmla="*/ 0 w 176"/>
                <a:gd name="T5" fmla="*/ 1 h 98"/>
                <a:gd name="T6" fmla="*/ 0 w 176"/>
                <a:gd name="T7" fmla="*/ 1 h 98"/>
                <a:gd name="T8" fmla="*/ 0 w 176"/>
                <a:gd name="T9" fmla="*/ 1 h 98"/>
                <a:gd name="T10" fmla="*/ 0 w 176"/>
                <a:gd name="T11" fmla="*/ 1 h 98"/>
                <a:gd name="T12" fmla="*/ 0 w 176"/>
                <a:gd name="T13" fmla="*/ 1 h 98"/>
                <a:gd name="T14" fmla="*/ 0 w 176"/>
                <a:gd name="T15" fmla="*/ 1 h 98"/>
                <a:gd name="T16" fmla="*/ 0 w 176"/>
                <a:gd name="T17" fmla="*/ 1 h 98"/>
                <a:gd name="T18" fmla="*/ 0 w 176"/>
                <a:gd name="T19" fmla="*/ 1 h 98"/>
                <a:gd name="T20" fmla="*/ 0 w 176"/>
                <a:gd name="T21" fmla="*/ 1 h 98"/>
                <a:gd name="T22" fmla="*/ 0 w 176"/>
                <a:gd name="T23" fmla="*/ 1 h 98"/>
                <a:gd name="T24" fmla="*/ 0 w 176"/>
                <a:gd name="T25" fmla="*/ 1 h 98"/>
                <a:gd name="T26" fmla="*/ 0 w 176"/>
                <a:gd name="T27" fmla="*/ 1 h 98"/>
                <a:gd name="T28" fmla="*/ 0 w 176"/>
                <a:gd name="T29" fmla="*/ 1 h 98"/>
                <a:gd name="T30" fmla="*/ 0 w 176"/>
                <a:gd name="T31" fmla="*/ 0 h 98"/>
                <a:gd name="T32" fmla="*/ 0 w 176"/>
                <a:gd name="T33" fmla="*/ 1 h 98"/>
                <a:gd name="T34" fmla="*/ 0 w 176"/>
                <a:gd name="T35" fmla="*/ 1 h 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98"/>
                <a:gd name="T56" fmla="*/ 176 w 176"/>
                <a:gd name="T57" fmla="*/ 98 h 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98">
                  <a:moveTo>
                    <a:pt x="29" y="5"/>
                  </a:moveTo>
                  <a:lnTo>
                    <a:pt x="67" y="31"/>
                  </a:lnTo>
                  <a:lnTo>
                    <a:pt x="135" y="41"/>
                  </a:lnTo>
                  <a:lnTo>
                    <a:pt x="159" y="59"/>
                  </a:lnTo>
                  <a:lnTo>
                    <a:pt x="176" y="88"/>
                  </a:lnTo>
                  <a:lnTo>
                    <a:pt x="170" y="98"/>
                  </a:lnTo>
                  <a:lnTo>
                    <a:pt x="160" y="92"/>
                  </a:lnTo>
                  <a:lnTo>
                    <a:pt x="155" y="81"/>
                  </a:lnTo>
                  <a:lnTo>
                    <a:pt x="146" y="74"/>
                  </a:lnTo>
                  <a:lnTo>
                    <a:pt x="119" y="68"/>
                  </a:lnTo>
                  <a:lnTo>
                    <a:pt x="57" y="71"/>
                  </a:lnTo>
                  <a:lnTo>
                    <a:pt x="30" y="52"/>
                  </a:lnTo>
                  <a:lnTo>
                    <a:pt x="6" y="29"/>
                  </a:lnTo>
                  <a:lnTo>
                    <a:pt x="0" y="16"/>
                  </a:lnTo>
                  <a:lnTo>
                    <a:pt x="6" y="5"/>
                  </a:lnTo>
                  <a:lnTo>
                    <a:pt x="17" y="0"/>
                  </a:lnTo>
                  <a:lnTo>
                    <a:pt x="29" y="5"/>
                  </a:lnTo>
                  <a:close/>
                </a:path>
              </a:pathLst>
            </a:custGeom>
            <a:solidFill>
              <a:srgbClr val="BF6633"/>
            </a:solidFill>
            <a:ln w="9525">
              <a:noFill/>
              <a:round/>
              <a:headEnd/>
              <a:tailEnd/>
            </a:ln>
          </p:spPr>
          <p:txBody>
            <a:bodyPr/>
            <a:lstStyle/>
            <a:p>
              <a:endParaRPr lang="en-US" dirty="0"/>
            </a:p>
          </p:txBody>
        </p:sp>
        <p:sp>
          <p:nvSpPr>
            <p:cNvPr id="17462" name="Freeform 34"/>
            <p:cNvSpPr>
              <a:spLocks/>
            </p:cNvSpPr>
            <p:nvPr/>
          </p:nvSpPr>
          <p:spPr bwMode="auto">
            <a:xfrm>
              <a:off x="1014" y="1705"/>
              <a:ext cx="27" cy="74"/>
            </a:xfrm>
            <a:custGeom>
              <a:avLst/>
              <a:gdLst>
                <a:gd name="T0" fmla="*/ 1 w 53"/>
                <a:gd name="T1" fmla="*/ 1 h 148"/>
                <a:gd name="T2" fmla="*/ 1 w 53"/>
                <a:gd name="T3" fmla="*/ 1 h 148"/>
                <a:gd name="T4" fmla="*/ 1 w 53"/>
                <a:gd name="T5" fmla="*/ 1 h 148"/>
                <a:gd name="T6" fmla="*/ 1 w 53"/>
                <a:gd name="T7" fmla="*/ 1 h 148"/>
                <a:gd name="T8" fmla="*/ 1 w 53"/>
                <a:gd name="T9" fmla="*/ 1 h 148"/>
                <a:gd name="T10" fmla="*/ 1 w 53"/>
                <a:gd name="T11" fmla="*/ 1 h 148"/>
                <a:gd name="T12" fmla="*/ 0 w 53"/>
                <a:gd name="T13" fmla="*/ 1 h 148"/>
                <a:gd name="T14" fmla="*/ 1 w 53"/>
                <a:gd name="T15" fmla="*/ 1 h 148"/>
                <a:gd name="T16" fmla="*/ 1 w 53"/>
                <a:gd name="T17" fmla="*/ 0 h 148"/>
                <a:gd name="T18" fmla="*/ 1 w 53"/>
                <a:gd name="T19" fmla="*/ 1 h 148"/>
                <a:gd name="T20" fmla="*/ 1 w 53"/>
                <a:gd name="T21" fmla="*/ 1 h 148"/>
                <a:gd name="T22" fmla="*/ 1 w 53"/>
                <a:gd name="T23" fmla="*/ 1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48"/>
                <a:gd name="T38" fmla="*/ 53 w 53"/>
                <a:gd name="T39" fmla="*/ 148 h 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48">
                  <a:moveTo>
                    <a:pt x="53" y="15"/>
                  </a:moveTo>
                  <a:lnTo>
                    <a:pt x="53" y="78"/>
                  </a:lnTo>
                  <a:lnTo>
                    <a:pt x="37" y="135"/>
                  </a:lnTo>
                  <a:lnTo>
                    <a:pt x="33" y="143"/>
                  </a:lnTo>
                  <a:lnTo>
                    <a:pt x="26" y="148"/>
                  </a:lnTo>
                  <a:lnTo>
                    <a:pt x="12" y="148"/>
                  </a:lnTo>
                  <a:lnTo>
                    <a:pt x="0" y="121"/>
                  </a:lnTo>
                  <a:lnTo>
                    <a:pt x="19" y="19"/>
                  </a:lnTo>
                  <a:lnTo>
                    <a:pt x="34" y="0"/>
                  </a:lnTo>
                  <a:lnTo>
                    <a:pt x="46" y="3"/>
                  </a:lnTo>
                  <a:lnTo>
                    <a:pt x="53" y="15"/>
                  </a:lnTo>
                  <a:close/>
                </a:path>
              </a:pathLst>
            </a:custGeom>
            <a:solidFill>
              <a:srgbClr val="BF6633"/>
            </a:solidFill>
            <a:ln w="9525">
              <a:noFill/>
              <a:round/>
              <a:headEnd/>
              <a:tailEnd/>
            </a:ln>
          </p:spPr>
          <p:txBody>
            <a:bodyPr/>
            <a:lstStyle/>
            <a:p>
              <a:endParaRPr lang="en-US" dirty="0"/>
            </a:p>
          </p:txBody>
        </p:sp>
        <p:sp>
          <p:nvSpPr>
            <p:cNvPr id="17463" name="Freeform 35"/>
            <p:cNvSpPr>
              <a:spLocks/>
            </p:cNvSpPr>
            <p:nvPr/>
          </p:nvSpPr>
          <p:spPr bwMode="auto">
            <a:xfrm>
              <a:off x="1040" y="1690"/>
              <a:ext cx="74" cy="106"/>
            </a:xfrm>
            <a:custGeom>
              <a:avLst/>
              <a:gdLst>
                <a:gd name="T0" fmla="*/ 1 w 148"/>
                <a:gd name="T1" fmla="*/ 1 h 211"/>
                <a:gd name="T2" fmla="*/ 1 w 148"/>
                <a:gd name="T3" fmla="*/ 1 h 211"/>
                <a:gd name="T4" fmla="*/ 1 w 148"/>
                <a:gd name="T5" fmla="*/ 1 h 211"/>
                <a:gd name="T6" fmla="*/ 1 w 148"/>
                <a:gd name="T7" fmla="*/ 1 h 211"/>
                <a:gd name="T8" fmla="*/ 1 w 148"/>
                <a:gd name="T9" fmla="*/ 1 h 211"/>
                <a:gd name="T10" fmla="*/ 1 w 148"/>
                <a:gd name="T11" fmla="*/ 1 h 211"/>
                <a:gd name="T12" fmla="*/ 1 w 148"/>
                <a:gd name="T13" fmla="*/ 1 h 211"/>
                <a:gd name="T14" fmla="*/ 1 w 148"/>
                <a:gd name="T15" fmla="*/ 1 h 211"/>
                <a:gd name="T16" fmla="*/ 1 w 148"/>
                <a:gd name="T17" fmla="*/ 1 h 211"/>
                <a:gd name="T18" fmla="*/ 1 w 148"/>
                <a:gd name="T19" fmla="*/ 1 h 211"/>
                <a:gd name="T20" fmla="*/ 1 w 148"/>
                <a:gd name="T21" fmla="*/ 1 h 211"/>
                <a:gd name="T22" fmla="*/ 1 w 148"/>
                <a:gd name="T23" fmla="*/ 1 h 211"/>
                <a:gd name="T24" fmla="*/ 1 w 148"/>
                <a:gd name="T25" fmla="*/ 1 h 211"/>
                <a:gd name="T26" fmla="*/ 1 w 148"/>
                <a:gd name="T27" fmla="*/ 1 h 211"/>
                <a:gd name="T28" fmla="*/ 1 w 148"/>
                <a:gd name="T29" fmla="*/ 1 h 211"/>
                <a:gd name="T30" fmla="*/ 1 w 148"/>
                <a:gd name="T31" fmla="*/ 1 h 211"/>
                <a:gd name="T32" fmla="*/ 0 w 148"/>
                <a:gd name="T33" fmla="*/ 1 h 211"/>
                <a:gd name="T34" fmla="*/ 1 w 148"/>
                <a:gd name="T35" fmla="*/ 0 h 211"/>
                <a:gd name="T36" fmla="*/ 1 w 148"/>
                <a:gd name="T37" fmla="*/ 1 h 211"/>
                <a:gd name="T38" fmla="*/ 1 w 148"/>
                <a:gd name="T39" fmla="*/ 1 h 21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8"/>
                <a:gd name="T61" fmla="*/ 0 h 211"/>
                <a:gd name="T62" fmla="*/ 148 w 148"/>
                <a:gd name="T63" fmla="*/ 211 h 21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8" h="211">
                  <a:moveTo>
                    <a:pt x="20" y="1"/>
                  </a:moveTo>
                  <a:lnTo>
                    <a:pt x="91" y="47"/>
                  </a:lnTo>
                  <a:lnTo>
                    <a:pt x="113" y="70"/>
                  </a:lnTo>
                  <a:lnTo>
                    <a:pt x="129" y="95"/>
                  </a:lnTo>
                  <a:lnTo>
                    <a:pt x="147" y="155"/>
                  </a:lnTo>
                  <a:lnTo>
                    <a:pt x="148" y="202"/>
                  </a:lnTo>
                  <a:lnTo>
                    <a:pt x="141" y="211"/>
                  </a:lnTo>
                  <a:lnTo>
                    <a:pt x="133" y="206"/>
                  </a:lnTo>
                  <a:lnTo>
                    <a:pt x="112" y="163"/>
                  </a:lnTo>
                  <a:lnTo>
                    <a:pt x="98" y="112"/>
                  </a:lnTo>
                  <a:lnTo>
                    <a:pt x="85" y="91"/>
                  </a:lnTo>
                  <a:lnTo>
                    <a:pt x="77" y="82"/>
                  </a:lnTo>
                  <a:lnTo>
                    <a:pt x="67" y="72"/>
                  </a:lnTo>
                  <a:lnTo>
                    <a:pt x="52" y="58"/>
                  </a:lnTo>
                  <a:lnTo>
                    <a:pt x="38" y="47"/>
                  </a:lnTo>
                  <a:lnTo>
                    <a:pt x="4" y="27"/>
                  </a:lnTo>
                  <a:lnTo>
                    <a:pt x="0" y="6"/>
                  </a:lnTo>
                  <a:lnTo>
                    <a:pt x="8" y="0"/>
                  </a:lnTo>
                  <a:lnTo>
                    <a:pt x="20" y="1"/>
                  </a:lnTo>
                  <a:close/>
                </a:path>
              </a:pathLst>
            </a:custGeom>
            <a:solidFill>
              <a:srgbClr val="BF6633"/>
            </a:solidFill>
            <a:ln w="9525">
              <a:noFill/>
              <a:round/>
              <a:headEnd/>
              <a:tailEnd/>
            </a:ln>
          </p:spPr>
          <p:txBody>
            <a:bodyPr/>
            <a:lstStyle/>
            <a:p>
              <a:endParaRPr lang="en-US" dirty="0"/>
            </a:p>
          </p:txBody>
        </p:sp>
        <p:sp>
          <p:nvSpPr>
            <p:cNvPr id="17464" name="Freeform 36"/>
            <p:cNvSpPr>
              <a:spLocks/>
            </p:cNvSpPr>
            <p:nvPr/>
          </p:nvSpPr>
          <p:spPr bwMode="auto">
            <a:xfrm>
              <a:off x="709" y="1267"/>
              <a:ext cx="84" cy="172"/>
            </a:xfrm>
            <a:custGeom>
              <a:avLst/>
              <a:gdLst>
                <a:gd name="T0" fmla="*/ 0 w 169"/>
                <a:gd name="T1" fmla="*/ 1 h 343"/>
                <a:gd name="T2" fmla="*/ 0 w 169"/>
                <a:gd name="T3" fmla="*/ 1 h 343"/>
                <a:gd name="T4" fmla="*/ 0 w 169"/>
                <a:gd name="T5" fmla="*/ 1 h 343"/>
                <a:gd name="T6" fmla="*/ 0 w 169"/>
                <a:gd name="T7" fmla="*/ 1 h 343"/>
                <a:gd name="T8" fmla="*/ 0 w 169"/>
                <a:gd name="T9" fmla="*/ 1 h 343"/>
                <a:gd name="T10" fmla="*/ 0 w 169"/>
                <a:gd name="T11" fmla="*/ 1 h 343"/>
                <a:gd name="T12" fmla="*/ 0 w 169"/>
                <a:gd name="T13" fmla="*/ 1 h 343"/>
                <a:gd name="T14" fmla="*/ 0 w 169"/>
                <a:gd name="T15" fmla="*/ 1 h 343"/>
                <a:gd name="T16" fmla="*/ 0 w 169"/>
                <a:gd name="T17" fmla="*/ 1 h 343"/>
                <a:gd name="T18" fmla="*/ 0 w 169"/>
                <a:gd name="T19" fmla="*/ 1 h 343"/>
                <a:gd name="T20" fmla="*/ 0 w 169"/>
                <a:gd name="T21" fmla="*/ 1 h 343"/>
                <a:gd name="T22" fmla="*/ 0 w 169"/>
                <a:gd name="T23" fmla="*/ 1 h 343"/>
                <a:gd name="T24" fmla="*/ 0 w 169"/>
                <a:gd name="T25" fmla="*/ 1 h 343"/>
                <a:gd name="T26" fmla="*/ 0 w 169"/>
                <a:gd name="T27" fmla="*/ 1 h 343"/>
                <a:gd name="T28" fmla="*/ 0 w 169"/>
                <a:gd name="T29" fmla="*/ 1 h 343"/>
                <a:gd name="T30" fmla="*/ 0 w 169"/>
                <a:gd name="T31" fmla="*/ 1 h 343"/>
                <a:gd name="T32" fmla="*/ 0 w 169"/>
                <a:gd name="T33" fmla="*/ 1 h 343"/>
                <a:gd name="T34" fmla="*/ 0 w 169"/>
                <a:gd name="T35" fmla="*/ 1 h 343"/>
                <a:gd name="T36" fmla="*/ 0 w 169"/>
                <a:gd name="T37" fmla="*/ 1 h 343"/>
                <a:gd name="T38" fmla="*/ 0 w 169"/>
                <a:gd name="T39" fmla="*/ 1 h 343"/>
                <a:gd name="T40" fmla="*/ 0 w 169"/>
                <a:gd name="T41" fmla="*/ 1 h 343"/>
                <a:gd name="T42" fmla="*/ 0 w 169"/>
                <a:gd name="T43" fmla="*/ 1 h 343"/>
                <a:gd name="T44" fmla="*/ 0 w 169"/>
                <a:gd name="T45" fmla="*/ 1 h 343"/>
                <a:gd name="T46" fmla="*/ 0 w 169"/>
                <a:gd name="T47" fmla="*/ 1 h 343"/>
                <a:gd name="T48" fmla="*/ 0 w 169"/>
                <a:gd name="T49" fmla="*/ 1 h 343"/>
                <a:gd name="T50" fmla="*/ 0 w 169"/>
                <a:gd name="T51" fmla="*/ 1 h 343"/>
                <a:gd name="T52" fmla="*/ 0 w 169"/>
                <a:gd name="T53" fmla="*/ 1 h 343"/>
                <a:gd name="T54" fmla="*/ 0 w 169"/>
                <a:gd name="T55" fmla="*/ 1 h 343"/>
                <a:gd name="T56" fmla="*/ 0 w 169"/>
                <a:gd name="T57" fmla="*/ 1 h 343"/>
                <a:gd name="T58" fmla="*/ 0 w 169"/>
                <a:gd name="T59" fmla="*/ 1 h 343"/>
                <a:gd name="T60" fmla="*/ 0 w 169"/>
                <a:gd name="T61" fmla="*/ 1 h 343"/>
                <a:gd name="T62" fmla="*/ 0 w 169"/>
                <a:gd name="T63" fmla="*/ 0 h 343"/>
                <a:gd name="T64" fmla="*/ 0 w 169"/>
                <a:gd name="T65" fmla="*/ 1 h 343"/>
                <a:gd name="T66" fmla="*/ 0 w 169"/>
                <a:gd name="T67" fmla="*/ 1 h 343"/>
                <a:gd name="T68" fmla="*/ 0 w 169"/>
                <a:gd name="T69" fmla="*/ 1 h 3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9"/>
                <a:gd name="T106" fmla="*/ 0 h 343"/>
                <a:gd name="T107" fmla="*/ 169 w 169"/>
                <a:gd name="T108" fmla="*/ 343 h 34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9" h="343">
                  <a:moveTo>
                    <a:pt x="50" y="24"/>
                  </a:moveTo>
                  <a:lnTo>
                    <a:pt x="31" y="40"/>
                  </a:lnTo>
                  <a:lnTo>
                    <a:pt x="30" y="62"/>
                  </a:lnTo>
                  <a:lnTo>
                    <a:pt x="37" y="71"/>
                  </a:lnTo>
                  <a:lnTo>
                    <a:pt x="48" y="80"/>
                  </a:lnTo>
                  <a:lnTo>
                    <a:pt x="75" y="93"/>
                  </a:lnTo>
                  <a:lnTo>
                    <a:pt x="102" y="104"/>
                  </a:lnTo>
                  <a:lnTo>
                    <a:pt x="112" y="116"/>
                  </a:lnTo>
                  <a:lnTo>
                    <a:pt x="108" y="147"/>
                  </a:lnTo>
                  <a:lnTo>
                    <a:pt x="92" y="171"/>
                  </a:lnTo>
                  <a:lnTo>
                    <a:pt x="67" y="225"/>
                  </a:lnTo>
                  <a:lnTo>
                    <a:pt x="92" y="245"/>
                  </a:lnTo>
                  <a:lnTo>
                    <a:pt x="118" y="261"/>
                  </a:lnTo>
                  <a:lnTo>
                    <a:pt x="136" y="282"/>
                  </a:lnTo>
                  <a:lnTo>
                    <a:pt x="169" y="333"/>
                  </a:lnTo>
                  <a:lnTo>
                    <a:pt x="168" y="343"/>
                  </a:lnTo>
                  <a:lnTo>
                    <a:pt x="158" y="342"/>
                  </a:lnTo>
                  <a:lnTo>
                    <a:pt x="149" y="332"/>
                  </a:lnTo>
                  <a:lnTo>
                    <a:pt x="139" y="323"/>
                  </a:lnTo>
                  <a:lnTo>
                    <a:pt x="118" y="312"/>
                  </a:lnTo>
                  <a:lnTo>
                    <a:pt x="68" y="295"/>
                  </a:lnTo>
                  <a:lnTo>
                    <a:pt x="31" y="268"/>
                  </a:lnTo>
                  <a:lnTo>
                    <a:pt x="16" y="225"/>
                  </a:lnTo>
                  <a:lnTo>
                    <a:pt x="26" y="198"/>
                  </a:lnTo>
                  <a:lnTo>
                    <a:pt x="36" y="187"/>
                  </a:lnTo>
                  <a:lnTo>
                    <a:pt x="48" y="175"/>
                  </a:lnTo>
                  <a:lnTo>
                    <a:pt x="82" y="130"/>
                  </a:lnTo>
                  <a:lnTo>
                    <a:pt x="46" y="109"/>
                  </a:lnTo>
                  <a:lnTo>
                    <a:pt x="17" y="82"/>
                  </a:lnTo>
                  <a:lnTo>
                    <a:pt x="0" y="51"/>
                  </a:lnTo>
                  <a:lnTo>
                    <a:pt x="6" y="18"/>
                  </a:lnTo>
                  <a:lnTo>
                    <a:pt x="31" y="0"/>
                  </a:lnTo>
                  <a:lnTo>
                    <a:pt x="53" y="3"/>
                  </a:lnTo>
                  <a:lnTo>
                    <a:pt x="50" y="24"/>
                  </a:lnTo>
                  <a:close/>
                </a:path>
              </a:pathLst>
            </a:custGeom>
            <a:solidFill>
              <a:srgbClr val="BF6633"/>
            </a:solidFill>
            <a:ln w="9525">
              <a:noFill/>
              <a:round/>
              <a:headEnd/>
              <a:tailEnd/>
            </a:ln>
          </p:spPr>
          <p:txBody>
            <a:bodyPr/>
            <a:lstStyle/>
            <a:p>
              <a:endParaRPr lang="en-US" dirty="0"/>
            </a:p>
          </p:txBody>
        </p:sp>
        <p:sp>
          <p:nvSpPr>
            <p:cNvPr id="17465" name="Freeform 37"/>
            <p:cNvSpPr>
              <a:spLocks/>
            </p:cNvSpPr>
            <p:nvPr/>
          </p:nvSpPr>
          <p:spPr bwMode="auto">
            <a:xfrm>
              <a:off x="276" y="1390"/>
              <a:ext cx="83" cy="114"/>
            </a:xfrm>
            <a:custGeom>
              <a:avLst/>
              <a:gdLst>
                <a:gd name="T0" fmla="*/ 1 w 166"/>
                <a:gd name="T1" fmla="*/ 1 h 227"/>
                <a:gd name="T2" fmla="*/ 1 w 166"/>
                <a:gd name="T3" fmla="*/ 1 h 227"/>
                <a:gd name="T4" fmla="*/ 1 w 166"/>
                <a:gd name="T5" fmla="*/ 1 h 227"/>
                <a:gd name="T6" fmla="*/ 1 w 166"/>
                <a:gd name="T7" fmla="*/ 1 h 227"/>
                <a:gd name="T8" fmla="*/ 1 w 166"/>
                <a:gd name="T9" fmla="*/ 1 h 227"/>
                <a:gd name="T10" fmla="*/ 1 w 166"/>
                <a:gd name="T11" fmla="*/ 1 h 227"/>
                <a:gd name="T12" fmla="*/ 1 w 166"/>
                <a:gd name="T13" fmla="*/ 1 h 227"/>
                <a:gd name="T14" fmla="*/ 1 w 166"/>
                <a:gd name="T15" fmla="*/ 1 h 227"/>
                <a:gd name="T16" fmla="*/ 1 w 166"/>
                <a:gd name="T17" fmla="*/ 1 h 227"/>
                <a:gd name="T18" fmla="*/ 1 w 166"/>
                <a:gd name="T19" fmla="*/ 1 h 227"/>
                <a:gd name="T20" fmla="*/ 1 w 166"/>
                <a:gd name="T21" fmla="*/ 1 h 227"/>
                <a:gd name="T22" fmla="*/ 1 w 166"/>
                <a:gd name="T23" fmla="*/ 1 h 227"/>
                <a:gd name="T24" fmla="*/ 1 w 166"/>
                <a:gd name="T25" fmla="*/ 1 h 227"/>
                <a:gd name="T26" fmla="*/ 1 w 166"/>
                <a:gd name="T27" fmla="*/ 1 h 227"/>
                <a:gd name="T28" fmla="*/ 1 w 166"/>
                <a:gd name="T29" fmla="*/ 1 h 227"/>
                <a:gd name="T30" fmla="*/ 1 w 166"/>
                <a:gd name="T31" fmla="*/ 1 h 227"/>
                <a:gd name="T32" fmla="*/ 1 w 166"/>
                <a:gd name="T33" fmla="*/ 1 h 227"/>
                <a:gd name="T34" fmla="*/ 0 w 166"/>
                <a:gd name="T35" fmla="*/ 1 h 227"/>
                <a:gd name="T36" fmla="*/ 0 w 166"/>
                <a:gd name="T37" fmla="*/ 1 h 227"/>
                <a:gd name="T38" fmla="*/ 1 w 166"/>
                <a:gd name="T39" fmla="*/ 1 h 227"/>
                <a:gd name="T40" fmla="*/ 1 w 166"/>
                <a:gd name="T41" fmla="*/ 0 h 227"/>
                <a:gd name="T42" fmla="*/ 1 w 166"/>
                <a:gd name="T43" fmla="*/ 1 h 227"/>
                <a:gd name="T44" fmla="*/ 1 w 166"/>
                <a:gd name="T45" fmla="*/ 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27"/>
                <a:gd name="T71" fmla="*/ 166 w 166"/>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27">
                  <a:moveTo>
                    <a:pt x="25" y="14"/>
                  </a:moveTo>
                  <a:lnTo>
                    <a:pt x="28" y="61"/>
                  </a:lnTo>
                  <a:lnTo>
                    <a:pt x="47" y="101"/>
                  </a:lnTo>
                  <a:lnTo>
                    <a:pt x="61" y="119"/>
                  </a:lnTo>
                  <a:lnTo>
                    <a:pt x="79" y="135"/>
                  </a:lnTo>
                  <a:lnTo>
                    <a:pt x="98" y="151"/>
                  </a:lnTo>
                  <a:lnTo>
                    <a:pt x="119" y="165"/>
                  </a:lnTo>
                  <a:lnTo>
                    <a:pt x="142" y="194"/>
                  </a:lnTo>
                  <a:lnTo>
                    <a:pt x="152" y="210"/>
                  </a:lnTo>
                  <a:lnTo>
                    <a:pt x="166" y="223"/>
                  </a:lnTo>
                  <a:lnTo>
                    <a:pt x="166" y="227"/>
                  </a:lnTo>
                  <a:lnTo>
                    <a:pt x="162" y="227"/>
                  </a:lnTo>
                  <a:lnTo>
                    <a:pt x="97" y="196"/>
                  </a:lnTo>
                  <a:lnTo>
                    <a:pt x="72" y="179"/>
                  </a:lnTo>
                  <a:lnTo>
                    <a:pt x="51" y="160"/>
                  </a:lnTo>
                  <a:lnTo>
                    <a:pt x="33" y="139"/>
                  </a:lnTo>
                  <a:lnTo>
                    <a:pt x="18" y="116"/>
                  </a:lnTo>
                  <a:lnTo>
                    <a:pt x="0" y="67"/>
                  </a:lnTo>
                  <a:lnTo>
                    <a:pt x="0" y="11"/>
                  </a:lnTo>
                  <a:lnTo>
                    <a:pt x="5" y="1"/>
                  </a:lnTo>
                  <a:lnTo>
                    <a:pt x="14" y="0"/>
                  </a:lnTo>
                  <a:lnTo>
                    <a:pt x="25" y="14"/>
                  </a:lnTo>
                  <a:close/>
                </a:path>
              </a:pathLst>
            </a:custGeom>
            <a:solidFill>
              <a:srgbClr val="BF6633"/>
            </a:solidFill>
            <a:ln w="9525">
              <a:noFill/>
              <a:round/>
              <a:headEnd/>
              <a:tailEnd/>
            </a:ln>
          </p:spPr>
          <p:txBody>
            <a:bodyPr/>
            <a:lstStyle/>
            <a:p>
              <a:endParaRPr lang="en-US" dirty="0"/>
            </a:p>
          </p:txBody>
        </p:sp>
        <p:sp>
          <p:nvSpPr>
            <p:cNvPr id="17466" name="Freeform 38"/>
            <p:cNvSpPr>
              <a:spLocks/>
            </p:cNvSpPr>
            <p:nvPr/>
          </p:nvSpPr>
          <p:spPr bwMode="auto">
            <a:xfrm>
              <a:off x="348" y="1519"/>
              <a:ext cx="98" cy="68"/>
            </a:xfrm>
            <a:custGeom>
              <a:avLst/>
              <a:gdLst>
                <a:gd name="T0" fmla="*/ 1 w 196"/>
                <a:gd name="T1" fmla="*/ 1 h 134"/>
                <a:gd name="T2" fmla="*/ 1 w 196"/>
                <a:gd name="T3" fmla="*/ 1 h 134"/>
                <a:gd name="T4" fmla="*/ 1 w 196"/>
                <a:gd name="T5" fmla="*/ 1 h 134"/>
                <a:gd name="T6" fmla="*/ 1 w 196"/>
                <a:gd name="T7" fmla="*/ 1 h 134"/>
                <a:gd name="T8" fmla="*/ 1 w 196"/>
                <a:gd name="T9" fmla="*/ 1 h 134"/>
                <a:gd name="T10" fmla="*/ 1 w 196"/>
                <a:gd name="T11" fmla="*/ 1 h 134"/>
                <a:gd name="T12" fmla="*/ 1 w 196"/>
                <a:gd name="T13" fmla="*/ 1 h 134"/>
                <a:gd name="T14" fmla="*/ 1 w 196"/>
                <a:gd name="T15" fmla="*/ 1 h 134"/>
                <a:gd name="T16" fmla="*/ 1 w 196"/>
                <a:gd name="T17" fmla="*/ 1 h 134"/>
                <a:gd name="T18" fmla="*/ 1 w 196"/>
                <a:gd name="T19" fmla="*/ 1 h 134"/>
                <a:gd name="T20" fmla="*/ 1 w 196"/>
                <a:gd name="T21" fmla="*/ 1 h 134"/>
                <a:gd name="T22" fmla="*/ 1 w 196"/>
                <a:gd name="T23" fmla="*/ 1 h 134"/>
                <a:gd name="T24" fmla="*/ 1 w 196"/>
                <a:gd name="T25" fmla="*/ 1 h 134"/>
                <a:gd name="T26" fmla="*/ 0 w 196"/>
                <a:gd name="T27" fmla="*/ 1 h 134"/>
                <a:gd name="T28" fmla="*/ 1 w 196"/>
                <a:gd name="T29" fmla="*/ 1 h 134"/>
                <a:gd name="T30" fmla="*/ 1 w 196"/>
                <a:gd name="T31" fmla="*/ 0 h 134"/>
                <a:gd name="T32" fmla="*/ 1 w 196"/>
                <a:gd name="T33" fmla="*/ 1 h 134"/>
                <a:gd name="T34" fmla="*/ 1 w 196"/>
                <a:gd name="T35" fmla="*/ 1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6"/>
                <a:gd name="T55" fmla="*/ 0 h 134"/>
                <a:gd name="T56" fmla="*/ 196 w 196"/>
                <a:gd name="T57" fmla="*/ 134 h 1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6" h="134">
                  <a:moveTo>
                    <a:pt x="27" y="13"/>
                  </a:moveTo>
                  <a:lnTo>
                    <a:pt x="38" y="50"/>
                  </a:lnTo>
                  <a:lnTo>
                    <a:pt x="52" y="63"/>
                  </a:lnTo>
                  <a:lnTo>
                    <a:pt x="69" y="73"/>
                  </a:lnTo>
                  <a:lnTo>
                    <a:pt x="153" y="90"/>
                  </a:lnTo>
                  <a:lnTo>
                    <a:pt x="186" y="104"/>
                  </a:lnTo>
                  <a:lnTo>
                    <a:pt x="196" y="124"/>
                  </a:lnTo>
                  <a:lnTo>
                    <a:pt x="189" y="132"/>
                  </a:lnTo>
                  <a:lnTo>
                    <a:pt x="176" y="134"/>
                  </a:lnTo>
                  <a:lnTo>
                    <a:pt x="143" y="127"/>
                  </a:lnTo>
                  <a:lnTo>
                    <a:pt x="58" y="110"/>
                  </a:lnTo>
                  <a:lnTo>
                    <a:pt x="33" y="94"/>
                  </a:lnTo>
                  <a:lnTo>
                    <a:pt x="14" y="71"/>
                  </a:lnTo>
                  <a:lnTo>
                    <a:pt x="0" y="12"/>
                  </a:lnTo>
                  <a:lnTo>
                    <a:pt x="5" y="2"/>
                  </a:lnTo>
                  <a:lnTo>
                    <a:pt x="14" y="0"/>
                  </a:lnTo>
                  <a:lnTo>
                    <a:pt x="27" y="13"/>
                  </a:lnTo>
                  <a:close/>
                </a:path>
              </a:pathLst>
            </a:custGeom>
            <a:solidFill>
              <a:srgbClr val="BF6633"/>
            </a:solidFill>
            <a:ln w="9525">
              <a:noFill/>
              <a:round/>
              <a:headEnd/>
              <a:tailEnd/>
            </a:ln>
          </p:spPr>
          <p:txBody>
            <a:bodyPr/>
            <a:lstStyle/>
            <a:p>
              <a:endParaRPr lang="en-US" dirty="0"/>
            </a:p>
          </p:txBody>
        </p:sp>
        <p:sp>
          <p:nvSpPr>
            <p:cNvPr id="17467" name="Freeform 39"/>
            <p:cNvSpPr>
              <a:spLocks/>
            </p:cNvSpPr>
            <p:nvPr/>
          </p:nvSpPr>
          <p:spPr bwMode="auto">
            <a:xfrm>
              <a:off x="403" y="1594"/>
              <a:ext cx="126" cy="59"/>
            </a:xfrm>
            <a:custGeom>
              <a:avLst/>
              <a:gdLst>
                <a:gd name="T0" fmla="*/ 1 w 251"/>
                <a:gd name="T1" fmla="*/ 1 h 117"/>
                <a:gd name="T2" fmla="*/ 1 w 251"/>
                <a:gd name="T3" fmla="*/ 1 h 117"/>
                <a:gd name="T4" fmla="*/ 1 w 251"/>
                <a:gd name="T5" fmla="*/ 1 h 117"/>
                <a:gd name="T6" fmla="*/ 1 w 251"/>
                <a:gd name="T7" fmla="*/ 1 h 117"/>
                <a:gd name="T8" fmla="*/ 1 w 251"/>
                <a:gd name="T9" fmla="*/ 1 h 117"/>
                <a:gd name="T10" fmla="*/ 1 w 251"/>
                <a:gd name="T11" fmla="*/ 1 h 117"/>
                <a:gd name="T12" fmla="*/ 1 w 251"/>
                <a:gd name="T13" fmla="*/ 1 h 117"/>
                <a:gd name="T14" fmla="*/ 1 w 251"/>
                <a:gd name="T15" fmla="*/ 1 h 117"/>
                <a:gd name="T16" fmla="*/ 1 w 251"/>
                <a:gd name="T17" fmla="*/ 1 h 117"/>
                <a:gd name="T18" fmla="*/ 1 w 251"/>
                <a:gd name="T19" fmla="*/ 1 h 117"/>
                <a:gd name="T20" fmla="*/ 1 w 251"/>
                <a:gd name="T21" fmla="*/ 1 h 117"/>
                <a:gd name="T22" fmla="*/ 1 w 251"/>
                <a:gd name="T23" fmla="*/ 1 h 117"/>
                <a:gd name="T24" fmla="*/ 1 w 251"/>
                <a:gd name="T25" fmla="*/ 1 h 117"/>
                <a:gd name="T26" fmla="*/ 0 w 251"/>
                <a:gd name="T27" fmla="*/ 1 h 117"/>
                <a:gd name="T28" fmla="*/ 0 w 251"/>
                <a:gd name="T29" fmla="*/ 1 h 117"/>
                <a:gd name="T30" fmla="*/ 1 w 251"/>
                <a:gd name="T31" fmla="*/ 0 h 117"/>
                <a:gd name="T32" fmla="*/ 1 w 251"/>
                <a:gd name="T33" fmla="*/ 1 h 117"/>
                <a:gd name="T34" fmla="*/ 1 w 251"/>
                <a:gd name="T35" fmla="*/ 1 h 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1"/>
                <a:gd name="T55" fmla="*/ 0 h 117"/>
                <a:gd name="T56" fmla="*/ 251 w 251"/>
                <a:gd name="T57" fmla="*/ 117 h 1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1" h="117">
                  <a:moveTo>
                    <a:pt x="30" y="8"/>
                  </a:moveTo>
                  <a:lnTo>
                    <a:pt x="51" y="39"/>
                  </a:lnTo>
                  <a:lnTo>
                    <a:pt x="65" y="47"/>
                  </a:lnTo>
                  <a:lnTo>
                    <a:pt x="82" y="54"/>
                  </a:lnTo>
                  <a:lnTo>
                    <a:pt x="159" y="72"/>
                  </a:lnTo>
                  <a:lnTo>
                    <a:pt x="232" y="80"/>
                  </a:lnTo>
                  <a:lnTo>
                    <a:pt x="246" y="85"/>
                  </a:lnTo>
                  <a:lnTo>
                    <a:pt x="251" y="99"/>
                  </a:lnTo>
                  <a:lnTo>
                    <a:pt x="246" y="112"/>
                  </a:lnTo>
                  <a:lnTo>
                    <a:pt x="232" y="117"/>
                  </a:lnTo>
                  <a:lnTo>
                    <a:pt x="150" y="114"/>
                  </a:lnTo>
                  <a:lnTo>
                    <a:pt x="60" y="84"/>
                  </a:lnTo>
                  <a:lnTo>
                    <a:pt x="24" y="59"/>
                  </a:lnTo>
                  <a:lnTo>
                    <a:pt x="0" y="21"/>
                  </a:lnTo>
                  <a:lnTo>
                    <a:pt x="0" y="7"/>
                  </a:lnTo>
                  <a:lnTo>
                    <a:pt x="8" y="0"/>
                  </a:lnTo>
                  <a:lnTo>
                    <a:pt x="30" y="8"/>
                  </a:lnTo>
                  <a:close/>
                </a:path>
              </a:pathLst>
            </a:custGeom>
            <a:solidFill>
              <a:srgbClr val="BF6633"/>
            </a:solidFill>
            <a:ln w="9525">
              <a:noFill/>
              <a:round/>
              <a:headEnd/>
              <a:tailEnd/>
            </a:ln>
          </p:spPr>
          <p:txBody>
            <a:bodyPr/>
            <a:lstStyle/>
            <a:p>
              <a:endParaRPr lang="en-US" dirty="0"/>
            </a:p>
          </p:txBody>
        </p:sp>
        <p:sp>
          <p:nvSpPr>
            <p:cNvPr id="17468" name="Freeform 40"/>
            <p:cNvSpPr>
              <a:spLocks/>
            </p:cNvSpPr>
            <p:nvPr/>
          </p:nvSpPr>
          <p:spPr bwMode="auto">
            <a:xfrm>
              <a:off x="449" y="1654"/>
              <a:ext cx="132" cy="64"/>
            </a:xfrm>
            <a:custGeom>
              <a:avLst/>
              <a:gdLst>
                <a:gd name="T0" fmla="*/ 1 w 264"/>
                <a:gd name="T1" fmla="*/ 1 h 127"/>
                <a:gd name="T2" fmla="*/ 1 w 264"/>
                <a:gd name="T3" fmla="*/ 1 h 127"/>
                <a:gd name="T4" fmla="*/ 1 w 264"/>
                <a:gd name="T5" fmla="*/ 1 h 127"/>
                <a:gd name="T6" fmla="*/ 1 w 264"/>
                <a:gd name="T7" fmla="*/ 1 h 127"/>
                <a:gd name="T8" fmla="*/ 1 w 264"/>
                <a:gd name="T9" fmla="*/ 1 h 127"/>
                <a:gd name="T10" fmla="*/ 1 w 264"/>
                <a:gd name="T11" fmla="*/ 1 h 127"/>
                <a:gd name="T12" fmla="*/ 1 w 264"/>
                <a:gd name="T13" fmla="*/ 1 h 127"/>
                <a:gd name="T14" fmla="*/ 1 w 264"/>
                <a:gd name="T15" fmla="*/ 1 h 127"/>
                <a:gd name="T16" fmla="*/ 1 w 264"/>
                <a:gd name="T17" fmla="*/ 1 h 127"/>
                <a:gd name="T18" fmla="*/ 1 w 264"/>
                <a:gd name="T19" fmla="*/ 1 h 127"/>
                <a:gd name="T20" fmla="*/ 1 w 264"/>
                <a:gd name="T21" fmla="*/ 1 h 127"/>
                <a:gd name="T22" fmla="*/ 1 w 264"/>
                <a:gd name="T23" fmla="*/ 1 h 127"/>
                <a:gd name="T24" fmla="*/ 1 w 264"/>
                <a:gd name="T25" fmla="*/ 1 h 127"/>
                <a:gd name="T26" fmla="*/ 1 w 264"/>
                <a:gd name="T27" fmla="*/ 1 h 127"/>
                <a:gd name="T28" fmla="*/ 1 w 264"/>
                <a:gd name="T29" fmla="*/ 1 h 127"/>
                <a:gd name="T30" fmla="*/ 1 w 264"/>
                <a:gd name="T31" fmla="*/ 1 h 127"/>
                <a:gd name="T32" fmla="*/ 0 w 264"/>
                <a:gd name="T33" fmla="*/ 1 h 127"/>
                <a:gd name="T34" fmla="*/ 1 w 264"/>
                <a:gd name="T35" fmla="*/ 1 h 127"/>
                <a:gd name="T36" fmla="*/ 1 w 264"/>
                <a:gd name="T37" fmla="*/ 0 h 127"/>
                <a:gd name="T38" fmla="*/ 1 w 264"/>
                <a:gd name="T39" fmla="*/ 1 h 127"/>
                <a:gd name="T40" fmla="*/ 1 w 264"/>
                <a:gd name="T41" fmla="*/ 1 h 1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4"/>
                <a:gd name="T64" fmla="*/ 0 h 127"/>
                <a:gd name="T65" fmla="*/ 264 w 264"/>
                <a:gd name="T66" fmla="*/ 127 h 1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4" h="127">
                  <a:moveTo>
                    <a:pt x="33" y="7"/>
                  </a:moveTo>
                  <a:lnTo>
                    <a:pt x="46" y="23"/>
                  </a:lnTo>
                  <a:lnTo>
                    <a:pt x="61" y="36"/>
                  </a:lnTo>
                  <a:lnTo>
                    <a:pt x="74" y="46"/>
                  </a:lnTo>
                  <a:lnTo>
                    <a:pt x="90" y="54"/>
                  </a:lnTo>
                  <a:lnTo>
                    <a:pt x="123" y="67"/>
                  </a:lnTo>
                  <a:lnTo>
                    <a:pt x="161" y="78"/>
                  </a:lnTo>
                  <a:lnTo>
                    <a:pt x="213" y="89"/>
                  </a:lnTo>
                  <a:lnTo>
                    <a:pt x="264" y="99"/>
                  </a:lnTo>
                  <a:lnTo>
                    <a:pt x="264" y="107"/>
                  </a:lnTo>
                  <a:lnTo>
                    <a:pt x="209" y="117"/>
                  </a:lnTo>
                  <a:lnTo>
                    <a:pt x="154" y="127"/>
                  </a:lnTo>
                  <a:lnTo>
                    <a:pt x="70" y="92"/>
                  </a:lnTo>
                  <a:lnTo>
                    <a:pt x="35" y="65"/>
                  </a:lnTo>
                  <a:lnTo>
                    <a:pt x="19" y="50"/>
                  </a:lnTo>
                  <a:lnTo>
                    <a:pt x="3" y="31"/>
                  </a:lnTo>
                  <a:lnTo>
                    <a:pt x="0" y="15"/>
                  </a:lnTo>
                  <a:lnTo>
                    <a:pt x="8" y="4"/>
                  </a:lnTo>
                  <a:lnTo>
                    <a:pt x="20" y="0"/>
                  </a:lnTo>
                  <a:lnTo>
                    <a:pt x="33" y="7"/>
                  </a:lnTo>
                  <a:close/>
                </a:path>
              </a:pathLst>
            </a:custGeom>
            <a:solidFill>
              <a:srgbClr val="BF6633"/>
            </a:solidFill>
            <a:ln w="9525">
              <a:noFill/>
              <a:round/>
              <a:headEnd/>
              <a:tailEnd/>
            </a:ln>
          </p:spPr>
          <p:txBody>
            <a:bodyPr/>
            <a:lstStyle/>
            <a:p>
              <a:endParaRPr lang="en-US" dirty="0"/>
            </a:p>
          </p:txBody>
        </p:sp>
        <p:sp>
          <p:nvSpPr>
            <p:cNvPr id="17469" name="Freeform 41"/>
            <p:cNvSpPr>
              <a:spLocks/>
            </p:cNvSpPr>
            <p:nvPr/>
          </p:nvSpPr>
          <p:spPr bwMode="auto">
            <a:xfrm>
              <a:off x="517" y="1735"/>
              <a:ext cx="110" cy="39"/>
            </a:xfrm>
            <a:custGeom>
              <a:avLst/>
              <a:gdLst>
                <a:gd name="T0" fmla="*/ 0 w 221"/>
                <a:gd name="T1" fmla="*/ 1 h 77"/>
                <a:gd name="T2" fmla="*/ 0 w 221"/>
                <a:gd name="T3" fmla="*/ 1 h 77"/>
                <a:gd name="T4" fmla="*/ 0 w 221"/>
                <a:gd name="T5" fmla="*/ 1 h 77"/>
                <a:gd name="T6" fmla="*/ 0 w 221"/>
                <a:gd name="T7" fmla="*/ 1 h 77"/>
                <a:gd name="T8" fmla="*/ 0 w 221"/>
                <a:gd name="T9" fmla="*/ 1 h 77"/>
                <a:gd name="T10" fmla="*/ 0 w 221"/>
                <a:gd name="T11" fmla="*/ 1 h 77"/>
                <a:gd name="T12" fmla="*/ 0 w 221"/>
                <a:gd name="T13" fmla="*/ 1 h 77"/>
                <a:gd name="T14" fmla="*/ 0 w 221"/>
                <a:gd name="T15" fmla="*/ 1 h 77"/>
                <a:gd name="T16" fmla="*/ 0 w 221"/>
                <a:gd name="T17" fmla="*/ 1 h 77"/>
                <a:gd name="T18" fmla="*/ 0 w 221"/>
                <a:gd name="T19" fmla="*/ 1 h 77"/>
                <a:gd name="T20" fmla="*/ 0 w 221"/>
                <a:gd name="T21" fmla="*/ 1 h 77"/>
                <a:gd name="T22" fmla="*/ 0 w 221"/>
                <a:gd name="T23" fmla="*/ 1 h 77"/>
                <a:gd name="T24" fmla="*/ 0 w 221"/>
                <a:gd name="T25" fmla="*/ 1 h 77"/>
                <a:gd name="T26" fmla="*/ 0 w 221"/>
                <a:gd name="T27" fmla="*/ 1 h 77"/>
                <a:gd name="T28" fmla="*/ 0 w 221"/>
                <a:gd name="T29" fmla="*/ 0 h 77"/>
                <a:gd name="T30" fmla="*/ 0 w 221"/>
                <a:gd name="T31" fmla="*/ 1 h 77"/>
                <a:gd name="T32" fmla="*/ 0 w 221"/>
                <a:gd name="T33" fmla="*/ 1 h 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21"/>
                <a:gd name="T52" fmla="*/ 0 h 77"/>
                <a:gd name="T53" fmla="*/ 221 w 221"/>
                <a:gd name="T54" fmla="*/ 77 h 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21" h="77">
                  <a:moveTo>
                    <a:pt x="18" y="1"/>
                  </a:moveTo>
                  <a:lnTo>
                    <a:pt x="46" y="16"/>
                  </a:lnTo>
                  <a:lnTo>
                    <a:pt x="72" y="24"/>
                  </a:lnTo>
                  <a:lnTo>
                    <a:pt x="129" y="37"/>
                  </a:lnTo>
                  <a:lnTo>
                    <a:pt x="201" y="31"/>
                  </a:lnTo>
                  <a:lnTo>
                    <a:pt x="215" y="37"/>
                  </a:lnTo>
                  <a:lnTo>
                    <a:pt x="221" y="50"/>
                  </a:lnTo>
                  <a:lnTo>
                    <a:pt x="217" y="63"/>
                  </a:lnTo>
                  <a:lnTo>
                    <a:pt x="203" y="71"/>
                  </a:lnTo>
                  <a:lnTo>
                    <a:pt x="128" y="77"/>
                  </a:lnTo>
                  <a:lnTo>
                    <a:pt x="64" y="57"/>
                  </a:lnTo>
                  <a:lnTo>
                    <a:pt x="36" y="41"/>
                  </a:lnTo>
                  <a:lnTo>
                    <a:pt x="5" y="23"/>
                  </a:lnTo>
                  <a:lnTo>
                    <a:pt x="0" y="6"/>
                  </a:lnTo>
                  <a:lnTo>
                    <a:pt x="8" y="0"/>
                  </a:lnTo>
                  <a:lnTo>
                    <a:pt x="18" y="1"/>
                  </a:lnTo>
                  <a:close/>
                </a:path>
              </a:pathLst>
            </a:custGeom>
            <a:solidFill>
              <a:srgbClr val="BF6633"/>
            </a:solidFill>
            <a:ln w="9525">
              <a:noFill/>
              <a:round/>
              <a:headEnd/>
              <a:tailEnd/>
            </a:ln>
          </p:spPr>
          <p:txBody>
            <a:bodyPr/>
            <a:lstStyle/>
            <a:p>
              <a:endParaRPr lang="en-US" dirty="0"/>
            </a:p>
          </p:txBody>
        </p:sp>
        <p:sp>
          <p:nvSpPr>
            <p:cNvPr id="17470" name="Freeform 42"/>
            <p:cNvSpPr>
              <a:spLocks/>
            </p:cNvSpPr>
            <p:nvPr/>
          </p:nvSpPr>
          <p:spPr bwMode="auto">
            <a:xfrm>
              <a:off x="512" y="1495"/>
              <a:ext cx="60" cy="84"/>
            </a:xfrm>
            <a:custGeom>
              <a:avLst/>
              <a:gdLst>
                <a:gd name="T0" fmla="*/ 0 w 122"/>
                <a:gd name="T1" fmla="*/ 1 h 166"/>
                <a:gd name="T2" fmla="*/ 0 w 122"/>
                <a:gd name="T3" fmla="*/ 1 h 166"/>
                <a:gd name="T4" fmla="*/ 0 w 122"/>
                <a:gd name="T5" fmla="*/ 1 h 166"/>
                <a:gd name="T6" fmla="*/ 0 w 122"/>
                <a:gd name="T7" fmla="*/ 1 h 166"/>
                <a:gd name="T8" fmla="*/ 0 w 122"/>
                <a:gd name="T9" fmla="*/ 1 h 166"/>
                <a:gd name="T10" fmla="*/ 0 w 122"/>
                <a:gd name="T11" fmla="*/ 1 h 166"/>
                <a:gd name="T12" fmla="*/ 0 w 122"/>
                <a:gd name="T13" fmla="*/ 1 h 166"/>
                <a:gd name="T14" fmla="*/ 0 w 122"/>
                <a:gd name="T15" fmla="*/ 1 h 166"/>
                <a:gd name="T16" fmla="*/ 0 w 122"/>
                <a:gd name="T17" fmla="*/ 1 h 166"/>
                <a:gd name="T18" fmla="*/ 0 w 122"/>
                <a:gd name="T19" fmla="*/ 1 h 166"/>
                <a:gd name="T20" fmla="*/ 0 w 122"/>
                <a:gd name="T21" fmla="*/ 1 h 166"/>
                <a:gd name="T22" fmla="*/ 0 w 122"/>
                <a:gd name="T23" fmla="*/ 0 h 166"/>
                <a:gd name="T24" fmla="*/ 0 w 122"/>
                <a:gd name="T25" fmla="*/ 1 h 166"/>
                <a:gd name="T26" fmla="*/ 0 w 122"/>
                <a:gd name="T27" fmla="*/ 1 h 1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
                <a:gd name="T43" fmla="*/ 0 h 166"/>
                <a:gd name="T44" fmla="*/ 122 w 122"/>
                <a:gd name="T45" fmla="*/ 166 h 1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 h="166">
                  <a:moveTo>
                    <a:pt x="24" y="1"/>
                  </a:moveTo>
                  <a:lnTo>
                    <a:pt x="95" y="49"/>
                  </a:lnTo>
                  <a:lnTo>
                    <a:pt x="122" y="148"/>
                  </a:lnTo>
                  <a:lnTo>
                    <a:pt x="108" y="166"/>
                  </a:lnTo>
                  <a:lnTo>
                    <a:pt x="89" y="153"/>
                  </a:lnTo>
                  <a:lnTo>
                    <a:pt x="78" y="112"/>
                  </a:lnTo>
                  <a:lnTo>
                    <a:pt x="60" y="72"/>
                  </a:lnTo>
                  <a:lnTo>
                    <a:pt x="37" y="49"/>
                  </a:lnTo>
                  <a:lnTo>
                    <a:pt x="9" y="31"/>
                  </a:lnTo>
                  <a:lnTo>
                    <a:pt x="0" y="21"/>
                  </a:lnTo>
                  <a:lnTo>
                    <a:pt x="1" y="9"/>
                  </a:lnTo>
                  <a:lnTo>
                    <a:pt x="9" y="0"/>
                  </a:lnTo>
                  <a:lnTo>
                    <a:pt x="24" y="1"/>
                  </a:lnTo>
                  <a:close/>
                </a:path>
              </a:pathLst>
            </a:custGeom>
            <a:solidFill>
              <a:srgbClr val="BF6633"/>
            </a:solidFill>
            <a:ln w="9525">
              <a:noFill/>
              <a:round/>
              <a:headEnd/>
              <a:tailEnd/>
            </a:ln>
          </p:spPr>
          <p:txBody>
            <a:bodyPr/>
            <a:lstStyle/>
            <a:p>
              <a:endParaRPr lang="en-US" dirty="0"/>
            </a:p>
          </p:txBody>
        </p:sp>
        <p:sp>
          <p:nvSpPr>
            <p:cNvPr id="17471" name="Freeform 43"/>
            <p:cNvSpPr>
              <a:spLocks/>
            </p:cNvSpPr>
            <p:nvPr/>
          </p:nvSpPr>
          <p:spPr bwMode="auto">
            <a:xfrm>
              <a:off x="565" y="1628"/>
              <a:ext cx="61" cy="47"/>
            </a:xfrm>
            <a:custGeom>
              <a:avLst/>
              <a:gdLst>
                <a:gd name="T0" fmla="*/ 0 w 123"/>
                <a:gd name="T1" fmla="*/ 0 h 95"/>
                <a:gd name="T2" fmla="*/ 0 w 123"/>
                <a:gd name="T3" fmla="*/ 0 h 95"/>
                <a:gd name="T4" fmla="*/ 0 w 123"/>
                <a:gd name="T5" fmla="*/ 0 h 95"/>
                <a:gd name="T6" fmla="*/ 0 w 123"/>
                <a:gd name="T7" fmla="*/ 0 h 95"/>
                <a:gd name="T8" fmla="*/ 0 w 123"/>
                <a:gd name="T9" fmla="*/ 0 h 95"/>
                <a:gd name="T10" fmla="*/ 0 w 123"/>
                <a:gd name="T11" fmla="*/ 0 h 95"/>
                <a:gd name="T12" fmla="*/ 0 w 123"/>
                <a:gd name="T13" fmla="*/ 0 h 95"/>
                <a:gd name="T14" fmla="*/ 0 w 123"/>
                <a:gd name="T15" fmla="*/ 0 h 95"/>
                <a:gd name="T16" fmla="*/ 0 w 123"/>
                <a:gd name="T17" fmla="*/ 0 h 95"/>
                <a:gd name="T18" fmla="*/ 0 w 123"/>
                <a:gd name="T19" fmla="*/ 0 h 95"/>
                <a:gd name="T20" fmla="*/ 0 w 123"/>
                <a:gd name="T21" fmla="*/ 0 h 95"/>
                <a:gd name="T22" fmla="*/ 0 w 123"/>
                <a:gd name="T23" fmla="*/ 0 h 95"/>
                <a:gd name="T24" fmla="*/ 0 w 123"/>
                <a:gd name="T25" fmla="*/ 0 h 95"/>
                <a:gd name="T26" fmla="*/ 0 w 123"/>
                <a:gd name="T27" fmla="*/ 0 h 95"/>
                <a:gd name="T28" fmla="*/ 0 w 123"/>
                <a:gd name="T29" fmla="*/ 0 h 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3"/>
                <a:gd name="T46" fmla="*/ 0 h 95"/>
                <a:gd name="T47" fmla="*/ 123 w 123"/>
                <a:gd name="T48" fmla="*/ 95 h 9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3" h="95">
                  <a:moveTo>
                    <a:pt x="116" y="15"/>
                  </a:moveTo>
                  <a:lnTo>
                    <a:pt x="123" y="76"/>
                  </a:lnTo>
                  <a:lnTo>
                    <a:pt x="120" y="90"/>
                  </a:lnTo>
                  <a:lnTo>
                    <a:pt x="106" y="95"/>
                  </a:lnTo>
                  <a:lnTo>
                    <a:pt x="57" y="89"/>
                  </a:lnTo>
                  <a:lnTo>
                    <a:pt x="9" y="76"/>
                  </a:lnTo>
                  <a:lnTo>
                    <a:pt x="0" y="64"/>
                  </a:lnTo>
                  <a:lnTo>
                    <a:pt x="4" y="57"/>
                  </a:lnTo>
                  <a:lnTo>
                    <a:pt x="13" y="56"/>
                  </a:lnTo>
                  <a:lnTo>
                    <a:pt x="87" y="60"/>
                  </a:lnTo>
                  <a:lnTo>
                    <a:pt x="85" y="17"/>
                  </a:lnTo>
                  <a:lnTo>
                    <a:pt x="89" y="5"/>
                  </a:lnTo>
                  <a:lnTo>
                    <a:pt x="99" y="0"/>
                  </a:lnTo>
                  <a:lnTo>
                    <a:pt x="116" y="15"/>
                  </a:lnTo>
                  <a:close/>
                </a:path>
              </a:pathLst>
            </a:custGeom>
            <a:solidFill>
              <a:srgbClr val="BF6633"/>
            </a:solidFill>
            <a:ln w="9525">
              <a:noFill/>
              <a:round/>
              <a:headEnd/>
              <a:tailEnd/>
            </a:ln>
          </p:spPr>
          <p:txBody>
            <a:bodyPr/>
            <a:lstStyle/>
            <a:p>
              <a:endParaRPr lang="en-US" dirty="0"/>
            </a:p>
          </p:txBody>
        </p:sp>
        <p:sp>
          <p:nvSpPr>
            <p:cNvPr id="17472" name="Freeform 44"/>
            <p:cNvSpPr>
              <a:spLocks/>
            </p:cNvSpPr>
            <p:nvPr/>
          </p:nvSpPr>
          <p:spPr bwMode="auto">
            <a:xfrm>
              <a:off x="595" y="1661"/>
              <a:ext cx="64" cy="51"/>
            </a:xfrm>
            <a:custGeom>
              <a:avLst/>
              <a:gdLst>
                <a:gd name="T0" fmla="*/ 0 w 129"/>
                <a:gd name="T1" fmla="*/ 1 h 101"/>
                <a:gd name="T2" fmla="*/ 0 w 129"/>
                <a:gd name="T3" fmla="*/ 1 h 101"/>
                <a:gd name="T4" fmla="*/ 0 w 129"/>
                <a:gd name="T5" fmla="*/ 1 h 101"/>
                <a:gd name="T6" fmla="*/ 0 w 129"/>
                <a:gd name="T7" fmla="*/ 1 h 101"/>
                <a:gd name="T8" fmla="*/ 0 w 129"/>
                <a:gd name="T9" fmla="*/ 1 h 101"/>
                <a:gd name="T10" fmla="*/ 0 w 129"/>
                <a:gd name="T11" fmla="*/ 1 h 101"/>
                <a:gd name="T12" fmla="*/ 0 w 129"/>
                <a:gd name="T13" fmla="*/ 1 h 101"/>
                <a:gd name="T14" fmla="*/ 0 w 129"/>
                <a:gd name="T15" fmla="*/ 1 h 101"/>
                <a:gd name="T16" fmla="*/ 0 w 129"/>
                <a:gd name="T17" fmla="*/ 1 h 101"/>
                <a:gd name="T18" fmla="*/ 0 w 129"/>
                <a:gd name="T19" fmla="*/ 1 h 101"/>
                <a:gd name="T20" fmla="*/ 0 w 129"/>
                <a:gd name="T21" fmla="*/ 1 h 101"/>
                <a:gd name="T22" fmla="*/ 0 w 129"/>
                <a:gd name="T23" fmla="*/ 1 h 101"/>
                <a:gd name="T24" fmla="*/ 0 w 129"/>
                <a:gd name="T25" fmla="*/ 0 h 101"/>
                <a:gd name="T26" fmla="*/ 0 w 129"/>
                <a:gd name="T27" fmla="*/ 1 h 101"/>
                <a:gd name="T28" fmla="*/ 0 w 129"/>
                <a:gd name="T29" fmla="*/ 1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
                <a:gd name="T46" fmla="*/ 0 h 101"/>
                <a:gd name="T47" fmla="*/ 129 w 129"/>
                <a:gd name="T48" fmla="*/ 101 h 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 h="101">
                  <a:moveTo>
                    <a:pt x="129" y="24"/>
                  </a:moveTo>
                  <a:lnTo>
                    <a:pt x="112" y="81"/>
                  </a:lnTo>
                  <a:lnTo>
                    <a:pt x="106" y="89"/>
                  </a:lnTo>
                  <a:lnTo>
                    <a:pt x="98" y="95"/>
                  </a:lnTo>
                  <a:lnTo>
                    <a:pt x="51" y="101"/>
                  </a:lnTo>
                  <a:lnTo>
                    <a:pt x="1" y="101"/>
                  </a:lnTo>
                  <a:lnTo>
                    <a:pt x="0" y="88"/>
                  </a:lnTo>
                  <a:lnTo>
                    <a:pt x="38" y="73"/>
                  </a:lnTo>
                  <a:lnTo>
                    <a:pt x="55" y="63"/>
                  </a:lnTo>
                  <a:lnTo>
                    <a:pt x="72" y="53"/>
                  </a:lnTo>
                  <a:lnTo>
                    <a:pt x="86" y="18"/>
                  </a:lnTo>
                  <a:lnTo>
                    <a:pt x="95" y="3"/>
                  </a:lnTo>
                  <a:lnTo>
                    <a:pt x="110" y="0"/>
                  </a:lnTo>
                  <a:lnTo>
                    <a:pt x="129" y="24"/>
                  </a:lnTo>
                  <a:close/>
                </a:path>
              </a:pathLst>
            </a:custGeom>
            <a:solidFill>
              <a:srgbClr val="BF6633"/>
            </a:solidFill>
            <a:ln w="9525">
              <a:noFill/>
              <a:round/>
              <a:headEnd/>
              <a:tailEnd/>
            </a:ln>
          </p:spPr>
          <p:txBody>
            <a:bodyPr/>
            <a:lstStyle/>
            <a:p>
              <a:endParaRPr lang="en-US" dirty="0"/>
            </a:p>
          </p:txBody>
        </p:sp>
        <p:sp>
          <p:nvSpPr>
            <p:cNvPr id="17473" name="Freeform 45"/>
            <p:cNvSpPr>
              <a:spLocks/>
            </p:cNvSpPr>
            <p:nvPr/>
          </p:nvSpPr>
          <p:spPr bwMode="auto">
            <a:xfrm>
              <a:off x="674" y="1687"/>
              <a:ext cx="26" cy="26"/>
            </a:xfrm>
            <a:custGeom>
              <a:avLst/>
              <a:gdLst>
                <a:gd name="T0" fmla="*/ 0 w 52"/>
                <a:gd name="T1" fmla="*/ 0 h 54"/>
                <a:gd name="T2" fmla="*/ 1 w 52"/>
                <a:gd name="T3" fmla="*/ 0 h 54"/>
                <a:gd name="T4" fmla="*/ 1 w 52"/>
                <a:gd name="T5" fmla="*/ 0 h 54"/>
                <a:gd name="T6" fmla="*/ 1 w 52"/>
                <a:gd name="T7" fmla="*/ 0 h 54"/>
                <a:gd name="T8" fmla="*/ 1 w 52"/>
                <a:gd name="T9" fmla="*/ 0 h 54"/>
                <a:gd name="T10" fmla="*/ 1 w 52"/>
                <a:gd name="T11" fmla="*/ 0 h 54"/>
                <a:gd name="T12" fmla="*/ 1 w 52"/>
                <a:gd name="T13" fmla="*/ 0 h 54"/>
                <a:gd name="T14" fmla="*/ 1 w 52"/>
                <a:gd name="T15" fmla="*/ 0 h 54"/>
                <a:gd name="T16" fmla="*/ 0 w 52"/>
                <a:gd name="T17" fmla="*/ 0 h 54"/>
                <a:gd name="T18" fmla="*/ 0 w 52"/>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54"/>
                <a:gd name="T32" fmla="*/ 52 w 52"/>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54">
                  <a:moveTo>
                    <a:pt x="0" y="27"/>
                  </a:moveTo>
                  <a:lnTo>
                    <a:pt x="7" y="8"/>
                  </a:lnTo>
                  <a:lnTo>
                    <a:pt x="26" y="0"/>
                  </a:lnTo>
                  <a:lnTo>
                    <a:pt x="45" y="8"/>
                  </a:lnTo>
                  <a:lnTo>
                    <a:pt x="52" y="27"/>
                  </a:lnTo>
                  <a:lnTo>
                    <a:pt x="45" y="46"/>
                  </a:lnTo>
                  <a:lnTo>
                    <a:pt x="26" y="54"/>
                  </a:lnTo>
                  <a:lnTo>
                    <a:pt x="7" y="46"/>
                  </a:lnTo>
                  <a:lnTo>
                    <a:pt x="0" y="27"/>
                  </a:lnTo>
                  <a:close/>
                </a:path>
              </a:pathLst>
            </a:custGeom>
            <a:solidFill>
              <a:srgbClr val="BF6633"/>
            </a:solidFill>
            <a:ln w="9525">
              <a:noFill/>
              <a:round/>
              <a:headEnd/>
              <a:tailEnd/>
            </a:ln>
          </p:spPr>
          <p:txBody>
            <a:bodyPr/>
            <a:lstStyle/>
            <a:p>
              <a:endParaRPr lang="en-US" dirty="0"/>
            </a:p>
          </p:txBody>
        </p:sp>
        <p:sp>
          <p:nvSpPr>
            <p:cNvPr id="17474" name="Freeform 46"/>
            <p:cNvSpPr>
              <a:spLocks/>
            </p:cNvSpPr>
            <p:nvPr/>
          </p:nvSpPr>
          <p:spPr bwMode="auto">
            <a:xfrm>
              <a:off x="757" y="1449"/>
              <a:ext cx="74" cy="149"/>
            </a:xfrm>
            <a:custGeom>
              <a:avLst/>
              <a:gdLst>
                <a:gd name="T0" fmla="*/ 0 w 149"/>
                <a:gd name="T1" fmla="*/ 1 h 298"/>
                <a:gd name="T2" fmla="*/ 0 w 149"/>
                <a:gd name="T3" fmla="*/ 1 h 298"/>
                <a:gd name="T4" fmla="*/ 0 w 149"/>
                <a:gd name="T5" fmla="*/ 1 h 298"/>
                <a:gd name="T6" fmla="*/ 0 w 149"/>
                <a:gd name="T7" fmla="*/ 1 h 298"/>
                <a:gd name="T8" fmla="*/ 0 w 149"/>
                <a:gd name="T9" fmla="*/ 1 h 298"/>
                <a:gd name="T10" fmla="*/ 0 w 149"/>
                <a:gd name="T11" fmla="*/ 1 h 298"/>
                <a:gd name="T12" fmla="*/ 0 w 149"/>
                <a:gd name="T13" fmla="*/ 1 h 298"/>
                <a:gd name="T14" fmla="*/ 0 w 149"/>
                <a:gd name="T15" fmla="*/ 1 h 298"/>
                <a:gd name="T16" fmla="*/ 0 w 149"/>
                <a:gd name="T17" fmla="*/ 1 h 298"/>
                <a:gd name="T18" fmla="*/ 0 w 149"/>
                <a:gd name="T19" fmla="*/ 1 h 298"/>
                <a:gd name="T20" fmla="*/ 0 w 149"/>
                <a:gd name="T21" fmla="*/ 1 h 298"/>
                <a:gd name="T22" fmla="*/ 0 w 149"/>
                <a:gd name="T23" fmla="*/ 1 h 298"/>
                <a:gd name="T24" fmla="*/ 0 w 149"/>
                <a:gd name="T25" fmla="*/ 1 h 298"/>
                <a:gd name="T26" fmla="*/ 0 w 149"/>
                <a:gd name="T27" fmla="*/ 1 h 298"/>
                <a:gd name="T28" fmla="*/ 0 w 149"/>
                <a:gd name="T29" fmla="*/ 1 h 298"/>
                <a:gd name="T30" fmla="*/ 0 w 149"/>
                <a:gd name="T31" fmla="*/ 1 h 298"/>
                <a:gd name="T32" fmla="*/ 0 w 149"/>
                <a:gd name="T33" fmla="*/ 1 h 298"/>
                <a:gd name="T34" fmla="*/ 0 w 149"/>
                <a:gd name="T35" fmla="*/ 1 h 298"/>
                <a:gd name="T36" fmla="*/ 0 w 149"/>
                <a:gd name="T37" fmla="*/ 1 h 298"/>
                <a:gd name="T38" fmla="*/ 0 w 149"/>
                <a:gd name="T39" fmla="*/ 1 h 298"/>
                <a:gd name="T40" fmla="*/ 0 w 149"/>
                <a:gd name="T41" fmla="*/ 1 h 298"/>
                <a:gd name="T42" fmla="*/ 0 w 149"/>
                <a:gd name="T43" fmla="*/ 0 h 298"/>
                <a:gd name="T44" fmla="*/ 0 w 149"/>
                <a:gd name="T45" fmla="*/ 0 h 298"/>
                <a:gd name="T46" fmla="*/ 0 w 149"/>
                <a:gd name="T47" fmla="*/ 1 h 298"/>
                <a:gd name="T48" fmla="*/ 0 w 149"/>
                <a:gd name="T49" fmla="*/ 1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9"/>
                <a:gd name="T76" fmla="*/ 0 h 298"/>
                <a:gd name="T77" fmla="*/ 149 w 149"/>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9" h="298">
                  <a:moveTo>
                    <a:pt x="35" y="19"/>
                  </a:moveTo>
                  <a:lnTo>
                    <a:pt x="31" y="70"/>
                  </a:lnTo>
                  <a:lnTo>
                    <a:pt x="39" y="91"/>
                  </a:lnTo>
                  <a:lnTo>
                    <a:pt x="50" y="114"/>
                  </a:lnTo>
                  <a:lnTo>
                    <a:pt x="79" y="158"/>
                  </a:lnTo>
                  <a:lnTo>
                    <a:pt x="101" y="210"/>
                  </a:lnTo>
                  <a:lnTo>
                    <a:pt x="120" y="234"/>
                  </a:lnTo>
                  <a:lnTo>
                    <a:pt x="141" y="254"/>
                  </a:lnTo>
                  <a:lnTo>
                    <a:pt x="149" y="274"/>
                  </a:lnTo>
                  <a:lnTo>
                    <a:pt x="141" y="290"/>
                  </a:lnTo>
                  <a:lnTo>
                    <a:pt x="123" y="298"/>
                  </a:lnTo>
                  <a:lnTo>
                    <a:pt x="104" y="290"/>
                  </a:lnTo>
                  <a:lnTo>
                    <a:pt x="91" y="277"/>
                  </a:lnTo>
                  <a:lnTo>
                    <a:pt x="79" y="264"/>
                  </a:lnTo>
                  <a:lnTo>
                    <a:pt x="66" y="249"/>
                  </a:lnTo>
                  <a:lnTo>
                    <a:pt x="54" y="234"/>
                  </a:lnTo>
                  <a:lnTo>
                    <a:pt x="45" y="203"/>
                  </a:lnTo>
                  <a:lnTo>
                    <a:pt x="34" y="174"/>
                  </a:lnTo>
                  <a:lnTo>
                    <a:pt x="12" y="119"/>
                  </a:lnTo>
                  <a:lnTo>
                    <a:pt x="0" y="66"/>
                  </a:lnTo>
                  <a:lnTo>
                    <a:pt x="9" y="8"/>
                  </a:lnTo>
                  <a:lnTo>
                    <a:pt x="16" y="0"/>
                  </a:lnTo>
                  <a:lnTo>
                    <a:pt x="28" y="0"/>
                  </a:lnTo>
                  <a:lnTo>
                    <a:pt x="35" y="19"/>
                  </a:lnTo>
                  <a:close/>
                </a:path>
              </a:pathLst>
            </a:custGeom>
            <a:solidFill>
              <a:srgbClr val="BF6633"/>
            </a:solidFill>
            <a:ln w="9525">
              <a:noFill/>
              <a:round/>
              <a:headEnd/>
              <a:tailEnd/>
            </a:ln>
          </p:spPr>
          <p:txBody>
            <a:bodyPr/>
            <a:lstStyle/>
            <a:p>
              <a:endParaRPr lang="en-US" dirty="0"/>
            </a:p>
          </p:txBody>
        </p:sp>
        <p:sp>
          <p:nvSpPr>
            <p:cNvPr id="17475" name="Freeform 47"/>
            <p:cNvSpPr>
              <a:spLocks/>
            </p:cNvSpPr>
            <p:nvPr/>
          </p:nvSpPr>
          <p:spPr bwMode="auto">
            <a:xfrm>
              <a:off x="997" y="1865"/>
              <a:ext cx="50" cy="32"/>
            </a:xfrm>
            <a:custGeom>
              <a:avLst/>
              <a:gdLst>
                <a:gd name="T0" fmla="*/ 0 w 101"/>
                <a:gd name="T1" fmla="*/ 0 h 65"/>
                <a:gd name="T2" fmla="*/ 0 w 101"/>
                <a:gd name="T3" fmla="*/ 0 h 65"/>
                <a:gd name="T4" fmla="*/ 0 w 101"/>
                <a:gd name="T5" fmla="*/ 0 h 65"/>
                <a:gd name="T6" fmla="*/ 0 w 101"/>
                <a:gd name="T7" fmla="*/ 0 h 65"/>
                <a:gd name="T8" fmla="*/ 0 w 101"/>
                <a:gd name="T9" fmla="*/ 0 h 65"/>
                <a:gd name="T10" fmla="*/ 0 w 101"/>
                <a:gd name="T11" fmla="*/ 0 h 65"/>
                <a:gd name="T12" fmla="*/ 0 w 101"/>
                <a:gd name="T13" fmla="*/ 0 h 65"/>
                <a:gd name="T14" fmla="*/ 0 w 101"/>
                <a:gd name="T15" fmla="*/ 0 h 65"/>
                <a:gd name="T16" fmla="*/ 0 w 101"/>
                <a:gd name="T17" fmla="*/ 0 h 65"/>
                <a:gd name="T18" fmla="*/ 0 w 101"/>
                <a:gd name="T19" fmla="*/ 0 h 65"/>
                <a:gd name="T20" fmla="*/ 0 w 101"/>
                <a:gd name="T21" fmla="*/ 0 h 65"/>
                <a:gd name="T22" fmla="*/ 0 w 101"/>
                <a:gd name="T23" fmla="*/ 0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
                <a:gd name="T37" fmla="*/ 0 h 65"/>
                <a:gd name="T38" fmla="*/ 101 w 10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 h="65">
                  <a:moveTo>
                    <a:pt x="21" y="3"/>
                  </a:moveTo>
                  <a:lnTo>
                    <a:pt x="36" y="20"/>
                  </a:lnTo>
                  <a:lnTo>
                    <a:pt x="50" y="37"/>
                  </a:lnTo>
                  <a:lnTo>
                    <a:pt x="95" y="43"/>
                  </a:lnTo>
                  <a:lnTo>
                    <a:pt x="101" y="50"/>
                  </a:lnTo>
                  <a:lnTo>
                    <a:pt x="95" y="58"/>
                  </a:lnTo>
                  <a:lnTo>
                    <a:pt x="38" y="65"/>
                  </a:lnTo>
                  <a:lnTo>
                    <a:pt x="18" y="42"/>
                  </a:lnTo>
                  <a:lnTo>
                    <a:pt x="0" y="19"/>
                  </a:lnTo>
                  <a:lnTo>
                    <a:pt x="3" y="0"/>
                  </a:lnTo>
                  <a:lnTo>
                    <a:pt x="21" y="3"/>
                  </a:lnTo>
                  <a:close/>
                </a:path>
              </a:pathLst>
            </a:custGeom>
            <a:solidFill>
              <a:srgbClr val="BF6633"/>
            </a:solidFill>
            <a:ln w="9525">
              <a:noFill/>
              <a:round/>
              <a:headEnd/>
              <a:tailEnd/>
            </a:ln>
          </p:spPr>
          <p:txBody>
            <a:bodyPr/>
            <a:lstStyle/>
            <a:p>
              <a:endParaRPr lang="en-US" dirty="0"/>
            </a:p>
          </p:txBody>
        </p:sp>
        <p:sp>
          <p:nvSpPr>
            <p:cNvPr id="17476" name="Freeform 48"/>
            <p:cNvSpPr>
              <a:spLocks/>
            </p:cNvSpPr>
            <p:nvPr/>
          </p:nvSpPr>
          <p:spPr bwMode="auto">
            <a:xfrm>
              <a:off x="496" y="1800"/>
              <a:ext cx="157" cy="118"/>
            </a:xfrm>
            <a:custGeom>
              <a:avLst/>
              <a:gdLst>
                <a:gd name="T0" fmla="*/ 1 w 314"/>
                <a:gd name="T1" fmla="*/ 1 h 236"/>
                <a:gd name="T2" fmla="*/ 1 w 314"/>
                <a:gd name="T3" fmla="*/ 1 h 236"/>
                <a:gd name="T4" fmla="*/ 1 w 314"/>
                <a:gd name="T5" fmla="*/ 1 h 236"/>
                <a:gd name="T6" fmla="*/ 1 w 314"/>
                <a:gd name="T7" fmla="*/ 1 h 236"/>
                <a:gd name="T8" fmla="*/ 1 w 314"/>
                <a:gd name="T9" fmla="*/ 1 h 236"/>
                <a:gd name="T10" fmla="*/ 1 w 314"/>
                <a:gd name="T11" fmla="*/ 1 h 236"/>
                <a:gd name="T12" fmla="*/ 1 w 314"/>
                <a:gd name="T13" fmla="*/ 1 h 236"/>
                <a:gd name="T14" fmla="*/ 1 w 314"/>
                <a:gd name="T15" fmla="*/ 1 h 236"/>
                <a:gd name="T16" fmla="*/ 1 w 314"/>
                <a:gd name="T17" fmla="*/ 1 h 236"/>
                <a:gd name="T18" fmla="*/ 1 w 314"/>
                <a:gd name="T19" fmla="*/ 1 h 236"/>
                <a:gd name="T20" fmla="*/ 0 w 314"/>
                <a:gd name="T21" fmla="*/ 1 h 236"/>
                <a:gd name="T22" fmla="*/ 1 w 314"/>
                <a:gd name="T23" fmla="*/ 1 h 236"/>
                <a:gd name="T24" fmla="*/ 1 w 314"/>
                <a:gd name="T25" fmla="*/ 1 h 236"/>
                <a:gd name="T26" fmla="*/ 1 w 314"/>
                <a:gd name="T27" fmla="*/ 1 h 236"/>
                <a:gd name="T28" fmla="*/ 1 w 314"/>
                <a:gd name="T29" fmla="*/ 1 h 236"/>
                <a:gd name="T30" fmla="*/ 1 w 314"/>
                <a:gd name="T31" fmla="*/ 1 h 236"/>
                <a:gd name="T32" fmla="*/ 1 w 314"/>
                <a:gd name="T33" fmla="*/ 1 h 236"/>
                <a:gd name="T34" fmla="*/ 1 w 314"/>
                <a:gd name="T35" fmla="*/ 1 h 236"/>
                <a:gd name="T36" fmla="*/ 1 w 314"/>
                <a:gd name="T37" fmla="*/ 1 h 236"/>
                <a:gd name="T38" fmla="*/ 1 w 314"/>
                <a:gd name="T39" fmla="*/ 1 h 236"/>
                <a:gd name="T40" fmla="*/ 1 w 314"/>
                <a:gd name="T41" fmla="*/ 1 h 236"/>
                <a:gd name="T42" fmla="*/ 1 w 314"/>
                <a:gd name="T43" fmla="*/ 0 h 236"/>
                <a:gd name="T44" fmla="*/ 1 w 314"/>
                <a:gd name="T45" fmla="*/ 1 h 236"/>
                <a:gd name="T46" fmla="*/ 1 w 314"/>
                <a:gd name="T47" fmla="*/ 1 h 236"/>
                <a:gd name="T48" fmla="*/ 1 w 314"/>
                <a:gd name="T49" fmla="*/ 1 h 236"/>
                <a:gd name="T50" fmla="*/ 1 w 314"/>
                <a:gd name="T51" fmla="*/ 1 h 2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4"/>
                <a:gd name="T79" fmla="*/ 0 h 236"/>
                <a:gd name="T80" fmla="*/ 314 w 314"/>
                <a:gd name="T81" fmla="*/ 236 h 2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4" h="236">
                  <a:moveTo>
                    <a:pt x="303" y="26"/>
                  </a:moveTo>
                  <a:lnTo>
                    <a:pt x="207" y="36"/>
                  </a:lnTo>
                  <a:lnTo>
                    <a:pt x="120" y="76"/>
                  </a:lnTo>
                  <a:lnTo>
                    <a:pt x="100" y="93"/>
                  </a:lnTo>
                  <a:lnTo>
                    <a:pt x="84" y="110"/>
                  </a:lnTo>
                  <a:lnTo>
                    <a:pt x="53" y="154"/>
                  </a:lnTo>
                  <a:lnTo>
                    <a:pt x="40" y="216"/>
                  </a:lnTo>
                  <a:lnTo>
                    <a:pt x="32" y="231"/>
                  </a:lnTo>
                  <a:lnTo>
                    <a:pt x="19" y="236"/>
                  </a:lnTo>
                  <a:lnTo>
                    <a:pt x="6" y="230"/>
                  </a:lnTo>
                  <a:lnTo>
                    <a:pt x="0" y="213"/>
                  </a:lnTo>
                  <a:lnTo>
                    <a:pt x="6" y="172"/>
                  </a:lnTo>
                  <a:lnTo>
                    <a:pt x="17" y="133"/>
                  </a:lnTo>
                  <a:lnTo>
                    <a:pt x="55" y="81"/>
                  </a:lnTo>
                  <a:lnTo>
                    <a:pt x="64" y="69"/>
                  </a:lnTo>
                  <a:lnTo>
                    <a:pt x="75" y="59"/>
                  </a:lnTo>
                  <a:lnTo>
                    <a:pt x="86" y="48"/>
                  </a:lnTo>
                  <a:lnTo>
                    <a:pt x="98" y="38"/>
                  </a:lnTo>
                  <a:lnTo>
                    <a:pt x="124" y="23"/>
                  </a:lnTo>
                  <a:lnTo>
                    <a:pt x="148" y="13"/>
                  </a:lnTo>
                  <a:lnTo>
                    <a:pt x="196" y="2"/>
                  </a:lnTo>
                  <a:lnTo>
                    <a:pt x="303" y="0"/>
                  </a:lnTo>
                  <a:lnTo>
                    <a:pt x="314" y="13"/>
                  </a:lnTo>
                  <a:lnTo>
                    <a:pt x="312" y="22"/>
                  </a:lnTo>
                  <a:lnTo>
                    <a:pt x="303" y="26"/>
                  </a:lnTo>
                  <a:close/>
                </a:path>
              </a:pathLst>
            </a:custGeom>
            <a:solidFill>
              <a:srgbClr val="BF6633"/>
            </a:solidFill>
            <a:ln w="9525">
              <a:noFill/>
              <a:round/>
              <a:headEnd/>
              <a:tailEnd/>
            </a:ln>
          </p:spPr>
          <p:txBody>
            <a:bodyPr/>
            <a:lstStyle/>
            <a:p>
              <a:endParaRPr lang="en-US" dirty="0"/>
            </a:p>
          </p:txBody>
        </p:sp>
        <p:sp>
          <p:nvSpPr>
            <p:cNvPr id="17477" name="Freeform 49"/>
            <p:cNvSpPr>
              <a:spLocks/>
            </p:cNvSpPr>
            <p:nvPr/>
          </p:nvSpPr>
          <p:spPr bwMode="auto">
            <a:xfrm>
              <a:off x="426" y="1923"/>
              <a:ext cx="98" cy="113"/>
            </a:xfrm>
            <a:custGeom>
              <a:avLst/>
              <a:gdLst>
                <a:gd name="T0" fmla="*/ 1 w 196"/>
                <a:gd name="T1" fmla="*/ 1 h 226"/>
                <a:gd name="T2" fmla="*/ 1 w 196"/>
                <a:gd name="T3" fmla="*/ 1 h 226"/>
                <a:gd name="T4" fmla="*/ 1 w 196"/>
                <a:gd name="T5" fmla="*/ 1 h 226"/>
                <a:gd name="T6" fmla="*/ 1 w 196"/>
                <a:gd name="T7" fmla="*/ 1 h 226"/>
                <a:gd name="T8" fmla="*/ 1 w 196"/>
                <a:gd name="T9" fmla="*/ 1 h 226"/>
                <a:gd name="T10" fmla="*/ 1 w 196"/>
                <a:gd name="T11" fmla="*/ 1 h 226"/>
                <a:gd name="T12" fmla="*/ 1 w 196"/>
                <a:gd name="T13" fmla="*/ 1 h 226"/>
                <a:gd name="T14" fmla="*/ 0 w 196"/>
                <a:gd name="T15" fmla="*/ 1 h 226"/>
                <a:gd name="T16" fmla="*/ 1 w 196"/>
                <a:gd name="T17" fmla="*/ 1 h 226"/>
                <a:gd name="T18" fmla="*/ 1 w 196"/>
                <a:gd name="T19" fmla="*/ 1 h 226"/>
                <a:gd name="T20" fmla="*/ 1 w 196"/>
                <a:gd name="T21" fmla="*/ 1 h 226"/>
                <a:gd name="T22" fmla="*/ 1 w 196"/>
                <a:gd name="T23" fmla="*/ 1 h 226"/>
                <a:gd name="T24" fmla="*/ 1 w 196"/>
                <a:gd name="T25" fmla="*/ 1 h 226"/>
                <a:gd name="T26" fmla="*/ 1 w 196"/>
                <a:gd name="T27" fmla="*/ 1 h 226"/>
                <a:gd name="T28" fmla="*/ 1 w 196"/>
                <a:gd name="T29" fmla="*/ 1 h 226"/>
                <a:gd name="T30" fmla="*/ 1 w 196"/>
                <a:gd name="T31" fmla="*/ 1 h 226"/>
                <a:gd name="T32" fmla="*/ 1 w 196"/>
                <a:gd name="T33" fmla="*/ 1 h 226"/>
                <a:gd name="T34" fmla="*/ 1 w 196"/>
                <a:gd name="T35" fmla="*/ 0 h 226"/>
                <a:gd name="T36" fmla="*/ 1 w 196"/>
                <a:gd name="T37" fmla="*/ 1 h 226"/>
                <a:gd name="T38" fmla="*/ 1 w 196"/>
                <a:gd name="T39" fmla="*/ 1 h 226"/>
                <a:gd name="T40" fmla="*/ 1 w 196"/>
                <a:gd name="T41" fmla="*/ 1 h 2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6"/>
                <a:gd name="T64" fmla="*/ 0 h 226"/>
                <a:gd name="T65" fmla="*/ 196 w 196"/>
                <a:gd name="T66" fmla="*/ 226 h 2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6" h="226">
                  <a:moveTo>
                    <a:pt x="188" y="24"/>
                  </a:moveTo>
                  <a:lnTo>
                    <a:pt x="131" y="52"/>
                  </a:lnTo>
                  <a:lnTo>
                    <a:pt x="108" y="72"/>
                  </a:lnTo>
                  <a:lnTo>
                    <a:pt x="89" y="94"/>
                  </a:lnTo>
                  <a:lnTo>
                    <a:pt x="33" y="214"/>
                  </a:lnTo>
                  <a:lnTo>
                    <a:pt x="23" y="225"/>
                  </a:lnTo>
                  <a:lnTo>
                    <a:pt x="11" y="226"/>
                  </a:lnTo>
                  <a:lnTo>
                    <a:pt x="0" y="202"/>
                  </a:lnTo>
                  <a:lnTo>
                    <a:pt x="13" y="164"/>
                  </a:lnTo>
                  <a:lnTo>
                    <a:pt x="28" y="131"/>
                  </a:lnTo>
                  <a:lnTo>
                    <a:pt x="46" y="100"/>
                  </a:lnTo>
                  <a:lnTo>
                    <a:pt x="56" y="86"/>
                  </a:lnTo>
                  <a:lnTo>
                    <a:pt x="67" y="73"/>
                  </a:lnTo>
                  <a:lnTo>
                    <a:pt x="78" y="61"/>
                  </a:lnTo>
                  <a:lnTo>
                    <a:pt x="90" y="50"/>
                  </a:lnTo>
                  <a:lnTo>
                    <a:pt x="117" y="30"/>
                  </a:lnTo>
                  <a:lnTo>
                    <a:pt x="147" y="13"/>
                  </a:lnTo>
                  <a:lnTo>
                    <a:pt x="181" y="0"/>
                  </a:lnTo>
                  <a:lnTo>
                    <a:pt x="196" y="9"/>
                  </a:lnTo>
                  <a:lnTo>
                    <a:pt x="188" y="24"/>
                  </a:lnTo>
                  <a:close/>
                </a:path>
              </a:pathLst>
            </a:custGeom>
            <a:solidFill>
              <a:srgbClr val="BF6633"/>
            </a:solidFill>
            <a:ln w="9525">
              <a:noFill/>
              <a:round/>
              <a:headEnd/>
              <a:tailEnd/>
            </a:ln>
          </p:spPr>
          <p:txBody>
            <a:bodyPr/>
            <a:lstStyle/>
            <a:p>
              <a:endParaRPr lang="en-US" dirty="0"/>
            </a:p>
          </p:txBody>
        </p:sp>
        <p:sp>
          <p:nvSpPr>
            <p:cNvPr id="17478" name="Freeform 50"/>
            <p:cNvSpPr>
              <a:spLocks/>
            </p:cNvSpPr>
            <p:nvPr/>
          </p:nvSpPr>
          <p:spPr bwMode="auto">
            <a:xfrm>
              <a:off x="245" y="1889"/>
              <a:ext cx="89" cy="76"/>
            </a:xfrm>
            <a:custGeom>
              <a:avLst/>
              <a:gdLst>
                <a:gd name="T0" fmla="*/ 1 w 177"/>
                <a:gd name="T1" fmla="*/ 1 h 151"/>
                <a:gd name="T2" fmla="*/ 1 w 177"/>
                <a:gd name="T3" fmla="*/ 1 h 151"/>
                <a:gd name="T4" fmla="*/ 1 w 177"/>
                <a:gd name="T5" fmla="*/ 1 h 151"/>
                <a:gd name="T6" fmla="*/ 1 w 177"/>
                <a:gd name="T7" fmla="*/ 1 h 151"/>
                <a:gd name="T8" fmla="*/ 1 w 177"/>
                <a:gd name="T9" fmla="*/ 1 h 151"/>
                <a:gd name="T10" fmla="*/ 1 w 177"/>
                <a:gd name="T11" fmla="*/ 1 h 151"/>
                <a:gd name="T12" fmla="*/ 1 w 177"/>
                <a:gd name="T13" fmla="*/ 1 h 151"/>
                <a:gd name="T14" fmla="*/ 1 w 177"/>
                <a:gd name="T15" fmla="*/ 1 h 151"/>
                <a:gd name="T16" fmla="*/ 0 w 177"/>
                <a:gd name="T17" fmla="*/ 1 h 151"/>
                <a:gd name="T18" fmla="*/ 1 w 177"/>
                <a:gd name="T19" fmla="*/ 1 h 151"/>
                <a:gd name="T20" fmla="*/ 1 w 177"/>
                <a:gd name="T21" fmla="*/ 1 h 151"/>
                <a:gd name="T22" fmla="*/ 1 w 177"/>
                <a:gd name="T23" fmla="*/ 1 h 151"/>
                <a:gd name="T24" fmla="*/ 1 w 177"/>
                <a:gd name="T25" fmla="*/ 1 h 151"/>
                <a:gd name="T26" fmla="*/ 1 w 177"/>
                <a:gd name="T27" fmla="*/ 1 h 151"/>
                <a:gd name="T28" fmla="*/ 1 w 177"/>
                <a:gd name="T29" fmla="*/ 0 h 151"/>
                <a:gd name="T30" fmla="*/ 1 w 177"/>
                <a:gd name="T31" fmla="*/ 1 h 151"/>
                <a:gd name="T32" fmla="*/ 1 w 177"/>
                <a:gd name="T33" fmla="*/ 1 h 151"/>
                <a:gd name="T34" fmla="*/ 1 w 177"/>
                <a:gd name="T35" fmla="*/ 1 h 151"/>
                <a:gd name="T36" fmla="*/ 1 w 177"/>
                <a:gd name="T37" fmla="*/ 1 h 151"/>
                <a:gd name="T38" fmla="*/ 1 w 177"/>
                <a:gd name="T39" fmla="*/ 1 h 151"/>
                <a:gd name="T40" fmla="*/ 1 w 177"/>
                <a:gd name="T41" fmla="*/ 1 h 151"/>
                <a:gd name="T42" fmla="*/ 1 w 177"/>
                <a:gd name="T43" fmla="*/ 1 h 1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7"/>
                <a:gd name="T67" fmla="*/ 0 h 151"/>
                <a:gd name="T68" fmla="*/ 177 w 177"/>
                <a:gd name="T69" fmla="*/ 151 h 1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7" h="151">
                  <a:moveTo>
                    <a:pt x="152" y="68"/>
                  </a:moveTo>
                  <a:lnTo>
                    <a:pt x="144" y="53"/>
                  </a:lnTo>
                  <a:lnTo>
                    <a:pt x="131" y="46"/>
                  </a:lnTo>
                  <a:lnTo>
                    <a:pt x="99" y="38"/>
                  </a:lnTo>
                  <a:lnTo>
                    <a:pt x="55" y="80"/>
                  </a:lnTo>
                  <a:lnTo>
                    <a:pt x="32" y="139"/>
                  </a:lnTo>
                  <a:lnTo>
                    <a:pt x="23" y="151"/>
                  </a:lnTo>
                  <a:lnTo>
                    <a:pt x="11" y="151"/>
                  </a:lnTo>
                  <a:lnTo>
                    <a:pt x="0" y="128"/>
                  </a:lnTo>
                  <a:lnTo>
                    <a:pt x="15" y="88"/>
                  </a:lnTo>
                  <a:lnTo>
                    <a:pt x="35" y="53"/>
                  </a:lnTo>
                  <a:lnTo>
                    <a:pt x="46" y="39"/>
                  </a:lnTo>
                  <a:lnTo>
                    <a:pt x="60" y="24"/>
                  </a:lnTo>
                  <a:lnTo>
                    <a:pt x="75" y="12"/>
                  </a:lnTo>
                  <a:lnTo>
                    <a:pt x="92" y="0"/>
                  </a:lnTo>
                  <a:lnTo>
                    <a:pt x="143" y="18"/>
                  </a:lnTo>
                  <a:lnTo>
                    <a:pt x="163" y="34"/>
                  </a:lnTo>
                  <a:lnTo>
                    <a:pt x="177" y="58"/>
                  </a:lnTo>
                  <a:lnTo>
                    <a:pt x="177" y="69"/>
                  </a:lnTo>
                  <a:lnTo>
                    <a:pt x="169" y="76"/>
                  </a:lnTo>
                  <a:lnTo>
                    <a:pt x="152" y="68"/>
                  </a:lnTo>
                  <a:close/>
                </a:path>
              </a:pathLst>
            </a:custGeom>
            <a:solidFill>
              <a:srgbClr val="BF6633"/>
            </a:solidFill>
            <a:ln w="9525">
              <a:noFill/>
              <a:round/>
              <a:headEnd/>
              <a:tailEnd/>
            </a:ln>
          </p:spPr>
          <p:txBody>
            <a:bodyPr/>
            <a:lstStyle/>
            <a:p>
              <a:endParaRPr lang="en-US" dirty="0"/>
            </a:p>
          </p:txBody>
        </p:sp>
        <p:sp>
          <p:nvSpPr>
            <p:cNvPr id="17479" name="Freeform 51"/>
            <p:cNvSpPr>
              <a:spLocks/>
            </p:cNvSpPr>
            <p:nvPr/>
          </p:nvSpPr>
          <p:spPr bwMode="auto">
            <a:xfrm>
              <a:off x="192" y="1972"/>
              <a:ext cx="49" cy="89"/>
            </a:xfrm>
            <a:custGeom>
              <a:avLst/>
              <a:gdLst>
                <a:gd name="T0" fmla="*/ 1 w 98"/>
                <a:gd name="T1" fmla="*/ 1 h 177"/>
                <a:gd name="T2" fmla="*/ 1 w 98"/>
                <a:gd name="T3" fmla="*/ 1 h 177"/>
                <a:gd name="T4" fmla="*/ 1 w 98"/>
                <a:gd name="T5" fmla="*/ 1 h 177"/>
                <a:gd name="T6" fmla="*/ 1 w 98"/>
                <a:gd name="T7" fmla="*/ 1 h 177"/>
                <a:gd name="T8" fmla="*/ 1 w 98"/>
                <a:gd name="T9" fmla="*/ 1 h 177"/>
                <a:gd name="T10" fmla="*/ 1 w 98"/>
                <a:gd name="T11" fmla="*/ 1 h 177"/>
                <a:gd name="T12" fmla="*/ 1 w 98"/>
                <a:gd name="T13" fmla="*/ 1 h 177"/>
                <a:gd name="T14" fmla="*/ 1 w 98"/>
                <a:gd name="T15" fmla="*/ 1 h 177"/>
                <a:gd name="T16" fmla="*/ 0 w 98"/>
                <a:gd name="T17" fmla="*/ 1 h 177"/>
                <a:gd name="T18" fmla="*/ 1 w 98"/>
                <a:gd name="T19" fmla="*/ 1 h 177"/>
                <a:gd name="T20" fmla="*/ 1 w 98"/>
                <a:gd name="T21" fmla="*/ 1 h 177"/>
                <a:gd name="T22" fmla="*/ 1 w 98"/>
                <a:gd name="T23" fmla="*/ 1 h 177"/>
                <a:gd name="T24" fmla="*/ 1 w 98"/>
                <a:gd name="T25" fmla="*/ 1 h 177"/>
                <a:gd name="T26" fmla="*/ 1 w 98"/>
                <a:gd name="T27" fmla="*/ 0 h 177"/>
                <a:gd name="T28" fmla="*/ 1 w 98"/>
                <a:gd name="T29" fmla="*/ 1 h 177"/>
                <a:gd name="T30" fmla="*/ 1 w 98"/>
                <a:gd name="T31" fmla="*/ 1 h 1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8"/>
                <a:gd name="T49" fmla="*/ 0 h 177"/>
                <a:gd name="T50" fmla="*/ 98 w 98"/>
                <a:gd name="T51" fmla="*/ 177 h 1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8" h="177">
                  <a:moveTo>
                    <a:pt x="98" y="12"/>
                  </a:moveTo>
                  <a:lnTo>
                    <a:pt x="72" y="35"/>
                  </a:lnTo>
                  <a:lnTo>
                    <a:pt x="52" y="59"/>
                  </a:lnTo>
                  <a:lnTo>
                    <a:pt x="29" y="121"/>
                  </a:lnTo>
                  <a:lnTo>
                    <a:pt x="27" y="163"/>
                  </a:lnTo>
                  <a:lnTo>
                    <a:pt x="22" y="174"/>
                  </a:lnTo>
                  <a:lnTo>
                    <a:pt x="14" y="177"/>
                  </a:lnTo>
                  <a:lnTo>
                    <a:pt x="2" y="163"/>
                  </a:lnTo>
                  <a:lnTo>
                    <a:pt x="0" y="119"/>
                  </a:lnTo>
                  <a:lnTo>
                    <a:pt x="11" y="80"/>
                  </a:lnTo>
                  <a:lnTo>
                    <a:pt x="31" y="51"/>
                  </a:lnTo>
                  <a:lnTo>
                    <a:pt x="58" y="25"/>
                  </a:lnTo>
                  <a:lnTo>
                    <a:pt x="73" y="13"/>
                  </a:lnTo>
                  <a:lnTo>
                    <a:pt x="89" y="0"/>
                  </a:lnTo>
                  <a:lnTo>
                    <a:pt x="98" y="12"/>
                  </a:lnTo>
                  <a:close/>
                </a:path>
              </a:pathLst>
            </a:custGeom>
            <a:solidFill>
              <a:srgbClr val="BF6633"/>
            </a:solidFill>
            <a:ln w="9525">
              <a:noFill/>
              <a:round/>
              <a:headEnd/>
              <a:tailEnd/>
            </a:ln>
          </p:spPr>
          <p:txBody>
            <a:bodyPr/>
            <a:lstStyle/>
            <a:p>
              <a:endParaRPr lang="en-US" dirty="0"/>
            </a:p>
          </p:txBody>
        </p:sp>
        <p:sp>
          <p:nvSpPr>
            <p:cNvPr id="17480" name="Freeform 52"/>
            <p:cNvSpPr>
              <a:spLocks/>
            </p:cNvSpPr>
            <p:nvPr/>
          </p:nvSpPr>
          <p:spPr bwMode="auto">
            <a:xfrm>
              <a:off x="214" y="2043"/>
              <a:ext cx="27" cy="23"/>
            </a:xfrm>
            <a:custGeom>
              <a:avLst/>
              <a:gdLst>
                <a:gd name="T0" fmla="*/ 0 w 56"/>
                <a:gd name="T1" fmla="*/ 1 h 45"/>
                <a:gd name="T2" fmla="*/ 0 w 56"/>
                <a:gd name="T3" fmla="*/ 0 h 45"/>
                <a:gd name="T4" fmla="*/ 0 w 56"/>
                <a:gd name="T5" fmla="*/ 1 h 45"/>
                <a:gd name="T6" fmla="*/ 0 w 56"/>
                <a:gd name="T7" fmla="*/ 1 h 45"/>
                <a:gd name="T8" fmla="*/ 0 w 56"/>
                <a:gd name="T9" fmla="*/ 1 h 45"/>
                <a:gd name="T10" fmla="*/ 0 w 56"/>
                <a:gd name="T11" fmla="*/ 1 h 45"/>
                <a:gd name="T12" fmla="*/ 0 w 56"/>
                <a:gd name="T13" fmla="*/ 1 h 45"/>
                <a:gd name="T14" fmla="*/ 0 w 56"/>
                <a:gd name="T15" fmla="*/ 1 h 45"/>
                <a:gd name="T16" fmla="*/ 0 w 56"/>
                <a:gd name="T17" fmla="*/ 1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45"/>
                <a:gd name="T29" fmla="*/ 56 w 56"/>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45">
                  <a:moveTo>
                    <a:pt x="7" y="22"/>
                  </a:moveTo>
                  <a:lnTo>
                    <a:pt x="37" y="0"/>
                  </a:lnTo>
                  <a:lnTo>
                    <a:pt x="56" y="2"/>
                  </a:lnTo>
                  <a:lnTo>
                    <a:pt x="54" y="23"/>
                  </a:lnTo>
                  <a:lnTo>
                    <a:pt x="35" y="35"/>
                  </a:lnTo>
                  <a:lnTo>
                    <a:pt x="15" y="45"/>
                  </a:lnTo>
                  <a:lnTo>
                    <a:pt x="0" y="38"/>
                  </a:lnTo>
                  <a:lnTo>
                    <a:pt x="7" y="22"/>
                  </a:lnTo>
                  <a:close/>
                </a:path>
              </a:pathLst>
            </a:custGeom>
            <a:solidFill>
              <a:srgbClr val="BF6633"/>
            </a:solidFill>
            <a:ln w="9525">
              <a:noFill/>
              <a:round/>
              <a:headEnd/>
              <a:tailEnd/>
            </a:ln>
          </p:spPr>
          <p:txBody>
            <a:bodyPr/>
            <a:lstStyle/>
            <a:p>
              <a:endParaRPr lang="en-US" dirty="0"/>
            </a:p>
          </p:txBody>
        </p:sp>
        <p:sp>
          <p:nvSpPr>
            <p:cNvPr id="17481" name="Freeform 53"/>
            <p:cNvSpPr>
              <a:spLocks/>
            </p:cNvSpPr>
            <p:nvPr/>
          </p:nvSpPr>
          <p:spPr bwMode="auto">
            <a:xfrm>
              <a:off x="244" y="2029"/>
              <a:ext cx="52" cy="38"/>
            </a:xfrm>
            <a:custGeom>
              <a:avLst/>
              <a:gdLst>
                <a:gd name="T0" fmla="*/ 1 w 103"/>
                <a:gd name="T1" fmla="*/ 1 h 76"/>
                <a:gd name="T2" fmla="*/ 1 w 103"/>
                <a:gd name="T3" fmla="*/ 1 h 76"/>
                <a:gd name="T4" fmla="*/ 1 w 103"/>
                <a:gd name="T5" fmla="*/ 0 h 76"/>
                <a:gd name="T6" fmla="*/ 1 w 103"/>
                <a:gd name="T7" fmla="*/ 1 h 76"/>
                <a:gd name="T8" fmla="*/ 1 w 103"/>
                <a:gd name="T9" fmla="*/ 1 h 76"/>
                <a:gd name="T10" fmla="*/ 1 w 103"/>
                <a:gd name="T11" fmla="*/ 1 h 76"/>
                <a:gd name="T12" fmla="*/ 1 w 103"/>
                <a:gd name="T13" fmla="*/ 1 h 76"/>
                <a:gd name="T14" fmla="*/ 1 w 103"/>
                <a:gd name="T15" fmla="*/ 1 h 76"/>
                <a:gd name="T16" fmla="*/ 1 w 103"/>
                <a:gd name="T17" fmla="*/ 1 h 76"/>
                <a:gd name="T18" fmla="*/ 0 w 103"/>
                <a:gd name="T19" fmla="*/ 1 h 76"/>
                <a:gd name="T20" fmla="*/ 1 w 103"/>
                <a:gd name="T21" fmla="*/ 1 h 76"/>
                <a:gd name="T22" fmla="*/ 1 w 103"/>
                <a:gd name="T23" fmla="*/ 1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3"/>
                <a:gd name="T37" fmla="*/ 0 h 76"/>
                <a:gd name="T38" fmla="*/ 103 w 103"/>
                <a:gd name="T39" fmla="*/ 76 h 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3" h="76">
                  <a:moveTo>
                    <a:pt x="7" y="48"/>
                  </a:moveTo>
                  <a:lnTo>
                    <a:pt x="51" y="26"/>
                  </a:lnTo>
                  <a:lnTo>
                    <a:pt x="92" y="0"/>
                  </a:lnTo>
                  <a:lnTo>
                    <a:pt x="103" y="14"/>
                  </a:lnTo>
                  <a:lnTo>
                    <a:pt x="83" y="34"/>
                  </a:lnTo>
                  <a:lnTo>
                    <a:pt x="65" y="54"/>
                  </a:lnTo>
                  <a:lnTo>
                    <a:pt x="18" y="75"/>
                  </a:lnTo>
                  <a:lnTo>
                    <a:pt x="7" y="76"/>
                  </a:lnTo>
                  <a:lnTo>
                    <a:pt x="1" y="68"/>
                  </a:lnTo>
                  <a:lnTo>
                    <a:pt x="0" y="57"/>
                  </a:lnTo>
                  <a:lnTo>
                    <a:pt x="7" y="48"/>
                  </a:lnTo>
                  <a:close/>
                </a:path>
              </a:pathLst>
            </a:custGeom>
            <a:solidFill>
              <a:srgbClr val="BF6633"/>
            </a:solidFill>
            <a:ln w="9525">
              <a:noFill/>
              <a:round/>
              <a:headEnd/>
              <a:tailEnd/>
            </a:ln>
          </p:spPr>
          <p:txBody>
            <a:bodyPr/>
            <a:lstStyle/>
            <a:p>
              <a:endParaRPr lang="en-US" dirty="0"/>
            </a:p>
          </p:txBody>
        </p:sp>
        <p:sp>
          <p:nvSpPr>
            <p:cNvPr id="17482" name="Freeform 54"/>
            <p:cNvSpPr>
              <a:spLocks/>
            </p:cNvSpPr>
            <p:nvPr/>
          </p:nvSpPr>
          <p:spPr bwMode="auto">
            <a:xfrm>
              <a:off x="312" y="2035"/>
              <a:ext cx="114" cy="106"/>
            </a:xfrm>
            <a:custGeom>
              <a:avLst/>
              <a:gdLst>
                <a:gd name="T0" fmla="*/ 1 w 228"/>
                <a:gd name="T1" fmla="*/ 0 h 211"/>
                <a:gd name="T2" fmla="*/ 1 w 228"/>
                <a:gd name="T3" fmla="*/ 1 h 211"/>
                <a:gd name="T4" fmla="*/ 1 w 228"/>
                <a:gd name="T5" fmla="*/ 1 h 211"/>
                <a:gd name="T6" fmla="*/ 1 w 228"/>
                <a:gd name="T7" fmla="*/ 1 h 211"/>
                <a:gd name="T8" fmla="*/ 1 w 228"/>
                <a:gd name="T9" fmla="*/ 1 h 211"/>
                <a:gd name="T10" fmla="*/ 1 w 228"/>
                <a:gd name="T11" fmla="*/ 1 h 211"/>
                <a:gd name="T12" fmla="*/ 1 w 228"/>
                <a:gd name="T13" fmla="*/ 1 h 211"/>
                <a:gd name="T14" fmla="*/ 1 w 228"/>
                <a:gd name="T15" fmla="*/ 1 h 211"/>
                <a:gd name="T16" fmla="*/ 1 w 228"/>
                <a:gd name="T17" fmla="*/ 1 h 211"/>
                <a:gd name="T18" fmla="*/ 1 w 228"/>
                <a:gd name="T19" fmla="*/ 1 h 211"/>
                <a:gd name="T20" fmla="*/ 1 w 228"/>
                <a:gd name="T21" fmla="*/ 1 h 211"/>
                <a:gd name="T22" fmla="*/ 1 w 228"/>
                <a:gd name="T23" fmla="*/ 1 h 211"/>
                <a:gd name="T24" fmla="*/ 1 w 228"/>
                <a:gd name="T25" fmla="*/ 1 h 211"/>
                <a:gd name="T26" fmla="*/ 1 w 228"/>
                <a:gd name="T27" fmla="*/ 1 h 211"/>
                <a:gd name="T28" fmla="*/ 1 w 228"/>
                <a:gd name="T29" fmla="*/ 1 h 211"/>
                <a:gd name="T30" fmla="*/ 1 w 228"/>
                <a:gd name="T31" fmla="*/ 1 h 211"/>
                <a:gd name="T32" fmla="*/ 0 w 228"/>
                <a:gd name="T33" fmla="*/ 1 h 211"/>
                <a:gd name="T34" fmla="*/ 1 w 228"/>
                <a:gd name="T35" fmla="*/ 0 h 211"/>
                <a:gd name="T36" fmla="*/ 1 w 22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8"/>
                <a:gd name="T58" fmla="*/ 0 h 211"/>
                <a:gd name="T59" fmla="*/ 228 w 228"/>
                <a:gd name="T60" fmla="*/ 211 h 2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8" h="211">
                  <a:moveTo>
                    <a:pt x="21" y="0"/>
                  </a:moveTo>
                  <a:lnTo>
                    <a:pt x="62" y="67"/>
                  </a:lnTo>
                  <a:lnTo>
                    <a:pt x="82" y="99"/>
                  </a:lnTo>
                  <a:lnTo>
                    <a:pt x="95" y="111"/>
                  </a:lnTo>
                  <a:lnTo>
                    <a:pt x="109" y="121"/>
                  </a:lnTo>
                  <a:lnTo>
                    <a:pt x="218" y="164"/>
                  </a:lnTo>
                  <a:lnTo>
                    <a:pt x="228" y="181"/>
                  </a:lnTo>
                  <a:lnTo>
                    <a:pt x="225" y="199"/>
                  </a:lnTo>
                  <a:lnTo>
                    <a:pt x="210" y="211"/>
                  </a:lnTo>
                  <a:lnTo>
                    <a:pt x="193" y="207"/>
                  </a:lnTo>
                  <a:lnTo>
                    <a:pt x="167" y="193"/>
                  </a:lnTo>
                  <a:lnTo>
                    <a:pt x="144" y="183"/>
                  </a:lnTo>
                  <a:lnTo>
                    <a:pt x="92" y="163"/>
                  </a:lnTo>
                  <a:lnTo>
                    <a:pt x="64" y="141"/>
                  </a:lnTo>
                  <a:lnTo>
                    <a:pt x="44" y="116"/>
                  </a:lnTo>
                  <a:lnTo>
                    <a:pt x="1" y="56"/>
                  </a:lnTo>
                  <a:lnTo>
                    <a:pt x="0" y="16"/>
                  </a:lnTo>
                  <a:lnTo>
                    <a:pt x="21" y="0"/>
                  </a:lnTo>
                  <a:close/>
                </a:path>
              </a:pathLst>
            </a:custGeom>
            <a:solidFill>
              <a:srgbClr val="BF6633"/>
            </a:solidFill>
            <a:ln w="9525">
              <a:noFill/>
              <a:round/>
              <a:headEnd/>
              <a:tailEnd/>
            </a:ln>
          </p:spPr>
          <p:txBody>
            <a:bodyPr/>
            <a:lstStyle/>
            <a:p>
              <a:endParaRPr lang="en-US" dirty="0"/>
            </a:p>
          </p:txBody>
        </p:sp>
        <p:sp>
          <p:nvSpPr>
            <p:cNvPr id="17483" name="Freeform 55"/>
            <p:cNvSpPr>
              <a:spLocks/>
            </p:cNvSpPr>
            <p:nvPr/>
          </p:nvSpPr>
          <p:spPr bwMode="auto">
            <a:xfrm>
              <a:off x="419" y="1981"/>
              <a:ext cx="236" cy="190"/>
            </a:xfrm>
            <a:custGeom>
              <a:avLst/>
              <a:gdLst>
                <a:gd name="T0" fmla="*/ 1 w 471"/>
                <a:gd name="T1" fmla="*/ 1 h 380"/>
                <a:gd name="T2" fmla="*/ 1 w 471"/>
                <a:gd name="T3" fmla="*/ 1 h 380"/>
                <a:gd name="T4" fmla="*/ 1 w 471"/>
                <a:gd name="T5" fmla="*/ 1 h 380"/>
                <a:gd name="T6" fmla="*/ 1 w 471"/>
                <a:gd name="T7" fmla="*/ 1 h 380"/>
                <a:gd name="T8" fmla="*/ 1 w 471"/>
                <a:gd name="T9" fmla="*/ 1 h 380"/>
                <a:gd name="T10" fmla="*/ 1 w 471"/>
                <a:gd name="T11" fmla="*/ 1 h 380"/>
                <a:gd name="T12" fmla="*/ 1 w 471"/>
                <a:gd name="T13" fmla="*/ 1 h 380"/>
                <a:gd name="T14" fmla="*/ 1 w 471"/>
                <a:gd name="T15" fmla="*/ 1 h 380"/>
                <a:gd name="T16" fmla="*/ 1 w 471"/>
                <a:gd name="T17" fmla="*/ 1 h 380"/>
                <a:gd name="T18" fmla="*/ 1 w 471"/>
                <a:gd name="T19" fmla="*/ 1 h 380"/>
                <a:gd name="T20" fmla="*/ 1 w 471"/>
                <a:gd name="T21" fmla="*/ 1 h 380"/>
                <a:gd name="T22" fmla="*/ 1 w 471"/>
                <a:gd name="T23" fmla="*/ 1 h 380"/>
                <a:gd name="T24" fmla="*/ 1 w 471"/>
                <a:gd name="T25" fmla="*/ 1 h 380"/>
                <a:gd name="T26" fmla="*/ 1 w 471"/>
                <a:gd name="T27" fmla="*/ 1 h 380"/>
                <a:gd name="T28" fmla="*/ 1 w 471"/>
                <a:gd name="T29" fmla="*/ 1 h 380"/>
                <a:gd name="T30" fmla="*/ 1 w 471"/>
                <a:gd name="T31" fmla="*/ 1 h 380"/>
                <a:gd name="T32" fmla="*/ 1 w 471"/>
                <a:gd name="T33" fmla="*/ 1 h 380"/>
                <a:gd name="T34" fmla="*/ 1 w 471"/>
                <a:gd name="T35" fmla="*/ 1 h 380"/>
                <a:gd name="T36" fmla="*/ 1 w 471"/>
                <a:gd name="T37" fmla="*/ 1 h 380"/>
                <a:gd name="T38" fmla="*/ 1 w 471"/>
                <a:gd name="T39" fmla="*/ 1 h 380"/>
                <a:gd name="T40" fmla="*/ 1 w 471"/>
                <a:gd name="T41" fmla="*/ 1 h 380"/>
                <a:gd name="T42" fmla="*/ 1 w 471"/>
                <a:gd name="T43" fmla="*/ 0 h 380"/>
                <a:gd name="T44" fmla="*/ 1 w 471"/>
                <a:gd name="T45" fmla="*/ 1 h 380"/>
                <a:gd name="T46" fmla="*/ 1 w 471"/>
                <a:gd name="T47" fmla="*/ 1 h 380"/>
                <a:gd name="T48" fmla="*/ 1 w 471"/>
                <a:gd name="T49" fmla="*/ 1 h 380"/>
                <a:gd name="T50" fmla="*/ 1 w 471"/>
                <a:gd name="T51" fmla="*/ 1 h 380"/>
                <a:gd name="T52" fmla="*/ 1 w 471"/>
                <a:gd name="T53" fmla="*/ 1 h 380"/>
                <a:gd name="T54" fmla="*/ 1 w 471"/>
                <a:gd name="T55" fmla="*/ 1 h 380"/>
                <a:gd name="T56" fmla="*/ 1 w 471"/>
                <a:gd name="T57" fmla="*/ 1 h 380"/>
                <a:gd name="T58" fmla="*/ 1 w 471"/>
                <a:gd name="T59" fmla="*/ 1 h 380"/>
                <a:gd name="T60" fmla="*/ 1 w 471"/>
                <a:gd name="T61" fmla="*/ 1 h 380"/>
                <a:gd name="T62" fmla="*/ 1 w 471"/>
                <a:gd name="T63" fmla="*/ 1 h 380"/>
                <a:gd name="T64" fmla="*/ 1 w 471"/>
                <a:gd name="T65" fmla="*/ 1 h 380"/>
                <a:gd name="T66" fmla="*/ 1 w 471"/>
                <a:gd name="T67" fmla="*/ 1 h 380"/>
                <a:gd name="T68" fmla="*/ 1 w 471"/>
                <a:gd name="T69" fmla="*/ 1 h 380"/>
                <a:gd name="T70" fmla="*/ 1 w 471"/>
                <a:gd name="T71" fmla="*/ 1 h 380"/>
                <a:gd name="T72" fmla="*/ 1 w 471"/>
                <a:gd name="T73" fmla="*/ 1 h 380"/>
                <a:gd name="T74" fmla="*/ 1 w 471"/>
                <a:gd name="T75" fmla="*/ 1 h 380"/>
                <a:gd name="T76" fmla="*/ 1 w 471"/>
                <a:gd name="T77" fmla="*/ 1 h 380"/>
                <a:gd name="T78" fmla="*/ 1 w 471"/>
                <a:gd name="T79" fmla="*/ 1 h 380"/>
                <a:gd name="T80" fmla="*/ 1 w 471"/>
                <a:gd name="T81" fmla="*/ 1 h 380"/>
                <a:gd name="T82" fmla="*/ 1 w 471"/>
                <a:gd name="T83" fmla="*/ 1 h 380"/>
                <a:gd name="T84" fmla="*/ 1 w 471"/>
                <a:gd name="T85" fmla="*/ 1 h 380"/>
                <a:gd name="T86" fmla="*/ 1 w 471"/>
                <a:gd name="T87" fmla="*/ 1 h 380"/>
                <a:gd name="T88" fmla="*/ 0 w 471"/>
                <a:gd name="T89" fmla="*/ 1 h 380"/>
                <a:gd name="T90" fmla="*/ 1 w 471"/>
                <a:gd name="T91" fmla="*/ 1 h 380"/>
                <a:gd name="T92" fmla="*/ 1 w 471"/>
                <a:gd name="T93" fmla="*/ 1 h 380"/>
                <a:gd name="T94" fmla="*/ 1 w 471"/>
                <a:gd name="T95" fmla="*/ 1 h 3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71"/>
                <a:gd name="T145" fmla="*/ 0 h 380"/>
                <a:gd name="T146" fmla="*/ 471 w 471"/>
                <a:gd name="T147" fmla="*/ 380 h 3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71" h="380">
                  <a:moveTo>
                    <a:pt x="25" y="302"/>
                  </a:moveTo>
                  <a:lnTo>
                    <a:pt x="32" y="312"/>
                  </a:lnTo>
                  <a:lnTo>
                    <a:pt x="40" y="319"/>
                  </a:lnTo>
                  <a:lnTo>
                    <a:pt x="58" y="331"/>
                  </a:lnTo>
                  <a:lnTo>
                    <a:pt x="99" y="334"/>
                  </a:lnTo>
                  <a:lnTo>
                    <a:pt x="143" y="319"/>
                  </a:lnTo>
                  <a:lnTo>
                    <a:pt x="186" y="294"/>
                  </a:lnTo>
                  <a:lnTo>
                    <a:pt x="211" y="275"/>
                  </a:lnTo>
                  <a:lnTo>
                    <a:pt x="232" y="257"/>
                  </a:lnTo>
                  <a:lnTo>
                    <a:pt x="251" y="239"/>
                  </a:lnTo>
                  <a:lnTo>
                    <a:pt x="269" y="221"/>
                  </a:lnTo>
                  <a:lnTo>
                    <a:pt x="285" y="201"/>
                  </a:lnTo>
                  <a:lnTo>
                    <a:pt x="302" y="178"/>
                  </a:lnTo>
                  <a:lnTo>
                    <a:pt x="338" y="129"/>
                  </a:lnTo>
                  <a:lnTo>
                    <a:pt x="362" y="92"/>
                  </a:lnTo>
                  <a:lnTo>
                    <a:pt x="374" y="77"/>
                  </a:lnTo>
                  <a:lnTo>
                    <a:pt x="387" y="63"/>
                  </a:lnTo>
                  <a:lnTo>
                    <a:pt x="401" y="49"/>
                  </a:lnTo>
                  <a:lnTo>
                    <a:pt x="414" y="36"/>
                  </a:lnTo>
                  <a:lnTo>
                    <a:pt x="430" y="22"/>
                  </a:lnTo>
                  <a:lnTo>
                    <a:pt x="447" y="6"/>
                  </a:lnTo>
                  <a:lnTo>
                    <a:pt x="460" y="0"/>
                  </a:lnTo>
                  <a:lnTo>
                    <a:pt x="471" y="6"/>
                  </a:lnTo>
                  <a:lnTo>
                    <a:pt x="471" y="34"/>
                  </a:lnTo>
                  <a:lnTo>
                    <a:pt x="424" y="97"/>
                  </a:lnTo>
                  <a:lnTo>
                    <a:pt x="388" y="167"/>
                  </a:lnTo>
                  <a:lnTo>
                    <a:pt x="378" y="182"/>
                  </a:lnTo>
                  <a:lnTo>
                    <a:pt x="367" y="195"/>
                  </a:lnTo>
                  <a:lnTo>
                    <a:pt x="356" y="208"/>
                  </a:lnTo>
                  <a:lnTo>
                    <a:pt x="346" y="221"/>
                  </a:lnTo>
                  <a:lnTo>
                    <a:pt x="334" y="233"/>
                  </a:lnTo>
                  <a:lnTo>
                    <a:pt x="323" y="245"/>
                  </a:lnTo>
                  <a:lnTo>
                    <a:pt x="312" y="256"/>
                  </a:lnTo>
                  <a:lnTo>
                    <a:pt x="301" y="267"/>
                  </a:lnTo>
                  <a:lnTo>
                    <a:pt x="289" y="277"/>
                  </a:lnTo>
                  <a:lnTo>
                    <a:pt x="277" y="288"/>
                  </a:lnTo>
                  <a:lnTo>
                    <a:pt x="252" y="308"/>
                  </a:lnTo>
                  <a:lnTo>
                    <a:pt x="224" y="327"/>
                  </a:lnTo>
                  <a:lnTo>
                    <a:pt x="194" y="347"/>
                  </a:lnTo>
                  <a:lnTo>
                    <a:pt x="166" y="362"/>
                  </a:lnTo>
                  <a:lnTo>
                    <a:pt x="140" y="373"/>
                  </a:lnTo>
                  <a:lnTo>
                    <a:pt x="86" y="380"/>
                  </a:lnTo>
                  <a:lnTo>
                    <a:pt x="39" y="363"/>
                  </a:lnTo>
                  <a:lnTo>
                    <a:pt x="19" y="345"/>
                  </a:lnTo>
                  <a:lnTo>
                    <a:pt x="0" y="321"/>
                  </a:lnTo>
                  <a:lnTo>
                    <a:pt x="4" y="297"/>
                  </a:lnTo>
                  <a:lnTo>
                    <a:pt x="25" y="302"/>
                  </a:lnTo>
                  <a:close/>
                </a:path>
              </a:pathLst>
            </a:custGeom>
            <a:solidFill>
              <a:srgbClr val="BF6633"/>
            </a:solidFill>
            <a:ln w="9525">
              <a:noFill/>
              <a:round/>
              <a:headEnd/>
              <a:tailEnd/>
            </a:ln>
          </p:spPr>
          <p:txBody>
            <a:bodyPr/>
            <a:lstStyle/>
            <a:p>
              <a:endParaRPr lang="en-US" dirty="0"/>
            </a:p>
          </p:txBody>
        </p:sp>
        <p:sp>
          <p:nvSpPr>
            <p:cNvPr id="17484" name="Freeform 56"/>
            <p:cNvSpPr>
              <a:spLocks/>
            </p:cNvSpPr>
            <p:nvPr/>
          </p:nvSpPr>
          <p:spPr bwMode="auto">
            <a:xfrm>
              <a:off x="395" y="1826"/>
              <a:ext cx="66" cy="44"/>
            </a:xfrm>
            <a:custGeom>
              <a:avLst/>
              <a:gdLst>
                <a:gd name="T0" fmla="*/ 1 w 132"/>
                <a:gd name="T1" fmla="*/ 0 h 89"/>
                <a:gd name="T2" fmla="*/ 1 w 132"/>
                <a:gd name="T3" fmla="*/ 0 h 89"/>
                <a:gd name="T4" fmla="*/ 1 w 132"/>
                <a:gd name="T5" fmla="*/ 0 h 89"/>
                <a:gd name="T6" fmla="*/ 1 w 132"/>
                <a:gd name="T7" fmla="*/ 0 h 89"/>
                <a:gd name="T8" fmla="*/ 0 w 132"/>
                <a:gd name="T9" fmla="*/ 0 h 89"/>
                <a:gd name="T10" fmla="*/ 1 w 132"/>
                <a:gd name="T11" fmla="*/ 0 h 89"/>
                <a:gd name="T12" fmla="*/ 1 w 132"/>
                <a:gd name="T13" fmla="*/ 0 h 89"/>
                <a:gd name="T14" fmla="*/ 1 w 132"/>
                <a:gd name="T15" fmla="*/ 0 h 89"/>
                <a:gd name="T16" fmla="*/ 1 w 132"/>
                <a:gd name="T17" fmla="*/ 0 h 89"/>
                <a:gd name="T18" fmla="*/ 1 w 132"/>
                <a:gd name="T19" fmla="*/ 0 h 89"/>
                <a:gd name="T20" fmla="*/ 1 w 132"/>
                <a:gd name="T21" fmla="*/ 0 h 89"/>
                <a:gd name="T22" fmla="*/ 1 w 132"/>
                <a:gd name="T23" fmla="*/ 0 h 89"/>
                <a:gd name="T24" fmla="*/ 1 w 132"/>
                <a:gd name="T25" fmla="*/ 0 h 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2"/>
                <a:gd name="T40" fmla="*/ 0 h 89"/>
                <a:gd name="T41" fmla="*/ 132 w 132"/>
                <a:gd name="T42" fmla="*/ 89 h 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2" h="89">
                  <a:moveTo>
                    <a:pt x="110" y="87"/>
                  </a:moveTo>
                  <a:lnTo>
                    <a:pt x="55" y="57"/>
                  </a:lnTo>
                  <a:lnTo>
                    <a:pt x="34" y="42"/>
                  </a:lnTo>
                  <a:lnTo>
                    <a:pt x="12" y="32"/>
                  </a:lnTo>
                  <a:lnTo>
                    <a:pt x="0" y="15"/>
                  </a:lnTo>
                  <a:lnTo>
                    <a:pt x="4" y="5"/>
                  </a:lnTo>
                  <a:lnTo>
                    <a:pt x="15" y="0"/>
                  </a:lnTo>
                  <a:lnTo>
                    <a:pt x="72" y="20"/>
                  </a:lnTo>
                  <a:lnTo>
                    <a:pt x="127" y="56"/>
                  </a:lnTo>
                  <a:lnTo>
                    <a:pt x="132" y="80"/>
                  </a:lnTo>
                  <a:lnTo>
                    <a:pt x="123" y="89"/>
                  </a:lnTo>
                  <a:lnTo>
                    <a:pt x="110" y="87"/>
                  </a:lnTo>
                  <a:close/>
                </a:path>
              </a:pathLst>
            </a:custGeom>
            <a:solidFill>
              <a:srgbClr val="BF6633"/>
            </a:solidFill>
            <a:ln w="9525">
              <a:noFill/>
              <a:round/>
              <a:headEnd/>
              <a:tailEnd/>
            </a:ln>
          </p:spPr>
          <p:txBody>
            <a:bodyPr/>
            <a:lstStyle/>
            <a:p>
              <a:endParaRPr lang="en-US" dirty="0"/>
            </a:p>
          </p:txBody>
        </p:sp>
        <p:sp>
          <p:nvSpPr>
            <p:cNvPr id="17485" name="Freeform 57"/>
            <p:cNvSpPr>
              <a:spLocks/>
            </p:cNvSpPr>
            <p:nvPr/>
          </p:nvSpPr>
          <p:spPr bwMode="auto">
            <a:xfrm>
              <a:off x="313" y="1869"/>
              <a:ext cx="109" cy="95"/>
            </a:xfrm>
            <a:custGeom>
              <a:avLst/>
              <a:gdLst>
                <a:gd name="T0" fmla="*/ 1 w 217"/>
                <a:gd name="T1" fmla="*/ 0 h 189"/>
                <a:gd name="T2" fmla="*/ 1 w 217"/>
                <a:gd name="T3" fmla="*/ 1 h 189"/>
                <a:gd name="T4" fmla="*/ 1 w 217"/>
                <a:gd name="T5" fmla="*/ 1 h 189"/>
                <a:gd name="T6" fmla="*/ 1 w 217"/>
                <a:gd name="T7" fmla="*/ 1 h 189"/>
                <a:gd name="T8" fmla="*/ 1 w 217"/>
                <a:gd name="T9" fmla="*/ 1 h 189"/>
                <a:gd name="T10" fmla="*/ 1 w 217"/>
                <a:gd name="T11" fmla="*/ 1 h 189"/>
                <a:gd name="T12" fmla="*/ 1 w 217"/>
                <a:gd name="T13" fmla="*/ 1 h 189"/>
                <a:gd name="T14" fmla="*/ 1 w 217"/>
                <a:gd name="T15" fmla="*/ 1 h 189"/>
                <a:gd name="T16" fmla="*/ 1 w 217"/>
                <a:gd name="T17" fmla="*/ 1 h 189"/>
                <a:gd name="T18" fmla="*/ 1 w 217"/>
                <a:gd name="T19" fmla="*/ 1 h 189"/>
                <a:gd name="T20" fmla="*/ 1 w 217"/>
                <a:gd name="T21" fmla="*/ 1 h 189"/>
                <a:gd name="T22" fmla="*/ 1 w 217"/>
                <a:gd name="T23" fmla="*/ 1 h 189"/>
                <a:gd name="T24" fmla="*/ 1 w 217"/>
                <a:gd name="T25" fmla="*/ 1 h 189"/>
                <a:gd name="T26" fmla="*/ 1 w 217"/>
                <a:gd name="T27" fmla="*/ 1 h 189"/>
                <a:gd name="T28" fmla="*/ 1 w 217"/>
                <a:gd name="T29" fmla="*/ 1 h 189"/>
                <a:gd name="T30" fmla="*/ 1 w 217"/>
                <a:gd name="T31" fmla="*/ 1 h 189"/>
                <a:gd name="T32" fmla="*/ 1 w 217"/>
                <a:gd name="T33" fmla="*/ 1 h 189"/>
                <a:gd name="T34" fmla="*/ 1 w 217"/>
                <a:gd name="T35" fmla="*/ 1 h 189"/>
                <a:gd name="T36" fmla="*/ 1 w 217"/>
                <a:gd name="T37" fmla="*/ 1 h 189"/>
                <a:gd name="T38" fmla="*/ 1 w 217"/>
                <a:gd name="T39" fmla="*/ 1 h 189"/>
                <a:gd name="T40" fmla="*/ 1 w 217"/>
                <a:gd name="T41" fmla="*/ 1 h 189"/>
                <a:gd name="T42" fmla="*/ 0 w 217"/>
                <a:gd name="T43" fmla="*/ 1 h 189"/>
                <a:gd name="T44" fmla="*/ 1 w 217"/>
                <a:gd name="T45" fmla="*/ 1 h 189"/>
                <a:gd name="T46" fmla="*/ 1 w 217"/>
                <a:gd name="T47" fmla="*/ 0 h 189"/>
                <a:gd name="T48" fmla="*/ 1 w 217"/>
                <a:gd name="T49" fmla="*/ 0 h 1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7"/>
                <a:gd name="T76" fmla="*/ 0 h 189"/>
                <a:gd name="T77" fmla="*/ 217 w 217"/>
                <a:gd name="T78" fmla="*/ 189 h 18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7" h="189">
                  <a:moveTo>
                    <a:pt x="12" y="0"/>
                  </a:moveTo>
                  <a:lnTo>
                    <a:pt x="77" y="22"/>
                  </a:lnTo>
                  <a:lnTo>
                    <a:pt x="106" y="37"/>
                  </a:lnTo>
                  <a:lnTo>
                    <a:pt x="133" y="53"/>
                  </a:lnTo>
                  <a:lnTo>
                    <a:pt x="157" y="73"/>
                  </a:lnTo>
                  <a:lnTo>
                    <a:pt x="179" y="97"/>
                  </a:lnTo>
                  <a:lnTo>
                    <a:pt x="216" y="159"/>
                  </a:lnTo>
                  <a:lnTo>
                    <a:pt x="217" y="176"/>
                  </a:lnTo>
                  <a:lnTo>
                    <a:pt x="207" y="188"/>
                  </a:lnTo>
                  <a:lnTo>
                    <a:pt x="192" y="189"/>
                  </a:lnTo>
                  <a:lnTo>
                    <a:pt x="181" y="178"/>
                  </a:lnTo>
                  <a:lnTo>
                    <a:pt x="165" y="147"/>
                  </a:lnTo>
                  <a:lnTo>
                    <a:pt x="148" y="120"/>
                  </a:lnTo>
                  <a:lnTo>
                    <a:pt x="141" y="108"/>
                  </a:lnTo>
                  <a:lnTo>
                    <a:pt x="131" y="96"/>
                  </a:lnTo>
                  <a:lnTo>
                    <a:pt x="122" y="86"/>
                  </a:lnTo>
                  <a:lnTo>
                    <a:pt x="110" y="76"/>
                  </a:lnTo>
                  <a:lnTo>
                    <a:pt x="89" y="58"/>
                  </a:lnTo>
                  <a:lnTo>
                    <a:pt x="65" y="42"/>
                  </a:lnTo>
                  <a:lnTo>
                    <a:pt x="37" y="30"/>
                  </a:lnTo>
                  <a:lnTo>
                    <a:pt x="7" y="20"/>
                  </a:lnTo>
                  <a:lnTo>
                    <a:pt x="0" y="8"/>
                  </a:lnTo>
                  <a:lnTo>
                    <a:pt x="5" y="1"/>
                  </a:lnTo>
                  <a:lnTo>
                    <a:pt x="12" y="0"/>
                  </a:lnTo>
                  <a:close/>
                </a:path>
              </a:pathLst>
            </a:custGeom>
            <a:solidFill>
              <a:srgbClr val="BF6633"/>
            </a:solidFill>
            <a:ln w="9525">
              <a:noFill/>
              <a:round/>
              <a:headEnd/>
              <a:tailEnd/>
            </a:ln>
          </p:spPr>
          <p:txBody>
            <a:bodyPr/>
            <a:lstStyle/>
            <a:p>
              <a:endParaRPr lang="en-US" dirty="0"/>
            </a:p>
          </p:txBody>
        </p:sp>
        <p:sp>
          <p:nvSpPr>
            <p:cNvPr id="17486" name="Freeform 58"/>
            <p:cNvSpPr>
              <a:spLocks/>
            </p:cNvSpPr>
            <p:nvPr/>
          </p:nvSpPr>
          <p:spPr bwMode="auto">
            <a:xfrm>
              <a:off x="222" y="1862"/>
              <a:ext cx="40" cy="38"/>
            </a:xfrm>
            <a:custGeom>
              <a:avLst/>
              <a:gdLst>
                <a:gd name="T0" fmla="*/ 1 w 80"/>
                <a:gd name="T1" fmla="*/ 1 h 76"/>
                <a:gd name="T2" fmla="*/ 1 w 80"/>
                <a:gd name="T3" fmla="*/ 1 h 76"/>
                <a:gd name="T4" fmla="*/ 0 w 80"/>
                <a:gd name="T5" fmla="*/ 1 h 76"/>
                <a:gd name="T6" fmla="*/ 1 w 80"/>
                <a:gd name="T7" fmla="*/ 1 h 76"/>
                <a:gd name="T8" fmla="*/ 1 w 80"/>
                <a:gd name="T9" fmla="*/ 1 h 76"/>
                <a:gd name="T10" fmla="*/ 1 w 80"/>
                <a:gd name="T11" fmla="*/ 0 h 76"/>
                <a:gd name="T12" fmla="*/ 1 w 80"/>
                <a:gd name="T13" fmla="*/ 1 h 76"/>
                <a:gd name="T14" fmla="*/ 1 w 80"/>
                <a:gd name="T15" fmla="*/ 1 h 76"/>
                <a:gd name="T16" fmla="*/ 1 w 80"/>
                <a:gd name="T17" fmla="*/ 1 h 76"/>
                <a:gd name="T18" fmla="*/ 1 w 80"/>
                <a:gd name="T19" fmla="*/ 1 h 76"/>
                <a:gd name="T20" fmla="*/ 1 w 80"/>
                <a:gd name="T21" fmla="*/ 1 h 76"/>
                <a:gd name="T22" fmla="*/ 1 w 80"/>
                <a:gd name="T23" fmla="*/ 1 h 76"/>
                <a:gd name="T24" fmla="*/ 1 w 80"/>
                <a:gd name="T25" fmla="*/ 1 h 76"/>
                <a:gd name="T26" fmla="*/ 1 w 80"/>
                <a:gd name="T27" fmla="*/ 1 h 76"/>
                <a:gd name="T28" fmla="*/ 1 w 80"/>
                <a:gd name="T29" fmla="*/ 1 h 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0"/>
                <a:gd name="T46" fmla="*/ 0 h 76"/>
                <a:gd name="T47" fmla="*/ 80 w 80"/>
                <a:gd name="T48" fmla="*/ 76 h 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0" h="76">
                  <a:moveTo>
                    <a:pt x="53" y="76"/>
                  </a:moveTo>
                  <a:lnTo>
                    <a:pt x="9" y="59"/>
                  </a:lnTo>
                  <a:lnTo>
                    <a:pt x="0" y="38"/>
                  </a:lnTo>
                  <a:lnTo>
                    <a:pt x="9" y="16"/>
                  </a:lnTo>
                  <a:lnTo>
                    <a:pt x="28" y="2"/>
                  </a:lnTo>
                  <a:lnTo>
                    <a:pt x="76" y="0"/>
                  </a:lnTo>
                  <a:lnTo>
                    <a:pt x="80" y="12"/>
                  </a:lnTo>
                  <a:lnTo>
                    <a:pt x="70" y="17"/>
                  </a:lnTo>
                  <a:lnTo>
                    <a:pt x="52" y="19"/>
                  </a:lnTo>
                  <a:lnTo>
                    <a:pt x="40" y="34"/>
                  </a:lnTo>
                  <a:lnTo>
                    <a:pt x="63" y="51"/>
                  </a:lnTo>
                  <a:lnTo>
                    <a:pt x="70" y="69"/>
                  </a:lnTo>
                  <a:lnTo>
                    <a:pt x="63" y="76"/>
                  </a:lnTo>
                  <a:lnTo>
                    <a:pt x="53" y="76"/>
                  </a:lnTo>
                  <a:close/>
                </a:path>
              </a:pathLst>
            </a:custGeom>
            <a:solidFill>
              <a:srgbClr val="BF6633"/>
            </a:solidFill>
            <a:ln w="9525">
              <a:noFill/>
              <a:round/>
              <a:headEnd/>
              <a:tailEnd/>
            </a:ln>
          </p:spPr>
          <p:txBody>
            <a:bodyPr/>
            <a:lstStyle/>
            <a:p>
              <a:endParaRPr lang="en-US" dirty="0"/>
            </a:p>
          </p:txBody>
        </p:sp>
        <p:sp>
          <p:nvSpPr>
            <p:cNvPr id="17487" name="Freeform 59"/>
            <p:cNvSpPr>
              <a:spLocks/>
            </p:cNvSpPr>
            <p:nvPr/>
          </p:nvSpPr>
          <p:spPr bwMode="auto">
            <a:xfrm>
              <a:off x="281" y="1953"/>
              <a:ext cx="31" cy="30"/>
            </a:xfrm>
            <a:custGeom>
              <a:avLst/>
              <a:gdLst>
                <a:gd name="T0" fmla="*/ 1 w 61"/>
                <a:gd name="T1" fmla="*/ 1 h 60"/>
                <a:gd name="T2" fmla="*/ 1 w 61"/>
                <a:gd name="T3" fmla="*/ 1 h 60"/>
                <a:gd name="T4" fmla="*/ 1 w 61"/>
                <a:gd name="T5" fmla="*/ 1 h 60"/>
                <a:gd name="T6" fmla="*/ 1 w 61"/>
                <a:gd name="T7" fmla="*/ 1 h 60"/>
                <a:gd name="T8" fmla="*/ 0 w 61"/>
                <a:gd name="T9" fmla="*/ 1 h 60"/>
                <a:gd name="T10" fmla="*/ 1 w 61"/>
                <a:gd name="T11" fmla="*/ 1 h 60"/>
                <a:gd name="T12" fmla="*/ 1 w 61"/>
                <a:gd name="T13" fmla="*/ 1 h 60"/>
                <a:gd name="T14" fmla="*/ 1 w 61"/>
                <a:gd name="T15" fmla="*/ 0 h 60"/>
                <a:gd name="T16" fmla="*/ 1 w 61"/>
                <a:gd name="T17" fmla="*/ 1 h 60"/>
                <a:gd name="T18" fmla="*/ 1 w 61"/>
                <a:gd name="T19" fmla="*/ 1 h 60"/>
                <a:gd name="T20" fmla="*/ 1 w 61"/>
                <a:gd name="T21" fmla="*/ 1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60"/>
                <a:gd name="T35" fmla="*/ 61 w 61"/>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60">
                  <a:moveTo>
                    <a:pt x="53" y="25"/>
                  </a:moveTo>
                  <a:lnTo>
                    <a:pt x="33" y="38"/>
                  </a:lnTo>
                  <a:lnTo>
                    <a:pt x="19" y="58"/>
                  </a:lnTo>
                  <a:lnTo>
                    <a:pt x="3" y="60"/>
                  </a:lnTo>
                  <a:lnTo>
                    <a:pt x="0" y="43"/>
                  </a:lnTo>
                  <a:lnTo>
                    <a:pt x="20" y="16"/>
                  </a:lnTo>
                  <a:lnTo>
                    <a:pt x="31" y="6"/>
                  </a:lnTo>
                  <a:lnTo>
                    <a:pt x="46" y="0"/>
                  </a:lnTo>
                  <a:lnTo>
                    <a:pt x="61" y="7"/>
                  </a:lnTo>
                  <a:lnTo>
                    <a:pt x="53" y="25"/>
                  </a:lnTo>
                  <a:close/>
                </a:path>
              </a:pathLst>
            </a:custGeom>
            <a:solidFill>
              <a:srgbClr val="BF6633"/>
            </a:solidFill>
            <a:ln w="9525">
              <a:noFill/>
              <a:round/>
              <a:headEnd/>
              <a:tailEnd/>
            </a:ln>
          </p:spPr>
          <p:txBody>
            <a:bodyPr/>
            <a:lstStyle/>
            <a:p>
              <a:endParaRPr lang="en-US" dirty="0"/>
            </a:p>
          </p:txBody>
        </p:sp>
        <p:sp>
          <p:nvSpPr>
            <p:cNvPr id="17488" name="Freeform 60"/>
            <p:cNvSpPr>
              <a:spLocks/>
            </p:cNvSpPr>
            <p:nvPr/>
          </p:nvSpPr>
          <p:spPr bwMode="auto">
            <a:xfrm>
              <a:off x="333" y="1957"/>
              <a:ext cx="108" cy="50"/>
            </a:xfrm>
            <a:custGeom>
              <a:avLst/>
              <a:gdLst>
                <a:gd name="T0" fmla="*/ 1 w 216"/>
                <a:gd name="T1" fmla="*/ 0 h 102"/>
                <a:gd name="T2" fmla="*/ 1 w 216"/>
                <a:gd name="T3" fmla="*/ 0 h 102"/>
                <a:gd name="T4" fmla="*/ 1 w 216"/>
                <a:gd name="T5" fmla="*/ 0 h 102"/>
                <a:gd name="T6" fmla="*/ 1 w 216"/>
                <a:gd name="T7" fmla="*/ 0 h 102"/>
                <a:gd name="T8" fmla="*/ 1 w 216"/>
                <a:gd name="T9" fmla="*/ 0 h 102"/>
                <a:gd name="T10" fmla="*/ 1 w 216"/>
                <a:gd name="T11" fmla="*/ 0 h 102"/>
                <a:gd name="T12" fmla="*/ 1 w 216"/>
                <a:gd name="T13" fmla="*/ 0 h 102"/>
                <a:gd name="T14" fmla="*/ 1 w 216"/>
                <a:gd name="T15" fmla="*/ 0 h 102"/>
                <a:gd name="T16" fmla="*/ 1 w 216"/>
                <a:gd name="T17" fmla="*/ 0 h 102"/>
                <a:gd name="T18" fmla="*/ 1 w 216"/>
                <a:gd name="T19" fmla="*/ 0 h 102"/>
                <a:gd name="T20" fmla="*/ 1 w 216"/>
                <a:gd name="T21" fmla="*/ 0 h 102"/>
                <a:gd name="T22" fmla="*/ 1 w 216"/>
                <a:gd name="T23" fmla="*/ 0 h 102"/>
                <a:gd name="T24" fmla="*/ 1 w 216"/>
                <a:gd name="T25" fmla="*/ 0 h 102"/>
                <a:gd name="T26" fmla="*/ 0 w 216"/>
                <a:gd name="T27" fmla="*/ 0 h 102"/>
                <a:gd name="T28" fmla="*/ 1 w 216"/>
                <a:gd name="T29" fmla="*/ 0 h 102"/>
                <a:gd name="T30" fmla="*/ 1 w 216"/>
                <a:gd name="T31" fmla="*/ 0 h 1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6"/>
                <a:gd name="T49" fmla="*/ 0 h 102"/>
                <a:gd name="T50" fmla="*/ 216 w 216"/>
                <a:gd name="T51" fmla="*/ 102 h 10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6" h="102">
                  <a:moveTo>
                    <a:pt x="10" y="0"/>
                  </a:moveTo>
                  <a:lnTo>
                    <a:pt x="128" y="12"/>
                  </a:lnTo>
                  <a:lnTo>
                    <a:pt x="177" y="28"/>
                  </a:lnTo>
                  <a:lnTo>
                    <a:pt x="214" y="71"/>
                  </a:lnTo>
                  <a:lnTo>
                    <a:pt x="216" y="87"/>
                  </a:lnTo>
                  <a:lnTo>
                    <a:pt x="207" y="99"/>
                  </a:lnTo>
                  <a:lnTo>
                    <a:pt x="193" y="102"/>
                  </a:lnTo>
                  <a:lnTo>
                    <a:pt x="181" y="92"/>
                  </a:lnTo>
                  <a:lnTo>
                    <a:pt x="166" y="69"/>
                  </a:lnTo>
                  <a:lnTo>
                    <a:pt x="149" y="54"/>
                  </a:lnTo>
                  <a:lnTo>
                    <a:pt x="129" y="43"/>
                  </a:lnTo>
                  <a:lnTo>
                    <a:pt x="108" y="35"/>
                  </a:lnTo>
                  <a:lnTo>
                    <a:pt x="8" y="20"/>
                  </a:lnTo>
                  <a:lnTo>
                    <a:pt x="0" y="9"/>
                  </a:lnTo>
                  <a:lnTo>
                    <a:pt x="10" y="0"/>
                  </a:lnTo>
                  <a:close/>
                </a:path>
              </a:pathLst>
            </a:custGeom>
            <a:solidFill>
              <a:srgbClr val="BF6633"/>
            </a:solidFill>
            <a:ln w="9525">
              <a:noFill/>
              <a:round/>
              <a:headEnd/>
              <a:tailEnd/>
            </a:ln>
          </p:spPr>
          <p:txBody>
            <a:bodyPr/>
            <a:lstStyle/>
            <a:p>
              <a:endParaRPr lang="en-US" dirty="0"/>
            </a:p>
          </p:txBody>
        </p:sp>
        <p:sp>
          <p:nvSpPr>
            <p:cNvPr id="17489" name="Freeform 61"/>
            <p:cNvSpPr>
              <a:spLocks/>
            </p:cNvSpPr>
            <p:nvPr/>
          </p:nvSpPr>
          <p:spPr bwMode="auto">
            <a:xfrm>
              <a:off x="272" y="1783"/>
              <a:ext cx="146" cy="69"/>
            </a:xfrm>
            <a:custGeom>
              <a:avLst/>
              <a:gdLst>
                <a:gd name="T0" fmla="*/ 0 w 291"/>
                <a:gd name="T1" fmla="*/ 1 h 138"/>
                <a:gd name="T2" fmla="*/ 1 w 291"/>
                <a:gd name="T3" fmla="*/ 1 h 138"/>
                <a:gd name="T4" fmla="*/ 1 w 291"/>
                <a:gd name="T5" fmla="*/ 1 h 138"/>
                <a:gd name="T6" fmla="*/ 1 w 291"/>
                <a:gd name="T7" fmla="*/ 1 h 138"/>
                <a:gd name="T8" fmla="*/ 1 w 291"/>
                <a:gd name="T9" fmla="*/ 1 h 138"/>
                <a:gd name="T10" fmla="*/ 1 w 291"/>
                <a:gd name="T11" fmla="*/ 1 h 138"/>
                <a:gd name="T12" fmla="*/ 1 w 291"/>
                <a:gd name="T13" fmla="*/ 1 h 138"/>
                <a:gd name="T14" fmla="*/ 1 w 291"/>
                <a:gd name="T15" fmla="*/ 1 h 138"/>
                <a:gd name="T16" fmla="*/ 1 w 291"/>
                <a:gd name="T17" fmla="*/ 1 h 138"/>
                <a:gd name="T18" fmla="*/ 1 w 291"/>
                <a:gd name="T19" fmla="*/ 1 h 138"/>
                <a:gd name="T20" fmla="*/ 1 w 291"/>
                <a:gd name="T21" fmla="*/ 1 h 138"/>
                <a:gd name="T22" fmla="*/ 1 w 291"/>
                <a:gd name="T23" fmla="*/ 0 h 138"/>
                <a:gd name="T24" fmla="*/ 1 w 291"/>
                <a:gd name="T25" fmla="*/ 1 h 138"/>
                <a:gd name="T26" fmla="*/ 1 w 291"/>
                <a:gd name="T27" fmla="*/ 1 h 138"/>
                <a:gd name="T28" fmla="*/ 1 w 291"/>
                <a:gd name="T29" fmla="*/ 1 h 138"/>
                <a:gd name="T30" fmla="*/ 1 w 291"/>
                <a:gd name="T31" fmla="*/ 1 h 138"/>
                <a:gd name="T32" fmla="*/ 1 w 291"/>
                <a:gd name="T33" fmla="*/ 1 h 138"/>
                <a:gd name="T34" fmla="*/ 1 w 291"/>
                <a:gd name="T35" fmla="*/ 1 h 138"/>
                <a:gd name="T36" fmla="*/ 1 w 291"/>
                <a:gd name="T37" fmla="*/ 1 h 138"/>
                <a:gd name="T38" fmla="*/ 1 w 291"/>
                <a:gd name="T39" fmla="*/ 1 h 138"/>
                <a:gd name="T40" fmla="*/ 1 w 291"/>
                <a:gd name="T41" fmla="*/ 1 h 138"/>
                <a:gd name="T42" fmla="*/ 1 w 291"/>
                <a:gd name="T43" fmla="*/ 1 h 138"/>
                <a:gd name="T44" fmla="*/ 1 w 291"/>
                <a:gd name="T45" fmla="*/ 1 h 138"/>
                <a:gd name="T46" fmla="*/ 1 w 291"/>
                <a:gd name="T47" fmla="*/ 1 h 138"/>
                <a:gd name="T48" fmla="*/ 1 w 291"/>
                <a:gd name="T49" fmla="*/ 1 h 138"/>
                <a:gd name="T50" fmla="*/ 1 w 291"/>
                <a:gd name="T51" fmla="*/ 1 h 138"/>
                <a:gd name="T52" fmla="*/ 1 w 291"/>
                <a:gd name="T53" fmla="*/ 1 h 138"/>
                <a:gd name="T54" fmla="*/ 1 w 291"/>
                <a:gd name="T55" fmla="*/ 1 h 138"/>
                <a:gd name="T56" fmla="*/ 1 w 291"/>
                <a:gd name="T57" fmla="*/ 1 h 138"/>
                <a:gd name="T58" fmla="*/ 0 w 291"/>
                <a:gd name="T59" fmla="*/ 1 h 138"/>
                <a:gd name="T60" fmla="*/ 0 w 291"/>
                <a:gd name="T61" fmla="*/ 1 h 138"/>
                <a:gd name="T62" fmla="*/ 0 w 291"/>
                <a:gd name="T63" fmla="*/ 1 h 1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1"/>
                <a:gd name="T97" fmla="*/ 0 h 138"/>
                <a:gd name="T98" fmla="*/ 291 w 291"/>
                <a:gd name="T99" fmla="*/ 138 h 1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1" h="138">
                  <a:moveTo>
                    <a:pt x="0" y="122"/>
                  </a:moveTo>
                  <a:lnTo>
                    <a:pt x="11" y="111"/>
                  </a:lnTo>
                  <a:lnTo>
                    <a:pt x="23" y="103"/>
                  </a:lnTo>
                  <a:lnTo>
                    <a:pt x="48" y="94"/>
                  </a:lnTo>
                  <a:lnTo>
                    <a:pt x="102" y="79"/>
                  </a:lnTo>
                  <a:lnTo>
                    <a:pt x="125" y="64"/>
                  </a:lnTo>
                  <a:lnTo>
                    <a:pt x="141" y="42"/>
                  </a:lnTo>
                  <a:lnTo>
                    <a:pt x="149" y="31"/>
                  </a:lnTo>
                  <a:lnTo>
                    <a:pt x="158" y="21"/>
                  </a:lnTo>
                  <a:lnTo>
                    <a:pt x="168" y="12"/>
                  </a:lnTo>
                  <a:lnTo>
                    <a:pt x="181" y="5"/>
                  </a:lnTo>
                  <a:lnTo>
                    <a:pt x="214" y="0"/>
                  </a:lnTo>
                  <a:lnTo>
                    <a:pt x="245" y="10"/>
                  </a:lnTo>
                  <a:lnTo>
                    <a:pt x="271" y="32"/>
                  </a:lnTo>
                  <a:lnTo>
                    <a:pt x="291" y="62"/>
                  </a:lnTo>
                  <a:lnTo>
                    <a:pt x="275" y="99"/>
                  </a:lnTo>
                  <a:lnTo>
                    <a:pt x="253" y="135"/>
                  </a:lnTo>
                  <a:lnTo>
                    <a:pt x="241" y="138"/>
                  </a:lnTo>
                  <a:lnTo>
                    <a:pt x="238" y="125"/>
                  </a:lnTo>
                  <a:lnTo>
                    <a:pt x="248" y="67"/>
                  </a:lnTo>
                  <a:lnTo>
                    <a:pt x="238" y="49"/>
                  </a:lnTo>
                  <a:lnTo>
                    <a:pt x="225" y="39"/>
                  </a:lnTo>
                  <a:lnTo>
                    <a:pt x="190" y="37"/>
                  </a:lnTo>
                  <a:lnTo>
                    <a:pt x="168" y="51"/>
                  </a:lnTo>
                  <a:lnTo>
                    <a:pt x="150" y="69"/>
                  </a:lnTo>
                  <a:lnTo>
                    <a:pt x="134" y="89"/>
                  </a:lnTo>
                  <a:lnTo>
                    <a:pt x="111" y="104"/>
                  </a:lnTo>
                  <a:lnTo>
                    <a:pt x="60" y="115"/>
                  </a:lnTo>
                  <a:lnTo>
                    <a:pt x="16" y="138"/>
                  </a:lnTo>
                  <a:lnTo>
                    <a:pt x="0" y="138"/>
                  </a:lnTo>
                  <a:lnTo>
                    <a:pt x="0" y="122"/>
                  </a:lnTo>
                  <a:close/>
                </a:path>
              </a:pathLst>
            </a:custGeom>
            <a:solidFill>
              <a:srgbClr val="BF6633"/>
            </a:solidFill>
            <a:ln w="9525">
              <a:noFill/>
              <a:round/>
              <a:headEnd/>
              <a:tailEnd/>
            </a:ln>
          </p:spPr>
          <p:txBody>
            <a:bodyPr/>
            <a:lstStyle/>
            <a:p>
              <a:endParaRPr lang="en-US" dirty="0"/>
            </a:p>
          </p:txBody>
        </p:sp>
        <p:sp>
          <p:nvSpPr>
            <p:cNvPr id="17490" name="Freeform 62"/>
            <p:cNvSpPr>
              <a:spLocks/>
            </p:cNvSpPr>
            <p:nvPr/>
          </p:nvSpPr>
          <p:spPr bwMode="auto">
            <a:xfrm>
              <a:off x="1033" y="1613"/>
              <a:ext cx="84" cy="27"/>
            </a:xfrm>
            <a:custGeom>
              <a:avLst/>
              <a:gdLst>
                <a:gd name="T0" fmla="*/ 1 w 168"/>
                <a:gd name="T1" fmla="*/ 1 h 54"/>
                <a:gd name="T2" fmla="*/ 1 w 168"/>
                <a:gd name="T3" fmla="*/ 1 h 54"/>
                <a:gd name="T4" fmla="*/ 1 w 168"/>
                <a:gd name="T5" fmla="*/ 1 h 54"/>
                <a:gd name="T6" fmla="*/ 1 w 168"/>
                <a:gd name="T7" fmla="*/ 1 h 54"/>
                <a:gd name="T8" fmla="*/ 1 w 168"/>
                <a:gd name="T9" fmla="*/ 0 h 54"/>
                <a:gd name="T10" fmla="*/ 1 w 168"/>
                <a:gd name="T11" fmla="*/ 1 h 54"/>
                <a:gd name="T12" fmla="*/ 1 w 168"/>
                <a:gd name="T13" fmla="*/ 1 h 54"/>
                <a:gd name="T14" fmla="*/ 1 w 168"/>
                <a:gd name="T15" fmla="*/ 1 h 54"/>
                <a:gd name="T16" fmla="*/ 1 w 168"/>
                <a:gd name="T17" fmla="*/ 1 h 54"/>
                <a:gd name="T18" fmla="*/ 1 w 168"/>
                <a:gd name="T19" fmla="*/ 1 h 54"/>
                <a:gd name="T20" fmla="*/ 1 w 168"/>
                <a:gd name="T21" fmla="*/ 1 h 54"/>
                <a:gd name="T22" fmla="*/ 1 w 168"/>
                <a:gd name="T23" fmla="*/ 1 h 54"/>
                <a:gd name="T24" fmla="*/ 1 w 168"/>
                <a:gd name="T25" fmla="*/ 1 h 54"/>
                <a:gd name="T26" fmla="*/ 1 w 168"/>
                <a:gd name="T27" fmla="*/ 1 h 54"/>
                <a:gd name="T28" fmla="*/ 1 w 168"/>
                <a:gd name="T29" fmla="*/ 1 h 54"/>
                <a:gd name="T30" fmla="*/ 0 w 168"/>
                <a:gd name="T31" fmla="*/ 1 h 54"/>
                <a:gd name="T32" fmla="*/ 1 w 168"/>
                <a:gd name="T33" fmla="*/ 1 h 54"/>
                <a:gd name="T34" fmla="*/ 1 w 168"/>
                <a:gd name="T35" fmla="*/ 1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8"/>
                <a:gd name="T55" fmla="*/ 0 h 54"/>
                <a:gd name="T56" fmla="*/ 168 w 168"/>
                <a:gd name="T57" fmla="*/ 54 h 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8" h="54">
                  <a:moveTo>
                    <a:pt x="6" y="23"/>
                  </a:moveTo>
                  <a:lnTo>
                    <a:pt x="24" y="4"/>
                  </a:lnTo>
                  <a:lnTo>
                    <a:pt x="47" y="13"/>
                  </a:lnTo>
                  <a:lnTo>
                    <a:pt x="132" y="7"/>
                  </a:lnTo>
                  <a:lnTo>
                    <a:pt x="157" y="0"/>
                  </a:lnTo>
                  <a:lnTo>
                    <a:pt x="168" y="4"/>
                  </a:lnTo>
                  <a:lnTo>
                    <a:pt x="149" y="20"/>
                  </a:lnTo>
                  <a:lnTo>
                    <a:pt x="137" y="34"/>
                  </a:lnTo>
                  <a:lnTo>
                    <a:pt x="125" y="46"/>
                  </a:lnTo>
                  <a:lnTo>
                    <a:pt x="105" y="54"/>
                  </a:lnTo>
                  <a:lnTo>
                    <a:pt x="70" y="50"/>
                  </a:lnTo>
                  <a:lnTo>
                    <a:pt x="59" y="42"/>
                  </a:lnTo>
                  <a:lnTo>
                    <a:pt x="44" y="33"/>
                  </a:lnTo>
                  <a:lnTo>
                    <a:pt x="20" y="35"/>
                  </a:lnTo>
                  <a:lnTo>
                    <a:pt x="15" y="44"/>
                  </a:lnTo>
                  <a:lnTo>
                    <a:pt x="0" y="37"/>
                  </a:lnTo>
                  <a:lnTo>
                    <a:pt x="6" y="23"/>
                  </a:lnTo>
                  <a:close/>
                </a:path>
              </a:pathLst>
            </a:custGeom>
            <a:solidFill>
              <a:srgbClr val="BF6633"/>
            </a:solidFill>
            <a:ln w="9525">
              <a:noFill/>
              <a:round/>
              <a:headEnd/>
              <a:tailEnd/>
            </a:ln>
          </p:spPr>
          <p:txBody>
            <a:bodyPr/>
            <a:lstStyle/>
            <a:p>
              <a:endParaRPr lang="en-US" dirty="0"/>
            </a:p>
          </p:txBody>
        </p:sp>
        <p:sp>
          <p:nvSpPr>
            <p:cNvPr id="17491" name="Freeform 63"/>
            <p:cNvSpPr>
              <a:spLocks/>
            </p:cNvSpPr>
            <p:nvPr/>
          </p:nvSpPr>
          <p:spPr bwMode="auto">
            <a:xfrm>
              <a:off x="1055" y="1644"/>
              <a:ext cx="39" cy="20"/>
            </a:xfrm>
            <a:custGeom>
              <a:avLst/>
              <a:gdLst>
                <a:gd name="T0" fmla="*/ 0 w 78"/>
                <a:gd name="T1" fmla="*/ 0 h 40"/>
                <a:gd name="T2" fmla="*/ 1 w 78"/>
                <a:gd name="T3" fmla="*/ 1 h 40"/>
                <a:gd name="T4" fmla="*/ 1 w 78"/>
                <a:gd name="T5" fmla="*/ 1 h 40"/>
                <a:gd name="T6" fmla="*/ 1 w 78"/>
                <a:gd name="T7" fmla="*/ 1 h 40"/>
                <a:gd name="T8" fmla="*/ 1 w 78"/>
                <a:gd name="T9" fmla="*/ 1 h 40"/>
                <a:gd name="T10" fmla="*/ 1 w 78"/>
                <a:gd name="T11" fmla="*/ 1 h 40"/>
                <a:gd name="T12" fmla="*/ 1 w 78"/>
                <a:gd name="T13" fmla="*/ 1 h 40"/>
                <a:gd name="T14" fmla="*/ 1 w 78"/>
                <a:gd name="T15" fmla="*/ 1 h 40"/>
                <a:gd name="T16" fmla="*/ 1 w 78"/>
                <a:gd name="T17" fmla="*/ 1 h 40"/>
                <a:gd name="T18" fmla="*/ 0 w 78"/>
                <a:gd name="T19" fmla="*/ 0 h 40"/>
                <a:gd name="T20" fmla="*/ 0 w 78"/>
                <a:gd name="T21" fmla="*/ 0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8"/>
                <a:gd name="T34" fmla="*/ 0 h 40"/>
                <a:gd name="T35" fmla="*/ 78 w 78"/>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8" h="40">
                  <a:moveTo>
                    <a:pt x="0" y="0"/>
                  </a:moveTo>
                  <a:lnTo>
                    <a:pt x="15" y="10"/>
                  </a:lnTo>
                  <a:lnTo>
                    <a:pt x="46" y="20"/>
                  </a:lnTo>
                  <a:lnTo>
                    <a:pt x="70" y="14"/>
                  </a:lnTo>
                  <a:lnTo>
                    <a:pt x="78" y="8"/>
                  </a:lnTo>
                  <a:lnTo>
                    <a:pt x="71" y="30"/>
                  </a:lnTo>
                  <a:lnTo>
                    <a:pt x="40" y="40"/>
                  </a:lnTo>
                  <a:lnTo>
                    <a:pt x="14" y="36"/>
                  </a:lnTo>
                  <a:lnTo>
                    <a:pt x="2" y="15"/>
                  </a:lnTo>
                  <a:lnTo>
                    <a:pt x="0" y="0"/>
                  </a:lnTo>
                  <a:close/>
                </a:path>
              </a:pathLst>
            </a:custGeom>
            <a:solidFill>
              <a:srgbClr val="BF6633"/>
            </a:solidFill>
            <a:ln w="9525">
              <a:noFill/>
              <a:round/>
              <a:headEnd/>
              <a:tailEnd/>
            </a:ln>
          </p:spPr>
          <p:txBody>
            <a:bodyPr/>
            <a:lstStyle/>
            <a:p>
              <a:endParaRPr lang="en-US" dirty="0"/>
            </a:p>
          </p:txBody>
        </p:sp>
        <p:sp>
          <p:nvSpPr>
            <p:cNvPr id="17492" name="Freeform 64"/>
            <p:cNvSpPr>
              <a:spLocks/>
            </p:cNvSpPr>
            <p:nvPr/>
          </p:nvSpPr>
          <p:spPr bwMode="auto">
            <a:xfrm>
              <a:off x="1018" y="1524"/>
              <a:ext cx="36" cy="21"/>
            </a:xfrm>
            <a:custGeom>
              <a:avLst/>
              <a:gdLst>
                <a:gd name="T0" fmla="*/ 1 w 72"/>
                <a:gd name="T1" fmla="*/ 0 h 44"/>
                <a:gd name="T2" fmla="*/ 1 w 72"/>
                <a:gd name="T3" fmla="*/ 0 h 44"/>
                <a:gd name="T4" fmla="*/ 1 w 72"/>
                <a:gd name="T5" fmla="*/ 0 h 44"/>
                <a:gd name="T6" fmla="*/ 1 w 72"/>
                <a:gd name="T7" fmla="*/ 0 h 44"/>
                <a:gd name="T8" fmla="*/ 1 w 72"/>
                <a:gd name="T9" fmla="*/ 0 h 44"/>
                <a:gd name="T10" fmla="*/ 1 w 72"/>
                <a:gd name="T11" fmla="*/ 0 h 44"/>
                <a:gd name="T12" fmla="*/ 1 w 72"/>
                <a:gd name="T13" fmla="*/ 0 h 44"/>
                <a:gd name="T14" fmla="*/ 1 w 72"/>
                <a:gd name="T15" fmla="*/ 0 h 44"/>
                <a:gd name="T16" fmla="*/ 0 w 72"/>
                <a:gd name="T17" fmla="*/ 0 h 44"/>
                <a:gd name="T18" fmla="*/ 1 w 72"/>
                <a:gd name="T19" fmla="*/ 0 h 44"/>
                <a:gd name="T20" fmla="*/ 1 w 72"/>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
                <a:gd name="T34" fmla="*/ 0 h 44"/>
                <a:gd name="T35" fmla="*/ 72 w 72"/>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 h="44">
                  <a:moveTo>
                    <a:pt x="13" y="17"/>
                  </a:moveTo>
                  <a:lnTo>
                    <a:pt x="25" y="8"/>
                  </a:lnTo>
                  <a:lnTo>
                    <a:pt x="49" y="0"/>
                  </a:lnTo>
                  <a:lnTo>
                    <a:pt x="66" y="10"/>
                  </a:lnTo>
                  <a:lnTo>
                    <a:pt x="72" y="19"/>
                  </a:lnTo>
                  <a:lnTo>
                    <a:pt x="59" y="34"/>
                  </a:lnTo>
                  <a:lnTo>
                    <a:pt x="36" y="44"/>
                  </a:lnTo>
                  <a:lnTo>
                    <a:pt x="28" y="32"/>
                  </a:lnTo>
                  <a:lnTo>
                    <a:pt x="0" y="34"/>
                  </a:lnTo>
                  <a:lnTo>
                    <a:pt x="13" y="17"/>
                  </a:lnTo>
                  <a:close/>
                </a:path>
              </a:pathLst>
            </a:custGeom>
            <a:solidFill>
              <a:srgbClr val="BF6633"/>
            </a:solidFill>
            <a:ln w="9525">
              <a:noFill/>
              <a:round/>
              <a:headEnd/>
              <a:tailEnd/>
            </a:ln>
          </p:spPr>
          <p:txBody>
            <a:bodyPr/>
            <a:lstStyle/>
            <a:p>
              <a:endParaRPr lang="en-US" dirty="0"/>
            </a:p>
          </p:txBody>
        </p:sp>
        <p:sp>
          <p:nvSpPr>
            <p:cNvPr id="17493" name="Freeform 65"/>
            <p:cNvSpPr>
              <a:spLocks/>
            </p:cNvSpPr>
            <p:nvPr/>
          </p:nvSpPr>
          <p:spPr bwMode="auto">
            <a:xfrm>
              <a:off x="1117" y="1521"/>
              <a:ext cx="27" cy="20"/>
            </a:xfrm>
            <a:custGeom>
              <a:avLst/>
              <a:gdLst>
                <a:gd name="T0" fmla="*/ 0 w 55"/>
                <a:gd name="T1" fmla="*/ 1 h 39"/>
                <a:gd name="T2" fmla="*/ 0 w 55"/>
                <a:gd name="T3" fmla="*/ 1 h 39"/>
                <a:gd name="T4" fmla="*/ 0 w 55"/>
                <a:gd name="T5" fmla="*/ 1 h 39"/>
                <a:gd name="T6" fmla="*/ 0 w 55"/>
                <a:gd name="T7" fmla="*/ 0 h 39"/>
                <a:gd name="T8" fmla="*/ 0 w 55"/>
                <a:gd name="T9" fmla="*/ 1 h 39"/>
                <a:gd name="T10" fmla="*/ 0 w 55"/>
                <a:gd name="T11" fmla="*/ 1 h 39"/>
                <a:gd name="T12" fmla="*/ 0 w 55"/>
                <a:gd name="T13" fmla="*/ 1 h 39"/>
                <a:gd name="T14" fmla="*/ 0 w 55"/>
                <a:gd name="T15" fmla="*/ 1 h 39"/>
                <a:gd name="T16" fmla="*/ 0 w 55"/>
                <a:gd name="T17" fmla="*/ 1 h 39"/>
                <a:gd name="T18" fmla="*/ 0 w 55"/>
                <a:gd name="T19" fmla="*/ 1 h 39"/>
                <a:gd name="T20" fmla="*/ 0 w 55"/>
                <a:gd name="T21" fmla="*/ 1 h 39"/>
                <a:gd name="T22" fmla="*/ 0 w 55"/>
                <a:gd name="T23" fmla="*/ 1 h 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
                <a:gd name="T37" fmla="*/ 0 h 39"/>
                <a:gd name="T38" fmla="*/ 55 w 55"/>
                <a:gd name="T39" fmla="*/ 39 h 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 h="39">
                  <a:moveTo>
                    <a:pt x="0" y="20"/>
                  </a:moveTo>
                  <a:lnTo>
                    <a:pt x="6" y="14"/>
                  </a:lnTo>
                  <a:lnTo>
                    <a:pt x="20" y="7"/>
                  </a:lnTo>
                  <a:lnTo>
                    <a:pt x="37" y="0"/>
                  </a:lnTo>
                  <a:lnTo>
                    <a:pt x="51" y="6"/>
                  </a:lnTo>
                  <a:lnTo>
                    <a:pt x="55" y="18"/>
                  </a:lnTo>
                  <a:lnTo>
                    <a:pt x="48" y="29"/>
                  </a:lnTo>
                  <a:lnTo>
                    <a:pt x="35" y="39"/>
                  </a:lnTo>
                  <a:lnTo>
                    <a:pt x="24" y="27"/>
                  </a:lnTo>
                  <a:lnTo>
                    <a:pt x="4" y="38"/>
                  </a:lnTo>
                  <a:lnTo>
                    <a:pt x="0" y="20"/>
                  </a:lnTo>
                  <a:close/>
                </a:path>
              </a:pathLst>
            </a:custGeom>
            <a:solidFill>
              <a:srgbClr val="BF6633"/>
            </a:solidFill>
            <a:ln w="9525">
              <a:noFill/>
              <a:round/>
              <a:headEnd/>
              <a:tailEnd/>
            </a:ln>
          </p:spPr>
          <p:txBody>
            <a:bodyPr/>
            <a:lstStyle/>
            <a:p>
              <a:endParaRPr lang="en-US" dirty="0"/>
            </a:p>
          </p:txBody>
        </p:sp>
        <p:sp>
          <p:nvSpPr>
            <p:cNvPr id="17494" name="Freeform 66"/>
            <p:cNvSpPr>
              <a:spLocks/>
            </p:cNvSpPr>
            <p:nvPr/>
          </p:nvSpPr>
          <p:spPr bwMode="auto">
            <a:xfrm>
              <a:off x="1026" y="1425"/>
              <a:ext cx="141" cy="269"/>
            </a:xfrm>
            <a:custGeom>
              <a:avLst/>
              <a:gdLst>
                <a:gd name="T0" fmla="*/ 1 w 281"/>
                <a:gd name="T1" fmla="*/ 1 h 538"/>
                <a:gd name="T2" fmla="*/ 1 w 281"/>
                <a:gd name="T3" fmla="*/ 1 h 538"/>
                <a:gd name="T4" fmla="*/ 1 w 281"/>
                <a:gd name="T5" fmla="*/ 1 h 538"/>
                <a:gd name="T6" fmla="*/ 1 w 281"/>
                <a:gd name="T7" fmla="*/ 1 h 538"/>
                <a:gd name="T8" fmla="*/ 1 w 281"/>
                <a:gd name="T9" fmla="*/ 1 h 538"/>
                <a:gd name="T10" fmla="*/ 1 w 281"/>
                <a:gd name="T11" fmla="*/ 1 h 538"/>
                <a:gd name="T12" fmla="*/ 1 w 281"/>
                <a:gd name="T13" fmla="*/ 1 h 538"/>
                <a:gd name="T14" fmla="*/ 1 w 281"/>
                <a:gd name="T15" fmla="*/ 1 h 538"/>
                <a:gd name="T16" fmla="*/ 1 w 281"/>
                <a:gd name="T17" fmla="*/ 1 h 538"/>
                <a:gd name="T18" fmla="*/ 1 w 281"/>
                <a:gd name="T19" fmla="*/ 1 h 538"/>
                <a:gd name="T20" fmla="*/ 1 w 281"/>
                <a:gd name="T21" fmla="*/ 1 h 538"/>
                <a:gd name="T22" fmla="*/ 1 w 281"/>
                <a:gd name="T23" fmla="*/ 1 h 538"/>
                <a:gd name="T24" fmla="*/ 1 w 281"/>
                <a:gd name="T25" fmla="*/ 1 h 538"/>
                <a:gd name="T26" fmla="*/ 1 w 281"/>
                <a:gd name="T27" fmla="*/ 1 h 538"/>
                <a:gd name="T28" fmla="*/ 0 w 281"/>
                <a:gd name="T29" fmla="*/ 1 h 538"/>
                <a:gd name="T30" fmla="*/ 1 w 281"/>
                <a:gd name="T31" fmla="*/ 1 h 538"/>
                <a:gd name="T32" fmla="*/ 1 w 281"/>
                <a:gd name="T33" fmla="*/ 1 h 538"/>
                <a:gd name="T34" fmla="*/ 1 w 281"/>
                <a:gd name="T35" fmla="*/ 1 h 538"/>
                <a:gd name="T36" fmla="*/ 1 w 281"/>
                <a:gd name="T37" fmla="*/ 1 h 538"/>
                <a:gd name="T38" fmla="*/ 1 w 281"/>
                <a:gd name="T39" fmla="*/ 1 h 538"/>
                <a:gd name="T40" fmla="*/ 1 w 281"/>
                <a:gd name="T41" fmla="*/ 1 h 538"/>
                <a:gd name="T42" fmla="*/ 1 w 281"/>
                <a:gd name="T43" fmla="*/ 1 h 538"/>
                <a:gd name="T44" fmla="*/ 1 w 281"/>
                <a:gd name="T45" fmla="*/ 1 h 538"/>
                <a:gd name="T46" fmla="*/ 1 w 281"/>
                <a:gd name="T47" fmla="*/ 1 h 538"/>
                <a:gd name="T48" fmla="*/ 1 w 281"/>
                <a:gd name="T49" fmla="*/ 1 h 538"/>
                <a:gd name="T50" fmla="*/ 1 w 281"/>
                <a:gd name="T51" fmla="*/ 1 h 538"/>
                <a:gd name="T52" fmla="*/ 1 w 281"/>
                <a:gd name="T53" fmla="*/ 1 h 538"/>
                <a:gd name="T54" fmla="*/ 1 w 281"/>
                <a:gd name="T55" fmla="*/ 1 h 538"/>
                <a:gd name="T56" fmla="*/ 1 w 281"/>
                <a:gd name="T57" fmla="*/ 1 h 538"/>
                <a:gd name="T58" fmla="*/ 1 w 281"/>
                <a:gd name="T59" fmla="*/ 1 h 538"/>
                <a:gd name="T60" fmla="*/ 1 w 281"/>
                <a:gd name="T61" fmla="*/ 1 h 538"/>
                <a:gd name="T62" fmla="*/ 1 w 281"/>
                <a:gd name="T63" fmla="*/ 1 h 538"/>
                <a:gd name="T64" fmla="*/ 1 w 281"/>
                <a:gd name="T65" fmla="*/ 1 h 538"/>
                <a:gd name="T66" fmla="*/ 1 w 281"/>
                <a:gd name="T67" fmla="*/ 1 h 538"/>
                <a:gd name="T68" fmla="*/ 1 w 281"/>
                <a:gd name="T69" fmla="*/ 1 h 538"/>
                <a:gd name="T70" fmla="*/ 1 w 281"/>
                <a:gd name="T71" fmla="*/ 0 h 538"/>
                <a:gd name="T72" fmla="*/ 1 w 281"/>
                <a:gd name="T73" fmla="*/ 1 h 538"/>
                <a:gd name="T74" fmla="*/ 1 w 281"/>
                <a:gd name="T75" fmla="*/ 1 h 53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1"/>
                <a:gd name="T115" fmla="*/ 0 h 538"/>
                <a:gd name="T116" fmla="*/ 281 w 281"/>
                <a:gd name="T117" fmla="*/ 538 h 53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1" h="538">
                  <a:moveTo>
                    <a:pt x="222" y="14"/>
                  </a:moveTo>
                  <a:lnTo>
                    <a:pt x="245" y="130"/>
                  </a:lnTo>
                  <a:lnTo>
                    <a:pt x="248" y="223"/>
                  </a:lnTo>
                  <a:lnTo>
                    <a:pt x="247" y="282"/>
                  </a:lnTo>
                  <a:lnTo>
                    <a:pt x="240" y="313"/>
                  </a:lnTo>
                  <a:lnTo>
                    <a:pt x="228" y="342"/>
                  </a:lnTo>
                  <a:lnTo>
                    <a:pt x="158" y="447"/>
                  </a:lnTo>
                  <a:lnTo>
                    <a:pt x="143" y="493"/>
                  </a:lnTo>
                  <a:lnTo>
                    <a:pt x="132" y="511"/>
                  </a:lnTo>
                  <a:lnTo>
                    <a:pt x="112" y="521"/>
                  </a:lnTo>
                  <a:lnTo>
                    <a:pt x="84" y="520"/>
                  </a:lnTo>
                  <a:lnTo>
                    <a:pt x="58" y="507"/>
                  </a:lnTo>
                  <a:lnTo>
                    <a:pt x="32" y="492"/>
                  </a:lnTo>
                  <a:lnTo>
                    <a:pt x="11" y="485"/>
                  </a:lnTo>
                  <a:lnTo>
                    <a:pt x="0" y="492"/>
                  </a:lnTo>
                  <a:lnTo>
                    <a:pt x="4" y="507"/>
                  </a:lnTo>
                  <a:lnTo>
                    <a:pt x="13" y="515"/>
                  </a:lnTo>
                  <a:lnTo>
                    <a:pt x="27" y="523"/>
                  </a:lnTo>
                  <a:lnTo>
                    <a:pt x="68" y="535"/>
                  </a:lnTo>
                  <a:lnTo>
                    <a:pt x="109" y="538"/>
                  </a:lnTo>
                  <a:lnTo>
                    <a:pt x="135" y="531"/>
                  </a:lnTo>
                  <a:lnTo>
                    <a:pt x="165" y="505"/>
                  </a:lnTo>
                  <a:lnTo>
                    <a:pt x="189" y="462"/>
                  </a:lnTo>
                  <a:lnTo>
                    <a:pt x="200" y="432"/>
                  </a:lnTo>
                  <a:lnTo>
                    <a:pt x="210" y="422"/>
                  </a:lnTo>
                  <a:lnTo>
                    <a:pt x="220" y="410"/>
                  </a:lnTo>
                  <a:lnTo>
                    <a:pt x="232" y="395"/>
                  </a:lnTo>
                  <a:lnTo>
                    <a:pt x="273" y="319"/>
                  </a:lnTo>
                  <a:lnTo>
                    <a:pt x="273" y="226"/>
                  </a:lnTo>
                  <a:lnTo>
                    <a:pt x="270" y="183"/>
                  </a:lnTo>
                  <a:lnTo>
                    <a:pt x="273" y="151"/>
                  </a:lnTo>
                  <a:lnTo>
                    <a:pt x="281" y="99"/>
                  </a:lnTo>
                  <a:lnTo>
                    <a:pt x="273" y="57"/>
                  </a:lnTo>
                  <a:lnTo>
                    <a:pt x="251" y="22"/>
                  </a:lnTo>
                  <a:lnTo>
                    <a:pt x="238" y="6"/>
                  </a:lnTo>
                  <a:lnTo>
                    <a:pt x="232" y="0"/>
                  </a:lnTo>
                  <a:lnTo>
                    <a:pt x="222" y="14"/>
                  </a:lnTo>
                  <a:close/>
                </a:path>
              </a:pathLst>
            </a:custGeom>
            <a:solidFill>
              <a:srgbClr val="BF6633"/>
            </a:solidFill>
            <a:ln w="9525">
              <a:noFill/>
              <a:round/>
              <a:headEnd/>
              <a:tailEnd/>
            </a:ln>
          </p:spPr>
          <p:txBody>
            <a:bodyPr/>
            <a:lstStyle/>
            <a:p>
              <a:endParaRPr lang="en-US" dirty="0"/>
            </a:p>
          </p:txBody>
        </p:sp>
        <p:sp>
          <p:nvSpPr>
            <p:cNvPr id="17495" name="Freeform 67"/>
            <p:cNvSpPr>
              <a:spLocks/>
            </p:cNvSpPr>
            <p:nvPr/>
          </p:nvSpPr>
          <p:spPr bwMode="auto">
            <a:xfrm>
              <a:off x="875" y="1515"/>
              <a:ext cx="77" cy="80"/>
            </a:xfrm>
            <a:custGeom>
              <a:avLst/>
              <a:gdLst>
                <a:gd name="T0" fmla="*/ 1 w 153"/>
                <a:gd name="T1" fmla="*/ 1 h 159"/>
                <a:gd name="T2" fmla="*/ 1 w 153"/>
                <a:gd name="T3" fmla="*/ 0 h 159"/>
                <a:gd name="T4" fmla="*/ 1 w 153"/>
                <a:gd name="T5" fmla="*/ 1 h 159"/>
                <a:gd name="T6" fmla="*/ 1 w 153"/>
                <a:gd name="T7" fmla="*/ 1 h 159"/>
                <a:gd name="T8" fmla="*/ 0 w 153"/>
                <a:gd name="T9" fmla="*/ 1 h 159"/>
                <a:gd name="T10" fmla="*/ 1 w 153"/>
                <a:gd name="T11" fmla="*/ 1 h 159"/>
                <a:gd name="T12" fmla="*/ 1 w 153"/>
                <a:gd name="T13" fmla="*/ 1 h 159"/>
                <a:gd name="T14" fmla="*/ 1 w 153"/>
                <a:gd name="T15" fmla="*/ 1 h 159"/>
                <a:gd name="T16" fmla="*/ 1 w 153"/>
                <a:gd name="T17" fmla="*/ 1 h 159"/>
                <a:gd name="T18" fmla="*/ 1 w 153"/>
                <a:gd name="T19" fmla="*/ 1 h 159"/>
                <a:gd name="T20" fmla="*/ 1 w 153"/>
                <a:gd name="T21" fmla="*/ 1 h 159"/>
                <a:gd name="T22" fmla="*/ 1 w 153"/>
                <a:gd name="T23" fmla="*/ 1 h 159"/>
                <a:gd name="T24" fmla="*/ 1 w 153"/>
                <a:gd name="T25" fmla="*/ 1 h 159"/>
                <a:gd name="T26" fmla="*/ 1 w 153"/>
                <a:gd name="T27" fmla="*/ 1 h 159"/>
                <a:gd name="T28" fmla="*/ 1 w 153"/>
                <a:gd name="T29" fmla="*/ 1 h 159"/>
                <a:gd name="T30" fmla="*/ 1 w 153"/>
                <a:gd name="T31" fmla="*/ 1 h 159"/>
                <a:gd name="T32" fmla="*/ 1 w 153"/>
                <a:gd name="T33" fmla="*/ 1 h 159"/>
                <a:gd name="T34" fmla="*/ 1 w 153"/>
                <a:gd name="T35" fmla="*/ 1 h 159"/>
                <a:gd name="T36" fmla="*/ 1 w 153"/>
                <a:gd name="T37" fmla="*/ 1 h 159"/>
                <a:gd name="T38" fmla="*/ 1 w 153"/>
                <a:gd name="T39" fmla="*/ 1 h 159"/>
                <a:gd name="T40" fmla="*/ 1 w 153"/>
                <a:gd name="T41" fmla="*/ 1 h 159"/>
                <a:gd name="T42" fmla="*/ 1 w 153"/>
                <a:gd name="T43" fmla="*/ 1 h 159"/>
                <a:gd name="T44" fmla="*/ 1 w 153"/>
                <a:gd name="T45" fmla="*/ 1 h 159"/>
                <a:gd name="T46" fmla="*/ 1 w 153"/>
                <a:gd name="T47" fmla="*/ 1 h 159"/>
                <a:gd name="T48" fmla="*/ 1 w 153"/>
                <a:gd name="T49" fmla="*/ 1 h 159"/>
                <a:gd name="T50" fmla="*/ 1 w 153"/>
                <a:gd name="T51" fmla="*/ 1 h 159"/>
                <a:gd name="T52" fmla="*/ 1 w 153"/>
                <a:gd name="T53" fmla="*/ 1 h 1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3"/>
                <a:gd name="T82" fmla="*/ 0 h 159"/>
                <a:gd name="T83" fmla="*/ 153 w 153"/>
                <a:gd name="T84" fmla="*/ 159 h 15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3" h="159">
                  <a:moveTo>
                    <a:pt x="86" y="9"/>
                  </a:moveTo>
                  <a:lnTo>
                    <a:pt x="60" y="0"/>
                  </a:lnTo>
                  <a:lnTo>
                    <a:pt x="26" y="1"/>
                  </a:lnTo>
                  <a:lnTo>
                    <a:pt x="2" y="19"/>
                  </a:lnTo>
                  <a:lnTo>
                    <a:pt x="0" y="55"/>
                  </a:lnTo>
                  <a:lnTo>
                    <a:pt x="20" y="99"/>
                  </a:lnTo>
                  <a:lnTo>
                    <a:pt x="33" y="116"/>
                  </a:lnTo>
                  <a:lnTo>
                    <a:pt x="46" y="132"/>
                  </a:lnTo>
                  <a:lnTo>
                    <a:pt x="62" y="144"/>
                  </a:lnTo>
                  <a:lnTo>
                    <a:pt x="76" y="153"/>
                  </a:lnTo>
                  <a:lnTo>
                    <a:pt x="102" y="159"/>
                  </a:lnTo>
                  <a:lnTo>
                    <a:pt x="143" y="149"/>
                  </a:lnTo>
                  <a:lnTo>
                    <a:pt x="153" y="124"/>
                  </a:lnTo>
                  <a:lnTo>
                    <a:pt x="144" y="110"/>
                  </a:lnTo>
                  <a:lnTo>
                    <a:pt x="133" y="104"/>
                  </a:lnTo>
                  <a:lnTo>
                    <a:pt x="116" y="112"/>
                  </a:lnTo>
                  <a:lnTo>
                    <a:pt x="112" y="123"/>
                  </a:lnTo>
                  <a:lnTo>
                    <a:pt x="102" y="130"/>
                  </a:lnTo>
                  <a:lnTo>
                    <a:pt x="72" y="125"/>
                  </a:lnTo>
                  <a:lnTo>
                    <a:pt x="52" y="109"/>
                  </a:lnTo>
                  <a:lnTo>
                    <a:pt x="34" y="85"/>
                  </a:lnTo>
                  <a:lnTo>
                    <a:pt x="29" y="44"/>
                  </a:lnTo>
                  <a:lnTo>
                    <a:pt x="55" y="35"/>
                  </a:lnTo>
                  <a:lnTo>
                    <a:pt x="81" y="31"/>
                  </a:lnTo>
                  <a:lnTo>
                    <a:pt x="89" y="15"/>
                  </a:lnTo>
                  <a:lnTo>
                    <a:pt x="86" y="9"/>
                  </a:lnTo>
                  <a:close/>
                </a:path>
              </a:pathLst>
            </a:custGeom>
            <a:solidFill>
              <a:srgbClr val="BF6633"/>
            </a:solidFill>
            <a:ln w="9525">
              <a:noFill/>
              <a:round/>
              <a:headEnd/>
              <a:tailEnd/>
            </a:ln>
          </p:spPr>
          <p:txBody>
            <a:bodyPr/>
            <a:lstStyle/>
            <a:p>
              <a:endParaRPr lang="en-US" dirty="0"/>
            </a:p>
          </p:txBody>
        </p:sp>
        <p:sp>
          <p:nvSpPr>
            <p:cNvPr id="17496" name="Freeform 68"/>
            <p:cNvSpPr>
              <a:spLocks/>
            </p:cNvSpPr>
            <p:nvPr/>
          </p:nvSpPr>
          <p:spPr bwMode="auto">
            <a:xfrm>
              <a:off x="1027" y="1353"/>
              <a:ext cx="65" cy="108"/>
            </a:xfrm>
            <a:custGeom>
              <a:avLst/>
              <a:gdLst>
                <a:gd name="T0" fmla="*/ 1 w 129"/>
                <a:gd name="T1" fmla="*/ 0 h 216"/>
                <a:gd name="T2" fmla="*/ 1 w 129"/>
                <a:gd name="T3" fmla="*/ 1 h 216"/>
                <a:gd name="T4" fmla="*/ 1 w 129"/>
                <a:gd name="T5" fmla="*/ 1 h 216"/>
                <a:gd name="T6" fmla="*/ 1 w 129"/>
                <a:gd name="T7" fmla="*/ 1 h 216"/>
                <a:gd name="T8" fmla="*/ 1 w 129"/>
                <a:gd name="T9" fmla="*/ 1 h 216"/>
                <a:gd name="T10" fmla="*/ 1 w 129"/>
                <a:gd name="T11" fmla="*/ 1 h 216"/>
                <a:gd name="T12" fmla="*/ 1 w 129"/>
                <a:gd name="T13" fmla="*/ 1 h 216"/>
                <a:gd name="T14" fmla="*/ 1 w 129"/>
                <a:gd name="T15" fmla="*/ 1 h 216"/>
                <a:gd name="T16" fmla="*/ 1 w 129"/>
                <a:gd name="T17" fmla="*/ 1 h 216"/>
                <a:gd name="T18" fmla="*/ 0 w 129"/>
                <a:gd name="T19" fmla="*/ 1 h 216"/>
                <a:gd name="T20" fmla="*/ 1 w 129"/>
                <a:gd name="T21" fmla="*/ 1 h 216"/>
                <a:gd name="T22" fmla="*/ 1 w 129"/>
                <a:gd name="T23" fmla="*/ 1 h 216"/>
                <a:gd name="T24" fmla="*/ 1 w 129"/>
                <a:gd name="T25" fmla="*/ 1 h 216"/>
                <a:gd name="T26" fmla="*/ 1 w 129"/>
                <a:gd name="T27" fmla="*/ 1 h 216"/>
                <a:gd name="T28" fmla="*/ 1 w 129"/>
                <a:gd name="T29" fmla="*/ 1 h 216"/>
                <a:gd name="T30" fmla="*/ 1 w 129"/>
                <a:gd name="T31" fmla="*/ 1 h 216"/>
                <a:gd name="T32" fmla="*/ 1 w 129"/>
                <a:gd name="T33" fmla="*/ 1 h 216"/>
                <a:gd name="T34" fmla="*/ 1 w 129"/>
                <a:gd name="T35" fmla="*/ 1 h 216"/>
                <a:gd name="T36" fmla="*/ 1 w 129"/>
                <a:gd name="T37" fmla="*/ 1 h 216"/>
                <a:gd name="T38" fmla="*/ 1 w 129"/>
                <a:gd name="T39" fmla="*/ 1 h 216"/>
                <a:gd name="T40" fmla="*/ 1 w 129"/>
                <a:gd name="T41" fmla="*/ 0 h 216"/>
                <a:gd name="T42" fmla="*/ 1 w 129"/>
                <a:gd name="T43" fmla="*/ 0 h 2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9"/>
                <a:gd name="T67" fmla="*/ 0 h 216"/>
                <a:gd name="T68" fmla="*/ 129 w 129"/>
                <a:gd name="T69" fmla="*/ 216 h 2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9" h="216">
                  <a:moveTo>
                    <a:pt x="109" y="0"/>
                  </a:moveTo>
                  <a:lnTo>
                    <a:pt x="125" y="37"/>
                  </a:lnTo>
                  <a:lnTo>
                    <a:pt x="129" y="105"/>
                  </a:lnTo>
                  <a:lnTo>
                    <a:pt x="117" y="172"/>
                  </a:lnTo>
                  <a:lnTo>
                    <a:pt x="101" y="197"/>
                  </a:lnTo>
                  <a:lnTo>
                    <a:pt x="91" y="207"/>
                  </a:lnTo>
                  <a:lnTo>
                    <a:pt x="80" y="212"/>
                  </a:lnTo>
                  <a:lnTo>
                    <a:pt x="38" y="216"/>
                  </a:lnTo>
                  <a:lnTo>
                    <a:pt x="12" y="201"/>
                  </a:lnTo>
                  <a:lnTo>
                    <a:pt x="0" y="161"/>
                  </a:lnTo>
                  <a:lnTo>
                    <a:pt x="7" y="151"/>
                  </a:lnTo>
                  <a:lnTo>
                    <a:pt x="17" y="149"/>
                  </a:lnTo>
                  <a:lnTo>
                    <a:pt x="29" y="157"/>
                  </a:lnTo>
                  <a:lnTo>
                    <a:pt x="37" y="186"/>
                  </a:lnTo>
                  <a:lnTo>
                    <a:pt x="57" y="191"/>
                  </a:lnTo>
                  <a:lnTo>
                    <a:pt x="86" y="150"/>
                  </a:lnTo>
                  <a:lnTo>
                    <a:pt x="95" y="111"/>
                  </a:lnTo>
                  <a:lnTo>
                    <a:pt x="90" y="79"/>
                  </a:lnTo>
                  <a:lnTo>
                    <a:pt x="86" y="30"/>
                  </a:lnTo>
                  <a:lnTo>
                    <a:pt x="102" y="5"/>
                  </a:lnTo>
                  <a:lnTo>
                    <a:pt x="109" y="0"/>
                  </a:lnTo>
                  <a:close/>
                </a:path>
              </a:pathLst>
            </a:custGeom>
            <a:solidFill>
              <a:srgbClr val="BF6633"/>
            </a:solidFill>
            <a:ln w="9525">
              <a:noFill/>
              <a:round/>
              <a:headEnd/>
              <a:tailEnd/>
            </a:ln>
          </p:spPr>
          <p:txBody>
            <a:bodyPr/>
            <a:lstStyle/>
            <a:p>
              <a:endParaRPr lang="en-US" dirty="0"/>
            </a:p>
          </p:txBody>
        </p:sp>
        <p:sp>
          <p:nvSpPr>
            <p:cNvPr id="17497" name="Freeform 69"/>
            <p:cNvSpPr>
              <a:spLocks/>
            </p:cNvSpPr>
            <p:nvPr/>
          </p:nvSpPr>
          <p:spPr bwMode="auto">
            <a:xfrm>
              <a:off x="931" y="1418"/>
              <a:ext cx="67" cy="119"/>
            </a:xfrm>
            <a:custGeom>
              <a:avLst/>
              <a:gdLst>
                <a:gd name="T0" fmla="*/ 1 w 133"/>
                <a:gd name="T1" fmla="*/ 1 h 238"/>
                <a:gd name="T2" fmla="*/ 1 w 133"/>
                <a:gd name="T3" fmla="*/ 1 h 238"/>
                <a:gd name="T4" fmla="*/ 1 w 133"/>
                <a:gd name="T5" fmla="*/ 0 h 238"/>
                <a:gd name="T6" fmla="*/ 1 w 133"/>
                <a:gd name="T7" fmla="*/ 1 h 238"/>
                <a:gd name="T8" fmla="*/ 1 w 133"/>
                <a:gd name="T9" fmla="*/ 1 h 238"/>
                <a:gd name="T10" fmla="*/ 1 w 133"/>
                <a:gd name="T11" fmla="*/ 1 h 238"/>
                <a:gd name="T12" fmla="*/ 1 w 133"/>
                <a:gd name="T13" fmla="*/ 1 h 238"/>
                <a:gd name="T14" fmla="*/ 1 w 133"/>
                <a:gd name="T15" fmla="*/ 1 h 238"/>
                <a:gd name="T16" fmla="*/ 1 w 133"/>
                <a:gd name="T17" fmla="*/ 1 h 238"/>
                <a:gd name="T18" fmla="*/ 1 w 133"/>
                <a:gd name="T19" fmla="*/ 1 h 238"/>
                <a:gd name="T20" fmla="*/ 1 w 133"/>
                <a:gd name="T21" fmla="*/ 1 h 238"/>
                <a:gd name="T22" fmla="*/ 1 w 133"/>
                <a:gd name="T23" fmla="*/ 1 h 238"/>
                <a:gd name="T24" fmla="*/ 1 w 133"/>
                <a:gd name="T25" fmla="*/ 1 h 238"/>
                <a:gd name="T26" fmla="*/ 1 w 133"/>
                <a:gd name="T27" fmla="*/ 1 h 238"/>
                <a:gd name="T28" fmla="*/ 1 w 133"/>
                <a:gd name="T29" fmla="*/ 1 h 238"/>
                <a:gd name="T30" fmla="*/ 1 w 133"/>
                <a:gd name="T31" fmla="*/ 1 h 238"/>
                <a:gd name="T32" fmla="*/ 1 w 133"/>
                <a:gd name="T33" fmla="*/ 1 h 238"/>
                <a:gd name="T34" fmla="*/ 1 w 133"/>
                <a:gd name="T35" fmla="*/ 1 h 238"/>
                <a:gd name="T36" fmla="*/ 1 w 133"/>
                <a:gd name="T37" fmla="*/ 1 h 238"/>
                <a:gd name="T38" fmla="*/ 1 w 133"/>
                <a:gd name="T39" fmla="*/ 1 h 238"/>
                <a:gd name="T40" fmla="*/ 1 w 133"/>
                <a:gd name="T41" fmla="*/ 1 h 238"/>
                <a:gd name="T42" fmla="*/ 1 w 133"/>
                <a:gd name="T43" fmla="*/ 1 h 238"/>
                <a:gd name="T44" fmla="*/ 1 w 133"/>
                <a:gd name="T45" fmla="*/ 1 h 238"/>
                <a:gd name="T46" fmla="*/ 1 w 133"/>
                <a:gd name="T47" fmla="*/ 1 h 238"/>
                <a:gd name="T48" fmla="*/ 1 w 133"/>
                <a:gd name="T49" fmla="*/ 1 h 238"/>
                <a:gd name="T50" fmla="*/ 1 w 133"/>
                <a:gd name="T51" fmla="*/ 1 h 238"/>
                <a:gd name="T52" fmla="*/ 1 w 133"/>
                <a:gd name="T53" fmla="*/ 1 h 238"/>
                <a:gd name="T54" fmla="*/ 0 w 133"/>
                <a:gd name="T55" fmla="*/ 1 h 238"/>
                <a:gd name="T56" fmla="*/ 1 w 133"/>
                <a:gd name="T57" fmla="*/ 1 h 238"/>
                <a:gd name="T58" fmla="*/ 1 w 133"/>
                <a:gd name="T59" fmla="*/ 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238"/>
                <a:gd name="T92" fmla="*/ 133 w 133"/>
                <a:gd name="T93" fmla="*/ 238 h 2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238">
                  <a:moveTo>
                    <a:pt x="4" y="12"/>
                  </a:moveTo>
                  <a:lnTo>
                    <a:pt x="19" y="6"/>
                  </a:lnTo>
                  <a:lnTo>
                    <a:pt x="37" y="0"/>
                  </a:lnTo>
                  <a:lnTo>
                    <a:pt x="61" y="6"/>
                  </a:lnTo>
                  <a:lnTo>
                    <a:pt x="92" y="30"/>
                  </a:lnTo>
                  <a:lnTo>
                    <a:pt x="109" y="47"/>
                  </a:lnTo>
                  <a:lnTo>
                    <a:pt x="121" y="61"/>
                  </a:lnTo>
                  <a:lnTo>
                    <a:pt x="133" y="84"/>
                  </a:lnTo>
                  <a:lnTo>
                    <a:pt x="132" y="98"/>
                  </a:lnTo>
                  <a:lnTo>
                    <a:pt x="121" y="109"/>
                  </a:lnTo>
                  <a:lnTo>
                    <a:pt x="94" y="149"/>
                  </a:lnTo>
                  <a:lnTo>
                    <a:pt x="84" y="164"/>
                  </a:lnTo>
                  <a:lnTo>
                    <a:pt x="72" y="168"/>
                  </a:lnTo>
                  <a:lnTo>
                    <a:pt x="49" y="187"/>
                  </a:lnTo>
                  <a:lnTo>
                    <a:pt x="40" y="236"/>
                  </a:lnTo>
                  <a:lnTo>
                    <a:pt x="21" y="238"/>
                  </a:lnTo>
                  <a:lnTo>
                    <a:pt x="8" y="220"/>
                  </a:lnTo>
                  <a:lnTo>
                    <a:pt x="10" y="178"/>
                  </a:lnTo>
                  <a:lnTo>
                    <a:pt x="20" y="160"/>
                  </a:lnTo>
                  <a:lnTo>
                    <a:pt x="32" y="150"/>
                  </a:lnTo>
                  <a:lnTo>
                    <a:pt x="84" y="121"/>
                  </a:lnTo>
                  <a:lnTo>
                    <a:pt x="95" y="77"/>
                  </a:lnTo>
                  <a:lnTo>
                    <a:pt x="80" y="50"/>
                  </a:lnTo>
                  <a:lnTo>
                    <a:pt x="63" y="38"/>
                  </a:lnTo>
                  <a:lnTo>
                    <a:pt x="47" y="30"/>
                  </a:lnTo>
                  <a:lnTo>
                    <a:pt x="24" y="36"/>
                  </a:lnTo>
                  <a:lnTo>
                    <a:pt x="5" y="37"/>
                  </a:lnTo>
                  <a:lnTo>
                    <a:pt x="0" y="20"/>
                  </a:lnTo>
                  <a:lnTo>
                    <a:pt x="4" y="12"/>
                  </a:lnTo>
                  <a:close/>
                </a:path>
              </a:pathLst>
            </a:custGeom>
            <a:solidFill>
              <a:srgbClr val="BF6633"/>
            </a:solidFill>
            <a:ln w="9525">
              <a:noFill/>
              <a:round/>
              <a:headEnd/>
              <a:tailEnd/>
            </a:ln>
          </p:spPr>
          <p:txBody>
            <a:bodyPr/>
            <a:lstStyle/>
            <a:p>
              <a:endParaRPr lang="en-US" dirty="0"/>
            </a:p>
          </p:txBody>
        </p:sp>
        <p:sp>
          <p:nvSpPr>
            <p:cNvPr id="17498" name="Freeform 70"/>
            <p:cNvSpPr>
              <a:spLocks/>
            </p:cNvSpPr>
            <p:nvPr/>
          </p:nvSpPr>
          <p:spPr bwMode="auto">
            <a:xfrm>
              <a:off x="910" y="1450"/>
              <a:ext cx="50" cy="27"/>
            </a:xfrm>
            <a:custGeom>
              <a:avLst/>
              <a:gdLst>
                <a:gd name="T0" fmla="*/ 0 w 100"/>
                <a:gd name="T1" fmla="*/ 1 h 53"/>
                <a:gd name="T2" fmla="*/ 1 w 100"/>
                <a:gd name="T3" fmla="*/ 1 h 53"/>
                <a:gd name="T4" fmla="*/ 1 w 100"/>
                <a:gd name="T5" fmla="*/ 1 h 53"/>
                <a:gd name="T6" fmla="*/ 1 w 100"/>
                <a:gd name="T7" fmla="*/ 0 h 53"/>
                <a:gd name="T8" fmla="*/ 1 w 100"/>
                <a:gd name="T9" fmla="*/ 1 h 53"/>
                <a:gd name="T10" fmla="*/ 1 w 100"/>
                <a:gd name="T11" fmla="*/ 1 h 53"/>
                <a:gd name="T12" fmla="*/ 1 w 100"/>
                <a:gd name="T13" fmla="*/ 1 h 53"/>
                <a:gd name="T14" fmla="*/ 1 w 100"/>
                <a:gd name="T15" fmla="*/ 1 h 53"/>
                <a:gd name="T16" fmla="*/ 1 w 100"/>
                <a:gd name="T17" fmla="*/ 1 h 53"/>
                <a:gd name="T18" fmla="*/ 1 w 100"/>
                <a:gd name="T19" fmla="*/ 1 h 53"/>
                <a:gd name="T20" fmla="*/ 1 w 100"/>
                <a:gd name="T21" fmla="*/ 1 h 53"/>
                <a:gd name="T22" fmla="*/ 1 w 100"/>
                <a:gd name="T23" fmla="*/ 1 h 53"/>
                <a:gd name="T24" fmla="*/ 0 w 100"/>
                <a:gd name="T25" fmla="*/ 1 h 53"/>
                <a:gd name="T26" fmla="*/ 0 w 100"/>
                <a:gd name="T27" fmla="*/ 1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0"/>
                <a:gd name="T43" fmla="*/ 0 h 53"/>
                <a:gd name="T44" fmla="*/ 100 w 100"/>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0" h="53">
                  <a:moveTo>
                    <a:pt x="0" y="23"/>
                  </a:moveTo>
                  <a:lnTo>
                    <a:pt x="5" y="6"/>
                  </a:lnTo>
                  <a:lnTo>
                    <a:pt x="19" y="1"/>
                  </a:lnTo>
                  <a:lnTo>
                    <a:pt x="44" y="0"/>
                  </a:lnTo>
                  <a:lnTo>
                    <a:pt x="90" y="20"/>
                  </a:lnTo>
                  <a:lnTo>
                    <a:pt x="100" y="44"/>
                  </a:lnTo>
                  <a:lnTo>
                    <a:pt x="94" y="53"/>
                  </a:lnTo>
                  <a:lnTo>
                    <a:pt x="83" y="50"/>
                  </a:lnTo>
                  <a:lnTo>
                    <a:pt x="60" y="35"/>
                  </a:lnTo>
                  <a:lnTo>
                    <a:pt x="32" y="31"/>
                  </a:lnTo>
                  <a:lnTo>
                    <a:pt x="14" y="40"/>
                  </a:lnTo>
                  <a:lnTo>
                    <a:pt x="2" y="40"/>
                  </a:lnTo>
                  <a:lnTo>
                    <a:pt x="0" y="23"/>
                  </a:lnTo>
                  <a:close/>
                </a:path>
              </a:pathLst>
            </a:custGeom>
            <a:solidFill>
              <a:srgbClr val="BF6633"/>
            </a:solidFill>
            <a:ln w="9525">
              <a:noFill/>
              <a:round/>
              <a:headEnd/>
              <a:tailEnd/>
            </a:ln>
          </p:spPr>
          <p:txBody>
            <a:bodyPr/>
            <a:lstStyle/>
            <a:p>
              <a:endParaRPr lang="en-US" dirty="0"/>
            </a:p>
          </p:txBody>
        </p:sp>
        <p:sp>
          <p:nvSpPr>
            <p:cNvPr id="17499" name="Freeform 71"/>
            <p:cNvSpPr>
              <a:spLocks/>
            </p:cNvSpPr>
            <p:nvPr/>
          </p:nvSpPr>
          <p:spPr bwMode="auto">
            <a:xfrm>
              <a:off x="943" y="1391"/>
              <a:ext cx="69" cy="60"/>
            </a:xfrm>
            <a:custGeom>
              <a:avLst/>
              <a:gdLst>
                <a:gd name="T0" fmla="*/ 0 w 137"/>
                <a:gd name="T1" fmla="*/ 1 h 120"/>
                <a:gd name="T2" fmla="*/ 1 w 137"/>
                <a:gd name="T3" fmla="*/ 0 h 120"/>
                <a:gd name="T4" fmla="*/ 1 w 137"/>
                <a:gd name="T5" fmla="*/ 1 h 120"/>
                <a:gd name="T6" fmla="*/ 1 w 137"/>
                <a:gd name="T7" fmla="*/ 1 h 120"/>
                <a:gd name="T8" fmla="*/ 1 w 137"/>
                <a:gd name="T9" fmla="*/ 1 h 120"/>
                <a:gd name="T10" fmla="*/ 1 w 137"/>
                <a:gd name="T11" fmla="*/ 1 h 120"/>
                <a:gd name="T12" fmla="*/ 1 w 137"/>
                <a:gd name="T13" fmla="*/ 1 h 120"/>
                <a:gd name="T14" fmla="*/ 1 w 137"/>
                <a:gd name="T15" fmla="*/ 1 h 120"/>
                <a:gd name="T16" fmla="*/ 1 w 137"/>
                <a:gd name="T17" fmla="*/ 1 h 120"/>
                <a:gd name="T18" fmla="*/ 1 w 137"/>
                <a:gd name="T19" fmla="*/ 1 h 120"/>
                <a:gd name="T20" fmla="*/ 1 w 137"/>
                <a:gd name="T21" fmla="*/ 1 h 120"/>
                <a:gd name="T22" fmla="*/ 1 w 137"/>
                <a:gd name="T23" fmla="*/ 1 h 120"/>
                <a:gd name="T24" fmla="*/ 0 w 137"/>
                <a:gd name="T25" fmla="*/ 1 h 120"/>
                <a:gd name="T26" fmla="*/ 0 w 137"/>
                <a:gd name="T27" fmla="*/ 1 h 1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7"/>
                <a:gd name="T43" fmla="*/ 0 h 120"/>
                <a:gd name="T44" fmla="*/ 137 w 137"/>
                <a:gd name="T45" fmla="*/ 120 h 1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7" h="120">
                  <a:moveTo>
                    <a:pt x="0" y="11"/>
                  </a:moveTo>
                  <a:lnTo>
                    <a:pt x="16" y="0"/>
                  </a:lnTo>
                  <a:lnTo>
                    <a:pt x="67" y="7"/>
                  </a:lnTo>
                  <a:lnTo>
                    <a:pt x="119" y="36"/>
                  </a:lnTo>
                  <a:lnTo>
                    <a:pt x="136" y="73"/>
                  </a:lnTo>
                  <a:lnTo>
                    <a:pt x="137" y="111"/>
                  </a:lnTo>
                  <a:lnTo>
                    <a:pt x="130" y="120"/>
                  </a:lnTo>
                  <a:lnTo>
                    <a:pt x="121" y="116"/>
                  </a:lnTo>
                  <a:lnTo>
                    <a:pt x="77" y="52"/>
                  </a:lnTo>
                  <a:lnTo>
                    <a:pt x="54" y="36"/>
                  </a:lnTo>
                  <a:lnTo>
                    <a:pt x="38" y="31"/>
                  </a:lnTo>
                  <a:lnTo>
                    <a:pt x="18" y="26"/>
                  </a:lnTo>
                  <a:lnTo>
                    <a:pt x="0" y="11"/>
                  </a:lnTo>
                  <a:close/>
                </a:path>
              </a:pathLst>
            </a:custGeom>
            <a:solidFill>
              <a:srgbClr val="BF6633"/>
            </a:solidFill>
            <a:ln w="9525">
              <a:noFill/>
              <a:round/>
              <a:headEnd/>
              <a:tailEnd/>
            </a:ln>
          </p:spPr>
          <p:txBody>
            <a:bodyPr/>
            <a:lstStyle/>
            <a:p>
              <a:endParaRPr lang="en-US" dirty="0"/>
            </a:p>
          </p:txBody>
        </p:sp>
        <p:sp>
          <p:nvSpPr>
            <p:cNvPr id="17500" name="Freeform 72"/>
            <p:cNvSpPr>
              <a:spLocks/>
            </p:cNvSpPr>
            <p:nvPr/>
          </p:nvSpPr>
          <p:spPr bwMode="auto">
            <a:xfrm>
              <a:off x="989" y="1347"/>
              <a:ext cx="66" cy="58"/>
            </a:xfrm>
            <a:custGeom>
              <a:avLst/>
              <a:gdLst>
                <a:gd name="T0" fmla="*/ 0 w 134"/>
                <a:gd name="T1" fmla="*/ 0 h 114"/>
                <a:gd name="T2" fmla="*/ 0 w 134"/>
                <a:gd name="T3" fmla="*/ 0 h 114"/>
                <a:gd name="T4" fmla="*/ 0 w 134"/>
                <a:gd name="T5" fmla="*/ 1 h 114"/>
                <a:gd name="T6" fmla="*/ 0 w 134"/>
                <a:gd name="T7" fmla="*/ 1 h 114"/>
                <a:gd name="T8" fmla="*/ 0 w 134"/>
                <a:gd name="T9" fmla="*/ 1 h 114"/>
                <a:gd name="T10" fmla="*/ 0 w 134"/>
                <a:gd name="T11" fmla="*/ 1 h 114"/>
                <a:gd name="T12" fmla="*/ 0 w 134"/>
                <a:gd name="T13" fmla="*/ 1 h 114"/>
                <a:gd name="T14" fmla="*/ 0 w 134"/>
                <a:gd name="T15" fmla="*/ 1 h 114"/>
                <a:gd name="T16" fmla="*/ 0 w 134"/>
                <a:gd name="T17" fmla="*/ 1 h 114"/>
                <a:gd name="T18" fmla="*/ 0 w 134"/>
                <a:gd name="T19" fmla="*/ 1 h 114"/>
                <a:gd name="T20" fmla="*/ 0 w 134"/>
                <a:gd name="T21" fmla="*/ 1 h 114"/>
                <a:gd name="T22" fmla="*/ 0 w 134"/>
                <a:gd name="T23" fmla="*/ 1 h 114"/>
                <a:gd name="T24" fmla="*/ 0 w 134"/>
                <a:gd name="T25" fmla="*/ 1 h 114"/>
                <a:gd name="T26" fmla="*/ 0 w 134"/>
                <a:gd name="T27" fmla="*/ 1 h 114"/>
                <a:gd name="T28" fmla="*/ 0 w 134"/>
                <a:gd name="T29" fmla="*/ 0 h 114"/>
                <a:gd name="T30" fmla="*/ 0 w 134"/>
                <a:gd name="T31" fmla="*/ 0 h 1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4"/>
                <a:gd name="T49" fmla="*/ 0 h 114"/>
                <a:gd name="T50" fmla="*/ 134 w 134"/>
                <a:gd name="T51" fmla="*/ 114 h 1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4" h="114">
                  <a:moveTo>
                    <a:pt x="5" y="0"/>
                  </a:moveTo>
                  <a:lnTo>
                    <a:pt x="43" y="0"/>
                  </a:lnTo>
                  <a:lnTo>
                    <a:pt x="92" y="20"/>
                  </a:lnTo>
                  <a:lnTo>
                    <a:pt x="113" y="38"/>
                  </a:lnTo>
                  <a:lnTo>
                    <a:pt x="127" y="61"/>
                  </a:lnTo>
                  <a:lnTo>
                    <a:pt x="134" y="102"/>
                  </a:lnTo>
                  <a:lnTo>
                    <a:pt x="126" y="112"/>
                  </a:lnTo>
                  <a:lnTo>
                    <a:pt x="116" y="114"/>
                  </a:lnTo>
                  <a:lnTo>
                    <a:pt x="102" y="102"/>
                  </a:lnTo>
                  <a:lnTo>
                    <a:pt x="87" y="47"/>
                  </a:lnTo>
                  <a:lnTo>
                    <a:pt x="72" y="36"/>
                  </a:lnTo>
                  <a:lnTo>
                    <a:pt x="53" y="28"/>
                  </a:lnTo>
                  <a:lnTo>
                    <a:pt x="13" y="17"/>
                  </a:lnTo>
                  <a:lnTo>
                    <a:pt x="0" y="6"/>
                  </a:lnTo>
                  <a:lnTo>
                    <a:pt x="5" y="0"/>
                  </a:lnTo>
                  <a:close/>
                </a:path>
              </a:pathLst>
            </a:custGeom>
            <a:solidFill>
              <a:srgbClr val="BF6633"/>
            </a:solidFill>
            <a:ln w="9525">
              <a:noFill/>
              <a:round/>
              <a:headEnd/>
              <a:tailEnd/>
            </a:ln>
          </p:spPr>
          <p:txBody>
            <a:bodyPr/>
            <a:lstStyle/>
            <a:p>
              <a:endParaRPr lang="en-US" dirty="0"/>
            </a:p>
          </p:txBody>
        </p:sp>
      </p:grpSp>
      <p:cxnSp>
        <p:nvCxnSpPr>
          <p:cNvPr id="94" name="Straight Arrow Connector 93"/>
          <p:cNvCxnSpPr>
            <a:endCxn id="17414" idx="1"/>
          </p:cNvCxnSpPr>
          <p:nvPr/>
        </p:nvCxnSpPr>
        <p:spPr>
          <a:xfrm flipV="1">
            <a:off x="4114800" y="2324100"/>
            <a:ext cx="990600" cy="38100"/>
          </a:xfrm>
          <a:prstGeom prst="straightConnector1">
            <a:avLst/>
          </a:prstGeom>
          <a:ln w="3810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5400000">
            <a:off x="1676400" y="4724400"/>
            <a:ext cx="1219200" cy="158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426" name="Oval 83"/>
          <p:cNvSpPr>
            <a:spLocks noChangeArrowheads="1"/>
          </p:cNvSpPr>
          <p:nvPr/>
        </p:nvSpPr>
        <p:spPr bwMode="auto">
          <a:xfrm>
            <a:off x="1752600" y="4495800"/>
            <a:ext cx="990600" cy="533400"/>
          </a:xfrm>
          <a:prstGeom prst="ellipse">
            <a:avLst/>
          </a:prstGeom>
          <a:solidFill>
            <a:srgbClr val="FF0000"/>
          </a:solidFill>
          <a:ln w="9525">
            <a:solidFill>
              <a:schemeClr val="tx1"/>
            </a:solidFill>
            <a:round/>
            <a:headEnd/>
            <a:tailEnd/>
          </a:ln>
        </p:spPr>
        <p:txBody>
          <a:bodyPr wrap="none" anchor="ctr"/>
          <a:lstStyle/>
          <a:p>
            <a:pPr algn="ctr"/>
            <a:r>
              <a:rPr lang="en-US" sz="1600" b="1" dirty="0" smtClean="0">
                <a:solidFill>
                  <a:schemeClr val="bg1"/>
                </a:solidFill>
              </a:rPr>
              <a:t>Delegates</a:t>
            </a:r>
            <a:endParaRPr lang="en-US" sz="1600" b="1" dirty="0">
              <a:solidFill>
                <a:schemeClr val="bg1"/>
              </a:solidFill>
            </a:endParaRPr>
          </a:p>
        </p:txBody>
      </p:sp>
      <p:sp>
        <p:nvSpPr>
          <p:cNvPr id="98" name="Rectangle 6"/>
          <p:cNvSpPr>
            <a:spLocks noChangeArrowheads="1"/>
          </p:cNvSpPr>
          <p:nvPr/>
        </p:nvSpPr>
        <p:spPr bwMode="auto">
          <a:xfrm>
            <a:off x="1981200" y="5638800"/>
            <a:ext cx="2209800" cy="304800"/>
          </a:xfrm>
          <a:prstGeom prst="rect">
            <a:avLst/>
          </a:prstGeom>
          <a:solidFill>
            <a:srgbClr val="CC99FF"/>
          </a:solidFill>
          <a:ln w="9525">
            <a:solidFill>
              <a:schemeClr val="tx1"/>
            </a:solidFill>
            <a:miter lim="800000"/>
            <a:headEnd/>
            <a:tailEnd/>
          </a:ln>
        </p:spPr>
        <p:txBody>
          <a:bodyPr wrap="none" anchor="ctr"/>
          <a:lstStyle/>
          <a:p>
            <a:pPr algn="ctr"/>
            <a:r>
              <a:rPr lang="en-US" b="1" dirty="0" smtClean="0"/>
              <a:t>Event handler 1</a:t>
            </a:r>
            <a:endParaRPr lang="en-US" b="1" dirty="0"/>
          </a:p>
        </p:txBody>
      </p:sp>
      <p:sp>
        <p:nvSpPr>
          <p:cNvPr id="99" name="Rectangle 6"/>
          <p:cNvSpPr>
            <a:spLocks noChangeArrowheads="1"/>
          </p:cNvSpPr>
          <p:nvPr/>
        </p:nvSpPr>
        <p:spPr bwMode="auto">
          <a:xfrm>
            <a:off x="1981200" y="5943600"/>
            <a:ext cx="2209800" cy="304800"/>
          </a:xfrm>
          <a:prstGeom prst="rect">
            <a:avLst/>
          </a:prstGeom>
          <a:solidFill>
            <a:srgbClr val="CC99FF"/>
          </a:solidFill>
          <a:ln w="9525">
            <a:solidFill>
              <a:schemeClr val="tx1"/>
            </a:solidFill>
            <a:miter lim="800000"/>
            <a:headEnd/>
            <a:tailEnd/>
          </a:ln>
        </p:spPr>
        <p:txBody>
          <a:bodyPr wrap="none" anchor="ctr"/>
          <a:lstStyle/>
          <a:p>
            <a:pPr algn="ctr"/>
            <a:r>
              <a:rPr lang="en-US" b="1" dirty="0" smtClean="0"/>
              <a:t>Event handler 2</a:t>
            </a:r>
          </a:p>
        </p:txBody>
      </p:sp>
      <p:sp>
        <p:nvSpPr>
          <p:cNvPr id="104" name="Rectangle 103"/>
          <p:cNvSpPr/>
          <p:nvPr/>
        </p:nvSpPr>
        <p:spPr>
          <a:xfrm>
            <a:off x="2209800" y="2133600"/>
            <a:ext cx="1752600" cy="3810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75000"/>
                  </a:schemeClr>
                </a:solidFill>
              </a:rPr>
              <a:t>View</a:t>
            </a:r>
            <a:endParaRPr lang="en-US" b="1" dirty="0">
              <a:solidFill>
                <a:schemeClr val="accent1">
                  <a:lumMod val="75000"/>
                </a:schemeClr>
              </a:solidFill>
            </a:endParaRPr>
          </a:p>
        </p:txBody>
      </p:sp>
      <p:sp>
        <p:nvSpPr>
          <p:cNvPr id="105" name="Rectangle 104"/>
          <p:cNvSpPr/>
          <p:nvPr/>
        </p:nvSpPr>
        <p:spPr>
          <a:xfrm>
            <a:off x="2209800" y="2590800"/>
            <a:ext cx="1752600" cy="1295400"/>
          </a:xfrm>
          <a:prstGeom prst="rect">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Model</a:t>
            </a:r>
          </a:p>
          <a:p>
            <a:r>
              <a:rPr lang="en-US" b="1" dirty="0" smtClean="0">
                <a:solidFill>
                  <a:schemeClr val="tx1"/>
                </a:solidFill>
              </a:rPr>
              <a:t>-data</a:t>
            </a:r>
          </a:p>
          <a:p>
            <a:r>
              <a:rPr lang="en-US" b="1" dirty="0" smtClean="0">
                <a:solidFill>
                  <a:schemeClr val="tx1"/>
                </a:solidFill>
              </a:rPr>
              <a:t>-Reference to listener object</a:t>
            </a:r>
            <a:endParaRPr lang="en-US" b="1" dirty="0">
              <a:solidFill>
                <a:schemeClr val="tx1"/>
              </a:solidFill>
            </a:endParaRPr>
          </a:p>
        </p:txBody>
      </p:sp>
      <p:cxnSp>
        <p:nvCxnSpPr>
          <p:cNvPr id="107" name="Straight Arrow Connector 106"/>
          <p:cNvCxnSpPr/>
          <p:nvPr/>
        </p:nvCxnSpPr>
        <p:spPr>
          <a:xfrm rot="5400000">
            <a:off x="2514600" y="4800600"/>
            <a:ext cx="1828800" cy="15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5400000">
            <a:off x="2057400" y="4038601"/>
            <a:ext cx="3352801" cy="158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5400000">
            <a:off x="6057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7459" idx="0"/>
          </p:cNvCxnSpPr>
          <p:nvPr/>
        </p:nvCxnSpPr>
        <p:spPr>
          <a:xfrm flipV="1">
            <a:off x="1232928" y="2286000"/>
            <a:ext cx="1205472" cy="391237"/>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7426" idx="6"/>
          </p:cNvCxnSpPr>
          <p:nvPr/>
        </p:nvCxnSpPr>
        <p:spPr>
          <a:xfrm flipV="1">
            <a:off x="2743200" y="4648203"/>
            <a:ext cx="2209802" cy="114297"/>
          </a:xfrm>
          <a:prstGeom prst="straightConnector1">
            <a:avLst/>
          </a:prstGeom>
          <a:ln w="28575">
            <a:solidFill>
              <a:srgbClr val="33CC3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5029200" y="3352800"/>
            <a:ext cx="3962400" cy="2667000"/>
          </a:xfrm>
          <a:prstGeom prst="rect">
            <a:avLst/>
          </a:prstGeom>
          <a:solidFill>
            <a:srgbClr val="660033"/>
          </a:solidFill>
          <a:ln w="9525">
            <a:solidFill>
              <a:schemeClr val="tx1"/>
            </a:solidFill>
            <a:round/>
            <a:headEnd/>
            <a:tailEnd/>
          </a:ln>
        </p:spPr>
        <p:txBody>
          <a:bodyPr wrap="none" anchor="ctr"/>
          <a:lstStyle/>
          <a:p>
            <a:pPr algn="ctr"/>
            <a:r>
              <a:rPr lang="en-US" b="1" dirty="0" smtClean="0">
                <a:solidFill>
                  <a:schemeClr val="bg1"/>
                </a:solidFill>
              </a:rPr>
              <a:t>Run time Environment (JVM)</a:t>
            </a:r>
          </a:p>
          <a:p>
            <a:pPr algn="ctr"/>
            <a:endParaRPr lang="en-US" b="1" dirty="0" smtClean="0">
              <a:solidFill>
                <a:schemeClr val="bg1"/>
              </a:solidFill>
            </a:endParaRPr>
          </a:p>
          <a:p>
            <a:pPr algn="ctr"/>
            <a:endParaRPr lang="en-US" b="1" dirty="0" smtClean="0">
              <a:solidFill>
                <a:schemeClr val="bg1"/>
              </a:solidFill>
            </a:endParaRPr>
          </a:p>
          <a:p>
            <a:r>
              <a:rPr lang="en-US" b="1" u="sng" dirty="0" smtClean="0">
                <a:solidFill>
                  <a:schemeClr val="bg1"/>
                </a:solidFill>
              </a:rPr>
              <a:t>Event       Component    Listener    code</a:t>
            </a:r>
          </a:p>
          <a:p>
            <a:r>
              <a:rPr lang="en-US" b="1" dirty="0" smtClean="0">
                <a:solidFill>
                  <a:schemeClr val="bg1"/>
                </a:solidFill>
              </a:rPr>
              <a:t>E1             C1                       L1               1234</a:t>
            </a:r>
          </a:p>
          <a:p>
            <a:r>
              <a:rPr lang="en-US" b="1" dirty="0" smtClean="0">
                <a:solidFill>
                  <a:schemeClr val="bg1"/>
                </a:solidFill>
              </a:rPr>
              <a:t>E2             C2                       L2               5678 </a:t>
            </a:r>
          </a:p>
          <a:p>
            <a:r>
              <a:rPr lang="en-US" b="1" dirty="0" smtClean="0">
                <a:solidFill>
                  <a:schemeClr val="bg1"/>
                </a:solidFill>
              </a:rPr>
              <a:t>……..</a:t>
            </a:r>
          </a:p>
          <a:p>
            <a:endParaRPr lang="en-US" b="1" dirty="0" smtClean="0">
              <a:solidFill>
                <a:schemeClr val="bg1"/>
              </a:solidFill>
            </a:endParaRPr>
          </a:p>
          <a:p>
            <a:pPr algn="ctr"/>
            <a:endParaRPr lang="en-US" b="1" dirty="0">
              <a:solidFill>
                <a:schemeClr val="bg1"/>
              </a:solidFill>
            </a:endParaRPr>
          </a:p>
        </p:txBody>
      </p:sp>
      <p:sp>
        <p:nvSpPr>
          <p:cNvPr id="118" name="Rectangle 117"/>
          <p:cNvSpPr/>
          <p:nvPr/>
        </p:nvSpPr>
        <p:spPr>
          <a:xfrm>
            <a:off x="7239000" y="3886200"/>
            <a:ext cx="1524000" cy="304800"/>
          </a:xfrm>
          <a:prstGeom prst="rect">
            <a:avLst/>
          </a:prstGeom>
          <a:solidFill>
            <a:srgbClr val="CC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Register Table</a:t>
            </a:r>
            <a:endParaRPr lang="en-US" dirty="0">
              <a:solidFill>
                <a:schemeClr val="tx1"/>
              </a:solidFill>
            </a:endParaRPr>
          </a:p>
        </p:txBody>
      </p:sp>
      <p:cxnSp>
        <p:nvCxnSpPr>
          <p:cNvPr id="139" name="Straight Arrow Connector 138"/>
          <p:cNvCxnSpPr/>
          <p:nvPr/>
        </p:nvCxnSpPr>
        <p:spPr>
          <a:xfrm rot="10800000" flipV="1">
            <a:off x="3962400" y="4724400"/>
            <a:ext cx="4343400" cy="1066800"/>
          </a:xfrm>
          <a:prstGeom prst="straightConnector1">
            <a:avLst/>
          </a:prstGeom>
          <a:ln w="28575">
            <a:solidFill>
              <a:srgbClr val="33CC3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0" name="Oval 83"/>
          <p:cNvSpPr>
            <a:spLocks noChangeArrowheads="1"/>
          </p:cNvSpPr>
          <p:nvPr/>
        </p:nvSpPr>
        <p:spPr bwMode="auto">
          <a:xfrm>
            <a:off x="2971800" y="4495800"/>
            <a:ext cx="1219200" cy="533400"/>
          </a:xfrm>
          <a:prstGeom prst="ellipse">
            <a:avLst/>
          </a:prstGeom>
          <a:solidFill>
            <a:srgbClr val="FF0000"/>
          </a:solidFill>
          <a:ln w="9525">
            <a:solidFill>
              <a:schemeClr val="tx1"/>
            </a:solidFill>
            <a:round/>
            <a:headEnd/>
            <a:tailEnd/>
          </a:ln>
        </p:spPr>
        <p:txBody>
          <a:bodyPr wrap="none" anchor="ctr"/>
          <a:lstStyle/>
          <a:p>
            <a:pPr algn="ctr"/>
            <a:r>
              <a:rPr lang="en-US" sz="1600" b="1" dirty="0" smtClean="0">
                <a:solidFill>
                  <a:schemeClr val="bg1"/>
                </a:solidFill>
              </a:rPr>
              <a:t>Update </a:t>
            </a:r>
          </a:p>
          <a:p>
            <a:pPr algn="ctr"/>
            <a:r>
              <a:rPr lang="en-US" sz="1600" b="1" dirty="0" smtClean="0">
                <a:solidFill>
                  <a:schemeClr val="bg1"/>
                </a:solidFill>
              </a:rPr>
              <a:t>GUI</a:t>
            </a:r>
            <a:endParaRPr lang="en-US" sz="1600" b="1" dirty="0">
              <a:solidFill>
                <a:schemeClr val="bg1"/>
              </a:solidFill>
            </a:endParaRPr>
          </a:p>
        </p:txBody>
      </p:sp>
      <p:sp>
        <p:nvSpPr>
          <p:cNvPr id="160" name="Rectangle 159"/>
          <p:cNvSpPr/>
          <p:nvPr/>
        </p:nvSpPr>
        <p:spPr>
          <a:xfrm>
            <a:off x="2438400" y="1295400"/>
            <a:ext cx="1524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solidFill>
              </a:rPr>
              <a:t>Application</a:t>
            </a:r>
            <a:endParaRPr lang="en-US" sz="2000" b="1" dirty="0">
              <a:solidFill>
                <a:schemeClr val="bg1"/>
              </a:solidFill>
            </a:endParaRPr>
          </a:p>
        </p:txBody>
      </p:sp>
      <p:sp>
        <p:nvSpPr>
          <p:cNvPr id="163" name="Rectangle 162"/>
          <p:cNvSpPr/>
          <p:nvPr/>
        </p:nvSpPr>
        <p:spPr>
          <a:xfrm>
            <a:off x="6400800" y="2895600"/>
            <a:ext cx="1152880" cy="369332"/>
          </a:xfrm>
          <a:prstGeom prst="rect">
            <a:avLst/>
          </a:prstGeom>
        </p:spPr>
        <p:txBody>
          <a:bodyPr wrap="none">
            <a:spAutoFit/>
          </a:bodyPr>
          <a:lstStyle/>
          <a:p>
            <a:r>
              <a:rPr lang="en-US" b="1" dirty="0" smtClean="0"/>
              <a:t>(from OS)</a:t>
            </a:r>
            <a:endParaRPr lang="en-US" dirty="0"/>
          </a:p>
        </p:txBody>
      </p:sp>
      <p:sp>
        <p:nvSpPr>
          <p:cNvPr id="164" name="Slide Number Placeholder 163"/>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92" name="TextBox 91"/>
          <p:cNvSpPr txBox="1"/>
          <p:nvPr/>
        </p:nvSpPr>
        <p:spPr>
          <a:xfrm>
            <a:off x="457200" y="5334000"/>
            <a:ext cx="1066800" cy="923330"/>
          </a:xfrm>
          <a:prstGeom prst="rect">
            <a:avLst/>
          </a:prstGeom>
          <a:solidFill>
            <a:schemeClr val="accent1">
              <a:lumMod val="60000"/>
              <a:lumOff val="40000"/>
            </a:schemeClr>
          </a:solidFill>
        </p:spPr>
        <p:txBody>
          <a:bodyPr wrap="square" rtlCol="0">
            <a:spAutoFit/>
          </a:bodyPr>
          <a:lstStyle/>
          <a:p>
            <a:endParaRPr lang="en-US" dirty="0" smtClean="0"/>
          </a:p>
          <a:p>
            <a:r>
              <a:rPr lang="en-US" dirty="0" smtClean="0"/>
              <a:t>Controller</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latin typeface="Arial" charset="0"/>
                <a:cs typeface="Arial" charset="0"/>
              </a:rPr>
              <a:t>Some Common Events</a:t>
            </a:r>
          </a:p>
        </p:txBody>
      </p:sp>
      <p:graphicFrame>
        <p:nvGraphicFramePr>
          <p:cNvPr id="5" name="Group 93"/>
          <p:cNvGraphicFramePr>
            <a:graphicFrameLocks noGrp="1"/>
          </p:cNvGraphicFramePr>
          <p:nvPr>
            <p:ph idx="1"/>
          </p:nvPr>
        </p:nvGraphicFramePr>
        <p:xfrm>
          <a:off x="152400" y="1066800"/>
          <a:ext cx="8991600" cy="3383296"/>
        </p:xfrm>
        <a:graphic>
          <a:graphicData uri="http://schemas.openxmlformats.org/drawingml/2006/table">
            <a:tbl>
              <a:tblPr/>
              <a:tblGrid>
                <a:gridCol w="2200275"/>
                <a:gridCol w="1649413"/>
                <a:gridCol w="1879600"/>
                <a:gridCol w="3262312"/>
              </a:tblGrid>
              <a:tr h="3543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Object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Interface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dirty="0" smtClean="0">
                          <a:ln>
                            <a:noFill/>
                          </a:ln>
                          <a:solidFill>
                            <a:schemeClr val="tx1"/>
                          </a:solidFill>
                          <a:effectLst/>
                          <a:latin typeface="Arial" charset="0"/>
                        </a:rPr>
                        <a:t>Method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01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JButton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actionPerformed()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3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JCheckBox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ActionEvent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ItemEvent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ActionListener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ItemListener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actionPerformed()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33"/>
                          </a:solidFill>
                          <a:effectLst/>
                          <a:latin typeface="Arial" charset="0"/>
                        </a:rPr>
                        <a:t>itemStateChanged()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3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JRadioButton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ActionEvent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ItemEvent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ActionListener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ItemListener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actionPerformed()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6600"/>
                          </a:solidFill>
                          <a:effectLst/>
                          <a:latin typeface="Arial" charset="0"/>
                        </a:rPr>
                        <a:t>itemStateChanged()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3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JTextField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JTextArea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ActionEvent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FocusEvent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ActionListener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FocusListener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actionPerformed()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CC"/>
                          </a:solidFill>
                          <a:effectLst/>
                          <a:latin typeface="Arial" charset="0"/>
                        </a:rPr>
                        <a:t>focusGained(), focusLost()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94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JPasswordField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ActionEvent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ActionListener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660066"/>
                          </a:solidFill>
                          <a:effectLst/>
                          <a:latin typeface="Arial" charset="0"/>
                        </a:rPr>
                        <a:t>actionPerformed()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8473" name="Picture 41"/>
          <p:cNvPicPr>
            <a:picLocks noChangeAspect="1" noChangeArrowheads="1"/>
          </p:cNvPicPr>
          <p:nvPr/>
        </p:nvPicPr>
        <p:blipFill>
          <a:blip r:embed="rId2"/>
          <a:srcRect/>
          <a:stretch>
            <a:fillRect/>
          </a:stretch>
        </p:blipFill>
        <p:spPr bwMode="auto">
          <a:xfrm>
            <a:off x="762000" y="4572000"/>
            <a:ext cx="2705100" cy="1131224"/>
          </a:xfrm>
          <a:prstGeom prst="rect">
            <a:avLst/>
          </a:prstGeom>
          <a:noFill/>
          <a:ln w="9525">
            <a:noFill/>
            <a:miter lim="800000"/>
            <a:headEnd/>
            <a:tailEnd/>
          </a:ln>
        </p:spPr>
      </p:pic>
      <p:pic>
        <p:nvPicPr>
          <p:cNvPr id="18474" name="Picture 42"/>
          <p:cNvPicPr>
            <a:picLocks noChangeAspect="1" noChangeArrowheads="1"/>
          </p:cNvPicPr>
          <p:nvPr/>
        </p:nvPicPr>
        <p:blipFill>
          <a:blip r:embed="rId3"/>
          <a:srcRect/>
          <a:stretch>
            <a:fillRect/>
          </a:stretch>
        </p:blipFill>
        <p:spPr bwMode="auto">
          <a:xfrm>
            <a:off x="4495800" y="4572000"/>
            <a:ext cx="3038476" cy="620422"/>
          </a:xfrm>
          <a:prstGeom prst="rect">
            <a:avLst/>
          </a:prstGeom>
          <a:noFill/>
          <a:ln w="9525">
            <a:noFill/>
            <a:miter lim="800000"/>
            <a:headEnd/>
            <a:tailEnd/>
          </a:ln>
        </p:spPr>
      </p:pic>
      <p:pic>
        <p:nvPicPr>
          <p:cNvPr id="18475" name="Picture 43"/>
          <p:cNvPicPr>
            <a:picLocks noChangeAspect="1" noChangeArrowheads="1"/>
          </p:cNvPicPr>
          <p:nvPr/>
        </p:nvPicPr>
        <p:blipFill>
          <a:blip r:embed="rId4"/>
          <a:srcRect/>
          <a:stretch>
            <a:fillRect/>
          </a:stretch>
        </p:blipFill>
        <p:spPr bwMode="auto">
          <a:xfrm>
            <a:off x="4191000" y="5257800"/>
            <a:ext cx="4012256" cy="295276"/>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9" name="TextBox 8"/>
          <p:cNvSpPr txBox="1"/>
          <p:nvPr/>
        </p:nvSpPr>
        <p:spPr>
          <a:xfrm>
            <a:off x="838200" y="5943600"/>
            <a:ext cx="6705600" cy="369332"/>
          </a:xfrm>
          <a:prstGeom prst="rect">
            <a:avLst/>
          </a:prstGeom>
          <a:noFill/>
        </p:spPr>
        <p:txBody>
          <a:bodyPr wrap="square" rtlCol="0">
            <a:spAutoFit/>
          </a:bodyPr>
          <a:lstStyle/>
          <a:p>
            <a:r>
              <a:rPr lang="en-US" b="1" dirty="0" smtClean="0"/>
              <a:t>More Details about events will be introduced in the next session.</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About Java Foundation Classes</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4" name="Content Placeholder 3"/>
          <p:cNvSpPr>
            <a:spLocks noGrp="1"/>
          </p:cNvSpPr>
          <p:nvPr>
            <p:ph sz="quarter" idx="1"/>
          </p:nvPr>
        </p:nvSpPr>
        <p:spPr>
          <a:xfrm>
            <a:off x="914400" y="914400"/>
            <a:ext cx="7772400" cy="1143000"/>
          </a:xfrm>
        </p:spPr>
        <p:txBody>
          <a:bodyPr>
            <a:noAutofit/>
          </a:bodyPr>
          <a:lstStyle/>
          <a:p>
            <a:r>
              <a:rPr lang="en-US" sz="1800" dirty="0" smtClean="0"/>
              <a:t>JFC encompass a group of features for building graphical user interfaces (GUIs) and adding rich graphics functionality and interactivity to Java applications. It is defined as containing the features shown in the table below:</a:t>
            </a:r>
            <a:endParaRPr lang="en-US" sz="1800" dirty="0"/>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This trail concentrates on the Swing components. We help you choose the appropriate components for your GUI, tell you how to use them, and give you the background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nvGraphicFramePr>
        <p:xfrm>
          <a:off x="457200" y="2133600"/>
          <a:ext cx="8382000" cy="4145280"/>
        </p:xfrm>
        <a:graphic>
          <a:graphicData uri="http://schemas.openxmlformats.org/drawingml/2006/table">
            <a:tbl>
              <a:tblPr firstRow="1" bandRow="1">
                <a:tableStyleId>{5C22544A-7EE6-4342-B048-85BDC9FD1C3A}</a:tableStyleId>
              </a:tblPr>
              <a:tblGrid>
                <a:gridCol w="1828800"/>
                <a:gridCol w="6553200"/>
              </a:tblGrid>
              <a:tr h="304800">
                <a:tc>
                  <a:txBody>
                    <a:bodyPr/>
                    <a:lstStyle/>
                    <a:p>
                      <a:r>
                        <a:rPr lang="en-US" dirty="0" smtClean="0"/>
                        <a:t>Feature</a:t>
                      </a:r>
                      <a:endParaRPr lang="en-US" dirty="0"/>
                    </a:p>
                  </a:txBody>
                  <a:tcPr/>
                </a:tc>
                <a:tc>
                  <a:txBody>
                    <a:bodyPr/>
                    <a:lstStyle/>
                    <a:p>
                      <a:r>
                        <a:rPr lang="en-US" dirty="0" smtClean="0"/>
                        <a:t>Description</a:t>
                      </a:r>
                      <a:endParaRPr lang="en-US" dirty="0"/>
                    </a:p>
                  </a:txBody>
                  <a:tcPr/>
                </a:tc>
              </a:tr>
              <a:tr h="243840">
                <a:tc>
                  <a:txBody>
                    <a:bodyPr/>
                    <a:lstStyle/>
                    <a:p>
                      <a:r>
                        <a:rPr kumimoji="0" lang="en-US" b="0" i="0" kern="1200" dirty="0" smtClean="0">
                          <a:solidFill>
                            <a:schemeClr val="dk1"/>
                          </a:solidFill>
                          <a:latin typeface="+mn-lt"/>
                          <a:ea typeface="+mn-ea"/>
                          <a:cs typeface="+mn-cs"/>
                        </a:rPr>
                        <a:t>Swing GUI Components</a:t>
                      </a:r>
                      <a:endParaRPr lang="en-US" dirty="0"/>
                    </a:p>
                  </a:txBody>
                  <a:tcPr/>
                </a:tc>
                <a:tc>
                  <a:txBody>
                    <a:bodyPr/>
                    <a:lstStyle/>
                    <a:p>
                      <a:r>
                        <a:rPr kumimoji="0" lang="en-US" sz="1400" b="0" i="0" kern="1200" dirty="0" smtClean="0">
                          <a:solidFill>
                            <a:schemeClr val="dk1"/>
                          </a:solidFill>
                          <a:latin typeface="+mn-lt"/>
                          <a:ea typeface="+mn-ea"/>
                          <a:cs typeface="+mn-cs"/>
                        </a:rPr>
                        <a:t>Includes everything from buttons to split panes to tables. Many components are capable of sorting, printing, and drag and drop, to name a few of the supported features.</a:t>
                      </a:r>
                      <a:endParaRPr lang="en-US" sz="1400" dirty="0"/>
                    </a:p>
                  </a:txBody>
                  <a:tcPr/>
                </a:tc>
              </a:tr>
              <a:tr h="716280">
                <a:tc>
                  <a:txBody>
                    <a:bodyPr/>
                    <a:lstStyle/>
                    <a:p>
                      <a:r>
                        <a:rPr kumimoji="0" lang="en-US" b="0" i="0" kern="1200" dirty="0" smtClean="0">
                          <a:solidFill>
                            <a:schemeClr val="dk1"/>
                          </a:solidFill>
                          <a:latin typeface="+mn-lt"/>
                          <a:ea typeface="+mn-ea"/>
                          <a:cs typeface="+mn-cs"/>
                        </a:rPr>
                        <a:t>Pluggable Look-and-Feel Support</a:t>
                      </a:r>
                      <a:endParaRPr lang="en-US" dirty="0"/>
                    </a:p>
                  </a:txBody>
                  <a:tcPr/>
                </a:tc>
                <a:tc>
                  <a:txBody>
                    <a:bodyPr/>
                    <a:lstStyle/>
                    <a:p>
                      <a:r>
                        <a:rPr kumimoji="0" lang="en-US" sz="1400" b="0" i="0" kern="1200" dirty="0" smtClean="0">
                          <a:solidFill>
                            <a:schemeClr val="dk1"/>
                          </a:solidFill>
                          <a:latin typeface="+mn-lt"/>
                          <a:ea typeface="+mn-ea"/>
                          <a:cs typeface="+mn-cs"/>
                        </a:rPr>
                        <a:t>Allowing a choice of look and feel. For example, the same program can use either the Java or the Windows look and feel. Additionally, the Java platform supports the GTK+ look and feel, which makes hundreds of existing look and feels available to Swing programs. Many more look-and-feel packages are available from various sources.</a:t>
                      </a:r>
                      <a:endParaRPr lang="en-US" sz="1400" dirty="0"/>
                    </a:p>
                  </a:txBody>
                  <a:tcPr/>
                </a:tc>
              </a:tr>
              <a:tr h="381000">
                <a:tc>
                  <a:txBody>
                    <a:bodyPr/>
                    <a:lstStyle/>
                    <a:p>
                      <a:r>
                        <a:rPr kumimoji="0" lang="en-US" b="0" i="0" kern="1200" dirty="0" smtClean="0">
                          <a:solidFill>
                            <a:schemeClr val="dk1"/>
                          </a:solidFill>
                          <a:latin typeface="+mn-lt"/>
                          <a:ea typeface="+mn-ea"/>
                          <a:cs typeface="+mn-cs"/>
                        </a:rPr>
                        <a:t>Accessibility API</a:t>
                      </a:r>
                      <a:endParaRPr lang="en-US" dirty="0"/>
                    </a:p>
                  </a:txBody>
                  <a:tcPr/>
                </a:tc>
                <a:tc>
                  <a:txBody>
                    <a:bodyPr/>
                    <a:lstStyle/>
                    <a:p>
                      <a:r>
                        <a:rPr kumimoji="0" lang="en-US" sz="1400" b="0" i="0" kern="1200" dirty="0" smtClean="0">
                          <a:solidFill>
                            <a:schemeClr val="dk1"/>
                          </a:solidFill>
                          <a:latin typeface="+mn-lt"/>
                          <a:ea typeface="+mn-ea"/>
                          <a:cs typeface="+mn-cs"/>
                        </a:rPr>
                        <a:t>Enables assistive technologies, such as screen readers and Braille displays, to get information from the user interface.</a:t>
                      </a:r>
                      <a:endParaRPr lang="en-US" sz="1400" dirty="0"/>
                    </a:p>
                  </a:txBody>
                  <a:tcPr/>
                </a:tc>
              </a:tr>
              <a:tr h="716280">
                <a:tc>
                  <a:txBody>
                    <a:bodyPr/>
                    <a:lstStyle/>
                    <a:p>
                      <a:r>
                        <a:rPr kumimoji="0" lang="en-US" b="0" i="0" kern="1200" dirty="0" smtClean="0">
                          <a:solidFill>
                            <a:schemeClr val="dk1"/>
                          </a:solidFill>
                          <a:latin typeface="+mn-lt"/>
                          <a:ea typeface="+mn-ea"/>
                          <a:cs typeface="+mn-cs"/>
                        </a:rPr>
                        <a:t>Java 2D API</a:t>
                      </a:r>
                      <a:endParaRPr lang="en-US" dirty="0"/>
                    </a:p>
                  </a:txBody>
                  <a:tcPr/>
                </a:tc>
                <a:tc>
                  <a:txBody>
                    <a:bodyPr/>
                    <a:lstStyle/>
                    <a:p>
                      <a:r>
                        <a:rPr kumimoji="0" lang="en-US" sz="1400" b="0" i="0" kern="1200" dirty="0" smtClean="0">
                          <a:solidFill>
                            <a:schemeClr val="dk1"/>
                          </a:solidFill>
                          <a:latin typeface="+mn-lt"/>
                          <a:ea typeface="+mn-ea"/>
                          <a:cs typeface="+mn-cs"/>
                        </a:rPr>
                        <a:t>Enables developers to easily incorporate high-quality 2D graphics, text, and images in applications and applets. Java 2D includes extensive APIs for generating and sending high-quality output to printing devices.</a:t>
                      </a:r>
                      <a:endParaRPr lang="en-US" sz="1400" dirty="0"/>
                    </a:p>
                  </a:txBody>
                  <a:tcPr/>
                </a:tc>
              </a:tr>
              <a:tr h="716280">
                <a:tc>
                  <a:txBody>
                    <a:bodyPr/>
                    <a:lstStyle/>
                    <a:p>
                      <a:r>
                        <a:rPr kumimoji="0" lang="en-US" b="0" i="0" kern="1200" dirty="0" smtClean="0">
                          <a:solidFill>
                            <a:schemeClr val="dk1"/>
                          </a:solidFill>
                          <a:latin typeface="+mn-lt"/>
                          <a:ea typeface="+mn-ea"/>
                          <a:cs typeface="+mn-cs"/>
                        </a:rPr>
                        <a:t>Internationalization</a:t>
                      </a:r>
                      <a:endParaRPr lang="en-US" dirty="0"/>
                    </a:p>
                  </a:txBody>
                  <a:tcPr/>
                </a:tc>
                <a:tc>
                  <a:txBody>
                    <a:bodyPr/>
                    <a:lstStyle/>
                    <a:p>
                      <a:r>
                        <a:rPr kumimoji="0" lang="en-US" sz="1400" b="0" i="0" kern="1200" dirty="0" smtClean="0">
                          <a:solidFill>
                            <a:schemeClr val="dk1"/>
                          </a:solidFill>
                          <a:latin typeface="+mn-lt"/>
                          <a:ea typeface="+mn-ea"/>
                          <a:cs typeface="+mn-cs"/>
                        </a:rPr>
                        <a:t>Allows developers to build applications that can interact with users worldwide in their own languages and cultural conventions. With the input method framework developers can build applications that accept text in languages that use thousands of different characters, such as Japanese, Chinese, or Korean.</a:t>
                      </a:r>
                      <a:endParaRPr lang="en-US" sz="14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JFC…</a:t>
            </a:r>
            <a:endParaRPr lang="en-US"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9</a:t>
            </a:fld>
            <a:endParaRPr kumimoji="0" lang="en-US" dirty="0"/>
          </a:p>
        </p:txBody>
      </p:sp>
      <p:sp>
        <p:nvSpPr>
          <p:cNvPr id="4" name="Content Placeholder 3"/>
          <p:cNvSpPr>
            <a:spLocks noGrp="1"/>
          </p:cNvSpPr>
          <p:nvPr>
            <p:ph sz="quarter" idx="1"/>
          </p:nvPr>
        </p:nvSpPr>
        <p:spPr>
          <a:xfrm>
            <a:off x="914400" y="914400"/>
            <a:ext cx="7772400" cy="990600"/>
          </a:xfrm>
        </p:spPr>
        <p:txBody>
          <a:bodyPr>
            <a:noAutofit/>
          </a:bodyPr>
          <a:lstStyle/>
          <a:p>
            <a:r>
              <a:rPr lang="en-US" sz="1800" b="1" dirty="0" smtClean="0"/>
              <a:t>Which Swing Packages Should I Use?</a:t>
            </a:r>
          </a:p>
          <a:p>
            <a:pPr marL="273050" indent="12700">
              <a:buNone/>
            </a:pPr>
            <a:r>
              <a:rPr lang="en-US" sz="1800" dirty="0" smtClean="0"/>
              <a:t>The Swing API is powerful, flexible — and immense. The Swing API has 18 public packages:</a:t>
            </a:r>
            <a:endParaRPr lang="en-US" sz="1800" b="1" dirty="0"/>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cs typeface="Arial" pitchFamily="34" charset="0"/>
              </a:rPr>
              <a:t>This trail concentrates on the Swing components. We help you choose the appropriate components for your GUI, tell you how to use them, and give you the background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4819" name="Picture 3"/>
          <p:cNvPicPr>
            <a:picLocks noChangeAspect="1" noChangeArrowheads="1"/>
          </p:cNvPicPr>
          <p:nvPr/>
        </p:nvPicPr>
        <p:blipFill>
          <a:blip r:embed="rId2"/>
          <a:srcRect/>
          <a:stretch>
            <a:fillRect/>
          </a:stretch>
        </p:blipFill>
        <p:spPr bwMode="auto">
          <a:xfrm>
            <a:off x="174171" y="2590800"/>
            <a:ext cx="8795658" cy="1981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602</TotalTime>
  <Words>1148</Words>
  <Application>Microsoft Office PowerPoint</Application>
  <PresentationFormat>On-screen Show (4:3)</PresentationFormat>
  <Paragraphs>238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Lecture 02 Creating Graphical User Interface Part 1</vt:lpstr>
      <vt:lpstr>Why should we study this lecture?</vt:lpstr>
      <vt:lpstr>Review</vt:lpstr>
      <vt:lpstr>Contents</vt:lpstr>
      <vt:lpstr>1- Two Kinds of Apps</vt:lpstr>
      <vt:lpstr>2-Java model for event management </vt:lpstr>
      <vt:lpstr>Some Common Events</vt:lpstr>
      <vt:lpstr>3- About Java Foundation Classes</vt:lpstr>
      <vt:lpstr>JFC…</vt:lpstr>
      <vt:lpstr>4- A Strategy for Designing the GUI</vt:lpstr>
      <vt:lpstr>5- Ordinary Swing Component</vt:lpstr>
      <vt:lpstr>Ordinary Swing Components</vt:lpstr>
      <vt:lpstr>Ordinary Swing Components… Containers: JFrame, JPanel</vt:lpstr>
      <vt:lpstr>Ordinary Components</vt:lpstr>
      <vt:lpstr>Demo 1</vt:lpstr>
      <vt:lpstr>Demo 1</vt:lpstr>
      <vt:lpstr>Demo 1</vt:lpstr>
      <vt:lpstr>Demo 1</vt:lpstr>
      <vt:lpstr>Demo 1</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USER</cp:lastModifiedBy>
  <cp:revision>39</cp:revision>
  <dcterms:created xsi:type="dcterms:W3CDTF">2014-12-30T03:31:12Z</dcterms:created>
  <dcterms:modified xsi:type="dcterms:W3CDTF">2015-07-30T05:50:46Z</dcterms:modified>
</cp:coreProperties>
</file>