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5" r:id="rId6"/>
    <p:sldId id="261" r:id="rId7"/>
    <p:sldId id="268" r:id="rId8"/>
    <p:sldId id="269" r:id="rId9"/>
    <p:sldId id="270" r:id="rId10"/>
    <p:sldId id="267" r:id="rId11"/>
    <p:sldId id="266" r:id="rId12"/>
    <p:sldId id="281" r:id="rId13"/>
    <p:sldId id="271" r:id="rId14"/>
    <p:sldId id="262" r:id="rId15"/>
    <p:sldId id="283" r:id="rId16"/>
    <p:sldId id="274" r:id="rId17"/>
    <p:sldId id="275" r:id="rId18"/>
    <p:sldId id="276" r:id="rId19"/>
    <p:sldId id="277" r:id="rId20"/>
    <p:sldId id="284" r:id="rId21"/>
    <p:sldId id="285" r:id="rId22"/>
    <p:sldId id="286" r:id="rId23"/>
    <p:sldId id="287" r:id="rId24"/>
    <p:sldId id="264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FF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8/1/2015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8/1/2015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515100"/>
            <a:ext cx="2476500" cy="266700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8/1/2015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77000"/>
            <a:ext cx="3962400" cy="2286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8/1/2015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8/1/2015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8/1/2015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438900"/>
            <a:ext cx="2476500" cy="26670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44213AF-26F6-41FA-8D85-E2C5388D6E58}" type="datetimeFigureOut">
              <a:rPr lang="en-US" smtClean="0"/>
              <a:pPr/>
              <a:t>8/1/2015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77000"/>
            <a:ext cx="3962400" cy="3048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raphics_display_resolu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CC0000"/>
          </a:solidFill>
        </p:spPr>
        <p:txBody>
          <a:bodyPr>
            <a:normAutofit fontScale="90000"/>
          </a:bodyPr>
          <a:lstStyle/>
          <a:p>
            <a:r>
              <a:rPr smtClean="0"/>
              <a:t>Lecture 05</a:t>
            </a:r>
            <a:br>
              <a:rPr smtClean="0"/>
            </a:br>
            <a:r>
              <a:rPr smtClean="0"/>
              <a:t>Two Dimensional Graphics</a:t>
            </a:r>
            <a:br>
              <a:rPr smtClean="0"/>
            </a:br>
            <a:r>
              <a:rPr smtClean="0"/>
              <a:t>Part 1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Graphics Overview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Working with Geometry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5105400"/>
            <a:ext cx="61788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Reference: Java-Tutorials/tutorial-2015/2d/index.html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2- Introduction to Java 2D </a:t>
            </a:r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44958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Java 2D can:</a:t>
            </a:r>
          </a:p>
          <a:p>
            <a:pPr lvl="1"/>
            <a:r>
              <a:rPr lang="en-US" dirty="0" smtClean="0"/>
              <a:t>Draw lines, rectangles and any other geometric shape.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2525" y="885825"/>
            <a:ext cx="40290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2743200"/>
            <a:ext cx="7772400" cy="35052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Fill those shapes with solid colors or gradients and textures.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Draw text with options for fine control over the font and rendering process.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Draw images, optionally applying filtering operations.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Apply operations such as compositing and transforming during any of the above rendering operations.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1550" y="838200"/>
            <a:ext cx="4286250" cy="569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Java </a:t>
            </a:r>
            <a:r>
              <a:rPr lang="en-US" dirty="0" smtClean="0"/>
              <a:t>2D Graphics APIs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914400"/>
            <a:ext cx="3657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Package java.awt: Basic classes for drawing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133600"/>
            <a:ext cx="16668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28600" y="35814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Graphics, Graphics2D </a:t>
            </a:r>
            <a:r>
              <a:rPr lang="en-US" dirty="0" smtClean="0">
                <a:solidFill>
                  <a:srgbClr val="0000FF"/>
                </a:solidFill>
              </a:rPr>
              <a:t>classes are abstract</a:t>
            </a:r>
          </a:p>
          <a:p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we </a:t>
            </a:r>
            <a:r>
              <a:rPr lang="en-US" dirty="0" smtClean="0"/>
              <a:t>can not use it directly.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Each </a:t>
            </a:r>
            <a:r>
              <a:rPr lang="en-US" dirty="0" smtClean="0"/>
              <a:t>class representing a component in </a:t>
            </a:r>
            <a:r>
              <a:rPr lang="en-US" dirty="0" smtClean="0"/>
              <a:t>the packages java.awt</a:t>
            </a:r>
            <a:r>
              <a:rPr lang="en-US" dirty="0" smtClean="0"/>
              <a:t>, </a:t>
            </a:r>
            <a:r>
              <a:rPr lang="en-US" dirty="0" smtClean="0"/>
              <a:t>javax.swing</a:t>
            </a:r>
            <a:r>
              <a:rPr lang="en-US" dirty="0" smtClean="0"/>
              <a:t> implemented the method </a:t>
            </a:r>
            <a:r>
              <a:rPr lang="en-US" b="1" i="1" dirty="0" smtClean="0">
                <a:solidFill>
                  <a:srgbClr val="0000FF"/>
                </a:solidFill>
              </a:rPr>
              <a:t>getGrahics</a:t>
            </a:r>
            <a:r>
              <a:rPr lang="en-US" b="1" i="1" dirty="0" smtClean="0">
                <a:solidFill>
                  <a:srgbClr val="0000FF"/>
                </a:solidFill>
              </a:rPr>
              <a:t>()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to get the </a:t>
            </a:r>
            <a:r>
              <a:rPr lang="en-US" dirty="0" smtClean="0"/>
              <a:t>appropriate concrete graphic objects </a:t>
            </a:r>
            <a:r>
              <a:rPr lang="en-US" dirty="0" smtClean="0"/>
              <a:t>which associate with </a:t>
            </a:r>
            <a:r>
              <a:rPr lang="en-US" dirty="0" smtClean="0"/>
              <a:t>it</a:t>
            </a:r>
            <a:r>
              <a:rPr lang="en-US" dirty="0" smtClean="0"/>
              <a:t>. This component plays a role as a drawing frame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Casting a Graphics object to get a Graphics2D object.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2D Graphics </a:t>
            </a:r>
            <a:r>
              <a:rPr lang="en-US" dirty="0" smtClean="0"/>
              <a:t>APIs…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914400"/>
            <a:ext cx="7391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Package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java.awt.geom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 concrete classes for geometry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599486"/>
            <a:ext cx="2971800" cy="480131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AffineTransform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Area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CubicCurve2D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CubicCurve2D.Double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CubicCurve2D.Float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Dimension2D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FlatteningPathIterator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Line2D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Line2D.Double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Line2D.Float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Path2D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Path2D.Double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Path2D.Float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GeneralPath</a:t>
            </a: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Point2D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Point2D.Double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Point2D.Float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1599486"/>
            <a:ext cx="3962400" cy="480131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QuadCurve2D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QuadCurve2D.Double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QuadCurve2D.Float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RectangularShape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Arc2D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Arc2D.Double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Arc2D.Float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Ellipse2D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Ellipse2D.Double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Ellipse2D.Float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Rectangle2D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Rectangle2D.Double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Rectangle2D.Float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RoundRectangle2D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RoundRectangle2D.Double</a:t>
            </a:r>
            <a:r>
              <a:rPr lang="en-US" dirty="0" smtClean="0"/>
              <a:t> 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RoundRectangle2D.Float</a:t>
            </a:r>
            <a:r>
              <a:rPr lang="en-US" dirty="0" smtClean="0"/>
              <a:t> 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52800" y="3505200"/>
            <a:ext cx="1828800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Quadratic: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A curve of the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second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degree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Cubic Curves: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A curve of the third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degree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7200" y="342900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draw(Shape s)</a:t>
            </a:r>
          </a:p>
          <a:p>
            <a:r>
              <a:rPr lang="en-US" dirty="0" smtClean="0"/>
              <a:t>void </a:t>
            </a:r>
            <a:r>
              <a:rPr lang="en-US" dirty="0" smtClean="0"/>
              <a:t>clip(Shape s)</a:t>
            </a:r>
          </a:p>
          <a:p>
            <a:r>
              <a:rPr lang="en-US" dirty="0" smtClean="0"/>
              <a:t>void </a:t>
            </a:r>
            <a:r>
              <a:rPr lang="en-US" dirty="0" smtClean="0"/>
              <a:t>fill(Shape s)</a:t>
            </a:r>
          </a:p>
          <a:p>
            <a:r>
              <a:rPr lang="en-US" dirty="0" smtClean="0"/>
              <a:t>void </a:t>
            </a:r>
            <a:r>
              <a:rPr lang="en-US" dirty="0" smtClean="0"/>
              <a:t>rotate(double theta)</a:t>
            </a:r>
          </a:p>
          <a:p>
            <a:r>
              <a:rPr lang="en-US" dirty="0" smtClean="0"/>
              <a:t>void </a:t>
            </a:r>
            <a:r>
              <a:rPr lang="en-US" dirty="0" smtClean="0"/>
              <a:t>rotate(double theta, double x, double y)</a:t>
            </a:r>
          </a:p>
          <a:p>
            <a:r>
              <a:rPr lang="en-US" dirty="0" smtClean="0"/>
              <a:t>void </a:t>
            </a:r>
            <a:r>
              <a:rPr lang="en-US" dirty="0" smtClean="0"/>
              <a:t>scale(double </a:t>
            </a:r>
            <a:r>
              <a:rPr lang="en-US" dirty="0" smtClean="0"/>
              <a:t>sx</a:t>
            </a:r>
            <a:r>
              <a:rPr lang="en-US" dirty="0" smtClean="0"/>
              <a:t>, double </a:t>
            </a:r>
            <a:r>
              <a:rPr lang="en-US" dirty="0" smtClean="0"/>
              <a:t>sy</a:t>
            </a:r>
            <a:r>
              <a:rPr lang="en-US" dirty="0" smtClean="0"/>
              <a:t>)</a:t>
            </a:r>
          </a:p>
          <a:p>
            <a:r>
              <a:rPr lang="en-US" dirty="0" smtClean="0"/>
              <a:t>void </a:t>
            </a:r>
            <a:r>
              <a:rPr lang="en-US" dirty="0" smtClean="0"/>
              <a:t>shear(double </a:t>
            </a:r>
            <a:r>
              <a:rPr lang="en-US" dirty="0" smtClean="0"/>
              <a:t>shx</a:t>
            </a:r>
            <a:r>
              <a:rPr lang="en-US" dirty="0" smtClean="0"/>
              <a:t>, double shy)</a:t>
            </a:r>
          </a:p>
          <a:p>
            <a:r>
              <a:rPr lang="en-US" dirty="0" smtClean="0"/>
              <a:t>void </a:t>
            </a:r>
            <a:r>
              <a:rPr lang="en-US" dirty="0" smtClean="0"/>
              <a:t>transform(</a:t>
            </a:r>
            <a:r>
              <a:rPr lang="en-US" dirty="0" smtClean="0"/>
              <a:t>AffineTransform</a:t>
            </a:r>
            <a:r>
              <a:rPr lang="en-US" dirty="0" smtClean="0"/>
              <a:t> </a:t>
            </a:r>
            <a:r>
              <a:rPr lang="en-US" dirty="0" smtClean="0"/>
              <a:t>Tx</a:t>
            </a:r>
            <a:r>
              <a:rPr lang="en-US" dirty="0" smtClean="0"/>
              <a:t>)</a:t>
            </a:r>
          </a:p>
          <a:p>
            <a:r>
              <a:rPr lang="en-US" dirty="0" smtClean="0"/>
              <a:t>void </a:t>
            </a:r>
            <a:r>
              <a:rPr lang="en-US" dirty="0" smtClean="0"/>
              <a:t>translate(double </a:t>
            </a:r>
            <a:r>
              <a:rPr lang="en-US" dirty="0" smtClean="0"/>
              <a:t>tx</a:t>
            </a:r>
            <a:r>
              <a:rPr lang="en-US" dirty="0" smtClean="0"/>
              <a:t>, double </a:t>
            </a:r>
            <a:r>
              <a:rPr lang="en-US" dirty="0" smtClean="0"/>
              <a:t>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void </a:t>
            </a:r>
            <a:r>
              <a:rPr lang="en-US" dirty="0" smtClean="0"/>
              <a:t>translate(</a:t>
            </a:r>
            <a:r>
              <a:rPr lang="en-US" dirty="0" smtClean="0"/>
              <a:t>int</a:t>
            </a:r>
            <a:r>
              <a:rPr lang="en-US" dirty="0" smtClean="0"/>
              <a:t> x, </a:t>
            </a:r>
            <a:r>
              <a:rPr lang="en-US" dirty="0" smtClean="0"/>
              <a:t>int</a:t>
            </a:r>
            <a:r>
              <a:rPr lang="en-US" dirty="0" smtClean="0"/>
              <a:t> 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Graphics versus Graphics2D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1092875"/>
            <a:ext cx="8229600" cy="2031325"/>
            <a:chOff x="457200" y="3352800"/>
            <a:chExt cx="8229600" cy="2031325"/>
          </a:xfrm>
        </p:grpSpPr>
        <p:sp>
          <p:nvSpPr>
            <p:cNvPr id="7" name="TextBox 6"/>
            <p:cNvSpPr txBox="1"/>
            <p:nvPr/>
          </p:nvSpPr>
          <p:spPr>
            <a:xfrm>
              <a:off x="457200" y="3352800"/>
              <a:ext cx="8229600" cy="2031325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void </a:t>
              </a:r>
              <a:r>
                <a:rPr lang="en-US" dirty="0" smtClean="0"/>
                <a:t>drawLine</a:t>
              </a:r>
              <a:r>
                <a:rPr lang="en-US" dirty="0" smtClean="0"/>
                <a:t>(</a:t>
              </a:r>
              <a:r>
                <a:rPr lang="en-US" dirty="0" smtClean="0"/>
                <a:t>int</a:t>
              </a:r>
              <a:r>
                <a:rPr lang="en-US" dirty="0" smtClean="0"/>
                <a:t> x1, </a:t>
              </a:r>
              <a:r>
                <a:rPr lang="en-US" dirty="0" smtClean="0"/>
                <a:t>int</a:t>
              </a:r>
              <a:r>
                <a:rPr lang="en-US" dirty="0" smtClean="0"/>
                <a:t> y1, </a:t>
              </a:r>
              <a:r>
                <a:rPr lang="en-US" dirty="0" smtClean="0"/>
                <a:t>int</a:t>
              </a:r>
              <a:r>
                <a:rPr lang="en-US" dirty="0" smtClean="0"/>
                <a:t> x2, </a:t>
              </a:r>
              <a:r>
                <a:rPr lang="en-US" dirty="0" smtClean="0"/>
                <a:t>int</a:t>
              </a:r>
              <a:r>
                <a:rPr lang="en-US" dirty="0" smtClean="0"/>
                <a:t> y2)</a:t>
              </a:r>
            </a:p>
            <a:p>
              <a:r>
                <a:rPr lang="en-US" dirty="0" smtClean="0"/>
                <a:t>void </a:t>
              </a:r>
              <a:r>
                <a:rPr lang="en-US" dirty="0" smtClean="0"/>
                <a:t>drawOval</a:t>
              </a:r>
              <a:r>
                <a:rPr lang="en-US" dirty="0" smtClean="0"/>
                <a:t>(</a:t>
              </a:r>
              <a:r>
                <a:rPr lang="en-US" dirty="0" smtClean="0"/>
                <a:t>int</a:t>
              </a:r>
              <a:r>
                <a:rPr lang="en-US" dirty="0" smtClean="0"/>
                <a:t> x, </a:t>
              </a:r>
              <a:r>
                <a:rPr lang="en-US" dirty="0" smtClean="0"/>
                <a:t>int</a:t>
              </a:r>
              <a:r>
                <a:rPr lang="en-US" dirty="0" smtClean="0"/>
                <a:t> y, </a:t>
              </a:r>
              <a:r>
                <a:rPr lang="en-US" dirty="0" smtClean="0"/>
                <a:t>int</a:t>
              </a:r>
              <a:r>
                <a:rPr lang="en-US" dirty="0" smtClean="0"/>
                <a:t> width, </a:t>
              </a:r>
              <a:r>
                <a:rPr lang="en-US" dirty="0" smtClean="0"/>
                <a:t>int</a:t>
              </a:r>
              <a:r>
                <a:rPr lang="en-US" dirty="0" smtClean="0"/>
                <a:t> height)</a:t>
              </a:r>
            </a:p>
            <a:p>
              <a:r>
                <a:rPr lang="en-US" dirty="0" smtClean="0"/>
                <a:t>void </a:t>
              </a:r>
              <a:r>
                <a:rPr lang="en-US" dirty="0" smtClean="0"/>
                <a:t>drawPolygon</a:t>
              </a:r>
              <a:r>
                <a:rPr lang="en-US" dirty="0" smtClean="0"/>
                <a:t>(</a:t>
              </a:r>
              <a:r>
                <a:rPr lang="en-US" dirty="0" smtClean="0"/>
                <a:t>int</a:t>
              </a:r>
              <a:r>
                <a:rPr lang="en-US" dirty="0" smtClean="0"/>
                <a:t>[] </a:t>
              </a:r>
              <a:r>
                <a:rPr lang="en-US" dirty="0" smtClean="0"/>
                <a:t>xPoints</a:t>
              </a:r>
              <a:r>
                <a:rPr lang="en-US" dirty="0" smtClean="0"/>
                <a:t>, </a:t>
              </a:r>
              <a:r>
                <a:rPr lang="en-US" dirty="0" smtClean="0"/>
                <a:t>int</a:t>
              </a:r>
              <a:r>
                <a:rPr lang="en-US" dirty="0" smtClean="0"/>
                <a:t>[] </a:t>
              </a:r>
              <a:r>
                <a:rPr lang="en-US" dirty="0" smtClean="0"/>
                <a:t>yPoints</a:t>
              </a:r>
              <a:r>
                <a:rPr lang="en-US" dirty="0" smtClean="0"/>
                <a:t>, </a:t>
              </a:r>
              <a:r>
                <a:rPr lang="en-US" dirty="0" smtClean="0"/>
                <a:t>int</a:t>
              </a:r>
              <a:r>
                <a:rPr lang="en-US" dirty="0" smtClean="0"/>
                <a:t> </a:t>
              </a:r>
              <a:r>
                <a:rPr lang="en-US" dirty="0" smtClean="0"/>
                <a:t>nPoints</a:t>
              </a:r>
              <a:r>
                <a:rPr lang="en-US" dirty="0" smtClean="0"/>
                <a:t>).</a:t>
              </a:r>
            </a:p>
            <a:p>
              <a:r>
                <a:rPr lang="en-US" dirty="0" smtClean="0"/>
                <a:t>void </a:t>
              </a:r>
              <a:r>
                <a:rPr lang="en-US" dirty="0" smtClean="0"/>
                <a:t>drawPolygon</a:t>
              </a:r>
              <a:r>
                <a:rPr lang="en-US" dirty="0" smtClean="0"/>
                <a:t>(Polygon p)</a:t>
              </a:r>
            </a:p>
            <a:p>
              <a:r>
                <a:rPr lang="en-US" dirty="0" smtClean="0"/>
                <a:t>void </a:t>
              </a:r>
              <a:r>
                <a:rPr lang="en-US" dirty="0" smtClean="0"/>
                <a:t>drawPolyline</a:t>
              </a:r>
              <a:r>
                <a:rPr lang="en-US" dirty="0" smtClean="0"/>
                <a:t>(</a:t>
              </a:r>
              <a:r>
                <a:rPr lang="en-US" dirty="0" smtClean="0"/>
                <a:t>int</a:t>
              </a:r>
              <a:r>
                <a:rPr lang="en-US" dirty="0" smtClean="0"/>
                <a:t>[] </a:t>
              </a:r>
              <a:r>
                <a:rPr lang="en-US" dirty="0" smtClean="0"/>
                <a:t>xPoints</a:t>
              </a:r>
              <a:r>
                <a:rPr lang="en-US" dirty="0" smtClean="0"/>
                <a:t>, </a:t>
              </a:r>
              <a:r>
                <a:rPr lang="en-US" dirty="0" smtClean="0"/>
                <a:t>int</a:t>
              </a:r>
              <a:r>
                <a:rPr lang="en-US" dirty="0" smtClean="0"/>
                <a:t>[] </a:t>
              </a:r>
              <a:r>
                <a:rPr lang="en-US" dirty="0" smtClean="0"/>
                <a:t>yPoints</a:t>
              </a:r>
              <a:r>
                <a:rPr lang="en-US" dirty="0" smtClean="0"/>
                <a:t>, </a:t>
              </a:r>
              <a:r>
                <a:rPr lang="en-US" dirty="0" smtClean="0"/>
                <a:t>int</a:t>
              </a:r>
              <a:r>
                <a:rPr lang="en-US" dirty="0" smtClean="0"/>
                <a:t> </a:t>
              </a:r>
              <a:r>
                <a:rPr lang="en-US" dirty="0" smtClean="0"/>
                <a:t>nPoints</a:t>
              </a:r>
              <a:r>
                <a:rPr lang="en-US" dirty="0" smtClean="0"/>
                <a:t>)</a:t>
              </a:r>
            </a:p>
            <a:p>
              <a:r>
                <a:rPr lang="en-US" dirty="0" smtClean="0"/>
                <a:t>void </a:t>
              </a:r>
              <a:r>
                <a:rPr lang="en-US" dirty="0" smtClean="0"/>
                <a:t>drawRect</a:t>
              </a:r>
              <a:r>
                <a:rPr lang="en-US" dirty="0" smtClean="0"/>
                <a:t>(</a:t>
              </a:r>
              <a:r>
                <a:rPr lang="en-US" dirty="0" smtClean="0"/>
                <a:t>int</a:t>
              </a:r>
              <a:r>
                <a:rPr lang="en-US" dirty="0" smtClean="0"/>
                <a:t> x, </a:t>
              </a:r>
              <a:r>
                <a:rPr lang="en-US" dirty="0" smtClean="0"/>
                <a:t>int</a:t>
              </a:r>
              <a:r>
                <a:rPr lang="en-US" dirty="0" smtClean="0"/>
                <a:t> y, </a:t>
              </a:r>
              <a:r>
                <a:rPr lang="en-US" dirty="0" smtClean="0"/>
                <a:t>int</a:t>
              </a:r>
              <a:r>
                <a:rPr lang="en-US" dirty="0" smtClean="0"/>
                <a:t> width, </a:t>
              </a:r>
              <a:r>
                <a:rPr lang="en-US" dirty="0" smtClean="0"/>
                <a:t>int</a:t>
              </a:r>
              <a:r>
                <a:rPr lang="en-US" dirty="0" smtClean="0"/>
                <a:t> height)</a:t>
              </a:r>
            </a:p>
            <a:p>
              <a:r>
                <a:rPr lang="en-US" dirty="0" smtClean="0"/>
                <a:t>void </a:t>
              </a:r>
              <a:r>
                <a:rPr lang="en-US" dirty="0" smtClean="0"/>
                <a:t>drawRoundRect</a:t>
              </a:r>
              <a:r>
                <a:rPr lang="en-US" dirty="0" smtClean="0"/>
                <a:t>(</a:t>
              </a:r>
              <a:r>
                <a:rPr lang="en-US" dirty="0" smtClean="0"/>
                <a:t>int</a:t>
              </a:r>
              <a:r>
                <a:rPr lang="en-US" dirty="0" smtClean="0"/>
                <a:t> </a:t>
              </a:r>
              <a:r>
                <a:rPr lang="en-US" dirty="0" smtClean="0"/>
                <a:t>x,int</a:t>
              </a:r>
              <a:r>
                <a:rPr lang="en-US" dirty="0" smtClean="0"/>
                <a:t> </a:t>
              </a:r>
              <a:r>
                <a:rPr lang="en-US" dirty="0" smtClean="0"/>
                <a:t>y,int</a:t>
              </a:r>
              <a:r>
                <a:rPr lang="en-US" dirty="0" smtClean="0"/>
                <a:t> </a:t>
              </a:r>
              <a:r>
                <a:rPr lang="en-US" dirty="0" smtClean="0"/>
                <a:t>width,int</a:t>
              </a:r>
              <a:r>
                <a:rPr lang="en-US" dirty="0" smtClean="0"/>
                <a:t> </a:t>
              </a:r>
              <a:r>
                <a:rPr lang="en-US" dirty="0" smtClean="0"/>
                <a:t>height,int</a:t>
              </a:r>
              <a:r>
                <a:rPr lang="en-US" dirty="0" smtClean="0"/>
                <a:t> </a:t>
              </a:r>
              <a:r>
                <a:rPr lang="en-US" dirty="0" smtClean="0"/>
                <a:t>arcWidth,int</a:t>
              </a:r>
              <a:r>
                <a:rPr lang="en-US" dirty="0" smtClean="0"/>
                <a:t> </a:t>
              </a:r>
              <a:r>
                <a:rPr lang="en-US" dirty="0" smtClean="0"/>
                <a:t>arcHeight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10200" y="3505200"/>
              <a:ext cx="32004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The Graphics class has drawing methods based on values</a:t>
              </a:r>
              <a:endParaRPr lang="en-US" sz="20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4419600" y="3505200"/>
            <a:ext cx="4038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 Graphics class inherits methods from the Graphics class and drawing methods based on shape objects </a:t>
            </a:r>
            <a:r>
              <a:rPr lang="en-US" sz="2000" dirty="0" smtClean="0"/>
              <a:t>and special methods are implemented such as rotate (quay </a:t>
            </a:r>
            <a:r>
              <a:rPr lang="en-US" sz="2000" dirty="0" smtClean="0"/>
              <a:t>ảnh</a:t>
            </a:r>
            <a:r>
              <a:rPr lang="en-US" sz="2000" dirty="0" smtClean="0"/>
              <a:t>), scale(co </a:t>
            </a:r>
            <a:r>
              <a:rPr lang="en-US" sz="2000" dirty="0" smtClean="0"/>
              <a:t>dãn</a:t>
            </a:r>
            <a:r>
              <a:rPr lang="en-US" sz="2000" dirty="0" smtClean="0"/>
              <a:t>), shear(</a:t>
            </a:r>
            <a:r>
              <a:rPr lang="en-US" sz="2000" dirty="0" smtClean="0"/>
              <a:t>làm</a:t>
            </a:r>
            <a:r>
              <a:rPr lang="en-US" sz="2000" dirty="0" smtClean="0"/>
              <a:t> </a:t>
            </a:r>
            <a:r>
              <a:rPr lang="en-US" sz="2000" dirty="0" smtClean="0"/>
              <a:t>nghiêng</a:t>
            </a:r>
            <a:r>
              <a:rPr lang="en-US" sz="2000" dirty="0" smtClean="0"/>
              <a:t>) , transform (</a:t>
            </a:r>
            <a:r>
              <a:rPr lang="en-US" sz="2000" dirty="0" smtClean="0"/>
              <a:t>biến</a:t>
            </a:r>
            <a:r>
              <a:rPr lang="en-US" sz="2000" dirty="0" smtClean="0"/>
              <a:t> </a:t>
            </a:r>
            <a:r>
              <a:rPr lang="en-US" sz="2000" dirty="0" smtClean="0"/>
              <a:t>hình</a:t>
            </a:r>
            <a:r>
              <a:rPr lang="en-US" sz="2000" dirty="0" smtClean="0"/>
              <a:t>), translate (</a:t>
            </a:r>
            <a:r>
              <a:rPr lang="en-US" sz="2000" dirty="0" smtClean="0"/>
              <a:t>chuyển</a:t>
            </a:r>
            <a:r>
              <a:rPr lang="en-US" sz="2000" dirty="0" smtClean="0"/>
              <a:t> </a:t>
            </a:r>
            <a:r>
              <a:rPr lang="en-US" sz="2000" dirty="0" smtClean="0"/>
              <a:t>dịch</a:t>
            </a:r>
            <a:r>
              <a:rPr lang="en-US" sz="2000" dirty="0" smtClean="0"/>
              <a:t> </a:t>
            </a:r>
            <a:r>
              <a:rPr lang="en-US" sz="2000" dirty="0" smtClean="0"/>
              <a:t>điểm</a:t>
            </a:r>
            <a:r>
              <a:rPr lang="en-US" sz="2000" dirty="0" smtClean="0"/>
              <a:t>) 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java.awt.Color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Static constants for basic colors: black, BLACK, red, RED, pink, PINK, orange, ORANGE, …</a:t>
            </a:r>
            <a:endParaRPr lang="en-US" dirty="0" smtClean="0"/>
          </a:p>
          <a:p>
            <a:r>
              <a:rPr lang="en-US" dirty="0" smtClean="0"/>
              <a:t>Common Constructors: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Color(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r, 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g, 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b)</a:t>
            </a:r>
            <a:r>
              <a:rPr lang="en-US" dirty="0" smtClean="0"/>
              <a:t>, range 0-255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  Color(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r, 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g, 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b, 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a)</a:t>
            </a:r>
            <a:r>
              <a:rPr lang="en-US" dirty="0" smtClean="0"/>
              <a:t>, r, g, b, alpha: </a:t>
            </a:r>
            <a:r>
              <a:rPr lang="en-US" dirty="0" smtClean="0"/>
              <a:t>0-255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0000FF"/>
                </a:solidFill>
              </a:rPr>
              <a:t>Color(float </a:t>
            </a:r>
            <a:r>
              <a:rPr lang="en-US" dirty="0" smtClean="0">
                <a:solidFill>
                  <a:srgbClr val="0000FF"/>
                </a:solidFill>
              </a:rPr>
              <a:t>r, float g, float b)</a:t>
            </a:r>
            <a:r>
              <a:rPr lang="en-US" dirty="0" smtClean="0"/>
              <a:t>, range: 0.0 - 1.0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  Color(float </a:t>
            </a:r>
            <a:r>
              <a:rPr lang="en-US" dirty="0" smtClean="0">
                <a:solidFill>
                  <a:srgbClr val="0000FF"/>
                </a:solidFill>
              </a:rPr>
              <a:t>r, float g, float b, float a)</a:t>
            </a:r>
            <a:r>
              <a:rPr lang="en-US" dirty="0" smtClean="0"/>
              <a:t>, range 0.0-1.0</a:t>
            </a:r>
          </a:p>
          <a:p>
            <a:pPr>
              <a:buNone/>
            </a:pPr>
            <a:r>
              <a:rPr lang="en-US" i="1" dirty="0" smtClean="0"/>
              <a:t>   Alpha: level of transparency</a:t>
            </a:r>
            <a:endParaRPr lang="en-US" i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</a:t>
            </a:r>
            <a:r>
              <a:rPr lang="en-US" dirty="0" smtClean="0"/>
              <a:t>- How to Draw?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Drawing as soon as GUIs appear:</a:t>
            </a:r>
          </a:p>
          <a:p>
            <a:pPr lvl="1">
              <a:buFontTx/>
              <a:buChar char="-"/>
            </a:pPr>
            <a:r>
              <a:rPr lang="en-US" dirty="0" smtClean="0"/>
              <a:t>Overide</a:t>
            </a:r>
            <a:r>
              <a:rPr lang="en-US" dirty="0" smtClean="0"/>
              <a:t> the method </a:t>
            </a:r>
            <a:r>
              <a:rPr lang="en-US" b="1" i="1" dirty="0" smtClean="0"/>
              <a:t>paint</a:t>
            </a:r>
            <a:r>
              <a:rPr lang="en-US" i="1" dirty="0" smtClean="0"/>
              <a:t>(Graphics g)</a:t>
            </a:r>
            <a:r>
              <a:rPr lang="en-US" dirty="0" smtClean="0"/>
              <a:t>. This method will be called as default when the class is loaded to draw it.</a:t>
            </a:r>
          </a:p>
          <a:p>
            <a:pPr lvl="1">
              <a:buFontTx/>
              <a:buChar char="-"/>
            </a:pPr>
            <a:r>
              <a:rPr lang="en-US" dirty="0" smtClean="0"/>
              <a:t>Re-draw:</a:t>
            </a:r>
          </a:p>
          <a:p>
            <a:pPr lvl="2">
              <a:buFontTx/>
              <a:buChar char="-"/>
            </a:pPr>
            <a:r>
              <a:rPr lang="en-US" dirty="0" smtClean="0"/>
              <a:t>- Call the method </a:t>
            </a:r>
            <a:r>
              <a:rPr lang="en-US" b="1" i="1" dirty="0" smtClean="0"/>
              <a:t>update(Graphics g) </a:t>
            </a:r>
            <a:r>
              <a:rPr lang="en-US" dirty="0" smtClean="0"/>
              <a:t>or  </a:t>
            </a:r>
            <a:r>
              <a:rPr lang="en-US" b="1" dirty="0" smtClean="0"/>
              <a:t>repaint(void)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Free Drawing:</a:t>
            </a:r>
          </a:p>
          <a:p>
            <a:pPr lvl="1"/>
            <a:r>
              <a:rPr lang="en-US" dirty="0" smtClean="0"/>
              <a:t>Graphics g = </a:t>
            </a:r>
            <a:r>
              <a:rPr lang="en-US" dirty="0" smtClean="0"/>
              <a:t>Component.getGraphics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g.drawXXX</a:t>
            </a:r>
            <a:r>
              <a:rPr lang="en-US" dirty="0" smtClean="0"/>
              <a:t>(</a:t>
            </a:r>
            <a:r>
              <a:rPr lang="en-US" dirty="0" smtClean="0"/>
              <a:t>params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Demo 1: </a:t>
            </a:r>
            <a:r>
              <a:rPr lang="en-US" dirty="0" smtClean="0"/>
              <a:t>Using the method paint(…)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28575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52400" y="49530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properties: </a:t>
            </a:r>
          </a:p>
          <a:p>
            <a:r>
              <a:rPr lang="en-US" dirty="0" smtClean="0"/>
              <a:t>title: Draw with Paint Method</a:t>
            </a:r>
          </a:p>
          <a:p>
            <a:r>
              <a:rPr lang="en-US" dirty="0" smtClean="0"/>
              <a:t>Layout: Border</a:t>
            </a:r>
          </a:p>
          <a:p>
            <a:r>
              <a:rPr lang="en-US" dirty="0" smtClean="0"/>
              <a:t>Size: 300, 150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143000"/>
            <a:ext cx="19240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1143000"/>
            <a:ext cx="59436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2450" y="2257425"/>
            <a:ext cx="22669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Drawing with Mouse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4572000" cy="2514600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 following demonstration will depict how to draw shapes using mouse events.</a:t>
            </a:r>
          </a:p>
          <a:p>
            <a:r>
              <a:rPr lang="en-US" sz="1800" dirty="0" smtClean="0"/>
              <a:t>A shape is determined by two points: p1 (when user presses the mouse) and p2 (when user releases the mouse).</a:t>
            </a:r>
          </a:p>
          <a:p>
            <a:r>
              <a:rPr lang="en-US" sz="1800" dirty="0" smtClean="0"/>
              <a:t>If an ellipse or a rectangle is chosen, from p1 and p2, the drawing area is determined appropriately.</a:t>
            </a:r>
            <a:endParaRPr lang="en-US" sz="1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5181600" y="1143000"/>
            <a:ext cx="3810000" cy="2133600"/>
            <a:chOff x="5334000" y="1143000"/>
            <a:chExt cx="3810000" cy="2133600"/>
          </a:xfrm>
        </p:grpSpPr>
        <p:sp>
          <p:nvSpPr>
            <p:cNvPr id="11" name="Rectangle 10"/>
            <p:cNvSpPr/>
            <p:nvPr/>
          </p:nvSpPr>
          <p:spPr>
            <a:xfrm>
              <a:off x="6096000" y="1447800"/>
              <a:ext cx="2209800" cy="16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34000" y="11430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Left,top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5600" y="11430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8000"/>
                  </a:solidFill>
                </a:rPr>
                <a:t>width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05800" y="206906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height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91200" y="28956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p1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05800" y="11430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p2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2875" y="3657600"/>
            <a:ext cx="8924925" cy="2447925"/>
            <a:chOff x="76200" y="3657600"/>
            <a:chExt cx="8924925" cy="2447925"/>
          </a:xfrm>
        </p:grpSpPr>
        <p:pic>
          <p:nvPicPr>
            <p:cNvPr id="9221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" y="3657600"/>
              <a:ext cx="2981325" cy="244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22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0" y="3657600"/>
              <a:ext cx="2981325" cy="244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23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19800" y="3657600"/>
              <a:ext cx="2981325" cy="244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Design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10494"/>
            <a:ext cx="8296276" cy="521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562600" y="32004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Frame properties</a:t>
            </a:r>
            <a:endParaRPr lang="en-US" dirty="0" smtClean="0"/>
          </a:p>
          <a:p>
            <a:r>
              <a:rPr lang="en-US" dirty="0" smtClean="0"/>
              <a:t>Title: Draw with mouse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436227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panel </a:t>
            </a:r>
            <a:r>
              <a:rPr lang="en-US" dirty="0" smtClean="0"/>
              <a:t>pChooser</a:t>
            </a:r>
            <a:r>
              <a:rPr lang="en-US" dirty="0" smtClean="0"/>
              <a:t> is put to the direction NORTH of the frame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tabbedpane</a:t>
            </a:r>
            <a:r>
              <a:rPr lang="en-US" dirty="0" smtClean="0"/>
              <a:t> jTabbedPane1 is put to the direction CENTER of the frame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906" y="762000"/>
            <a:ext cx="855369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5029200"/>
            <a:ext cx="38481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>
            <a:off x="5410200" y="4876800"/>
            <a:ext cx="2057400" cy="533400"/>
          </a:xfrm>
          <a:prstGeom prst="straightConnector1">
            <a:avLst/>
          </a:prstGeom>
          <a:ln w="2857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5029200" y="5257800"/>
            <a:ext cx="838200" cy="76200"/>
          </a:xfrm>
          <a:prstGeom prst="straightConnector1">
            <a:avLst/>
          </a:prstGeom>
          <a:ln w="2857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should you study this lecture?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Nowadays, multimedia content is popular</a:t>
            </a:r>
          </a:p>
          <a:p>
            <a:r>
              <a:rPr lang="en-US" dirty="0" smtClean="0"/>
              <a:t>Graphics make a program more attractive</a:t>
            </a:r>
          </a:p>
          <a:p>
            <a:r>
              <a:rPr lang="en-US" dirty="0" smtClean="0"/>
              <a:t>Graphics decrease monotone of designed GUIs which contains text normally</a:t>
            </a:r>
            <a:endParaRPr lang="en-US" dirty="0"/>
          </a:p>
        </p:txBody>
      </p:sp>
      <p:pic>
        <p:nvPicPr>
          <p:cNvPr id="7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20</a:t>
            </a:fld>
            <a:endParaRPr kumimoji="0"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90600"/>
            <a:ext cx="7715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447800"/>
            <a:ext cx="9144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209800"/>
            <a:ext cx="3819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6325" y="2647950"/>
            <a:ext cx="738187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21</a:t>
            </a:fld>
            <a:endParaRPr kumimoji="0"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016" y="1047750"/>
            <a:ext cx="3765384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806" y="1905001"/>
            <a:ext cx="800238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22</a:t>
            </a:fld>
            <a:endParaRPr kumimoji="0"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28860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752600"/>
            <a:ext cx="71056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819400"/>
            <a:ext cx="72390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23</a:t>
            </a:fld>
            <a:endParaRPr kumimoji="0"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2390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74" y="904435"/>
            <a:ext cx="2790826" cy="51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575" y="2533650"/>
            <a:ext cx="72866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Graphics Overview</a:t>
            </a:r>
          </a:p>
          <a:p>
            <a:r>
              <a:rPr lang="en-US" dirty="0" smtClean="0"/>
              <a:t>Introduction to Java 2D Graphics</a:t>
            </a:r>
          </a:p>
          <a:p>
            <a:r>
              <a:rPr lang="en-US" dirty="0" smtClean="0"/>
              <a:t>2D Graphics APIs</a:t>
            </a:r>
          </a:p>
          <a:p>
            <a:r>
              <a:rPr lang="en-US" dirty="0" smtClean="0"/>
              <a:t>How to Draw?</a:t>
            </a:r>
          </a:p>
          <a:p>
            <a:r>
              <a:rPr lang="en-US" dirty="0" smtClean="0"/>
              <a:t>Demonstrations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6962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Graphics Overview</a:t>
            </a:r>
          </a:p>
          <a:p>
            <a:r>
              <a:rPr lang="en-US" dirty="0" smtClean="0"/>
              <a:t>Introduction to Java 2D </a:t>
            </a:r>
            <a:r>
              <a:rPr lang="en-US" dirty="0" smtClean="0"/>
              <a:t>Graphics</a:t>
            </a:r>
          </a:p>
          <a:p>
            <a:r>
              <a:rPr lang="en-US" dirty="0" smtClean="0"/>
              <a:t>2D Graphics APIs</a:t>
            </a:r>
          </a:p>
          <a:p>
            <a:r>
              <a:rPr lang="en-US" dirty="0" smtClean="0"/>
              <a:t>How to Draw?</a:t>
            </a:r>
            <a:endParaRPr lang="en-US" dirty="0" smtClean="0"/>
          </a:p>
          <a:p>
            <a:r>
              <a:rPr lang="en-US" dirty="0" smtClean="0"/>
              <a:t>Demonstrations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 Graphics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8534400" cy="51054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Pixel</a:t>
            </a:r>
            <a:r>
              <a:rPr lang="en-US" sz="2400" dirty="0" smtClean="0"/>
              <a:t>, picture element: the smallest addressable element in an all points addressable display device; so it is the smallest controllable element of a picture represented on the screen</a:t>
            </a:r>
          </a:p>
          <a:p>
            <a:r>
              <a:rPr lang="en-US" sz="2400" dirty="0" smtClean="0"/>
              <a:t>Representing a pixel: &lt;x, y, color data&gt;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Common representation for color</a:t>
            </a:r>
            <a:r>
              <a:rPr lang="en-US" sz="2400" dirty="0" smtClean="0"/>
              <a:t>: </a:t>
            </a:r>
            <a:r>
              <a:rPr lang="en-US" sz="2400" dirty="0" smtClean="0"/>
              <a:t>a </a:t>
            </a:r>
            <a:r>
              <a:rPr lang="en-US" sz="2400" dirty="0" smtClean="0"/>
              <a:t>triple &lt;red, green, blue&gt;. </a:t>
            </a:r>
            <a:r>
              <a:rPr lang="en-US" sz="2400" dirty="0" smtClean="0"/>
              <a:t>Value of each component in is in range of 0</a:t>
            </a:r>
            <a:r>
              <a:rPr lang="en-US" sz="2400" dirty="0" smtClean="0"/>
              <a:t>..255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Raster </a:t>
            </a:r>
            <a:r>
              <a:rPr lang="en-US" sz="2400" b="1" dirty="0" smtClean="0">
                <a:solidFill>
                  <a:srgbClr val="0000FF"/>
                </a:solidFill>
              </a:rPr>
              <a:t>graphics image</a:t>
            </a:r>
            <a:r>
              <a:rPr lang="en-US" sz="2400" b="1" dirty="0" smtClean="0"/>
              <a:t>: It </a:t>
            </a:r>
            <a:r>
              <a:rPr lang="en-US" sz="2400" dirty="0" smtClean="0"/>
              <a:t>is </a:t>
            </a:r>
            <a:r>
              <a:rPr lang="en-US" sz="2400" dirty="0" smtClean="0"/>
              <a:t>a dot matrix </a:t>
            </a:r>
            <a:r>
              <a:rPr lang="en-US" sz="2400" dirty="0" smtClean="0"/>
              <a:t>data structure</a:t>
            </a:r>
            <a:r>
              <a:rPr lang="en-US" sz="2400" dirty="0" smtClean="0"/>
              <a:t> representing a generally </a:t>
            </a:r>
            <a:r>
              <a:rPr lang="en-US" sz="2400" dirty="0" smtClean="0"/>
              <a:t>rectangular grid </a:t>
            </a:r>
            <a:r>
              <a:rPr lang="en-US" sz="2400" dirty="0" smtClean="0"/>
              <a:t>of pixels, or points of color, viewable via a </a:t>
            </a:r>
            <a:r>
              <a:rPr lang="en-US" sz="2400" dirty="0" smtClean="0"/>
              <a:t>monitor, paper, </a:t>
            </a:r>
            <a:r>
              <a:rPr lang="en-US" sz="2400" dirty="0" smtClean="0"/>
              <a:t>or other display medium. Raster images are stored </a:t>
            </a:r>
            <a:r>
              <a:rPr lang="en-US" sz="2400" dirty="0" smtClean="0"/>
              <a:t>in image </a:t>
            </a:r>
            <a:r>
              <a:rPr lang="en-US" sz="2400" dirty="0" smtClean="0"/>
              <a:t>files with varying </a:t>
            </a:r>
            <a:r>
              <a:rPr lang="en-US" sz="2400" dirty="0" smtClean="0"/>
              <a:t>formats (file.bmp, file.png, file.dib, …)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33400" y="6096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 Wikipedia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Graphics Overview…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i="1" dirty="0" smtClean="0">
                <a:solidFill>
                  <a:srgbClr val="0000FF"/>
                </a:solidFill>
              </a:rPr>
              <a:t>Vector graphics</a:t>
            </a:r>
            <a:r>
              <a:rPr lang="en-US" sz="2800" dirty="0" smtClean="0"/>
              <a:t> is the use of geometrical primitives such as points, lines, curves, and shapes or polygons—all of which are based on mathematical expressions—to represent images in computer graphics. </a:t>
            </a:r>
            <a:endParaRPr lang="en-US" sz="2800" dirty="0" smtClean="0"/>
          </a:p>
          <a:p>
            <a:r>
              <a:rPr lang="en-US" sz="2400" dirty="0" smtClean="0"/>
              <a:t>Vector </a:t>
            </a:r>
            <a:r>
              <a:rPr lang="en-US" sz="2400" dirty="0" smtClean="0"/>
              <a:t>graphics are based on vectors (also called paths), which lead through locations called control points or nodes. Each of these points has a definite position on the x and y axes of the work plane and determines the direction of the path; further, each path may be assigned a stroke color, shape, thickness, and fill. </a:t>
            </a:r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 smtClean="0"/>
              <a:t>properties don't increase the size of vector graphics files in a substantial manner, as all information resides in the document's structure, which describes solely how the vector should be drawn. </a:t>
            </a:r>
            <a:endParaRPr lang="en-US" sz="2400" dirty="0" smtClean="0"/>
          </a:p>
          <a:p>
            <a:r>
              <a:rPr lang="en-US" sz="2400" dirty="0" smtClean="0"/>
              <a:t>Vector </a:t>
            </a:r>
            <a:r>
              <a:rPr lang="en-US" sz="2400" dirty="0" smtClean="0"/>
              <a:t>graphics can be magnified infinitely without loss of quality, while pixel-based graphics cannot.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Graphics Overview…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00FF"/>
                </a:solidFill>
              </a:rPr>
              <a:t>Resolution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(theory) number of pixels per inch (2.54 cm)</a:t>
            </a:r>
          </a:p>
          <a:p>
            <a:pPr lvl="1"/>
            <a:r>
              <a:rPr lang="en-US" dirty="0" smtClean="0"/>
              <a:t>(normal) rows*columns of a monitor</a:t>
            </a:r>
          </a:p>
          <a:p>
            <a:pPr lvl="1"/>
            <a:r>
              <a:rPr lang="en-US" dirty="0" smtClean="0"/>
              <a:t>Common resolutions: 640x480, 800x600, 1024x768, 1280x800, 3200x2400, …</a:t>
            </a:r>
          </a:p>
          <a:p>
            <a:pPr lvl="1"/>
            <a:r>
              <a:rPr lang="en-US" dirty="0" smtClean="0"/>
              <a:t>For more details: </a:t>
            </a:r>
            <a:r>
              <a:rPr lang="en-US" dirty="0" smtClean="0">
                <a:hlinkClick r:id="rId2"/>
              </a:rPr>
              <a:t>https://en.wikipedia.org/wiki/Graphics_display_resolution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Overview…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00FF"/>
                </a:solidFill>
              </a:rPr>
              <a:t>Video card</a:t>
            </a:r>
            <a:r>
              <a:rPr lang="en-US" dirty="0" smtClean="0"/>
              <a:t>: (also called a </a:t>
            </a:r>
            <a:r>
              <a:rPr lang="en-US" b="1" dirty="0" smtClean="0"/>
              <a:t>video adapter</a:t>
            </a:r>
            <a:r>
              <a:rPr lang="en-US" dirty="0" smtClean="0"/>
              <a:t>, </a:t>
            </a:r>
            <a:r>
              <a:rPr lang="en-US" b="1" dirty="0" smtClean="0"/>
              <a:t>display card</a:t>
            </a:r>
            <a:r>
              <a:rPr lang="en-US" dirty="0" smtClean="0"/>
              <a:t>, </a:t>
            </a:r>
            <a:r>
              <a:rPr lang="en-US" b="1" dirty="0" smtClean="0"/>
              <a:t>graphics card</a:t>
            </a:r>
            <a:r>
              <a:rPr lang="en-US" dirty="0" smtClean="0"/>
              <a:t>, </a:t>
            </a:r>
            <a:r>
              <a:rPr lang="en-US" b="1" dirty="0" smtClean="0"/>
              <a:t>graphics board</a:t>
            </a:r>
            <a:r>
              <a:rPr lang="en-US" dirty="0" smtClean="0"/>
              <a:t>, </a:t>
            </a:r>
            <a:r>
              <a:rPr lang="en-US" b="1" dirty="0" smtClean="0"/>
              <a:t>display adapter</a:t>
            </a:r>
            <a:r>
              <a:rPr lang="en-US" dirty="0" smtClean="0"/>
              <a:t>, </a:t>
            </a:r>
            <a:r>
              <a:rPr lang="en-US" b="1" dirty="0" smtClean="0"/>
              <a:t>graphics adapter</a:t>
            </a:r>
            <a:r>
              <a:rPr lang="en-US" dirty="0" smtClean="0"/>
              <a:t> or </a:t>
            </a:r>
            <a:r>
              <a:rPr lang="en-US" b="1" dirty="0" smtClean="0"/>
              <a:t>frame buffer</a:t>
            </a:r>
            <a:r>
              <a:rPr lang="en-US" dirty="0" smtClean="0"/>
              <a:t>) is an expansion card which generates a feed of output images to a display (such as a computer monitor)</a:t>
            </a:r>
          </a:p>
          <a:p>
            <a:r>
              <a:rPr lang="en-US" b="1" i="1" dirty="0" smtClean="0">
                <a:solidFill>
                  <a:srgbClr val="0000FF"/>
                </a:solidFill>
              </a:rPr>
              <a:t>Graphics Accelerate Board</a:t>
            </a:r>
            <a:r>
              <a:rPr lang="en-US" dirty="0" smtClean="0"/>
              <a:t>: a video card contains a graphical processing unit (GPU) to accelerate graphical presenting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Overview…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1905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Video modes: Video card can work in two mode:</a:t>
            </a:r>
          </a:p>
          <a:p>
            <a:pPr lvl="1"/>
            <a:r>
              <a:rPr lang="en-US" dirty="0" smtClean="0"/>
              <a:t>Text mode: The monitor is divided into a grid of large elements for presenting characters and each character is presented in one element. So, </a:t>
            </a:r>
            <a:r>
              <a:rPr lang="en-US" dirty="0" smtClean="0"/>
              <a:t>images </a:t>
            </a:r>
            <a:r>
              <a:rPr lang="en-US" dirty="0" smtClean="0"/>
              <a:t>can not be presented.</a:t>
            </a:r>
          </a:p>
          <a:p>
            <a:pPr lvl="1"/>
            <a:r>
              <a:rPr lang="en-US" dirty="0" smtClean="0"/>
              <a:t>Graphic mode: The monitor is divided into a grid of small or tiny elements. So, images can be presented on it.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429000"/>
            <a:ext cx="706244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467600" y="52578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Graph Mode</a:t>
            </a:r>
            <a:endParaRPr 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5000625"/>
            <a:ext cx="50196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7467600" y="39624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Text Mode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Overview…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62000" y="3962400"/>
            <a:ext cx="7772400" cy="1828800"/>
          </a:xfrm>
        </p:spPr>
        <p:txBody>
          <a:bodyPr/>
          <a:lstStyle/>
          <a:p>
            <a:r>
              <a:rPr lang="en-US" dirty="0" smtClean="0"/>
              <a:t>Types </a:t>
            </a:r>
            <a:r>
              <a:rPr lang="en-US" dirty="0" smtClean="0"/>
              <a:t>of graphics:</a:t>
            </a:r>
          </a:p>
          <a:p>
            <a:pPr lvl="1"/>
            <a:r>
              <a:rPr lang="en-US" dirty="0" smtClean="0"/>
              <a:t>Shapes: points, lines, shapes, polygons, colored shapes (vector graphics)</a:t>
            </a:r>
          </a:p>
          <a:p>
            <a:pPr lvl="1"/>
            <a:r>
              <a:rPr lang="en-US" dirty="0" smtClean="0"/>
              <a:t>Photos (raster graphics)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62000" y="1066800"/>
            <a:ext cx="2286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Coordinates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05000" y="1471136"/>
            <a:ext cx="5334000" cy="2186464"/>
            <a:chOff x="2743200" y="1383268"/>
            <a:chExt cx="5334000" cy="2186464"/>
          </a:xfrm>
        </p:grpSpPr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2552700" y="2400300"/>
              <a:ext cx="1295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200400" y="3048000"/>
              <a:ext cx="1676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>
              <a:off x="5372100" y="2400300"/>
              <a:ext cx="1295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019800" y="1752600"/>
              <a:ext cx="152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43200" y="3200400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Common use co-ordinates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67400" y="3200400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Device co-ordinates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38800" y="1447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0,0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15000" y="2819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y</a:t>
              </a:r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91400" y="1383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00600" y="2831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1600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y</a:t>
              </a:r>
              <a:endParaRPr lang="en-US" b="1" dirty="0"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575</TotalTime>
  <Words>961</Words>
  <Application>Microsoft Office PowerPoint</Application>
  <PresentationFormat>On-screen Show (4:3)</PresentationFormat>
  <Paragraphs>194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Equity</vt:lpstr>
      <vt:lpstr>Lecture 05 Two Dimensional Graphics Part 1</vt:lpstr>
      <vt:lpstr>Why should you study this lecture?</vt:lpstr>
      <vt:lpstr>Contents</vt:lpstr>
      <vt:lpstr>1- Graphics Overview</vt:lpstr>
      <vt:lpstr>Graphics Overview…</vt:lpstr>
      <vt:lpstr>Graphics Overview…</vt:lpstr>
      <vt:lpstr>Graphics Overview…</vt:lpstr>
      <vt:lpstr>Graphics Overview…</vt:lpstr>
      <vt:lpstr>Graphics Overview…</vt:lpstr>
      <vt:lpstr>2- Introduction to Java 2D Graphics</vt:lpstr>
      <vt:lpstr>3- Java 2D Graphics APIs</vt:lpstr>
      <vt:lpstr>Java 2D Graphics APIs…</vt:lpstr>
      <vt:lpstr>Graphics versus Graphics2D</vt:lpstr>
      <vt:lpstr>The java.awt.Color Class</vt:lpstr>
      <vt:lpstr>4- How to Draw?</vt:lpstr>
      <vt:lpstr>Demo 1: Using the method paint(…)</vt:lpstr>
      <vt:lpstr>Demo 2: Drawing with Mouse</vt:lpstr>
      <vt:lpstr>Demo 2: Design</vt:lpstr>
      <vt:lpstr>Demo 2: Code</vt:lpstr>
      <vt:lpstr>Demo 2: Code</vt:lpstr>
      <vt:lpstr>Demo 2: Code</vt:lpstr>
      <vt:lpstr>Demo 2: Code</vt:lpstr>
      <vt:lpstr>Demo 2: Code</vt:lpstr>
      <vt:lpstr>Summary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USER</cp:lastModifiedBy>
  <cp:revision>25</cp:revision>
  <dcterms:created xsi:type="dcterms:W3CDTF">2014-12-30T03:31:12Z</dcterms:created>
  <dcterms:modified xsi:type="dcterms:W3CDTF">2015-08-01T08:57:14Z</dcterms:modified>
</cp:coreProperties>
</file>