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5"/>
  </p:notesMasterIdLst>
  <p:sldIdLst>
    <p:sldId id="256" r:id="rId2"/>
    <p:sldId id="257" r:id="rId3"/>
    <p:sldId id="258" r:id="rId4"/>
    <p:sldId id="265" r:id="rId5"/>
    <p:sldId id="266" r:id="rId6"/>
    <p:sldId id="267" r:id="rId7"/>
    <p:sldId id="268" r:id="rId8"/>
    <p:sldId id="259" r:id="rId9"/>
    <p:sldId id="260" r:id="rId10"/>
    <p:sldId id="262" r:id="rId11"/>
    <p:sldId id="269" r:id="rId12"/>
    <p:sldId id="270" r:id="rId13"/>
    <p:sldId id="271" r:id="rId14"/>
    <p:sldId id="272" r:id="rId15"/>
    <p:sldId id="273" r:id="rId16"/>
    <p:sldId id="274" r:id="rId17"/>
    <p:sldId id="275" r:id="rId18"/>
    <p:sldId id="276" r:id="rId19"/>
    <p:sldId id="277" r:id="rId20"/>
    <p:sldId id="278" r:id="rId21"/>
    <p:sldId id="281" r:id="rId22"/>
    <p:sldId id="264" r:id="rId23"/>
    <p:sldId id="26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8/3/2015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4213AF-26F6-41FA-8D85-E2C5388D6E58}" type="datetimeFigureOut">
              <a:rPr lang="en-US" smtClean="0"/>
              <a:pPr/>
              <a:t>8/3/2015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8/3/2015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kumimoji="0" lang="en-US" dirty="0" smtClean="0"/>
              <a:t>Core Java:</a:t>
            </a:r>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8/3/2015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kumimoji="0" lang="en-US" dirty="0" smtClean="0"/>
              <a:t>Core Java:</a:t>
            </a:r>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8/3/2015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8/3/2015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210300" y="6515100"/>
            <a:ext cx="2476500" cy="266700"/>
          </a:xfrm>
          <a:prstGeom prst="rect">
            <a:avLst/>
          </a:prstGeom>
        </p:spPr>
        <p:txBody>
          <a:bodyPr anchor="ctr" anchorCtr="0"/>
          <a:lstStyle>
            <a:lvl1pPr algn="r" eaLnBrk="1" latinLnBrk="0" hangingPunct="1">
              <a:defRPr kumimoji="0" sz="1400">
                <a:solidFill>
                  <a:schemeClr val="tx2"/>
                </a:solidFill>
              </a:defRPr>
            </a:lvl1pPr>
          </a:lstStyle>
          <a:p>
            <a:fld id="{544213AF-26F6-41FA-8D85-E2C5388D6E58}" type="datetimeFigureOut">
              <a:rPr lang="en-US" smtClean="0"/>
              <a:pPr/>
              <a:t>8/3/2015</a:t>
            </a:fld>
            <a:endParaRPr lang="en-US" sz="1000" dirty="0">
              <a:solidFill>
                <a:schemeClr val="tx1"/>
              </a:solidFill>
            </a:endParaRPr>
          </a:p>
        </p:txBody>
      </p:sp>
      <p:sp>
        <p:nvSpPr>
          <p:cNvPr id="3" name="Footer Placeholder 2"/>
          <p:cNvSpPr>
            <a:spLocks noGrp="1"/>
          </p:cNvSpPr>
          <p:nvPr>
            <p:ph type="ftr" sz="quarter" idx="3"/>
          </p:nvPr>
        </p:nvSpPr>
        <p:spPr>
          <a:xfrm>
            <a:off x="914400" y="6553200"/>
            <a:ext cx="3962400" cy="2286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javase/8/docs/api/java/awt/image/BufferedImage.html" TargetMode="External"/><Relationship Id="rId2" Type="http://schemas.openxmlformats.org/officeDocument/2006/relationships/hyperlink" Target="https://docs.oracle.com/javase/8/docs/api/java/awt/Imag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8/docs/api/java/awt/Image.html" TargetMode="External"/><Relationship Id="rId2" Type="http://schemas.openxmlformats.org/officeDocument/2006/relationships/hyperlink" Target="https://docs.oracle.com/javase/8/docs/api/java/lang/Objec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8/docs/api/java/awt/image/WritableRenderedImage.html" TargetMode="External"/><Relationship Id="rId7" Type="http://schemas.openxmlformats.org/officeDocument/2006/relationships/hyperlink" Target="https://docs.oracle.com/javase/8/docs/api/java/awt/image/SampleModel.html" TargetMode="External"/><Relationship Id="rId2" Type="http://schemas.openxmlformats.org/officeDocument/2006/relationships/hyperlink" Target="https://docs.oracle.com/javase/8/docs/api/java/awt/Image.html"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awt/image/Raster.html" TargetMode="External"/><Relationship Id="rId5" Type="http://schemas.openxmlformats.org/officeDocument/2006/relationships/hyperlink" Target="https://docs.oracle.com/javase/8/docs/api/java/awt/image/ColorModel.html" TargetMode="External"/><Relationship Id="rId4" Type="http://schemas.openxmlformats.org/officeDocument/2006/relationships/hyperlink" Target="https://docs.oracle.com/javase/8/docs/api/java/awt/Transparency.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oracle.com/javase/8/docs/api/java/awt/image/BufferedImag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C0000"/>
          </a:solidFill>
        </p:spPr>
        <p:txBody>
          <a:bodyPr>
            <a:normAutofit fontScale="90000"/>
          </a:bodyPr>
          <a:lstStyle/>
          <a:p>
            <a:r>
              <a:rPr smtClean="0"/>
              <a:t>Lecture 05</a:t>
            </a:r>
            <a:br>
              <a:rPr smtClean="0"/>
            </a:br>
            <a:r>
              <a:rPr smtClean="0"/>
              <a:t>Two Dimensional Graphics</a:t>
            </a:r>
            <a:br>
              <a:rPr smtClean="0"/>
            </a:br>
            <a:r>
              <a:rPr smtClean="0"/>
              <a:t>Part 3</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r>
              <a:rPr lang="en-US" b="1" dirty="0" smtClean="0">
                <a:solidFill>
                  <a:srgbClr val="009900"/>
                </a:solidFill>
              </a:rPr>
              <a:t>Working with Images</a:t>
            </a:r>
            <a:endParaRPr lang="en-US" b="1" dirty="0">
              <a:solidFill>
                <a:srgbClr val="009900"/>
              </a:solidFill>
            </a:endParaRPr>
          </a:p>
        </p:txBody>
      </p:sp>
      <p:sp>
        <p:nvSpPr>
          <p:cNvPr id="7" name="Rectangle 6"/>
          <p:cNvSpPr/>
          <p:nvPr/>
        </p:nvSpPr>
        <p:spPr>
          <a:xfrm>
            <a:off x="1143000" y="5181600"/>
            <a:ext cx="7333161" cy="461665"/>
          </a:xfrm>
          <a:prstGeom prst="rect">
            <a:avLst/>
          </a:prstGeom>
        </p:spPr>
        <p:txBody>
          <a:bodyPr wrap="none">
            <a:spAutoFit/>
          </a:bodyPr>
          <a:lstStyle/>
          <a:p>
            <a:r>
              <a:rPr lang="en-US" sz="2400" dirty="0" smtClean="0"/>
              <a:t>Reference: Java-Tutorials/tutorial-2015/2d/images/index.html</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342900" y="762000"/>
            <a:ext cx="8458200" cy="57150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Demonstration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10</a:t>
            </a:fld>
            <a:endParaRPr kumimoji="0" lang="en-US" dirty="0"/>
          </a:p>
        </p:txBody>
      </p:sp>
      <p:sp>
        <p:nvSpPr>
          <p:cNvPr id="7" name="TextBox 6"/>
          <p:cNvSpPr txBox="1"/>
          <p:nvPr/>
        </p:nvSpPr>
        <p:spPr>
          <a:xfrm>
            <a:off x="3124200" y="4724400"/>
            <a:ext cx="5410200" cy="1384995"/>
          </a:xfrm>
          <a:prstGeom prst="rect">
            <a:avLst/>
          </a:prstGeom>
          <a:noFill/>
        </p:spPr>
        <p:txBody>
          <a:bodyPr wrap="square" rtlCol="0">
            <a:spAutoFit/>
          </a:bodyPr>
          <a:lstStyle/>
          <a:p>
            <a:r>
              <a:rPr lang="en-US" sz="2800" dirty="0" smtClean="0"/>
              <a:t>This demonstration will help you how to develop a program for viewing image list stored in your computer.</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Demonstration…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11</a:t>
            </a:fld>
            <a:endParaRPr kumimoji="0" lang="en-US" dirty="0"/>
          </a:p>
        </p:txBody>
      </p:sp>
      <p:grpSp>
        <p:nvGrpSpPr>
          <p:cNvPr id="24" name="Group 23"/>
          <p:cNvGrpSpPr/>
          <p:nvPr/>
        </p:nvGrpSpPr>
        <p:grpSpPr>
          <a:xfrm>
            <a:off x="457200" y="685800"/>
            <a:ext cx="8458200" cy="5715000"/>
            <a:chOff x="457200" y="685800"/>
            <a:chExt cx="8458200" cy="5715000"/>
          </a:xfrm>
        </p:grpSpPr>
        <p:pic>
          <p:nvPicPr>
            <p:cNvPr id="1028" name="Picture 4"/>
            <p:cNvPicPr>
              <a:picLocks noChangeAspect="1" noChangeArrowheads="1"/>
            </p:cNvPicPr>
            <p:nvPr/>
          </p:nvPicPr>
          <p:blipFill>
            <a:blip r:embed="rId2"/>
            <a:srcRect/>
            <a:stretch>
              <a:fillRect/>
            </a:stretch>
          </p:blipFill>
          <p:spPr bwMode="auto">
            <a:xfrm>
              <a:off x="457200" y="685800"/>
              <a:ext cx="8458200" cy="5715000"/>
            </a:xfrm>
            <a:prstGeom prst="rect">
              <a:avLst/>
            </a:prstGeom>
            <a:noFill/>
            <a:ln w="9525">
              <a:noFill/>
              <a:miter lim="800000"/>
              <a:headEnd/>
              <a:tailEnd/>
            </a:ln>
            <a:effectLst/>
          </p:spPr>
        </p:pic>
        <p:sp>
          <p:nvSpPr>
            <p:cNvPr id="6" name="Rectangle 5"/>
            <p:cNvSpPr/>
            <p:nvPr/>
          </p:nvSpPr>
          <p:spPr>
            <a:xfrm>
              <a:off x="3048000" y="46482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for adding </a:t>
              </a:r>
              <a:r>
                <a:rPr lang="en-US" dirty="0" smtClean="0"/>
                <a:t>images </a:t>
              </a:r>
              <a:r>
                <a:rPr lang="en-US" dirty="0" smtClean="0"/>
                <a:t>to the list</a:t>
              </a:r>
              <a:endParaRPr lang="en-US" dirty="0"/>
            </a:p>
          </p:txBody>
        </p:sp>
        <p:sp>
          <p:nvSpPr>
            <p:cNvPr id="8" name="Rectangle 7"/>
            <p:cNvSpPr/>
            <p:nvPr/>
          </p:nvSpPr>
          <p:spPr>
            <a:xfrm>
              <a:off x="3048000" y="51054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for viewing an image</a:t>
              </a:r>
              <a:endParaRPr lang="en-US" dirty="0"/>
            </a:p>
          </p:txBody>
        </p:sp>
        <p:sp>
          <p:nvSpPr>
            <p:cNvPr id="9" name="Rectangle 8"/>
            <p:cNvSpPr/>
            <p:nvPr/>
          </p:nvSpPr>
          <p:spPr>
            <a:xfrm>
              <a:off x="3048000" y="6096000"/>
              <a:ext cx="2286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for auto sliding</a:t>
              </a:r>
              <a:endParaRPr lang="en-US" dirty="0"/>
            </a:p>
          </p:txBody>
        </p:sp>
        <p:sp>
          <p:nvSpPr>
            <p:cNvPr id="10" name="Rectangle 9"/>
            <p:cNvSpPr/>
            <p:nvPr/>
          </p:nvSpPr>
          <p:spPr>
            <a:xfrm>
              <a:off x="762000" y="5867400"/>
              <a:ext cx="1600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 slide rate</a:t>
              </a:r>
              <a:endParaRPr lang="en-US" dirty="0"/>
            </a:p>
          </p:txBody>
        </p:sp>
        <p:cxnSp>
          <p:nvCxnSpPr>
            <p:cNvPr id="12" name="Straight Arrow Connector 11"/>
            <p:cNvCxnSpPr/>
            <p:nvPr/>
          </p:nvCxnSpPr>
          <p:spPr>
            <a:xfrm rot="16200000" flipV="1">
              <a:off x="1028700" y="2552700"/>
              <a:ext cx="3124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1"/>
            </p:cNvCxnSpPr>
            <p:nvPr/>
          </p:nvCxnSpPr>
          <p:spPr>
            <a:xfrm rot="10800000">
              <a:off x="2362200" y="3886200"/>
              <a:ext cx="685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048000" y="57150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Remove some images from the list</a:t>
              </a:r>
              <a:endParaRPr lang="en-US" dirty="0"/>
            </a:p>
          </p:txBody>
        </p:sp>
        <p:cxnSp>
          <p:nvCxnSpPr>
            <p:cNvPr id="18" name="Straight Arrow Connector 17"/>
            <p:cNvCxnSpPr>
              <a:stCxn id="15" idx="1"/>
            </p:cNvCxnSpPr>
            <p:nvPr/>
          </p:nvCxnSpPr>
          <p:spPr>
            <a:xfrm rot="10800000">
              <a:off x="2362200" y="4800600"/>
              <a:ext cx="685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1"/>
            </p:cNvCxnSpPr>
            <p:nvPr/>
          </p:nvCxnSpPr>
          <p:spPr>
            <a:xfrm rot="10800000">
              <a:off x="1219200" y="4800600"/>
              <a:ext cx="1828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285750" y="678946"/>
            <a:ext cx="8629650" cy="6102854"/>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Design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12</a:t>
            </a:fld>
            <a:endParaRPr kumimoji="0" lang="en-US" dirty="0"/>
          </a:p>
        </p:txBody>
      </p:sp>
      <p:sp>
        <p:nvSpPr>
          <p:cNvPr id="17" name="TextBox 16"/>
          <p:cNvSpPr txBox="1"/>
          <p:nvPr/>
        </p:nvSpPr>
        <p:spPr>
          <a:xfrm>
            <a:off x="5943600" y="2824877"/>
            <a:ext cx="2819400" cy="2585323"/>
          </a:xfrm>
          <a:prstGeom prst="rect">
            <a:avLst/>
          </a:prstGeom>
          <a:noFill/>
        </p:spPr>
        <p:txBody>
          <a:bodyPr wrap="square" rtlCol="0">
            <a:spAutoFit/>
          </a:bodyPr>
          <a:lstStyle/>
          <a:p>
            <a:r>
              <a:rPr lang="en-US" b="1" u="sng" dirty="0" smtClean="0"/>
              <a:t>JSplitPane1 Properties</a:t>
            </a:r>
            <a:endParaRPr lang="en-US" dirty="0" smtClean="0"/>
          </a:p>
          <a:p>
            <a:r>
              <a:rPr lang="en-US" dirty="0" smtClean="0"/>
              <a:t>Orientation: HORIZONTAL_SPLIT</a:t>
            </a:r>
          </a:p>
          <a:p>
            <a:r>
              <a:rPr lang="en-US" dirty="0" smtClean="0"/>
              <a:t>DividerLocation</a:t>
            </a:r>
            <a:r>
              <a:rPr lang="en-US" dirty="0" smtClean="0"/>
              <a:t>: 250</a:t>
            </a:r>
          </a:p>
          <a:p>
            <a:r>
              <a:rPr lang="en-US" b="1" u="sng" dirty="0" smtClean="0"/>
              <a:t>lstFiles</a:t>
            </a:r>
            <a:r>
              <a:rPr lang="en-US" b="1" u="sng" dirty="0" smtClean="0"/>
              <a:t> Properties</a:t>
            </a:r>
            <a:endParaRPr lang="en-US" dirty="0" smtClean="0"/>
          </a:p>
          <a:p>
            <a:r>
              <a:rPr lang="en-US" dirty="0" smtClean="0"/>
              <a:t>SelectionMode</a:t>
            </a:r>
            <a:r>
              <a:rPr lang="en-US" dirty="0" smtClean="0"/>
              <a:t>: SINGLE</a:t>
            </a:r>
          </a:p>
          <a:p>
            <a:r>
              <a:rPr lang="en-US" dirty="0" smtClean="0"/>
              <a:t>Model: Blank</a:t>
            </a:r>
          </a:p>
          <a:p>
            <a:r>
              <a:rPr lang="en-US" b="1" u="sng" dirty="0" smtClean="0"/>
              <a:t>pView</a:t>
            </a:r>
            <a:r>
              <a:rPr lang="en-US" b="1" u="sng" dirty="0" smtClean="0"/>
              <a:t> Properties</a:t>
            </a:r>
            <a:endParaRPr lang="en-US" dirty="0" smtClean="0"/>
          </a:p>
          <a:p>
            <a:r>
              <a:rPr lang="en-US" dirty="0" smtClean="0"/>
              <a:t>PreferredSize</a:t>
            </a:r>
            <a:r>
              <a:rPr lang="en-US" dirty="0" smtClean="0"/>
              <a:t>: (1000,800)</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13</a:t>
            </a:fld>
            <a:endParaRPr kumimoji="0" lang="en-US" dirty="0"/>
          </a:p>
        </p:txBody>
      </p:sp>
      <p:pic>
        <p:nvPicPr>
          <p:cNvPr id="3074" name="Picture 2"/>
          <p:cNvPicPr>
            <a:picLocks noChangeAspect="1" noChangeArrowheads="1"/>
          </p:cNvPicPr>
          <p:nvPr/>
        </p:nvPicPr>
        <p:blipFill>
          <a:blip r:embed="rId2"/>
          <a:srcRect/>
          <a:stretch>
            <a:fillRect/>
          </a:stretch>
        </p:blipFill>
        <p:spPr bwMode="auto">
          <a:xfrm>
            <a:off x="304800" y="923925"/>
            <a:ext cx="7172325" cy="5010150"/>
          </a:xfrm>
          <a:prstGeom prst="rect">
            <a:avLst/>
          </a:prstGeom>
          <a:noFill/>
          <a:ln w="9525">
            <a:noFill/>
            <a:miter lim="800000"/>
            <a:headEnd/>
            <a:tailEnd/>
          </a:ln>
          <a:effectLst/>
        </p:spPr>
      </p:pic>
      <p:sp>
        <p:nvSpPr>
          <p:cNvPr id="5" name="Rectangle 4"/>
          <p:cNvSpPr/>
          <p:nvPr/>
        </p:nvSpPr>
        <p:spPr>
          <a:xfrm>
            <a:off x="6324600" y="2209800"/>
            <a:ext cx="2514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The program supports auto-sliding through  a thread. So, an inner class is declared.</a:t>
            </a:r>
            <a:endParaRPr lang="en-US" sz="2400" dirty="0"/>
          </a:p>
        </p:txBody>
      </p:sp>
      <p:cxnSp>
        <p:nvCxnSpPr>
          <p:cNvPr id="7" name="Straight Arrow Connector 6"/>
          <p:cNvCxnSpPr>
            <a:stCxn id="5" idx="2"/>
          </p:cNvCxnSpPr>
          <p:nvPr/>
        </p:nvCxnSpPr>
        <p:spPr>
          <a:xfrm rot="5400000">
            <a:off x="5772150" y="3829050"/>
            <a:ext cx="1295400" cy="2324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14</a:t>
            </a:fld>
            <a:endParaRPr kumimoji="0" lang="en-US" dirty="0"/>
          </a:p>
        </p:txBody>
      </p:sp>
      <p:pic>
        <p:nvPicPr>
          <p:cNvPr id="4098" name="Picture 2"/>
          <p:cNvPicPr>
            <a:picLocks noChangeAspect="1" noChangeArrowheads="1"/>
          </p:cNvPicPr>
          <p:nvPr/>
        </p:nvPicPr>
        <p:blipFill>
          <a:blip r:embed="rId2"/>
          <a:srcRect/>
          <a:stretch>
            <a:fillRect/>
          </a:stretch>
        </p:blipFill>
        <p:spPr bwMode="auto">
          <a:xfrm>
            <a:off x="0" y="1905000"/>
            <a:ext cx="2257425" cy="4191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343150" y="923925"/>
            <a:ext cx="6724650" cy="5857875"/>
          </a:xfrm>
          <a:prstGeom prst="rect">
            <a:avLst/>
          </a:prstGeom>
          <a:noFill/>
          <a:ln w="9525">
            <a:noFill/>
            <a:miter lim="800000"/>
            <a:headEnd/>
            <a:tailEnd/>
          </a:ln>
          <a:effectLst/>
        </p:spPr>
      </p:pic>
      <p:sp>
        <p:nvSpPr>
          <p:cNvPr id="6" name="Rectangle 5"/>
          <p:cNvSpPr/>
          <p:nvPr/>
        </p:nvSpPr>
        <p:spPr>
          <a:xfrm>
            <a:off x="2514600" y="3429000"/>
            <a:ext cx="6324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 want the list of filenames (the variable </a:t>
            </a:r>
            <a:r>
              <a:rPr lang="en-US" sz="2400" b="1" u="sng" dirty="0" smtClean="0"/>
              <a:t>list</a:t>
            </a:r>
            <a:r>
              <a:rPr lang="en-US" sz="2400" dirty="0" smtClean="0"/>
              <a:t>) will be the model of the </a:t>
            </a:r>
            <a:r>
              <a:rPr lang="en-US" sz="2400" dirty="0" smtClean="0"/>
              <a:t>listbox</a:t>
            </a:r>
            <a:r>
              <a:rPr lang="en-US" sz="2400" dirty="0" smtClean="0"/>
              <a:t> </a:t>
            </a:r>
            <a:r>
              <a:rPr lang="en-US" sz="2400" b="1" u="sng" dirty="0" smtClean="0"/>
              <a:t>lstList</a:t>
            </a:r>
            <a:r>
              <a:rPr lang="en-US" sz="2400" dirty="0" smtClean="0"/>
              <a:t>. Return to the design window to complete this work.</a:t>
            </a:r>
            <a:endParaRPr lang="en-US" sz="2400" dirty="0"/>
          </a:p>
        </p:txBody>
      </p:sp>
      <p:sp>
        <p:nvSpPr>
          <p:cNvPr id="7" name="Oval 6"/>
          <p:cNvSpPr/>
          <p:nvPr/>
        </p:nvSpPr>
        <p:spPr>
          <a:xfrm>
            <a:off x="914400" y="2057400"/>
            <a:ext cx="1143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1:</a:t>
            </a:r>
          </a:p>
          <a:p>
            <a:pPr algn="ctr"/>
            <a:r>
              <a:rPr lang="en-US" dirty="0" smtClean="0"/>
              <a:t>Right click to the </a:t>
            </a:r>
            <a:r>
              <a:rPr lang="en-US" dirty="0" smtClean="0"/>
              <a:t>listbox</a:t>
            </a:r>
            <a:endParaRPr lang="en-US" dirty="0"/>
          </a:p>
        </p:txBody>
      </p:sp>
      <p:sp>
        <p:nvSpPr>
          <p:cNvPr id="8" name="Oval 7"/>
          <p:cNvSpPr/>
          <p:nvPr/>
        </p:nvSpPr>
        <p:spPr>
          <a:xfrm>
            <a:off x="4876800" y="10668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2</a:t>
            </a:r>
            <a:endParaRPr lang="en-US" dirty="0"/>
          </a:p>
        </p:txBody>
      </p:sp>
      <p:sp>
        <p:nvSpPr>
          <p:cNvPr id="9" name="Oval 8"/>
          <p:cNvSpPr/>
          <p:nvPr/>
        </p:nvSpPr>
        <p:spPr>
          <a:xfrm>
            <a:off x="5562600" y="62484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4</a:t>
            </a:r>
            <a:endParaRPr lang="en-US" dirty="0"/>
          </a:p>
        </p:txBody>
      </p:sp>
      <p:cxnSp>
        <p:nvCxnSpPr>
          <p:cNvPr id="11" name="Straight Arrow Connector 10"/>
          <p:cNvCxnSpPr>
            <a:stCxn id="9" idx="6"/>
          </p:cNvCxnSpPr>
          <p:nvPr/>
        </p:nvCxnSpPr>
        <p:spPr>
          <a:xfrm>
            <a:off x="6705600" y="64770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p:cNvCxnSpPr>
          <p:nvPr/>
        </p:nvCxnSpPr>
        <p:spPr>
          <a:xfrm rot="5400000">
            <a:off x="3936418" y="949628"/>
            <a:ext cx="600355" cy="1615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010400" y="12192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3</a:t>
            </a:r>
            <a:endParaRPr lang="en-US" dirty="0"/>
          </a:p>
        </p:txBody>
      </p:sp>
      <p:cxnSp>
        <p:nvCxnSpPr>
          <p:cNvPr id="19" name="Straight Arrow Connector 18"/>
          <p:cNvCxnSpPr>
            <a:stCxn id="17" idx="4"/>
          </p:cNvCxnSpPr>
          <p:nvPr/>
        </p:nvCxnSpPr>
        <p:spPr>
          <a:xfrm rot="5400000">
            <a:off x="7334250" y="1809750"/>
            <a:ext cx="3810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15</a:t>
            </a:fld>
            <a:endParaRPr kumimoji="0" lang="en-US" dirty="0"/>
          </a:p>
        </p:txBody>
      </p:sp>
      <p:pic>
        <p:nvPicPr>
          <p:cNvPr id="5122" name="Picture 2"/>
          <p:cNvPicPr>
            <a:picLocks noChangeAspect="1" noChangeArrowheads="1"/>
          </p:cNvPicPr>
          <p:nvPr/>
        </p:nvPicPr>
        <p:blipFill>
          <a:blip r:embed="rId2"/>
          <a:srcRect/>
          <a:stretch>
            <a:fillRect/>
          </a:stretch>
        </p:blipFill>
        <p:spPr bwMode="auto">
          <a:xfrm>
            <a:off x="108831" y="1066801"/>
            <a:ext cx="892634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16</a:t>
            </a:fld>
            <a:endParaRPr kumimoji="0" lang="en-US" dirty="0"/>
          </a:p>
        </p:txBody>
      </p:sp>
      <p:pic>
        <p:nvPicPr>
          <p:cNvPr id="6146" name="Picture 2"/>
          <p:cNvPicPr>
            <a:picLocks noChangeAspect="1" noChangeArrowheads="1"/>
          </p:cNvPicPr>
          <p:nvPr/>
        </p:nvPicPr>
        <p:blipFill>
          <a:blip r:embed="rId2"/>
          <a:srcRect/>
          <a:stretch>
            <a:fillRect/>
          </a:stretch>
        </p:blipFill>
        <p:spPr bwMode="auto">
          <a:xfrm>
            <a:off x="983718" y="1752601"/>
            <a:ext cx="7176564"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p:cNvPicPr>
            <a:picLocks noChangeAspect="1" noChangeArrowheads="1"/>
          </p:cNvPicPr>
          <p:nvPr/>
        </p:nvPicPr>
        <p:blipFill>
          <a:blip r:embed="rId2"/>
          <a:srcRect/>
          <a:stretch>
            <a:fillRect/>
          </a:stretch>
        </p:blipFill>
        <p:spPr bwMode="auto">
          <a:xfrm>
            <a:off x="152400" y="190500"/>
            <a:ext cx="8924925" cy="59817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17</a:t>
            </a:fld>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18</a:t>
            </a:fld>
            <a:endParaRPr kumimoji="0" lang="en-US" dirty="0"/>
          </a:p>
        </p:txBody>
      </p:sp>
      <p:pic>
        <p:nvPicPr>
          <p:cNvPr id="8194" name="Picture 2"/>
          <p:cNvPicPr>
            <a:picLocks noChangeAspect="1" noChangeArrowheads="1"/>
          </p:cNvPicPr>
          <p:nvPr/>
        </p:nvPicPr>
        <p:blipFill>
          <a:blip r:embed="rId2"/>
          <a:stretch>
            <a:fillRect/>
          </a:stretch>
        </p:blipFill>
        <p:spPr bwMode="auto">
          <a:xfrm>
            <a:off x="685801" y="685800"/>
            <a:ext cx="6943725" cy="4981575"/>
          </a:xfrm>
          <a:prstGeom prst="rect">
            <a:avLst/>
          </a:prstGeom>
          <a:noFill/>
          <a:ln>
            <a:solidFill>
              <a:srgbClr val="0000FF"/>
            </a:solidFill>
          </a:ln>
        </p:spPr>
      </p:pic>
      <p:pic>
        <p:nvPicPr>
          <p:cNvPr id="8195" name="Picture 3"/>
          <p:cNvPicPr>
            <a:picLocks noChangeAspect="1" noChangeArrowheads="1"/>
          </p:cNvPicPr>
          <p:nvPr/>
        </p:nvPicPr>
        <p:blipFill>
          <a:blip r:embed="rId3"/>
          <a:srcRect/>
          <a:stretch>
            <a:fillRect/>
          </a:stretch>
        </p:blipFill>
        <p:spPr bwMode="auto">
          <a:xfrm>
            <a:off x="2514600" y="5029200"/>
            <a:ext cx="5743575" cy="1181100"/>
          </a:xfrm>
          <a:prstGeom prst="rect">
            <a:avLst/>
          </a:prstGeom>
          <a:noFill/>
          <a:ln w="9525">
            <a:solidFill>
              <a:srgbClr val="0000FF"/>
            </a:solid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p:cNvPicPr>
            <a:picLocks noChangeAspect="1" noChangeArrowheads="1"/>
          </p:cNvPicPr>
          <p:nvPr/>
        </p:nvPicPr>
        <p:blipFill>
          <a:blip r:embed="rId2"/>
          <a:srcRect/>
          <a:stretch>
            <a:fillRect/>
          </a:stretch>
        </p:blipFill>
        <p:spPr bwMode="auto">
          <a:xfrm>
            <a:off x="152400" y="866775"/>
            <a:ext cx="7600950" cy="2409825"/>
          </a:xfrm>
          <a:prstGeom prst="rect">
            <a:avLst/>
          </a:prstGeom>
          <a:noFill/>
          <a:ln w="9525">
            <a:noFill/>
            <a:miter lim="800000"/>
            <a:headEnd/>
            <a:tailEnd/>
          </a:ln>
          <a:effectLst/>
        </p:spPr>
      </p:pic>
      <p:pic>
        <p:nvPicPr>
          <p:cNvPr id="9221" name="Picture 5"/>
          <p:cNvPicPr>
            <a:picLocks noChangeAspect="1" noChangeArrowheads="1"/>
          </p:cNvPicPr>
          <p:nvPr/>
        </p:nvPicPr>
        <p:blipFill>
          <a:blip r:embed="rId3"/>
          <a:srcRect/>
          <a:stretch>
            <a:fillRect/>
          </a:stretch>
        </p:blipFill>
        <p:spPr bwMode="auto">
          <a:xfrm>
            <a:off x="814388" y="3486150"/>
            <a:ext cx="7515225" cy="291465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19</a:t>
            </a:fld>
            <a:endParaRPr kumimoji="0" lang="en-US" dirty="0"/>
          </a:p>
        </p:txBody>
      </p:sp>
      <p:pic>
        <p:nvPicPr>
          <p:cNvPr id="9219" name="Picture 3"/>
          <p:cNvPicPr>
            <a:picLocks noChangeAspect="1" noChangeArrowheads="1"/>
          </p:cNvPicPr>
          <p:nvPr/>
        </p:nvPicPr>
        <p:blipFill>
          <a:blip r:embed="rId4"/>
          <a:srcRect/>
          <a:stretch>
            <a:fillRect/>
          </a:stretch>
        </p:blipFill>
        <p:spPr bwMode="auto">
          <a:xfrm>
            <a:off x="6553200" y="1676400"/>
            <a:ext cx="2276475" cy="1685925"/>
          </a:xfrm>
          <a:prstGeom prst="rect">
            <a:avLst/>
          </a:prstGeom>
          <a:noFill/>
          <a:ln w="9525">
            <a:noFill/>
            <a:miter lim="800000"/>
            <a:headEnd/>
            <a:tailEnd/>
          </a:ln>
          <a:effectLst/>
        </p:spPr>
      </p:pic>
      <p:cxnSp>
        <p:nvCxnSpPr>
          <p:cNvPr id="7" name="Straight Arrow Connector 6"/>
          <p:cNvCxnSpPr/>
          <p:nvPr/>
        </p:nvCxnSpPr>
        <p:spPr>
          <a:xfrm>
            <a:off x="4038600" y="1066800"/>
            <a:ext cx="2667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791200" y="25146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220" name="Picture 4"/>
          <p:cNvPicPr>
            <a:picLocks noChangeAspect="1" noChangeArrowheads="1"/>
          </p:cNvPicPr>
          <p:nvPr/>
        </p:nvPicPr>
        <p:blipFill>
          <a:blip r:embed="rId5"/>
          <a:srcRect/>
          <a:stretch>
            <a:fillRect/>
          </a:stretch>
        </p:blipFill>
        <p:spPr bwMode="auto">
          <a:xfrm>
            <a:off x="6172200" y="4572000"/>
            <a:ext cx="2190750" cy="285750"/>
          </a:xfrm>
          <a:prstGeom prst="rect">
            <a:avLst/>
          </a:prstGeom>
          <a:noFill/>
          <a:ln w="9525">
            <a:noFill/>
            <a:miter lim="800000"/>
            <a:headEnd/>
            <a:tailEnd/>
          </a:ln>
          <a:effectLst/>
        </p:spPr>
      </p:pic>
      <p:cxnSp>
        <p:nvCxnSpPr>
          <p:cNvPr id="15" name="Straight Arrow Connector 14"/>
          <p:cNvCxnSpPr>
            <a:endCxn id="9220" idx="1"/>
          </p:cNvCxnSpPr>
          <p:nvPr/>
        </p:nvCxnSpPr>
        <p:spPr>
          <a:xfrm>
            <a:off x="5791200" y="4343400"/>
            <a:ext cx="381000" cy="371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562600" y="47244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5" name="Slide Number Placeholder 4"/>
          <p:cNvSpPr>
            <a:spLocks noGrp="1"/>
          </p:cNvSpPr>
          <p:nvPr>
            <p:ph type="sldNum" sz="quarter" idx="12"/>
          </p:nvPr>
        </p:nvSpPr>
        <p:spPr/>
        <p:txBody>
          <a:bodyPr>
            <a:normAutofit/>
          </a:bodyPr>
          <a:lstStyle/>
          <a:p>
            <a:fld id="{CA15C064-DD44-4CAC-873E-2D1F54821676}" type="slidenum">
              <a:rPr kumimoji="0" lang="en-US" smtClean="0"/>
              <a:pPr/>
              <a:t>2</a:t>
            </a:fld>
            <a:endParaRPr kumimoji="0" lang="en-US" dirty="0"/>
          </a:p>
        </p:txBody>
      </p:sp>
      <p:sp>
        <p:nvSpPr>
          <p:cNvPr id="3" name="Content Placeholder 2"/>
          <p:cNvSpPr>
            <a:spLocks noGrp="1"/>
          </p:cNvSpPr>
          <p:nvPr>
            <p:ph sz="quarter" idx="1"/>
          </p:nvPr>
        </p:nvSpPr>
        <p:spPr/>
        <p:txBody>
          <a:bodyPr>
            <a:normAutofit lnSpcReduction="10000"/>
          </a:bodyPr>
          <a:lstStyle/>
          <a:p>
            <a:r>
              <a:rPr lang="en-US" dirty="0" smtClean="0"/>
              <a:t>Introduction</a:t>
            </a:r>
          </a:p>
          <a:p>
            <a:r>
              <a:rPr lang="en-US" dirty="0" smtClean="0"/>
              <a:t>The </a:t>
            </a:r>
            <a:r>
              <a:rPr lang="en-US" dirty="0" smtClean="0"/>
              <a:t>java.awt.</a:t>
            </a:r>
            <a:r>
              <a:rPr lang="en-US" b="1" dirty="0" smtClean="0"/>
              <a:t>Image</a:t>
            </a:r>
            <a:r>
              <a:rPr lang="en-US" dirty="0" smtClean="0"/>
              <a:t> Class</a:t>
            </a:r>
          </a:p>
          <a:p>
            <a:r>
              <a:rPr lang="en-US" dirty="0" smtClean="0"/>
              <a:t>The </a:t>
            </a:r>
            <a:r>
              <a:rPr lang="en-US" dirty="0" smtClean="0"/>
              <a:t>java.awt.image.</a:t>
            </a:r>
            <a:r>
              <a:rPr lang="en-US" b="1" dirty="0" smtClean="0"/>
              <a:t>BufferedImage</a:t>
            </a:r>
            <a:r>
              <a:rPr lang="en-US" dirty="0" smtClean="0"/>
              <a:t> Class</a:t>
            </a:r>
          </a:p>
          <a:p>
            <a:r>
              <a:rPr lang="en-US" dirty="0" smtClean="0"/>
              <a:t>The java.awt</a:t>
            </a:r>
          </a:p>
          <a:p>
            <a:r>
              <a:rPr lang="en-US" dirty="0" smtClean="0"/>
              <a:t>Reading/Loading an Image</a:t>
            </a:r>
          </a:p>
          <a:p>
            <a:r>
              <a:rPr lang="en-US" dirty="0" smtClean="0"/>
              <a:t>Drawing an Image</a:t>
            </a:r>
          </a:p>
          <a:p>
            <a:r>
              <a:rPr lang="en-US" dirty="0" smtClean="0"/>
              <a:t>Demonstrations</a:t>
            </a:r>
          </a:p>
          <a:p>
            <a:r>
              <a:rPr lang="en-US" dirty="0" smtClean="0"/>
              <a:t>Teach yourself</a:t>
            </a:r>
          </a:p>
          <a:p>
            <a:pPr lvl="1"/>
            <a:r>
              <a:rPr lang="en-US" dirty="0" smtClean="0"/>
              <a:t>Creating and </a:t>
            </a:r>
            <a:r>
              <a:rPr lang="en-US" dirty="0" smtClean="0"/>
              <a:t>drawing </a:t>
            </a:r>
            <a:r>
              <a:rPr lang="en-US" dirty="0" smtClean="0"/>
              <a:t>to an image</a:t>
            </a:r>
          </a:p>
          <a:p>
            <a:pPr lvl="1"/>
            <a:r>
              <a:rPr lang="en-US" dirty="0" smtClean="0"/>
              <a:t>Writing/Saving an image</a:t>
            </a:r>
          </a:p>
          <a:p>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8" name="Picture 8"/>
          <p:cNvPicPr>
            <a:picLocks noChangeAspect="1" noChangeArrowheads="1"/>
          </p:cNvPicPr>
          <p:nvPr/>
        </p:nvPicPr>
        <p:blipFill>
          <a:blip r:embed="rId2"/>
          <a:srcRect/>
          <a:stretch>
            <a:fillRect/>
          </a:stretch>
        </p:blipFill>
        <p:spPr bwMode="auto">
          <a:xfrm>
            <a:off x="1981200" y="2286000"/>
            <a:ext cx="7000875" cy="333375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20</a:t>
            </a:fld>
            <a:endParaRPr kumimoji="0" lang="en-US" dirty="0"/>
          </a:p>
        </p:txBody>
      </p:sp>
      <p:pic>
        <p:nvPicPr>
          <p:cNvPr id="10242" name="Picture 2"/>
          <p:cNvPicPr>
            <a:picLocks noChangeAspect="1" noChangeArrowheads="1"/>
          </p:cNvPicPr>
          <p:nvPr/>
        </p:nvPicPr>
        <p:blipFill>
          <a:blip r:embed="rId3"/>
          <a:srcRect/>
          <a:stretch>
            <a:fillRect/>
          </a:stretch>
        </p:blipFill>
        <p:spPr bwMode="auto">
          <a:xfrm>
            <a:off x="1981200" y="762000"/>
            <a:ext cx="6991350" cy="143827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228600" y="1219200"/>
            <a:ext cx="1628775" cy="962025"/>
          </a:xfrm>
          <a:prstGeom prst="rect">
            <a:avLst/>
          </a:prstGeom>
          <a:noFill/>
          <a:ln w="9525">
            <a:noFill/>
            <a:miter lim="800000"/>
            <a:headEnd/>
            <a:tailEnd/>
          </a:ln>
          <a:effectLst/>
        </p:spPr>
      </p:pic>
      <p:cxnSp>
        <p:nvCxnSpPr>
          <p:cNvPr id="8" name="Straight Arrow Connector 7"/>
          <p:cNvCxnSpPr>
            <a:stCxn id="10244" idx="3"/>
          </p:cNvCxnSpPr>
          <p:nvPr/>
        </p:nvCxnSpPr>
        <p:spPr>
          <a:xfrm flipV="1">
            <a:off x="1857375" y="1676400"/>
            <a:ext cx="428625" cy="23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46" name="Picture 6"/>
          <p:cNvPicPr>
            <a:picLocks noChangeAspect="1" noChangeArrowheads="1"/>
          </p:cNvPicPr>
          <p:nvPr/>
        </p:nvPicPr>
        <p:blipFill>
          <a:blip r:embed="rId5"/>
          <a:srcRect/>
          <a:stretch>
            <a:fillRect/>
          </a:stretch>
        </p:blipFill>
        <p:spPr bwMode="auto">
          <a:xfrm>
            <a:off x="1914525" y="5715000"/>
            <a:ext cx="7000875" cy="942975"/>
          </a:xfrm>
          <a:prstGeom prst="rect">
            <a:avLst/>
          </a:prstGeom>
          <a:noFill/>
          <a:ln w="9525">
            <a:noFill/>
            <a:miter lim="800000"/>
            <a:headEnd/>
            <a:tailEnd/>
          </a:ln>
          <a:effectLst/>
        </p:spPr>
      </p:pic>
      <p:pic>
        <p:nvPicPr>
          <p:cNvPr id="10247" name="Picture 7"/>
          <p:cNvPicPr>
            <a:picLocks noChangeAspect="1" noChangeArrowheads="1"/>
          </p:cNvPicPr>
          <p:nvPr/>
        </p:nvPicPr>
        <p:blipFill>
          <a:blip r:embed="rId6"/>
          <a:srcRect/>
          <a:stretch>
            <a:fillRect/>
          </a:stretch>
        </p:blipFill>
        <p:spPr bwMode="auto">
          <a:xfrm>
            <a:off x="228600" y="4267200"/>
            <a:ext cx="2133600" cy="742950"/>
          </a:xfrm>
          <a:prstGeom prst="rect">
            <a:avLst/>
          </a:prstGeom>
          <a:noFill/>
          <a:ln w="9525">
            <a:noFill/>
            <a:miter lim="800000"/>
            <a:headEnd/>
            <a:tailEnd/>
          </a:ln>
          <a:effectLst/>
        </p:spPr>
      </p:pic>
      <p:cxnSp>
        <p:nvCxnSpPr>
          <p:cNvPr id="11" name="Straight Arrow Connector 10"/>
          <p:cNvCxnSpPr/>
          <p:nvPr/>
        </p:nvCxnSpPr>
        <p:spPr>
          <a:xfrm flipV="1">
            <a:off x="1066800" y="35052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990600" y="4953000"/>
            <a:ext cx="838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5" name="Slide Number Placeholder 4"/>
          <p:cNvSpPr>
            <a:spLocks noGrp="1"/>
          </p:cNvSpPr>
          <p:nvPr>
            <p:ph type="sldNum" sz="quarter" idx="12"/>
          </p:nvPr>
        </p:nvSpPr>
        <p:spPr/>
        <p:txBody>
          <a:bodyPr>
            <a:normAutofit/>
          </a:bodyPr>
          <a:lstStyle/>
          <a:p>
            <a:fld id="{CA15C064-DD44-4CAC-873E-2D1F54821676}" type="slidenum">
              <a:rPr kumimoji="0" lang="en-US" smtClean="0"/>
              <a:pPr/>
              <a:t>21</a:t>
            </a:fld>
            <a:endParaRPr kumimoji="0" lang="en-US" dirty="0"/>
          </a:p>
        </p:txBody>
      </p:sp>
      <p:sp>
        <p:nvSpPr>
          <p:cNvPr id="3" name="Content Placeholder 2"/>
          <p:cNvSpPr>
            <a:spLocks noGrp="1"/>
          </p:cNvSpPr>
          <p:nvPr>
            <p:ph sz="quarter" idx="1"/>
          </p:nvPr>
        </p:nvSpPr>
        <p:spPr/>
        <p:txBody>
          <a:bodyPr>
            <a:normAutofit/>
          </a:bodyPr>
          <a:lstStyle/>
          <a:p>
            <a:r>
              <a:rPr lang="en-US" dirty="0" smtClean="0"/>
              <a:t>Introduction</a:t>
            </a:r>
          </a:p>
          <a:p>
            <a:r>
              <a:rPr lang="en-US" dirty="0" smtClean="0"/>
              <a:t>The </a:t>
            </a:r>
            <a:r>
              <a:rPr lang="en-US" dirty="0" smtClean="0"/>
              <a:t>java.awt.</a:t>
            </a:r>
            <a:r>
              <a:rPr lang="en-US" b="1" dirty="0" smtClean="0"/>
              <a:t>Image</a:t>
            </a:r>
            <a:r>
              <a:rPr lang="en-US" dirty="0" smtClean="0"/>
              <a:t> Class</a:t>
            </a:r>
          </a:p>
          <a:p>
            <a:r>
              <a:rPr lang="en-US" dirty="0" smtClean="0"/>
              <a:t>The </a:t>
            </a:r>
            <a:r>
              <a:rPr lang="en-US" dirty="0" smtClean="0"/>
              <a:t>java.awt.image.</a:t>
            </a:r>
            <a:r>
              <a:rPr lang="en-US" b="1" dirty="0" smtClean="0"/>
              <a:t>BufferedImage</a:t>
            </a:r>
            <a:r>
              <a:rPr lang="en-US" dirty="0" smtClean="0"/>
              <a:t> Class</a:t>
            </a:r>
          </a:p>
          <a:p>
            <a:r>
              <a:rPr lang="en-US" dirty="0" smtClean="0"/>
              <a:t>The java.awt</a:t>
            </a:r>
          </a:p>
          <a:p>
            <a:r>
              <a:rPr lang="en-US" dirty="0" smtClean="0"/>
              <a:t>Reading/Loading an Image</a:t>
            </a:r>
          </a:p>
          <a:p>
            <a:r>
              <a:rPr lang="en-US" dirty="0" smtClean="0"/>
              <a:t>Drawing an Image</a:t>
            </a:r>
          </a:p>
          <a:p>
            <a:r>
              <a:rPr lang="en-US" dirty="0" smtClean="0"/>
              <a:t>Demonstrations</a:t>
            </a:r>
          </a:p>
          <a:p>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5" name="Slide Number Placeholder 4"/>
          <p:cNvSpPr>
            <a:spLocks noGrp="1"/>
          </p:cNvSpPr>
          <p:nvPr>
            <p:ph type="sldNum" sz="quarter" idx="12"/>
          </p:nvPr>
        </p:nvSpPr>
        <p:spPr/>
        <p:txBody>
          <a:bodyPr>
            <a:normAutofit/>
          </a:bodyPr>
          <a:lstStyle/>
          <a:p>
            <a:fld id="{CA15C064-DD44-4CAC-873E-2D1F54821676}" type="slidenum">
              <a:rPr kumimoji="0" lang="en-US" smtClean="0"/>
              <a:pPr/>
              <a:t>22</a:t>
            </a:fld>
            <a:endParaRPr kumimoji="0"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Reading/Loading an Image</a:t>
            </a:r>
          </a:p>
          <a:p>
            <a:r>
              <a:rPr lang="en-US" dirty="0" smtClean="0"/>
              <a:t>Drawing an Image</a:t>
            </a:r>
          </a:p>
          <a:p>
            <a:r>
              <a:rPr lang="en-US" dirty="0" smtClean="0"/>
              <a:t>Creating and Drawing to an </a:t>
            </a:r>
            <a:r>
              <a:rPr lang="en-US" dirty="0" smtClean="0"/>
              <a:t>Image</a:t>
            </a:r>
            <a:endParaRPr lang="en-US" dirty="0" smtClean="0"/>
          </a:p>
          <a:p>
            <a:r>
              <a:rPr lang="en-US" dirty="0" smtClean="0"/>
              <a:t>Demonstration</a:t>
            </a:r>
          </a:p>
          <a:p>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971800"/>
            <a:ext cx="7696200" cy="685800"/>
          </a:xfrm>
        </p:spPr>
        <p:txBody>
          <a:bodyPr>
            <a:normAutofit/>
          </a:bodyPr>
          <a:lstStyle/>
          <a:p>
            <a:pPr algn="ctr"/>
            <a:r>
              <a:rPr lang="en-US" dirty="0" smtClean="0"/>
              <a:t>Thank You</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
        <p:nvSpPr>
          <p:cNvPr id="5" name="Content Placeholder 4"/>
          <p:cNvSpPr>
            <a:spLocks noGrp="1"/>
          </p:cNvSpPr>
          <p:nvPr>
            <p:ph sz="quarter"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Introduction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3</a:t>
            </a:fld>
            <a:endParaRPr kumimoji="0" lang="en-US" dirty="0"/>
          </a:p>
        </p:txBody>
      </p:sp>
      <p:sp>
        <p:nvSpPr>
          <p:cNvPr id="3" name="Content Placeholder 2"/>
          <p:cNvSpPr>
            <a:spLocks noGrp="1"/>
          </p:cNvSpPr>
          <p:nvPr>
            <p:ph sz="quarter" idx="1"/>
          </p:nvPr>
        </p:nvSpPr>
        <p:spPr>
          <a:xfrm>
            <a:off x="381000" y="1447800"/>
            <a:ext cx="8458200" cy="4572000"/>
          </a:xfrm>
        </p:spPr>
        <p:txBody>
          <a:bodyPr>
            <a:normAutofit/>
          </a:bodyPr>
          <a:lstStyle/>
          <a:p>
            <a:r>
              <a:rPr lang="en-US" dirty="0" smtClean="0"/>
              <a:t>There are a number of common tasks when working with images.</a:t>
            </a:r>
          </a:p>
          <a:p>
            <a:pPr lvl="1"/>
            <a:r>
              <a:rPr lang="en-US" dirty="0" smtClean="0"/>
              <a:t>Loading an external GIF, PNG JPEG image format file into the internal image representation used by Java 2D.</a:t>
            </a:r>
          </a:p>
          <a:p>
            <a:pPr lvl="1"/>
            <a:r>
              <a:rPr lang="en-US" dirty="0" smtClean="0"/>
              <a:t>Directly creating a Java 2D image and rendering to it.</a:t>
            </a:r>
          </a:p>
          <a:p>
            <a:pPr lvl="1"/>
            <a:r>
              <a:rPr lang="en-US" dirty="0" smtClean="0"/>
              <a:t>Drawing the contents of a Java 2D image on to a drawing surface.</a:t>
            </a:r>
          </a:p>
          <a:p>
            <a:pPr lvl="1"/>
            <a:r>
              <a:rPr lang="en-US" dirty="0" smtClean="0"/>
              <a:t>Saving the contents of a Java 2D image to an external GIF, PNG, or JPEG image file.</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4</a:t>
            </a:fld>
            <a:endParaRPr kumimoji="0" lang="en-US" dirty="0"/>
          </a:p>
        </p:txBody>
      </p:sp>
      <p:sp>
        <p:nvSpPr>
          <p:cNvPr id="3" name="Content Placeholder 2"/>
          <p:cNvSpPr>
            <a:spLocks noGrp="1"/>
          </p:cNvSpPr>
          <p:nvPr>
            <p:ph sz="quarter" idx="1"/>
          </p:nvPr>
        </p:nvSpPr>
        <p:spPr>
          <a:xfrm>
            <a:off x="381000" y="914400"/>
            <a:ext cx="8534400" cy="5791200"/>
          </a:xfrm>
        </p:spPr>
        <p:txBody>
          <a:bodyPr>
            <a:noAutofit/>
          </a:bodyPr>
          <a:lstStyle/>
          <a:p>
            <a:r>
              <a:rPr lang="en-US" sz="2000" dirty="0" smtClean="0"/>
              <a:t>The are two main classes that you must learn about to work with images:</a:t>
            </a:r>
          </a:p>
          <a:p>
            <a:pPr lvl="1"/>
            <a:r>
              <a:rPr lang="en-US" sz="1800" dirty="0" smtClean="0"/>
              <a:t>The </a:t>
            </a:r>
            <a:r>
              <a:rPr lang="en-US" sz="1800" dirty="0" smtClean="0">
                <a:hlinkClick r:id="rId2"/>
              </a:rPr>
              <a:t>java.awt.Image</a:t>
            </a:r>
            <a:r>
              <a:rPr lang="en-US" sz="1800" dirty="0" smtClean="0"/>
              <a:t> class is the </a:t>
            </a:r>
            <a:r>
              <a:rPr lang="en-US" sz="1800" dirty="0" smtClean="0"/>
              <a:t>superclass</a:t>
            </a:r>
            <a:r>
              <a:rPr lang="en-US" sz="1800" dirty="0" smtClean="0"/>
              <a:t> that represents graphical images as rectangular arrays of pixels.</a:t>
            </a:r>
          </a:p>
          <a:p>
            <a:pPr lvl="1"/>
            <a:r>
              <a:rPr lang="en-US" sz="1800" dirty="0" smtClean="0"/>
              <a:t>The </a:t>
            </a:r>
            <a:r>
              <a:rPr lang="en-US" sz="1800" dirty="0" smtClean="0">
                <a:hlinkClick r:id="rId3"/>
              </a:rPr>
              <a:t>java.awt.image.BufferedImage</a:t>
            </a:r>
            <a:r>
              <a:rPr lang="en-US" sz="1800" dirty="0" smtClean="0"/>
              <a:t> class, which extends the Image class to allow the application to operate directly with image data (for example, retrieving or setting up the pixel color). Applications can directly construct instances of this class.</a:t>
            </a:r>
          </a:p>
          <a:p>
            <a:r>
              <a:rPr lang="en-US" sz="2000" dirty="0" smtClean="0"/>
              <a:t>The </a:t>
            </a:r>
            <a:r>
              <a:rPr lang="en-US" sz="2000" dirty="0" smtClean="0"/>
              <a:t>BufferedImage</a:t>
            </a:r>
            <a:r>
              <a:rPr lang="en-US" sz="2000" dirty="0" smtClean="0"/>
              <a:t> class is a cornerstone of the Java 2D immediate-mode imaging API. It manages the image in memory and provides methods for storing, interpreting, and obtaining pixel data. Since </a:t>
            </a:r>
            <a:r>
              <a:rPr lang="en-US" sz="2000" dirty="0" smtClean="0"/>
              <a:t>BufferedImage</a:t>
            </a:r>
            <a:r>
              <a:rPr lang="en-US" sz="2000" dirty="0" smtClean="0"/>
              <a:t> is a subclass of Image it can be rendered by  the Graphics and Graphics2D methods that accept an Image parameter.</a:t>
            </a:r>
          </a:p>
          <a:p>
            <a:r>
              <a:rPr lang="en-US" sz="2000" dirty="0" smtClean="0"/>
              <a:t>A </a:t>
            </a:r>
            <a:r>
              <a:rPr lang="en-US" sz="2000" dirty="0" smtClean="0"/>
              <a:t>BufferedImage</a:t>
            </a:r>
            <a:r>
              <a:rPr lang="en-US" sz="2000" dirty="0" smtClean="0"/>
              <a:t> is essentially an Image with an accessible data buffer. It is therefore more efficient to work directly with </a:t>
            </a:r>
            <a:r>
              <a:rPr lang="en-US" sz="2000" dirty="0" smtClean="0"/>
              <a:t>BufferedImage</a:t>
            </a:r>
            <a:r>
              <a:rPr lang="en-US" sz="2000" dirty="0" smtClean="0"/>
              <a:t>. A </a:t>
            </a:r>
            <a:r>
              <a:rPr lang="en-US" sz="2000" dirty="0" smtClean="0"/>
              <a:t>BufferedImage</a:t>
            </a:r>
            <a:r>
              <a:rPr lang="en-US" sz="2000" dirty="0" smtClean="0"/>
              <a:t> has </a:t>
            </a:r>
            <a:r>
              <a:rPr lang="en-US" sz="2000" dirty="0" smtClean="0"/>
              <a:t>a </a:t>
            </a:r>
            <a:r>
              <a:rPr lang="en-US" sz="2000" i="1" dirty="0" smtClean="0"/>
              <a:t>ColorModel</a:t>
            </a:r>
            <a:r>
              <a:rPr lang="en-US" sz="2000" dirty="0" smtClean="0"/>
              <a:t> and a </a:t>
            </a:r>
            <a:r>
              <a:rPr lang="en-US" sz="2000" i="1" dirty="0" smtClean="0"/>
              <a:t>Raster</a:t>
            </a:r>
            <a:r>
              <a:rPr lang="en-US" sz="2000" dirty="0" smtClean="0"/>
              <a:t> of image data. The </a:t>
            </a:r>
            <a:r>
              <a:rPr lang="en-US" sz="2000" dirty="0" smtClean="0"/>
              <a:t>ColorModel</a:t>
            </a:r>
            <a:r>
              <a:rPr lang="en-US" sz="2000" dirty="0" smtClean="0"/>
              <a:t> provides a color interpretation of the image's pixel data.</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5</a:t>
            </a:fld>
            <a:endParaRPr kumimoji="0" lang="en-US" dirty="0"/>
          </a:p>
        </p:txBody>
      </p:sp>
      <p:sp>
        <p:nvSpPr>
          <p:cNvPr id="3" name="Content Placeholder 2"/>
          <p:cNvSpPr>
            <a:spLocks noGrp="1"/>
          </p:cNvSpPr>
          <p:nvPr>
            <p:ph sz="quarter" idx="1"/>
          </p:nvPr>
        </p:nvSpPr>
        <p:spPr>
          <a:xfrm>
            <a:off x="381000" y="1447800"/>
            <a:ext cx="8458200" cy="3276600"/>
          </a:xfrm>
        </p:spPr>
        <p:txBody>
          <a:bodyPr>
            <a:normAutofit/>
          </a:bodyPr>
          <a:lstStyle/>
          <a:p>
            <a:r>
              <a:rPr lang="en-US" dirty="0" smtClean="0"/>
              <a:t>The Raster performs the following functions:</a:t>
            </a:r>
          </a:p>
          <a:p>
            <a:pPr lvl="1"/>
            <a:r>
              <a:rPr lang="en-US" dirty="0" smtClean="0"/>
              <a:t>Represents the rectangular coordinates of the image</a:t>
            </a:r>
          </a:p>
          <a:p>
            <a:pPr lvl="1"/>
            <a:r>
              <a:rPr lang="en-US" dirty="0" smtClean="0"/>
              <a:t>Maintains image data in memory</a:t>
            </a:r>
          </a:p>
          <a:p>
            <a:pPr lvl="1"/>
            <a:r>
              <a:rPr lang="en-US" dirty="0" smtClean="0"/>
              <a:t>Provides a mechanism for creating multiple </a:t>
            </a:r>
            <a:r>
              <a:rPr lang="en-US" dirty="0" smtClean="0"/>
              <a:t>subimages</a:t>
            </a:r>
            <a:r>
              <a:rPr lang="en-US" dirty="0" smtClean="0"/>
              <a:t> from a single image data buffer</a:t>
            </a:r>
          </a:p>
          <a:p>
            <a:pPr lvl="1"/>
            <a:r>
              <a:rPr lang="en-US" dirty="0" smtClean="0"/>
              <a:t>Provides methods for accessing specific pixels within the image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The </a:t>
            </a:r>
            <a:r>
              <a:rPr lang="en-US" dirty="0" smtClean="0"/>
              <a:t>java.awt.Image</a:t>
            </a:r>
            <a:r>
              <a:rPr lang="en-US" dirty="0" smtClean="0"/>
              <a:t> Class</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5" name="Content Placeholder 4"/>
          <p:cNvSpPr>
            <a:spLocks noGrp="1"/>
          </p:cNvSpPr>
          <p:nvPr>
            <p:ph sz="quarter" idx="1"/>
          </p:nvPr>
        </p:nvSpPr>
        <p:spPr/>
        <p:txBody>
          <a:bodyPr/>
          <a:lstStyle/>
          <a:p>
            <a:r>
              <a:rPr lang="en-US" dirty="0" smtClean="0"/>
              <a:t>public abstract class </a:t>
            </a:r>
            <a:r>
              <a:rPr lang="en-US" b="1" dirty="0" smtClean="0"/>
              <a:t>Image</a:t>
            </a:r>
            <a:r>
              <a:rPr lang="en-US" dirty="0" smtClean="0"/>
              <a:t> extends </a:t>
            </a:r>
            <a:r>
              <a:rPr lang="en-US" dirty="0" smtClean="0">
                <a:hlinkClick r:id="rId2" tooltip="class in java.lang"/>
              </a:rPr>
              <a:t>Object</a:t>
            </a:r>
            <a:endParaRPr lang="en-US" dirty="0" smtClean="0"/>
          </a:p>
          <a:p>
            <a:r>
              <a:rPr lang="en-US" dirty="0" smtClean="0"/>
              <a:t>The abstract class Image is the </a:t>
            </a:r>
            <a:r>
              <a:rPr lang="en-US" dirty="0" smtClean="0"/>
              <a:t>superclass</a:t>
            </a:r>
            <a:r>
              <a:rPr lang="en-US" dirty="0" smtClean="0"/>
              <a:t> of all classes that represent graphical images. The image must be obtained in a platform-specific manner.</a:t>
            </a:r>
          </a:p>
          <a:p>
            <a:r>
              <a:rPr lang="en-US" dirty="0" smtClean="0">
                <a:hlinkClick r:id="rId3"/>
              </a:rPr>
              <a:t>https://docs.oracle.com/javase/8/docs/api/java/awt/Image.html</a:t>
            </a:r>
            <a:endParaRPr lang="en-US" dirty="0" smtClean="0"/>
          </a:p>
          <a:p>
            <a:r>
              <a:rPr lang="en-US" dirty="0" smtClean="0"/>
              <a:t>Constructor: Image(void)</a:t>
            </a:r>
          </a:p>
          <a:p>
            <a:r>
              <a:rPr lang="en-US" dirty="0" smtClean="0"/>
              <a:t>Common Methods</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96200" cy="838200"/>
          </a:xfrm>
        </p:spPr>
        <p:txBody>
          <a:bodyPr>
            <a:normAutofit fontScale="90000"/>
          </a:bodyPr>
          <a:lstStyle/>
          <a:p>
            <a:r>
              <a:rPr lang="en-US" dirty="0" smtClean="0"/>
              <a:t>3- The </a:t>
            </a:r>
            <a:r>
              <a:rPr lang="en-US" dirty="0" smtClean="0"/>
              <a:t>java.awt.image.BufferedImage</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t>public class </a:t>
            </a:r>
            <a:r>
              <a:rPr lang="en-US" b="1" dirty="0" smtClean="0"/>
              <a:t>BufferedImage</a:t>
            </a:r>
            <a:r>
              <a:rPr lang="en-US" dirty="0" smtClean="0"/>
              <a:t> extends </a:t>
            </a:r>
            <a:r>
              <a:rPr lang="en-US" dirty="0" smtClean="0">
                <a:hlinkClick r:id="rId2" tooltip="class in java.awt"/>
              </a:rPr>
              <a:t>Image</a:t>
            </a:r>
            <a:r>
              <a:rPr lang="en-US" dirty="0" smtClean="0"/>
              <a:t> implements </a:t>
            </a:r>
            <a:r>
              <a:rPr lang="en-US" dirty="0" smtClean="0">
                <a:hlinkClick r:id="rId3" tooltip="interface in java.awt.image"/>
              </a:rPr>
              <a:t>WritableRenderedImage</a:t>
            </a:r>
            <a:r>
              <a:rPr lang="en-US" dirty="0" smtClean="0"/>
              <a:t>, </a:t>
            </a:r>
            <a:r>
              <a:rPr lang="en-US" dirty="0" smtClean="0">
                <a:hlinkClick r:id="rId4" tooltip="interface in java.awt"/>
              </a:rPr>
              <a:t>Transparency</a:t>
            </a:r>
            <a:endParaRPr lang="en-US" dirty="0" smtClean="0"/>
          </a:p>
          <a:p>
            <a:r>
              <a:rPr lang="en-US" dirty="0" smtClean="0"/>
              <a:t>The </a:t>
            </a:r>
            <a:r>
              <a:rPr lang="en-US" dirty="0" smtClean="0"/>
              <a:t>BufferedImage</a:t>
            </a:r>
            <a:r>
              <a:rPr lang="en-US" dirty="0" smtClean="0"/>
              <a:t> subclass describes an </a:t>
            </a:r>
            <a:r>
              <a:rPr lang="en-US" dirty="0" smtClean="0">
                <a:hlinkClick r:id="rId2" tooltip="class in java.awt"/>
              </a:rPr>
              <a:t>Image</a:t>
            </a:r>
            <a:r>
              <a:rPr lang="en-US" dirty="0" smtClean="0"/>
              <a:t> with an accessible buffer of image data. A </a:t>
            </a:r>
            <a:r>
              <a:rPr lang="en-US" dirty="0" smtClean="0"/>
              <a:t>BufferedImage</a:t>
            </a:r>
            <a:r>
              <a:rPr lang="en-US" dirty="0" smtClean="0"/>
              <a:t> is comprised of a </a:t>
            </a:r>
            <a:r>
              <a:rPr lang="en-US" dirty="0" smtClean="0">
                <a:hlinkClick r:id="rId5" tooltip="class in java.awt.image"/>
              </a:rPr>
              <a:t>ColorModel</a:t>
            </a:r>
            <a:r>
              <a:rPr lang="en-US" dirty="0" smtClean="0"/>
              <a:t> and a </a:t>
            </a:r>
            <a:r>
              <a:rPr lang="en-US" dirty="0" smtClean="0">
                <a:hlinkClick r:id="rId6" tooltip="class in java.awt.image"/>
              </a:rPr>
              <a:t>Raster</a:t>
            </a:r>
            <a:r>
              <a:rPr lang="en-US" dirty="0" smtClean="0"/>
              <a:t> of image data. The number and types of bands in the </a:t>
            </a:r>
            <a:r>
              <a:rPr lang="en-US" dirty="0" smtClean="0">
                <a:hlinkClick r:id="rId7" tooltip="class in java.awt.image"/>
              </a:rPr>
              <a:t>SampleModel</a:t>
            </a:r>
            <a:r>
              <a:rPr lang="en-US" dirty="0" smtClean="0"/>
              <a:t> of the Raster must match the number and types required by the </a:t>
            </a:r>
            <a:r>
              <a:rPr lang="en-US" dirty="0" smtClean="0"/>
              <a:t>ColorModel</a:t>
            </a:r>
            <a:r>
              <a:rPr lang="en-US" dirty="0" smtClean="0"/>
              <a:t> to represent its color and alpha components. </a:t>
            </a:r>
            <a:r>
              <a:rPr lang="en-US" dirty="0" smtClean="0"/>
              <a:t>AllBufferedImage</a:t>
            </a:r>
            <a:r>
              <a:rPr lang="en-US" dirty="0" smtClean="0"/>
              <a:t> objects have an upper left corner coordinate of (0, 0). Any Raster used to construct a </a:t>
            </a:r>
            <a:r>
              <a:rPr lang="en-US" dirty="0" smtClean="0"/>
              <a:t>BufferedImage</a:t>
            </a:r>
            <a:r>
              <a:rPr lang="en-US" dirty="0" smtClean="0"/>
              <a:t> must therefore have </a:t>
            </a:r>
            <a:r>
              <a:rPr lang="en-US" dirty="0" smtClean="0"/>
              <a:t>minX</a:t>
            </a:r>
            <a:r>
              <a:rPr lang="en-US" dirty="0" smtClean="0"/>
              <a:t>=0 and </a:t>
            </a:r>
            <a:r>
              <a:rPr lang="en-US" dirty="0" smtClean="0"/>
              <a:t>minY</a:t>
            </a:r>
            <a:r>
              <a:rPr lang="en-US" dirty="0" smtClean="0"/>
              <a:t>=0.This class relies on the data fetching and setting methods of Raster, and on the color characterization methods of </a:t>
            </a:r>
            <a:r>
              <a:rPr lang="en-US" dirty="0" smtClean="0"/>
              <a:t>ColorModel</a:t>
            </a:r>
            <a:r>
              <a:rPr lang="en-US"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Reading/Loading an Image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8</a:t>
            </a:fld>
            <a:endParaRPr kumimoji="0" lang="en-US" dirty="0"/>
          </a:p>
        </p:txBody>
      </p:sp>
      <p:sp>
        <p:nvSpPr>
          <p:cNvPr id="3" name="Content Placeholder 2"/>
          <p:cNvSpPr>
            <a:spLocks noGrp="1"/>
          </p:cNvSpPr>
          <p:nvPr>
            <p:ph sz="quarter" idx="1"/>
          </p:nvPr>
        </p:nvSpPr>
        <p:spPr>
          <a:xfrm>
            <a:off x="304800" y="1447800"/>
            <a:ext cx="8382000" cy="4572000"/>
          </a:xfrm>
        </p:spPr>
        <p:txBody>
          <a:bodyPr>
            <a:normAutofit/>
          </a:bodyPr>
          <a:lstStyle/>
          <a:p>
            <a:r>
              <a:rPr lang="en-US" dirty="0" smtClean="0"/>
              <a:t>Loading a local image:</a:t>
            </a:r>
          </a:p>
          <a:p>
            <a:pPr>
              <a:buNone/>
            </a:pPr>
            <a:r>
              <a:rPr lang="en-US" dirty="0" smtClean="0"/>
              <a:t>BufferedImage</a:t>
            </a:r>
            <a:r>
              <a:rPr lang="en-US" dirty="0" smtClean="0"/>
              <a:t> </a:t>
            </a:r>
            <a:r>
              <a:rPr lang="en-US" dirty="0" smtClean="0"/>
              <a:t>img</a:t>
            </a:r>
            <a:r>
              <a:rPr lang="en-US" dirty="0" smtClean="0"/>
              <a:t> = null; </a:t>
            </a:r>
          </a:p>
          <a:p>
            <a:pPr>
              <a:buNone/>
            </a:pPr>
            <a:r>
              <a:rPr lang="en-US" sz="2000" dirty="0" smtClean="0">
                <a:latin typeface="Courier New" pitchFamily="49" charset="0"/>
                <a:cs typeface="Courier New" pitchFamily="49" charset="0"/>
              </a:rPr>
              <a:t>try { </a:t>
            </a:r>
          </a:p>
          <a:p>
            <a:pPr>
              <a:buNone/>
            </a:pP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img</a:t>
            </a:r>
            <a:r>
              <a:rPr lang="en-US" sz="2000" dirty="0" smtClean="0">
                <a:latin typeface="Courier New" pitchFamily="49" charset="0"/>
                <a:cs typeface="Courier New" pitchFamily="49" charset="0"/>
              </a:rPr>
              <a:t> = </a:t>
            </a:r>
            <a:r>
              <a:rPr lang="en-US" sz="2000" dirty="0" smtClean="0">
                <a:latin typeface="Courier New" pitchFamily="49" charset="0"/>
                <a:cs typeface="Courier New" pitchFamily="49" charset="0"/>
              </a:rPr>
              <a:t>ImageIO.read</a:t>
            </a:r>
            <a:r>
              <a:rPr lang="en-US" sz="2000" dirty="0" smtClean="0">
                <a:latin typeface="Courier New" pitchFamily="49" charset="0"/>
                <a:cs typeface="Courier New" pitchFamily="49" charset="0"/>
              </a:rPr>
              <a:t>(new File("strawberry.jpg")); </a:t>
            </a:r>
          </a:p>
          <a:p>
            <a:pPr>
              <a:buNone/>
            </a:pPr>
            <a:r>
              <a:rPr lang="en-US" sz="2000" dirty="0" smtClean="0">
                <a:latin typeface="Courier New" pitchFamily="49" charset="0"/>
                <a:cs typeface="Courier New" pitchFamily="49" charset="0"/>
              </a:rPr>
              <a:t>} catch (</a:t>
            </a:r>
            <a:r>
              <a:rPr lang="en-US" sz="2000" dirty="0" smtClean="0">
                <a:latin typeface="Courier New" pitchFamily="49" charset="0"/>
                <a:cs typeface="Courier New" pitchFamily="49" charset="0"/>
              </a:rPr>
              <a:t>IOException</a:t>
            </a:r>
            <a:r>
              <a:rPr lang="en-US" sz="2000" dirty="0" smtClean="0">
                <a:latin typeface="Courier New" pitchFamily="49" charset="0"/>
                <a:cs typeface="Courier New" pitchFamily="49" charset="0"/>
              </a:rPr>
              <a:t> e) { }</a:t>
            </a:r>
          </a:p>
          <a:p>
            <a:r>
              <a:rPr lang="en-US" dirty="0" smtClean="0"/>
              <a:t>Loading a remote image:</a:t>
            </a:r>
          </a:p>
          <a:p>
            <a:pPr>
              <a:buNone/>
            </a:pPr>
            <a:r>
              <a:rPr lang="en-US" sz="1800" dirty="0" smtClean="0">
                <a:latin typeface="Courier New" pitchFamily="49" charset="0"/>
                <a:cs typeface="Courier New" pitchFamily="49" charset="0"/>
              </a:rPr>
              <a:t>try { </a:t>
            </a:r>
          </a:p>
          <a:p>
            <a:pPr>
              <a:buNone/>
            </a:pPr>
            <a:r>
              <a:rPr lang="en-US" sz="1800" dirty="0" smtClean="0">
                <a:latin typeface="Courier New" pitchFamily="49" charset="0"/>
                <a:cs typeface="Courier New" pitchFamily="49" charset="0"/>
              </a:rPr>
              <a:t>  URL </a:t>
            </a:r>
            <a:r>
              <a:rPr lang="en-US" sz="1800" dirty="0" smtClean="0">
                <a:latin typeface="Courier New" pitchFamily="49" charset="0"/>
                <a:cs typeface="Courier New" pitchFamily="49" charset="0"/>
              </a:rPr>
              <a:t>url</a:t>
            </a:r>
            <a:r>
              <a:rPr lang="en-US" sz="1800" dirty="0" smtClean="0">
                <a:latin typeface="Courier New" pitchFamily="49" charset="0"/>
                <a:cs typeface="Courier New" pitchFamily="49" charset="0"/>
              </a:rPr>
              <a:t> = new URL(</a:t>
            </a:r>
            <a:r>
              <a:rPr lang="en-US" sz="1800" dirty="0" smtClean="0">
                <a:latin typeface="Courier New" pitchFamily="49" charset="0"/>
                <a:cs typeface="Courier New" pitchFamily="49" charset="0"/>
              </a:rPr>
              <a:t>getCodeBase</a:t>
            </a:r>
            <a:r>
              <a:rPr lang="en-US" sz="1800" dirty="0" smtClean="0">
                <a:latin typeface="Courier New" pitchFamily="49" charset="0"/>
                <a:cs typeface="Courier New" pitchFamily="49" charset="0"/>
              </a:rPr>
              <a:t>(),"examples/strawberry.jpg"); </a:t>
            </a:r>
          </a:p>
          <a:p>
            <a:pPr>
              <a:buNone/>
            </a:pPr>
            <a:r>
              <a:rPr lang="en-US"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img</a:t>
            </a:r>
            <a:r>
              <a:rPr lang="en-US" sz="1800" dirty="0" smtClean="0">
                <a:latin typeface="Courier New" pitchFamily="49" charset="0"/>
                <a:cs typeface="Courier New" pitchFamily="49" charset="0"/>
              </a:rPr>
              <a:t> = </a:t>
            </a:r>
            <a:r>
              <a:rPr lang="en-US" sz="1800" dirty="0" smtClean="0">
                <a:latin typeface="Courier New" pitchFamily="49" charset="0"/>
                <a:cs typeface="Courier New" pitchFamily="49" charset="0"/>
              </a:rPr>
              <a:t>ImageIO.read</a:t>
            </a:r>
            <a:r>
              <a:rPr lang="en-US" sz="1800" dirty="0" smtClean="0">
                <a:latin typeface="Courier New" pitchFamily="49" charset="0"/>
                <a:cs typeface="Courier New" pitchFamily="49" charset="0"/>
              </a:rPr>
              <a:t>(</a:t>
            </a:r>
            <a:r>
              <a:rPr lang="en-US" sz="1800" dirty="0" smtClean="0">
                <a:latin typeface="Courier New" pitchFamily="49" charset="0"/>
                <a:cs typeface="Courier New" pitchFamily="49" charset="0"/>
              </a:rPr>
              <a:t>url</a:t>
            </a:r>
            <a:r>
              <a:rPr lang="en-US" sz="1800" dirty="0" smtClean="0">
                <a:latin typeface="Courier New" pitchFamily="49" charset="0"/>
                <a:cs typeface="Courier New" pitchFamily="49" charset="0"/>
              </a:rPr>
              <a:t>); </a:t>
            </a:r>
          </a:p>
          <a:p>
            <a:pPr>
              <a:buNone/>
            </a:pPr>
            <a:r>
              <a:rPr lang="en-US" sz="1800" dirty="0" smtClean="0">
                <a:latin typeface="Courier New" pitchFamily="49" charset="0"/>
                <a:cs typeface="Courier New" pitchFamily="49" charset="0"/>
              </a:rPr>
              <a:t>} catch (</a:t>
            </a:r>
            <a:r>
              <a:rPr lang="en-US" sz="1800" dirty="0" smtClean="0">
                <a:latin typeface="Courier New" pitchFamily="49" charset="0"/>
                <a:cs typeface="Courier New" pitchFamily="49" charset="0"/>
              </a:rPr>
              <a:t>IOException</a:t>
            </a:r>
            <a:r>
              <a:rPr lang="en-US" sz="1800" dirty="0" smtClean="0">
                <a:latin typeface="Courier New" pitchFamily="49" charset="0"/>
                <a:cs typeface="Courier New" pitchFamily="49" charset="0"/>
              </a:rPr>
              <a:t> e) { }</a:t>
            </a:r>
            <a:endParaRPr lang="en-US" sz="1800" dirty="0">
              <a:latin typeface="Courier New" pitchFamily="49" charset="0"/>
              <a:cs typeface="Courier New" pitchFamily="49" charset="0"/>
            </a:endParaRPr>
          </a:p>
        </p:txBody>
      </p:sp>
      <p:sp>
        <p:nvSpPr>
          <p:cNvPr id="5" name="Rectangle 4"/>
          <p:cNvSpPr/>
          <p:nvPr/>
        </p:nvSpPr>
        <p:spPr>
          <a:xfrm>
            <a:off x="1219200" y="6019800"/>
            <a:ext cx="6400800" cy="646331"/>
          </a:xfrm>
          <a:prstGeom prst="rect">
            <a:avLst/>
          </a:prstGeom>
          <a:ln>
            <a:solidFill>
              <a:schemeClr val="accent1"/>
            </a:solidFill>
          </a:ln>
        </p:spPr>
        <p:txBody>
          <a:bodyPr wrap="square">
            <a:spAutoFit/>
          </a:bodyPr>
          <a:lstStyle/>
          <a:p>
            <a:r>
              <a:rPr lang="en-US" dirty="0" smtClean="0"/>
              <a:t>You can use the class </a:t>
            </a:r>
            <a:r>
              <a:rPr lang="en-US" dirty="0" smtClean="0"/>
              <a:t>java.awt.Toolkit</a:t>
            </a:r>
            <a:r>
              <a:rPr lang="en-US" dirty="0" smtClean="0"/>
              <a:t> to read an image file as following”</a:t>
            </a:r>
          </a:p>
          <a:p>
            <a:r>
              <a:rPr lang="en-US" dirty="0" smtClean="0"/>
              <a:t> Image </a:t>
            </a:r>
            <a:r>
              <a:rPr lang="en-US" dirty="0" smtClean="0"/>
              <a:t>Img</a:t>
            </a:r>
            <a:r>
              <a:rPr lang="en-US" dirty="0" smtClean="0"/>
              <a:t> = </a:t>
            </a:r>
            <a:r>
              <a:rPr lang="en-US" dirty="0" smtClean="0"/>
              <a:t>Toolkit.getDefaultToolkit</a:t>
            </a:r>
            <a:r>
              <a:rPr lang="en-US" dirty="0" smtClean="0"/>
              <a:t>().</a:t>
            </a:r>
            <a:r>
              <a:rPr lang="en-US" dirty="0" smtClean="0"/>
              <a:t>getImage</a:t>
            </a:r>
            <a:r>
              <a:rPr lang="en-US" dirty="0" smtClean="0"/>
              <a:t>(</a:t>
            </a:r>
            <a:r>
              <a:rPr lang="en-US" dirty="0" smtClean="0"/>
              <a:t>FileName</a:t>
            </a:r>
            <a:r>
              <a:rPr lang="en-US" dirty="0" smtClean="0"/>
              <a:t>);</a:t>
            </a:r>
            <a:endParaRPr lang="en-US" dirty="0"/>
          </a:p>
        </p:txBody>
      </p:sp>
      <p:sp>
        <p:nvSpPr>
          <p:cNvPr id="6" name="TextBox 5"/>
          <p:cNvSpPr txBox="1"/>
          <p:nvPr/>
        </p:nvSpPr>
        <p:spPr>
          <a:xfrm>
            <a:off x="4953000" y="5105400"/>
            <a:ext cx="4038600" cy="646331"/>
          </a:xfrm>
          <a:prstGeom prst="rect">
            <a:avLst/>
          </a:prstGeom>
          <a:noFill/>
          <a:ln>
            <a:solidFill>
              <a:schemeClr val="accent1"/>
            </a:solidFill>
          </a:ln>
        </p:spPr>
        <p:txBody>
          <a:bodyPr wrap="square" rtlCol="0">
            <a:spAutoFit/>
          </a:bodyPr>
          <a:lstStyle/>
          <a:p>
            <a:pPr algn="ctr"/>
            <a:r>
              <a:rPr lang="en-US" dirty="0" smtClean="0"/>
              <a:t>The method </a:t>
            </a:r>
            <a:r>
              <a:rPr lang="en-US" dirty="0" smtClean="0"/>
              <a:t>getCodeBase</a:t>
            </a:r>
            <a:r>
              <a:rPr lang="en-US" dirty="0" smtClean="0"/>
              <a:t>() will create a connection to server to get the resource</a:t>
            </a:r>
            <a:endParaRPr lang="en-US" dirty="0"/>
          </a:p>
        </p:txBody>
      </p:sp>
      <p:sp>
        <p:nvSpPr>
          <p:cNvPr id="7" name="TextBox 6"/>
          <p:cNvSpPr txBox="1"/>
          <p:nvPr/>
        </p:nvSpPr>
        <p:spPr>
          <a:xfrm>
            <a:off x="4953000" y="3352800"/>
            <a:ext cx="4038600" cy="646331"/>
          </a:xfrm>
          <a:prstGeom prst="rect">
            <a:avLst/>
          </a:prstGeom>
          <a:noFill/>
          <a:ln>
            <a:solidFill>
              <a:schemeClr val="accent1"/>
            </a:solidFill>
          </a:ln>
        </p:spPr>
        <p:txBody>
          <a:bodyPr wrap="square" rtlCol="0">
            <a:spAutoFit/>
          </a:bodyPr>
          <a:lstStyle/>
          <a:p>
            <a:pPr algn="ctr"/>
            <a:r>
              <a:rPr lang="en-US" dirty="0" smtClean="0"/>
              <a:t>Package </a:t>
            </a:r>
            <a:r>
              <a:rPr lang="en-US" dirty="0" smtClean="0"/>
              <a:t>javax.swing.imageio.ImageIO</a:t>
            </a:r>
            <a:r>
              <a:rPr lang="en-US" dirty="0" smtClean="0"/>
              <a:t> contains methods for reading/writing image files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Drawing an Image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9</a:t>
            </a:fld>
            <a:endParaRPr kumimoji="0" lang="en-US" dirty="0"/>
          </a:p>
        </p:txBody>
      </p:sp>
      <p:sp>
        <p:nvSpPr>
          <p:cNvPr id="3" name="Content Placeholder 2"/>
          <p:cNvSpPr>
            <a:spLocks noGrp="1"/>
          </p:cNvSpPr>
          <p:nvPr>
            <p:ph sz="quarter" idx="1"/>
          </p:nvPr>
        </p:nvSpPr>
        <p:spPr>
          <a:xfrm>
            <a:off x="914400" y="990600"/>
            <a:ext cx="8001000" cy="1676400"/>
          </a:xfrm>
        </p:spPr>
        <p:txBody>
          <a:bodyPr>
            <a:normAutofit fontScale="70000" lnSpcReduction="20000"/>
          </a:bodyPr>
          <a:lstStyle/>
          <a:p>
            <a:r>
              <a:rPr lang="en-US" dirty="0" smtClean="0"/>
              <a:t>Use the method </a:t>
            </a:r>
            <a:r>
              <a:rPr lang="en-US" dirty="0" smtClean="0"/>
              <a:t>d</a:t>
            </a:r>
            <a:r>
              <a:rPr lang="en-US" dirty="0" smtClean="0"/>
              <a:t>rawImage</a:t>
            </a:r>
            <a:r>
              <a:rPr lang="en-US" dirty="0" smtClean="0"/>
              <a:t>(…) of the Graphics class</a:t>
            </a:r>
          </a:p>
          <a:p>
            <a:r>
              <a:rPr lang="en-US" sz="2400" dirty="0" smtClean="0">
                <a:solidFill>
                  <a:srgbClr val="0000FF"/>
                </a:solidFill>
              </a:rPr>
              <a:t>boolean</a:t>
            </a:r>
            <a:r>
              <a:rPr lang="en-US" sz="2400" dirty="0" smtClean="0">
                <a:solidFill>
                  <a:srgbClr val="0000FF"/>
                </a:solidFill>
              </a:rPr>
              <a:t> </a:t>
            </a:r>
            <a:r>
              <a:rPr lang="en-US" sz="2400" dirty="0" smtClean="0">
                <a:solidFill>
                  <a:srgbClr val="0000FF"/>
                </a:solidFill>
              </a:rPr>
              <a:t>Graphics.drawImage</a:t>
            </a:r>
            <a:r>
              <a:rPr lang="en-US" sz="2400" dirty="0" smtClean="0">
                <a:solidFill>
                  <a:srgbClr val="0000FF"/>
                </a:solidFill>
              </a:rPr>
              <a:t>(image, x, y,…);</a:t>
            </a:r>
            <a:endParaRPr lang="en-US" sz="2400" dirty="0" smtClean="0">
              <a:solidFill>
                <a:srgbClr val="0000FF"/>
              </a:solidFill>
            </a:endParaRPr>
          </a:p>
          <a:p>
            <a:r>
              <a:rPr lang="en-US" sz="2400" dirty="0" smtClean="0"/>
              <a:t>x, y: left corner of the drawing area</a:t>
            </a:r>
          </a:p>
          <a:p>
            <a:r>
              <a:rPr lang="en-US" sz="2400" dirty="0" smtClean="0"/>
              <a:t>The observer parameter notifies the application of updates to an image that is loaded asynchronously. The observer parameter is not frequently used directly and is not needed for the </a:t>
            </a:r>
            <a:r>
              <a:rPr lang="en-US" sz="2400" dirty="0" smtClean="0">
                <a:hlinkClick r:id="rId2"/>
              </a:rPr>
              <a:t>BufferedImage</a:t>
            </a:r>
            <a:r>
              <a:rPr lang="en-US" sz="2400" dirty="0" smtClean="0"/>
              <a:t> class, so it usually is null.</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838200" y="2781300"/>
            <a:ext cx="8201025" cy="37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715</TotalTime>
  <Words>533</Words>
  <Application>Microsoft Office PowerPoint</Application>
  <PresentationFormat>On-screen Show (4:3)</PresentationFormat>
  <Paragraphs>130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Lecture 05 Two Dimensional Graphics Part 3</vt:lpstr>
      <vt:lpstr>Contents</vt:lpstr>
      <vt:lpstr>1- Introduction</vt:lpstr>
      <vt:lpstr>Introduction…</vt:lpstr>
      <vt:lpstr>Introduction…</vt:lpstr>
      <vt:lpstr>2- The java.awt.Image Class</vt:lpstr>
      <vt:lpstr>3- The java.awt.image.BufferedImage</vt:lpstr>
      <vt:lpstr>4- Reading/Loading an Image</vt:lpstr>
      <vt:lpstr>5- Drawing an Image</vt:lpstr>
      <vt:lpstr>Demonstration</vt:lpstr>
      <vt:lpstr>Demonstration…</vt:lpstr>
      <vt:lpstr>Design</vt:lpstr>
      <vt:lpstr>Code</vt:lpstr>
      <vt:lpstr>Code</vt:lpstr>
      <vt:lpstr>Code</vt:lpstr>
      <vt:lpstr>Code</vt:lpstr>
      <vt:lpstr>Code</vt:lpstr>
      <vt:lpstr>Code</vt:lpstr>
      <vt:lpstr>Code</vt:lpstr>
      <vt:lpstr>Code</vt:lpstr>
      <vt:lpstr>Summary</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USER</cp:lastModifiedBy>
  <cp:revision>29</cp:revision>
  <dcterms:created xsi:type="dcterms:W3CDTF">2014-12-30T03:31:12Z</dcterms:created>
  <dcterms:modified xsi:type="dcterms:W3CDTF">2015-08-03T00:36:52Z</dcterms:modified>
</cp:coreProperties>
</file>