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40"/>
  </p:notesMasterIdLst>
  <p:sldIdLst>
    <p:sldId id="256" r:id="rId2"/>
    <p:sldId id="257" r:id="rId3"/>
    <p:sldId id="311" r:id="rId4"/>
    <p:sldId id="258" r:id="rId5"/>
    <p:sldId id="266" r:id="rId6"/>
    <p:sldId id="259" r:id="rId7"/>
    <p:sldId id="268" r:id="rId8"/>
    <p:sldId id="269" r:id="rId9"/>
    <p:sldId id="265" r:id="rId10"/>
    <p:sldId id="260" r:id="rId11"/>
    <p:sldId id="271" r:id="rId12"/>
    <p:sldId id="261" r:id="rId13"/>
    <p:sldId id="263" r:id="rId14"/>
    <p:sldId id="273" r:id="rId15"/>
    <p:sldId id="280" r:id="rId16"/>
    <p:sldId id="281" r:id="rId17"/>
    <p:sldId id="282" r:id="rId18"/>
    <p:sldId id="283" r:id="rId19"/>
    <p:sldId id="284" r:id="rId20"/>
    <p:sldId id="290" r:id="rId21"/>
    <p:sldId id="291" r:id="rId22"/>
    <p:sldId id="292" r:id="rId23"/>
    <p:sldId id="29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94" r:id="rId35"/>
    <p:sldId id="295" r:id="rId36"/>
    <p:sldId id="296" r:id="rId37"/>
    <p:sldId id="312" r:id="rId38"/>
    <p:sldId id="31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99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7312" autoAdjust="0"/>
  </p:normalViewPr>
  <p:slideViewPr>
    <p:cSldViewPr>
      <p:cViewPr varScale="1">
        <p:scale>
          <a:sx n="64" d="100"/>
          <a:sy n="64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electrocardiogram (ECG)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Điện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tâm đồ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8/6/2015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151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8/6/2015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5532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4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Visualizing Real Data 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3474" y="3873242"/>
            <a:ext cx="7400926" cy="20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Creating Line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A </a:t>
            </a:r>
            <a:r>
              <a:rPr lang="en-US" sz="2000" b="1" dirty="0" smtClean="0"/>
              <a:t>time series</a:t>
            </a:r>
            <a:r>
              <a:rPr lang="en-US" sz="2000" dirty="0" smtClean="0"/>
              <a:t> is a sequence of data points, typically consisting of successive measurements made over a time interval. Examples of time series are </a:t>
            </a:r>
            <a:r>
              <a:rPr lang="vi-VN" sz="2000" smtClean="0"/>
              <a:t>electrocardiogram</a:t>
            </a:r>
            <a:r>
              <a:rPr lang="en-US" sz="2000" dirty="0" smtClean="0"/>
              <a:t>s (ECG), </a:t>
            </a:r>
            <a:r>
              <a:rPr lang="en-US" sz="2000" dirty="0" smtClean="0"/>
              <a:t>ocean </a:t>
            </a:r>
            <a:r>
              <a:rPr lang="en-US" sz="2000" dirty="0" smtClean="0"/>
              <a:t>tides, counts of sunspots, and the daily closing value of the Dow Jones Industrial Average. Time series are very frequently plotted via line charts. (Wikipedia)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667000"/>
            <a:ext cx="6972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This demonstration depicts how to draw a line chart for a time series.</a:t>
            </a:r>
          </a:p>
          <a:p>
            <a:r>
              <a:rPr lang="en-US" sz="2000" dirty="0" smtClean="0"/>
              <a:t>Time series is usually stored as  a list of values, time intervals are default. Example: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3514004" cy="2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419600" y="2743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They can be considered as points: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(0, -0.300104318204609)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(1, -0.530859690244707)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(2, -0.92209034994361)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(3, -0.906862571399915)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….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05200" y="16002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7620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GUI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914400"/>
            <a:ext cx="8763000" cy="5093732"/>
            <a:chOff x="228600" y="914400"/>
            <a:chExt cx="8763000" cy="50937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752600"/>
              <a:ext cx="5985848" cy="4082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57200" y="914400"/>
              <a:ext cx="1981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Class Design</a:t>
              </a:r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429000"/>
              <a:ext cx="290342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 point in real coordinates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14800" y="3962400"/>
              <a:ext cx="2121158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 list of real points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1676400"/>
              <a:ext cx="3672865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list of integral points on a device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4769" y="5105400"/>
              <a:ext cx="2941831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An area in real coordinates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2057400"/>
              <a:ext cx="322395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An area in device coordinates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4600" y="4382869"/>
              <a:ext cx="266700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Mapping a real window to a device window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2438400"/>
              <a:ext cx="4038600" cy="92333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Panel contains ability for drawing a line chart which representing a list of real points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91000" y="5638800"/>
              <a:ext cx="15183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GUI program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9" idx="1"/>
            </p:cNvCxnSpPr>
            <p:nvPr/>
          </p:nvCxnSpPr>
          <p:spPr>
            <a:xfrm flipV="1">
              <a:off x="4343400" y="1861066"/>
              <a:ext cx="609600" cy="50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2" idx="1"/>
            </p:cNvCxnSpPr>
            <p:nvPr/>
          </p:nvCxnSpPr>
          <p:spPr>
            <a:xfrm rot="5400000" flipH="1" flipV="1">
              <a:off x="4321433" y="2264033"/>
              <a:ext cx="653534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4" idx="1"/>
            </p:cNvCxnSpPr>
            <p:nvPr/>
          </p:nvCxnSpPr>
          <p:spPr>
            <a:xfrm flipV="1">
              <a:off x="4343402" y="2900065"/>
              <a:ext cx="609598" cy="452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7" idx="1"/>
            </p:cNvCxnSpPr>
            <p:nvPr/>
          </p:nvCxnSpPr>
          <p:spPr>
            <a:xfrm flipV="1">
              <a:off x="3810000" y="3613666"/>
              <a:ext cx="1219200" cy="196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2513"/>
            <a:ext cx="7315200" cy="487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98914"/>
            <a:ext cx="8382000" cy="522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685800"/>
            <a:ext cx="7467600" cy="58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025" y="1343025"/>
            <a:ext cx="7374000" cy="330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90852"/>
            <a:ext cx="7467600" cy="56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928688"/>
            <a:ext cx="8010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Visualizing data is a common request in some applications.</a:t>
            </a:r>
          </a:p>
          <a:p>
            <a:r>
              <a:rPr lang="en-US" dirty="0" smtClean="0"/>
              <a:t>Graphical data is easier to stand than text</a:t>
            </a:r>
          </a:p>
          <a:p>
            <a:r>
              <a:rPr lang="en-US" dirty="0" smtClean="0"/>
              <a:t>Programmers should have the skill at data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Demo: Creating Line </a:t>
            </a:r>
            <a:r>
              <a:rPr lang="en-US" dirty="0" smtClean="0"/>
              <a:t>Chart for a time series</a:t>
            </a:r>
            <a:endParaRPr lang="en-US" dirty="0" smtClean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7181" y="1219201"/>
            <a:ext cx="70096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009650"/>
            <a:ext cx="7753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7315200" cy="523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105400" y="64008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028406" y="6477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8666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6286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3144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8000205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2800" y="60198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369" y="1371600"/>
            <a:ext cx="7415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7620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Constructor, </a:t>
            </a:r>
            <a:r>
              <a:rPr lang="en-US" sz="2400" dirty="0" smtClean="0"/>
              <a:t>getters, setters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08" y="1828800"/>
            <a:ext cx="89125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71024"/>
            <a:ext cx="7010400" cy="60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6858794" y="220821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439694" y="17891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8000" contrast="35000"/>
          </a:blip>
          <a:srcRect/>
          <a:stretch>
            <a:fillRect/>
          </a:stretch>
        </p:blipFill>
        <p:spPr bwMode="auto">
          <a:xfrm>
            <a:off x="533400" y="2619375"/>
            <a:ext cx="69151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90600"/>
            <a:ext cx="77438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486400"/>
            <a:ext cx="1295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4038600"/>
            <a:ext cx="10858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724400" y="5029200"/>
            <a:ext cx="2895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-76200" y="3429000"/>
            <a:ext cx="914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343400" y="6324600"/>
            <a:ext cx="1295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27</a:t>
            </a:fld>
            <a:endParaRPr kumimoji="0"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4800" y="1447800"/>
            <a:ext cx="8772526" cy="4572000"/>
            <a:chOff x="304800" y="1447800"/>
            <a:chExt cx="8772526" cy="45720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2057400"/>
              <a:ext cx="7115175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1447800"/>
              <a:ext cx="8162926" cy="3471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5400000">
              <a:off x="5486400" y="3733800"/>
              <a:ext cx="3352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496594" y="4038600"/>
              <a:ext cx="35044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48400" y="57912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7153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1706" y="1447800"/>
            <a:ext cx="8079894" cy="42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3200400" y="4343400"/>
            <a:ext cx="1524000" cy="15240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6210300" y="5219700"/>
            <a:ext cx="1066800" cy="5334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7153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019300"/>
            <a:ext cx="8194128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609600" y="3733800"/>
            <a:ext cx="1905000" cy="3048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57200" y="4572000"/>
            <a:ext cx="2133600" cy="9906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1143000"/>
            <a:ext cx="815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The method </a:t>
            </a:r>
            <a:r>
              <a:rPr lang="en-US" sz="2400" b="1" dirty="0" smtClean="0"/>
              <a:t>drawScale</a:t>
            </a:r>
            <a:r>
              <a:rPr lang="en-US" sz="2400" b="1" dirty="0" smtClean="0"/>
              <a:t>(..) contd.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Coordinates versus </a:t>
            </a:r>
            <a:r>
              <a:rPr lang="en-US" dirty="0" smtClean="0"/>
              <a:t>Device Coordinates</a:t>
            </a:r>
          </a:p>
          <a:p>
            <a:r>
              <a:rPr lang="en-US" dirty="0" smtClean="0"/>
              <a:t>Expected </a:t>
            </a:r>
            <a:r>
              <a:rPr lang="en-US" dirty="0" smtClean="0"/>
              <a:t>Shape</a:t>
            </a:r>
          </a:p>
          <a:p>
            <a:r>
              <a:rPr lang="en-US" dirty="0" smtClean="0"/>
              <a:t>Mapping a Real Point to Device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Drawing Area in a Component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33575"/>
            <a:ext cx="86391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915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3400" y="8382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The method </a:t>
            </a:r>
            <a:r>
              <a:rPr lang="en-US" sz="2400" b="1" dirty="0" smtClean="0"/>
              <a:t>drawChart</a:t>
            </a:r>
            <a:r>
              <a:rPr lang="en-US" sz="2400" b="1" dirty="0" smtClean="0"/>
              <a:t>(…) contd.</a:t>
            </a:r>
            <a:endParaRPr 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8382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TestLineChart.java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1790700"/>
            <a:ext cx="8810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19145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20574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Text: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431971"/>
            <a:ext cx="1828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-0.530859690244707</a:t>
            </a:r>
          </a:p>
          <a:p>
            <a:r>
              <a:rPr lang="en-US" sz="1100" dirty="0" smtClean="0"/>
              <a:t>-0.92209034994361</a:t>
            </a:r>
          </a:p>
          <a:p>
            <a:r>
              <a:rPr lang="en-US" sz="1100" dirty="0" smtClean="0"/>
              <a:t>-0.906862571399915</a:t>
            </a:r>
          </a:p>
          <a:p>
            <a:r>
              <a:rPr lang="en-US" sz="1100" dirty="0" smtClean="0"/>
              <a:t>-0.0166379969354826</a:t>
            </a:r>
          </a:p>
          <a:p>
            <a:r>
              <a:rPr lang="en-US" sz="1100" dirty="0" smtClean="0"/>
              <a:t>-0.860008909883885</a:t>
            </a:r>
          </a:p>
          <a:p>
            <a:r>
              <a:rPr lang="en-US" sz="1100" dirty="0" smtClean="0"/>
              <a:t>-0.175941438085159</a:t>
            </a:r>
          </a:p>
          <a:p>
            <a:r>
              <a:rPr lang="en-US" sz="1100" dirty="0" smtClean="0"/>
              <a:t>-0.92209034994361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0.0817553481397268</a:t>
            </a:r>
          </a:p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-0.860008909883885</a:t>
            </a:r>
          </a:p>
          <a:p>
            <a:r>
              <a:rPr lang="en-US" sz="1100" dirty="0" smtClean="0"/>
              <a:t>-0.0728626322272284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-0.00726706378588532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0.0740340023176218</a:t>
            </a:r>
          </a:p>
          <a:p>
            <a:r>
              <a:rPr lang="en-US" sz="1100" dirty="0" smtClean="0"/>
              <a:t>-0.0564639730644435</a:t>
            </a:r>
          </a:p>
          <a:p>
            <a:r>
              <a:rPr lang="en-US" sz="1100" dirty="0" smtClean="0"/>
              <a:t>0.262143372601077</a:t>
            </a:r>
          </a:p>
          <a:p>
            <a:r>
              <a:rPr lang="en-US" sz="1100" dirty="0" smtClean="0"/>
              <a:t>0.211775143973984</a:t>
            </a:r>
          </a:p>
          <a:p>
            <a:r>
              <a:rPr lang="en-US" sz="1100" dirty="0" smtClean="0"/>
              <a:t>-0.0166379969354826</a:t>
            </a:r>
          </a:p>
          <a:p>
            <a:r>
              <a:rPr lang="en-US" sz="1100" dirty="0" smtClean="0"/>
              <a:t>0.123924067712617</a:t>
            </a:r>
            <a:endParaRPr lang="en-US" sz="11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895600" y="304800"/>
            <a:ext cx="167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0.267999733581741</a:t>
            </a:r>
          </a:p>
          <a:p>
            <a:r>
              <a:rPr lang="en-US" sz="1100" dirty="0" smtClean="0"/>
              <a:t>-0.0564639730644435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0.147829126965571</a:t>
            </a:r>
          </a:p>
          <a:p>
            <a:r>
              <a:rPr lang="en-US" sz="1100" dirty="0" smtClean="0"/>
              <a:t>-0.273163491385384</a:t>
            </a:r>
          </a:p>
          <a:p>
            <a:r>
              <a:rPr lang="en-US" sz="1100" dirty="0" smtClean="0"/>
              <a:t>-0.0728626322272284</a:t>
            </a:r>
          </a:p>
          <a:p>
            <a:r>
              <a:rPr lang="en-US" sz="1100" dirty="0" smtClean="0"/>
              <a:t>0.318367962208834</a:t>
            </a:r>
          </a:p>
          <a:p>
            <a:r>
              <a:rPr lang="en-US" sz="1100" dirty="0" smtClean="0"/>
              <a:t>0.262143372601077</a:t>
            </a:r>
            <a:endParaRPr lang="en-US" sz="1100" dirty="0" smtClean="0"/>
          </a:p>
          <a:p>
            <a:r>
              <a:rPr lang="en-US" sz="1100" dirty="0" smtClean="0"/>
              <a:t>0.211775143973984</a:t>
            </a:r>
          </a:p>
          <a:p>
            <a:r>
              <a:rPr lang="en-US" sz="1100" dirty="0" smtClean="0"/>
              <a:t>-0.220452326788983</a:t>
            </a:r>
          </a:p>
          <a:p>
            <a:r>
              <a:rPr lang="en-US" sz="1100" dirty="0" smtClean="0"/>
              <a:t>-0.184140571878031</a:t>
            </a:r>
          </a:p>
          <a:p>
            <a:r>
              <a:rPr lang="en-US" sz="1100" dirty="0" smtClean="0"/>
              <a:t>0.0302161899464127</a:t>
            </a:r>
          </a:p>
          <a:p>
            <a:r>
              <a:rPr lang="en-US" sz="1100" dirty="0" smtClean="0"/>
              <a:t>-0.281362462021154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0.0302161899464127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0.22279509960119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-0.0552926192897602</a:t>
            </a:r>
          </a:p>
          <a:p>
            <a:r>
              <a:rPr lang="en-US" sz="1100" dirty="0" smtClean="0"/>
              <a:t>-0.220452326788983</a:t>
            </a:r>
          </a:p>
          <a:p>
            <a:r>
              <a:rPr lang="en-US" sz="1100" dirty="0" smtClean="0"/>
              <a:t>0.494070049468728</a:t>
            </a:r>
          </a:p>
          <a:p>
            <a:r>
              <a:rPr lang="en-US" sz="1100" dirty="0" smtClean="0"/>
              <a:t>0.494070049468728</a:t>
            </a:r>
          </a:p>
          <a:p>
            <a:r>
              <a:rPr lang="en-US" sz="1100" dirty="0" smtClean="0"/>
              <a:t>0.511640111353326</a:t>
            </a:r>
          </a:p>
          <a:p>
            <a:r>
              <a:rPr lang="en-US" sz="1100" dirty="0" smtClean="0"/>
              <a:t>0.426131758957036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0.053643037020138</a:t>
            </a:r>
          </a:p>
          <a:p>
            <a:r>
              <a:rPr lang="en-US" sz="1100" dirty="0" smtClean="0"/>
              <a:t>0.0407579986572305</a:t>
            </a:r>
          </a:p>
          <a:p>
            <a:r>
              <a:rPr lang="en-US" sz="1100" dirty="0" smtClean="0"/>
              <a:t>0.511640111353326</a:t>
            </a:r>
          </a:p>
          <a:p>
            <a:r>
              <a:rPr lang="en-US" sz="1100" dirty="0" smtClean="0"/>
              <a:t>-0.418410511029192</a:t>
            </a:r>
          </a:p>
          <a:p>
            <a:r>
              <a:rPr lang="en-US" sz="1100" dirty="0" smtClean="0"/>
              <a:t>-0.241536955784644</a:t>
            </a:r>
          </a:p>
          <a:p>
            <a:r>
              <a:rPr lang="en-US" sz="1100" dirty="0" smtClean="0"/>
              <a:t>0.361707056613802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0.426131758957036</a:t>
            </a:r>
          </a:p>
          <a:p>
            <a:r>
              <a:rPr lang="en-US" sz="1100" dirty="0" smtClean="0"/>
              <a:t>0.257457990133764</a:t>
            </a:r>
            <a:endParaRPr lang="en-US" sz="11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800600" y="609600"/>
            <a:ext cx="182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-0.327045308180934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-0.903348493760155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0.744045000400206</a:t>
            </a:r>
          </a:p>
          <a:p>
            <a:r>
              <a:rPr lang="en-US" sz="1100" dirty="0" smtClean="0"/>
              <a:t>-0.744045000400206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-0.453550961112591</a:t>
            </a:r>
          </a:p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-0.418410511029192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-0.879921744580691</a:t>
            </a:r>
          </a:p>
          <a:p>
            <a:r>
              <a:rPr lang="en-US" sz="1100" dirty="0" smtClean="0"/>
              <a:t>-0.3680426087163</a:t>
            </a:r>
          </a:p>
          <a:p>
            <a:r>
              <a:rPr lang="en-US" sz="1100" dirty="0" smtClean="0"/>
              <a:t>-</a:t>
            </a:r>
            <a:r>
              <a:rPr lang="en-US" sz="1100" dirty="0" smtClean="0"/>
              <a:t>0.541402086321088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-0.594112598289085</a:t>
            </a:r>
          </a:p>
          <a:p>
            <a:r>
              <a:rPr lang="en-US" sz="1100" dirty="0" smtClean="0"/>
              <a:t>0.879443532401462</a:t>
            </a:r>
          </a:p>
          <a:p>
            <a:r>
              <a:rPr lang="en-US" sz="1100" dirty="0" smtClean="0"/>
              <a:t>0.119238603666753</a:t>
            </a:r>
          </a:p>
          <a:p>
            <a:r>
              <a:rPr lang="en-US" sz="1100" dirty="0" smtClean="0"/>
              <a:t>-0.57771384123204</a:t>
            </a:r>
          </a:p>
          <a:p>
            <a:r>
              <a:rPr lang="en-US" sz="1100" dirty="0" smtClean="0"/>
              <a:t>-0.664393661612984</a:t>
            </a:r>
          </a:p>
          <a:p>
            <a:r>
              <a:rPr lang="en-US" sz="1100" dirty="0" smtClean="0"/>
              <a:t>-0.57771384123204</a:t>
            </a:r>
          </a:p>
          <a:p>
            <a:r>
              <a:rPr lang="en-US" sz="1100" dirty="0" smtClean="0"/>
              <a:t>-0.770985990376532</a:t>
            </a:r>
          </a:p>
          <a:p>
            <a:r>
              <a:rPr lang="en-US" sz="1100" dirty="0" smtClean="0"/>
              <a:t>-0.761615551756108</a:t>
            </a:r>
          </a:p>
          <a:p>
            <a:r>
              <a:rPr lang="en-US" sz="1100" dirty="0" smtClean="0"/>
              <a:t>-0.64916588306929</a:t>
            </a:r>
          </a:p>
          <a:p>
            <a:r>
              <a:rPr lang="en-US" sz="1100" dirty="0" smtClean="0"/>
              <a:t>0.059499871156395</a:t>
            </a:r>
          </a:p>
          <a:p>
            <a:r>
              <a:rPr lang="en-US" sz="1100" dirty="0" smtClean="0"/>
              <a:t>-0.3680426087163</a:t>
            </a:r>
          </a:p>
          <a:p>
            <a:r>
              <a:rPr lang="en-US" sz="1100" dirty="0" smtClean="0"/>
              <a:t>0.523353812257261</a:t>
            </a:r>
          </a:p>
          <a:p>
            <a:r>
              <a:rPr lang="en-US" sz="1100" dirty="0" smtClean="0"/>
              <a:t>-1.14816033951639</a:t>
            </a:r>
          </a:p>
          <a:p>
            <a:r>
              <a:rPr lang="en-US" sz="1100" dirty="0" smtClean="0"/>
              <a:t>-0.761615551756108</a:t>
            </a:r>
          </a:p>
          <a:p>
            <a:r>
              <a:rPr lang="en-US" sz="1100" dirty="0" smtClean="0"/>
              <a:t>0.119238603666753</a:t>
            </a:r>
          </a:p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-1.14816033951639</a:t>
            </a:r>
          </a:p>
          <a:p>
            <a:r>
              <a:rPr lang="en-US" sz="1100" dirty="0" smtClean="0"/>
              <a:t>0.47650015074123</a:t>
            </a:r>
          </a:p>
          <a:p>
            <a:r>
              <a:rPr lang="en-US" sz="1100" dirty="0" smtClean="0"/>
              <a:t>0.595977648393366</a:t>
            </a:r>
            <a:endParaRPr lang="en-US" sz="1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705600" y="762000"/>
            <a:ext cx="16764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0.919268875480871</a:t>
            </a:r>
          </a:p>
          <a:p>
            <a:r>
              <a:rPr lang="en-US" sz="1100" dirty="0" smtClean="0"/>
              <a:t>0.485870099890352</a:t>
            </a:r>
          </a:p>
          <a:p>
            <a:r>
              <a:rPr lang="en-US" sz="1100" dirty="0" smtClean="0"/>
              <a:t>0.923954421105285</a:t>
            </a:r>
          </a:p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0.595977648393366</a:t>
            </a:r>
          </a:p>
          <a:p>
            <a:r>
              <a:rPr lang="en-US" sz="1100" dirty="0" smtClean="0"/>
              <a:t>0.538581101329652</a:t>
            </a:r>
            <a:endParaRPr lang="en-US" sz="1100" dirty="0" smtClean="0"/>
          </a:p>
          <a:p>
            <a:r>
              <a:rPr lang="en-US" sz="1100" dirty="0" smtClean="0"/>
              <a:t>0.485870099890352</a:t>
            </a:r>
          </a:p>
          <a:p>
            <a:r>
              <a:rPr lang="en-US" sz="1100" dirty="0" smtClean="0"/>
              <a:t>0.656887620468437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0.618233092745278</a:t>
            </a:r>
          </a:p>
          <a:p>
            <a:r>
              <a:rPr lang="en-US" sz="1100" dirty="0" smtClean="0"/>
              <a:t>0.67328588805418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1.06803013592154</a:t>
            </a:r>
          </a:p>
          <a:p>
            <a:r>
              <a:rPr lang="en-US" sz="1100" dirty="0" smtClean="0"/>
              <a:t>2.13044424063029</a:t>
            </a:r>
          </a:p>
          <a:p>
            <a:r>
              <a:rPr lang="en-US" sz="1100" dirty="0" smtClean="0"/>
              <a:t>0.656887620468437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1.08794378640385</a:t>
            </a:r>
          </a:p>
          <a:p>
            <a:r>
              <a:rPr lang="en-US" sz="1100" dirty="0" smtClean="0"/>
              <a:t>1.95825476259625</a:t>
            </a:r>
          </a:p>
          <a:p>
            <a:r>
              <a:rPr lang="en-US" sz="1100" dirty="0" smtClean="0"/>
              <a:t>0.618233092745278</a:t>
            </a:r>
          </a:p>
          <a:p>
            <a:r>
              <a:rPr lang="en-US" sz="1100" dirty="0" smtClean="0"/>
              <a:t>1.76849652793441</a:t>
            </a:r>
          </a:p>
          <a:p>
            <a:r>
              <a:rPr lang="en-US" sz="1100" dirty="0" smtClean="0"/>
              <a:t>1.11722754919238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1.50962902424754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1.95825476259625</a:t>
            </a:r>
          </a:p>
          <a:p>
            <a:r>
              <a:rPr lang="en-US" sz="1100" dirty="0" smtClean="0"/>
              <a:t>2.20423856580844</a:t>
            </a:r>
          </a:p>
          <a:p>
            <a:r>
              <a:rPr lang="en-US" sz="1100" dirty="0" smtClean="0"/>
              <a:t>-1.19150041286397</a:t>
            </a:r>
          </a:p>
          <a:p>
            <a:r>
              <a:rPr lang="en-US" sz="1100" dirty="0" smtClean="0"/>
              <a:t>-0.841267053700431</a:t>
            </a:r>
          </a:p>
          <a:p>
            <a:r>
              <a:rPr lang="en-US" sz="1100" dirty="0" smtClean="0"/>
              <a:t>2.13044424063029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-0.69836280686883</a:t>
            </a:r>
          </a:p>
          <a:p>
            <a:r>
              <a:rPr lang="en-US" sz="1100" dirty="0" smtClean="0"/>
              <a:t>1.50962902424754</a:t>
            </a:r>
            <a:endParaRPr lang="en-US"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6748"/>
            <a:ext cx="7315200" cy="48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200150"/>
            <a:ext cx="72866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110" y="762001"/>
            <a:ext cx="4077090" cy="39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1643063"/>
            <a:ext cx="8239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73" y="1000124"/>
            <a:ext cx="2975604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Coordinates versus </a:t>
            </a:r>
            <a:r>
              <a:rPr lang="en-US" dirty="0" smtClean="0"/>
              <a:t>Device Coordinates</a:t>
            </a:r>
          </a:p>
          <a:p>
            <a:r>
              <a:rPr lang="en-US" dirty="0" smtClean="0"/>
              <a:t>Expected </a:t>
            </a:r>
            <a:r>
              <a:rPr lang="en-US" dirty="0" smtClean="0"/>
              <a:t>Shape</a:t>
            </a:r>
          </a:p>
          <a:p>
            <a:r>
              <a:rPr lang="en-US" dirty="0" smtClean="0"/>
              <a:t>Mapping a Real Point to Device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Drawing Area in a Component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696200" cy="685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Coordinates versus </a:t>
            </a:r>
            <a:br>
              <a:rPr lang="en-US" dirty="0" smtClean="0"/>
            </a:br>
            <a:r>
              <a:rPr lang="en-US" dirty="0" smtClean="0"/>
              <a:t>Device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066800"/>
            <a:ext cx="4429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0" y="5867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</a:t>
            </a:r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5867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</a:t>
            </a:r>
            <a:r>
              <a:rPr lang="en-US" dirty="0" smtClean="0"/>
              <a:t>Coordinates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000375"/>
            <a:ext cx="61150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0" y="2895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</a:t>
            </a:r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2895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</a:t>
            </a:r>
            <a:r>
              <a:rPr lang="en-US" dirty="0" smtClean="0"/>
              <a:t>Coordinates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9800" y="4648200"/>
            <a:ext cx="3581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72000" y="4191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?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495800" y="4724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Mapping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Shape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447800"/>
            <a:ext cx="8477250" cy="27076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524000" y="43434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</a:t>
            </a:r>
            <a:r>
              <a:rPr lang="en-US" dirty="0" smtClean="0"/>
              <a:t>used </a:t>
            </a:r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43434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shape will be on device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2286000"/>
            <a:ext cx="37338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3000" y="525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mapping is needed to exchange a real point to an  on-device point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a Real Point to Device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711476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Properties </a:t>
            </a:r>
            <a:r>
              <a:rPr lang="en-US" sz="2400" dirty="0" smtClean="0"/>
              <a:t>of the point must be preserved </a:t>
            </a:r>
          </a:p>
          <a:p>
            <a:r>
              <a:rPr lang="en-US" sz="2400" b="1" u="sng" dirty="0" smtClean="0"/>
              <a:t>Computing x2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(x1-minX)/W = (x2-left)/w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 x2 = left + (x1-minX)*w/W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Let C</a:t>
            </a:r>
            <a:r>
              <a:rPr lang="en-US" sz="2400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 = w/W 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left +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(x1-minX)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+ 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left –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minX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4" y="877448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676400" y="3200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</a:t>
            </a:r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38800" y="3276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</a:t>
            </a:r>
            <a:r>
              <a:rPr lang="en-US" dirty="0" smtClean="0"/>
              <a:t>Coordinates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a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711476"/>
            <a:ext cx="8153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Properties </a:t>
            </a:r>
            <a:r>
              <a:rPr lang="en-US" sz="2400" dirty="0" smtClean="0"/>
              <a:t>of the point must be preserved </a:t>
            </a:r>
          </a:p>
          <a:p>
            <a:r>
              <a:rPr lang="en-US" sz="2400" b="1" u="sng" dirty="0" smtClean="0"/>
              <a:t>Computing y2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(y1-minY)/H = (top+h-y2)/h 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(y1-minY)*h/H = top +h –y2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Let C</a:t>
            </a:r>
            <a:r>
              <a:rPr lang="en-US" sz="2400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 = h/H 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top + h –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(y1-minY)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minY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 + top + h</a:t>
            </a:r>
          </a:p>
          <a:p>
            <a:pPr>
              <a:buFont typeface="Wingdings"/>
              <a:buChar char="è"/>
            </a:pPr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77448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90600" y="3124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</a:t>
            </a:r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124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</a:t>
            </a:r>
            <a:r>
              <a:rPr lang="en-US" dirty="0" smtClean="0"/>
              <a:t>Coordinates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5638800" y="3810000"/>
            <a:ext cx="480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00" y="1295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077200" y="3886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4722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57134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72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flipH="1">
            <a:off x="8610600" y="388620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05800" y="488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</a:rPr>
              <a:t>h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429500" y="5219700"/>
            <a:ext cx="990600" cy="15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4800600"/>
            <a:ext cx="48768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09800" y="2971800"/>
            <a:ext cx="4876800" cy="2362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 + </a:t>
            </a:r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left – </a:t>
            </a:r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b="1" u="sng" baseline="-25000" dirty="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minX</a:t>
            </a:r>
            <a:endParaRPr lang="en-US" sz="2400" b="1" u="sng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 +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C1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C</a:t>
            </a:r>
            <a:r>
              <a:rPr lang="en-US" sz="2400" b="1" u="sng" baseline="-250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h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minY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 + top + h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C</a:t>
            </a:r>
            <a:r>
              <a:rPr lang="en-US" sz="2400" b="1" baseline="-250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2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38200" y="4876800"/>
            <a:ext cx="7772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Classes can be use in Java API:</a:t>
            </a:r>
          </a:p>
          <a:p>
            <a:pPr>
              <a:buFontTx/>
              <a:buChar char="-"/>
            </a:pPr>
            <a:r>
              <a:rPr lang="en-US" dirty="0" smtClean="0"/>
              <a:t>java.awt.</a:t>
            </a:r>
            <a:r>
              <a:rPr lang="en-US" b="1" dirty="0" smtClean="0"/>
              <a:t>Dimension</a:t>
            </a:r>
            <a:r>
              <a:rPr lang="en-US" dirty="0" smtClean="0"/>
              <a:t>: An area on component</a:t>
            </a:r>
          </a:p>
          <a:p>
            <a:pPr>
              <a:buFontTx/>
              <a:buChar char="-"/>
            </a:pPr>
            <a:r>
              <a:rPr lang="en-US" dirty="0" smtClean="0"/>
              <a:t>java.awt.geom.</a:t>
            </a:r>
            <a:r>
              <a:rPr lang="en-US" b="1" dirty="0" smtClean="0"/>
              <a:t>AffineTransform</a:t>
            </a:r>
            <a:r>
              <a:rPr lang="en-US" b="1" dirty="0" smtClean="0"/>
              <a:t> for mapping a point in one window to another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Area in a Component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" y="45720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Gaps should be reserved:</a:t>
            </a:r>
          </a:p>
          <a:p>
            <a:r>
              <a:rPr lang="en-US" sz="2000" b="1" dirty="0" smtClean="0"/>
              <a:t>     Gaps </a:t>
            </a:r>
            <a:r>
              <a:rPr lang="en-US" sz="2000" b="1" dirty="0" smtClean="0"/>
              <a:t>between </a:t>
            </a:r>
            <a:r>
              <a:rPr lang="en-US" sz="2000" b="1" dirty="0" smtClean="0"/>
              <a:t>component’s boundaries and </a:t>
            </a:r>
            <a:r>
              <a:rPr lang="en-US" sz="2000" b="1" dirty="0" smtClean="0"/>
              <a:t>coordinates' </a:t>
            </a:r>
            <a:r>
              <a:rPr lang="en-US" sz="2000" b="1" dirty="0" smtClean="0"/>
              <a:t>boundaries </a:t>
            </a:r>
          </a:p>
          <a:p>
            <a:r>
              <a:rPr lang="en-US" sz="2000" b="1" dirty="0" smtClean="0"/>
              <a:t>     Gaps between </a:t>
            </a:r>
            <a:r>
              <a:rPr lang="en-US" sz="2000" b="1" dirty="0" smtClean="0"/>
              <a:t>coordinates' boundaries and  </a:t>
            </a:r>
            <a:r>
              <a:rPr lang="en-US" sz="2000" b="1" dirty="0" smtClean="0"/>
              <a:t>drawing boundaries</a:t>
            </a:r>
            <a:endParaRPr lang="en-US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838200" y="1066800"/>
            <a:ext cx="7543800" cy="3200400"/>
            <a:chOff x="1219200" y="990600"/>
            <a:chExt cx="7543800" cy="3200400"/>
          </a:xfrm>
        </p:grpSpPr>
        <p:sp>
          <p:nvSpPr>
            <p:cNvPr id="6" name="Rectangle 5"/>
            <p:cNvSpPr/>
            <p:nvPr/>
          </p:nvSpPr>
          <p:spPr>
            <a:xfrm>
              <a:off x="1219200" y="1066800"/>
              <a:ext cx="7543800" cy="3124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endCxn id="15" idx="3"/>
            </p:cNvCxnSpPr>
            <p:nvPr/>
          </p:nvCxnSpPr>
          <p:spPr>
            <a:xfrm rot="5400000" flipH="1" flipV="1">
              <a:off x="205839" y="2568833"/>
              <a:ext cx="278792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600200" y="3962400"/>
              <a:ext cx="68580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28800" y="1371600"/>
              <a:ext cx="6477000" cy="2362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Drawing Area</a:t>
              </a:r>
              <a:endParaRPr lang="en-US" sz="3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58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990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1790700" y="4000500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3995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10694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6187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228305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763294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369718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9809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6588918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7198517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77335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47800" y="3733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7800" y="32750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47800" y="2819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47800" y="22860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47800" y="18272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47800" y="1371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295400" y="3962400"/>
              <a:ext cx="3048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1639094" y="4075906"/>
              <a:ext cx="2286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458200" y="3429000"/>
              <a:ext cx="3048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600200" y="3505200"/>
              <a:ext cx="228600" cy="1588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905794" y="1143000"/>
              <a:ext cx="151606" cy="79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1867694" y="3848100"/>
              <a:ext cx="227806" cy="794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5" idx="3"/>
            </p:cNvCxnSpPr>
            <p:nvPr/>
          </p:nvCxnSpPr>
          <p:spPr>
            <a:xfrm>
              <a:off x="1600200" y="1175266"/>
              <a:ext cx="6858000" cy="439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7087394" y="2590800"/>
              <a:ext cx="2742406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2286397" y="1295003"/>
              <a:ext cx="152400" cy="794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305800" y="3124200"/>
              <a:ext cx="152400" cy="1588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16200000" flipV="1">
            <a:off x="685800" y="4495800"/>
            <a:ext cx="8382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533400" y="4495800"/>
            <a:ext cx="1524000" cy="1588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547</TotalTime>
  <Words>790</Words>
  <Application>Microsoft Office PowerPoint</Application>
  <PresentationFormat>On-screen Show (4:3)</PresentationFormat>
  <Paragraphs>286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Equity</vt:lpstr>
      <vt:lpstr>Lecture 05 Two Dimensional Graphics Part 4</vt:lpstr>
      <vt:lpstr>Introduction</vt:lpstr>
      <vt:lpstr>Contents</vt:lpstr>
      <vt:lpstr>Normal Coordinates versus  Device Coordinates</vt:lpstr>
      <vt:lpstr>Expected Shape</vt:lpstr>
      <vt:lpstr>Mapping a Real Point to Device Point</vt:lpstr>
      <vt:lpstr>Mapping a Point</vt:lpstr>
      <vt:lpstr>Mapping a Point</vt:lpstr>
      <vt:lpstr>Drawing Area in a Component</vt:lpstr>
      <vt:lpstr>Demo: Creating Line Chart</vt:lpstr>
      <vt:lpstr>Demo…</vt:lpstr>
      <vt:lpstr>Demo …</vt:lpstr>
      <vt:lpstr>Demo …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41</cp:revision>
  <dcterms:created xsi:type="dcterms:W3CDTF">2014-12-30T03:31:12Z</dcterms:created>
  <dcterms:modified xsi:type="dcterms:W3CDTF">2015-08-06T06:52:16Z</dcterms:modified>
</cp:coreProperties>
</file>