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6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7/31/2015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7/31/2015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7/31/2015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7/31/2015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7/31/2015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7/31/2015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7/31/2015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a:t>
            </a:r>
            <a:r>
              <a:rPr lang="en-US" dirty="0" smtClean="0"/>
              <a:t>05</a:t>
            </a:r>
            <a:r>
              <a:rPr lang="en-US" dirty="0" smtClean="0"/>
              <a:t/>
            </a:r>
            <a:br>
              <a:rPr lang="en-US" dirty="0" smtClean="0"/>
            </a:br>
            <a:r>
              <a:rPr smtClean="0"/>
              <a:t>JDBC </a:t>
            </a:r>
            <a:r>
              <a:rPr smtClean="0"/>
              <a:t>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Chapter 14: JDBC- Java Database Connectivity</a:t>
            </a:r>
          </a:p>
          <a:p>
            <a:pPr algn="l">
              <a:defRPr/>
            </a:pPr>
            <a:r>
              <a:rPr lang="en-US" sz="2800" b="1" dirty="0" smtClean="0">
                <a:solidFill>
                  <a:srgbClr val="008000"/>
                </a:solidFill>
              </a:rPr>
              <a:t>                           </a:t>
            </a:r>
            <a:r>
              <a:rPr lang="en-US" sz="2800" b="1" dirty="0" smtClean="0">
                <a:solidFill>
                  <a:srgbClr val="008000"/>
                </a:solidFill>
              </a:rPr>
              <a:t>( </a:t>
            </a:r>
            <a:r>
              <a:rPr lang="en-US" sz="2800" b="1" dirty="0" smtClean="0">
                <a:solidFill>
                  <a:srgbClr val="008000"/>
                </a:solidFill>
              </a:rPr>
              <a:t>4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a:t>
            </a:r>
            <a:r>
              <a:rPr lang="en-US" sz="2800" b="1" dirty="0" smtClean="0">
                <a:solidFill>
                  <a:srgbClr val="008000"/>
                </a:solidFill>
              </a:rPr>
              <a:t>Java-Tutorials/tutorial-2015/</a:t>
            </a:r>
            <a:r>
              <a:rPr lang="en-US" sz="2800" b="1" dirty="0" smtClean="0">
                <a:solidFill>
                  <a:srgbClr val="008000"/>
                </a:solidFill>
              </a:rPr>
              <a:t>jdbc</a:t>
            </a:r>
            <a:r>
              <a:rPr lang="en-US" sz="2800" b="1" dirty="0" smtClean="0">
                <a:solidFill>
                  <a:srgbClr val="008000"/>
                </a:solidFill>
              </a:rPr>
              <a:t>/index.html</a:t>
            </a:r>
          </a:p>
          <a:p>
            <a:pPr marL="681038" algn="l">
              <a:buFont typeface="Arial" pitchFamily="34" charset="0"/>
              <a:buChar char="•"/>
              <a:defRPr/>
            </a:pPr>
            <a:r>
              <a:rPr lang="en-US" sz="2800" b="1" dirty="0" smtClean="0">
                <a:solidFill>
                  <a:srgbClr val="008000"/>
                </a:solidFill>
              </a:rPr>
              <a:t> Java </a:t>
            </a:r>
            <a:r>
              <a:rPr lang="en-US" sz="2800" b="1" dirty="0" smtClean="0">
                <a:solidFill>
                  <a:srgbClr val="008000"/>
                </a:solidFill>
              </a:rPr>
              <a:t>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gridCol w="2151647"/>
                <a:gridCol w="4971047"/>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tr>
              <a:tr h="370840">
                <a:tc>
                  <a:txBody>
                    <a:bodyPr/>
                    <a:lstStyle/>
                    <a:p>
                      <a:r>
                        <a:rPr lang="en-US" dirty="0" smtClean="0"/>
                        <a:t>JDBC Driver</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a:t>
            </a:r>
            <a:r>
              <a:rPr lang="en-US" dirty="0" smtClean="0"/>
              <a:t>java.lang.Class</a:t>
            </a:r>
            <a:r>
              <a:rPr lang="en-US" dirty="0" smtClean="0"/>
              <a:t>)</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smtClean="0">
              <a:latin typeface="Times New Roman" pitchFamily="18" charset="0"/>
              <a:cs typeface="Arial" charset="0"/>
            </a:endParaRPr>
          </a:p>
          <a:p>
            <a:pPr lvl="1" algn="just">
              <a:lnSpc>
                <a:spcPct val="80000"/>
              </a:lnSpc>
              <a:defRPr/>
            </a:pPr>
            <a:r>
              <a:rPr lang="vi-VN" sz="3200" smtClean="0">
                <a:latin typeface="Times New Roman" pitchFamily="18" charset="0"/>
                <a:cs typeface="Arial" charset="0"/>
              </a:rPr>
              <a:t>Type 1: JDBC ODBC</a:t>
            </a:r>
          </a:p>
          <a:p>
            <a:pPr lvl="1" algn="just">
              <a:lnSpc>
                <a:spcPct val="80000"/>
              </a:lnSpc>
              <a:defRPr/>
            </a:pPr>
            <a:r>
              <a:rPr lang="vi-VN" sz="3200" smtClean="0">
                <a:latin typeface="Times New Roman" pitchFamily="18" charset="0"/>
                <a:cs typeface="Arial" charset="0"/>
              </a:rPr>
              <a:t>Type 2: Native API</a:t>
            </a:r>
          </a:p>
          <a:p>
            <a:pPr lvl="1" algn="just">
              <a:lnSpc>
                <a:spcPct val="80000"/>
              </a:lnSpc>
              <a:defRPr/>
            </a:pPr>
            <a:r>
              <a:rPr lang="vi-VN" sz="3200" smtClean="0">
                <a:latin typeface="Times New Roman" pitchFamily="18" charset="0"/>
                <a:cs typeface="Arial" charset="0"/>
              </a:rPr>
              <a:t>Type 3: Network Protocol </a:t>
            </a:r>
          </a:p>
          <a:p>
            <a:pPr lvl="1" algn="just">
              <a:lnSpc>
                <a:spcPct val="80000"/>
              </a:lnSpc>
              <a:defRPr/>
            </a:pPr>
            <a:r>
              <a:rPr lang="vi-VN" sz="3200" smtClean="0">
                <a:latin typeface="Times New Roman" pitchFamily="18" charset="0"/>
                <a:cs typeface="Arial" charset="0"/>
              </a:rPr>
              <a:t>Type 4: Native Protocol</a:t>
            </a:r>
          </a:p>
          <a:p>
            <a:pPr marL="342900" lvl="1" indent="-342900">
              <a:buFont typeface="Arial" charset="0"/>
              <a:buChar char="•"/>
              <a:defRPr/>
            </a:pPr>
            <a:r>
              <a:rPr lang="vi-VN" sz="3200" smtClean="0">
                <a:latin typeface="Times New Roman" pitchFamily="18" charset="0"/>
                <a:cs typeface="Arial" charset="0"/>
              </a:rPr>
              <a:t>Type 1 </a:t>
            </a:r>
            <a:r>
              <a:rPr lang="en-US" sz="3200" dirty="0" smtClean="0">
                <a:latin typeface="Times New Roman" pitchFamily="18" charset="0"/>
                <a:cs typeface="Arial" charset="0"/>
              </a:rPr>
              <a:t>and</a:t>
            </a:r>
            <a:r>
              <a:rPr lang="vi-VN" sz="3200" smtClean="0">
                <a:latin typeface="Times New Roman" pitchFamily="18" charset="0"/>
                <a:cs typeface="Arial" charset="0"/>
              </a:rPr>
              <a:t> Type 4 </a:t>
            </a:r>
            <a:r>
              <a:rPr lang="en-US" sz="3200" dirty="0" smtClean="0">
                <a:latin typeface="Times New Roman" pitchFamily="18" charset="0"/>
                <a:cs typeface="Arial" charset="0"/>
              </a:rPr>
              <a:t>are</a:t>
            </a:r>
            <a:r>
              <a:rPr lang="vi-VN" sz="3200" smtClean="0">
                <a:latin typeface="Times New Roman" pitchFamily="18" charset="0"/>
                <a:cs typeface="Arial" charset="0"/>
              </a:rPr>
              <a:t> populated</a:t>
            </a:r>
            <a:r>
              <a:rPr lang="en-US" sz="3200" dirty="0" smtClean="0">
                <a:latin typeface="Arial" charset="0"/>
                <a:cs typeface="Arial" charset="0"/>
              </a:rPr>
              <a:t>.</a:t>
            </a:r>
            <a:endParaRPr lang="vi-VN" sz="320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as default.</a:t>
            </a: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2"/>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3"/>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4"/>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5"/>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6"/>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a:t>
            </a:r>
            <a:r>
              <a:rPr lang="en-US" dirty="0" smtClean="0">
                <a:latin typeface="Arial" charset="0"/>
                <a:cs typeface="Arial" charset="0"/>
              </a:rPr>
              <a:t>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gridCol w="1811968"/>
                <a:gridCol w="2819400"/>
                <a:gridCol w="3276600"/>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a:t>
            </a:r>
            <a:r>
              <a:rPr lang="en-US" sz="2000" b="1" dirty="0" smtClean="0">
                <a:solidFill>
                  <a:srgbClr val="FF0000"/>
                </a:solidFill>
                <a:latin typeface="Arial" pitchFamily="34" charset="0"/>
                <a:cs typeface="Arial" pitchFamily="34" charset="0"/>
              </a:rPr>
              <a: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2005</a:t>
            </a:r>
          </a:p>
          <a:p>
            <a:pPr lvl="1"/>
            <a:r>
              <a:rPr lang="en-US" dirty="0" smtClean="0">
                <a:latin typeface="Arial" charset="0"/>
                <a:cs typeface="Arial" charset="0"/>
              </a:rPr>
              <a:t>Database name: ItemDB </a:t>
            </a:r>
          </a:p>
          <a:p>
            <a:pPr lvl="1"/>
            <a:r>
              <a:rPr lang="en-US" dirty="0" smtClean="0">
                <a:latin typeface="Arial" charset="0"/>
                <a:cs typeface="Arial" charset="0"/>
              </a:rPr>
              <a:t>Tables and Relationship:</a:t>
            </a:r>
          </a:p>
        </p:txBody>
      </p:sp>
      <p:pic>
        <p:nvPicPr>
          <p:cNvPr id="39941" name="Picture 5"/>
          <p:cNvPicPr>
            <a:picLocks noChangeAspect="1" noChangeArrowheads="1"/>
          </p:cNvPicPr>
          <p:nvPr/>
        </p:nvPicPr>
        <p:blipFill>
          <a:blip r:embed="rId2"/>
          <a:srcRect/>
          <a:stretch>
            <a:fillRect/>
          </a:stretch>
        </p:blipFill>
        <p:spPr bwMode="auto">
          <a:xfrm>
            <a:off x="152400" y="2971800"/>
            <a:ext cx="8840788" cy="2362200"/>
          </a:xfrm>
          <a:prstGeom prst="rect">
            <a:avLst/>
          </a:prstGeom>
          <a:noFill/>
          <a:ln w="9525">
            <a:noFill/>
            <a:miter lim="800000"/>
            <a:headEnd/>
            <a:tailEnd/>
          </a:ln>
        </p:spPr>
      </p:pic>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40965" name="Picture 2"/>
          <p:cNvPicPr>
            <a:picLocks noChangeAspect="1" noChangeArrowheads="1"/>
          </p:cNvPicPr>
          <p:nvPr/>
        </p:nvPicPr>
        <p:blipFill>
          <a:blip r:embed="rId2"/>
          <a:srcRect/>
          <a:stretch>
            <a:fillRect/>
          </a:stretch>
        </p:blipFill>
        <p:spPr bwMode="auto">
          <a:xfrm>
            <a:off x="2209800" y="1219200"/>
            <a:ext cx="6664325" cy="1600200"/>
          </a:xfrm>
          <a:prstGeom prst="rect">
            <a:avLst/>
          </a:prstGeom>
          <a:noFill/>
          <a:ln w="9525">
            <a:noFill/>
            <a:miter lim="800000"/>
            <a:headEnd/>
            <a:tailEnd/>
          </a:ln>
        </p:spPr>
      </p:pic>
      <p:pic>
        <p:nvPicPr>
          <p:cNvPr id="40966" name="Picture 3"/>
          <p:cNvPicPr>
            <a:picLocks noChangeAspect="1" noChangeArrowheads="1"/>
          </p:cNvPicPr>
          <p:nvPr/>
        </p:nvPicPr>
        <p:blipFill>
          <a:blip r:embed="rId3"/>
          <a:srcRect/>
          <a:stretch>
            <a:fillRect/>
          </a:stretch>
        </p:blipFill>
        <p:spPr bwMode="auto">
          <a:xfrm>
            <a:off x="1828800" y="3124200"/>
            <a:ext cx="7086600"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endParaRPr lang="en-US" dirty="0" smtClean="0">
              <a:solidFill>
                <a:srgbClr val="0000FF"/>
              </a:solidFill>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2) Register a DSN</a:t>
            </a:r>
          </a:p>
        </p:txBody>
      </p:sp>
      <p:sp>
        <p:nvSpPr>
          <p:cNvPr id="41987" name="Content Placeholder 2"/>
          <p:cNvSpPr>
            <a:spLocks noGrp="1"/>
          </p:cNvSpPr>
          <p:nvPr>
            <p:ph idx="1"/>
          </p:nvPr>
        </p:nvSpPr>
        <p:spPr>
          <a:xfrm>
            <a:off x="533400" y="1143000"/>
            <a:ext cx="4038600" cy="4191000"/>
          </a:xfrm>
        </p:spPr>
        <p:txBody>
          <a:bodyPr>
            <a:normAutofit/>
          </a:bodyPr>
          <a:lstStyle/>
          <a:p>
            <a:pPr>
              <a:buFont typeface="Arial" charset="0"/>
              <a:buNone/>
            </a:pPr>
            <a:r>
              <a:rPr lang="en-US" sz="2400" dirty="0" smtClean="0">
                <a:latin typeface="Arial" charset="0"/>
                <a:cs typeface="Arial" charset="0"/>
              </a:rPr>
              <a:t>(1) Open the Control Panel</a:t>
            </a:r>
          </a:p>
          <a:p>
            <a:pPr>
              <a:buFont typeface="Arial" charset="0"/>
              <a:buNone/>
            </a:pPr>
            <a:r>
              <a:rPr lang="en-US" sz="2400" dirty="0" smtClean="0">
                <a:latin typeface="Arial" charset="0"/>
                <a:cs typeface="Arial" charset="0"/>
              </a:rPr>
              <a:t>(2) Select Administrative Tools.</a:t>
            </a:r>
          </a:p>
          <a:p>
            <a:pPr>
              <a:buFont typeface="Arial" charset="0"/>
              <a:buNone/>
            </a:pPr>
            <a:r>
              <a:rPr lang="en-US" sz="2400" dirty="0" smtClean="0">
                <a:latin typeface="Arial" charset="0"/>
                <a:cs typeface="Arial" charset="0"/>
              </a:rPr>
              <a:t>(3) Select Data Sources (ODBC)</a:t>
            </a:r>
          </a:p>
          <a:p>
            <a:pPr>
              <a:buFont typeface="Arial" charset="0"/>
              <a:buNone/>
            </a:pPr>
            <a:r>
              <a:rPr lang="en-US" sz="2400" dirty="0" smtClean="0">
                <a:latin typeface="Arial" charset="0"/>
                <a:cs typeface="Arial" charset="0"/>
              </a:rPr>
              <a:t>(4) Select User DSN or System DSN tab.</a:t>
            </a:r>
          </a:p>
          <a:p>
            <a:pPr>
              <a:buFont typeface="Arial" charset="0"/>
              <a:buNone/>
            </a:pPr>
            <a:r>
              <a:rPr lang="en-US" sz="2400" dirty="0" smtClean="0">
                <a:latin typeface="Arial" charset="0"/>
                <a:cs typeface="Arial" charset="0"/>
              </a:rPr>
              <a:t>(5) Click the Add button.</a:t>
            </a:r>
          </a:p>
        </p:txBody>
      </p:sp>
      <p:pic>
        <p:nvPicPr>
          <p:cNvPr id="41989" name="Picture 2"/>
          <p:cNvPicPr>
            <a:picLocks noChangeAspect="1" noChangeArrowheads="1"/>
          </p:cNvPicPr>
          <p:nvPr/>
        </p:nvPicPr>
        <p:blipFill>
          <a:blip r:embed="rId2"/>
          <a:srcRect/>
          <a:stretch>
            <a:fillRect/>
          </a:stretch>
        </p:blipFill>
        <p:spPr bwMode="auto">
          <a:xfrm>
            <a:off x="4572000" y="1752600"/>
            <a:ext cx="43910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14600" y="0"/>
            <a:ext cx="6096000" cy="685800"/>
          </a:xfrm>
        </p:spPr>
        <p:txBody>
          <a:bodyPr>
            <a:normAutofit/>
          </a:bodyPr>
          <a:lstStyle/>
          <a:p>
            <a:r>
              <a:rPr lang="en-US" dirty="0" smtClean="0">
                <a:latin typeface="Arial" charset="0"/>
                <a:cs typeface="Arial" charset="0"/>
              </a:rPr>
              <a:t>(Demo 2) Register a DSN…</a:t>
            </a:r>
          </a:p>
        </p:txBody>
      </p:sp>
      <p:sp>
        <p:nvSpPr>
          <p:cNvPr id="43011" name="Content Placeholder 2"/>
          <p:cNvSpPr>
            <a:spLocks noGrp="1"/>
          </p:cNvSpPr>
          <p:nvPr>
            <p:ph idx="1"/>
          </p:nvPr>
        </p:nvSpPr>
        <p:spPr>
          <a:xfrm>
            <a:off x="4495800" y="1143000"/>
            <a:ext cx="4343400" cy="1219200"/>
          </a:xfrm>
        </p:spPr>
        <p:txBody>
          <a:bodyPr/>
          <a:lstStyle/>
          <a:p>
            <a:r>
              <a:rPr lang="en-US" sz="2800" dirty="0" smtClean="0">
                <a:latin typeface="Arial" charset="0"/>
                <a:cs typeface="Arial" charset="0"/>
              </a:rPr>
              <a:t>Select file type</a:t>
            </a:r>
          </a:p>
          <a:p>
            <a:r>
              <a:rPr lang="en-US" sz="2800" dirty="0" smtClean="0">
                <a:latin typeface="Arial" charset="0"/>
                <a:cs typeface="Arial" charset="0"/>
              </a:rPr>
              <a:t>Click the Finish button.</a:t>
            </a:r>
          </a:p>
          <a:p>
            <a:endParaRPr lang="en-US" sz="2800" dirty="0" smtClean="0">
              <a:latin typeface="Arial" charset="0"/>
              <a:cs typeface="Arial" charset="0"/>
            </a:endParaRPr>
          </a:p>
        </p:txBody>
      </p:sp>
      <p:pic>
        <p:nvPicPr>
          <p:cNvPr id="43013" name="Picture 2"/>
          <p:cNvPicPr>
            <a:picLocks noChangeAspect="1" noChangeArrowheads="1"/>
          </p:cNvPicPr>
          <p:nvPr/>
        </p:nvPicPr>
        <p:blipFill>
          <a:blip r:embed="rId2"/>
          <a:srcRect/>
          <a:stretch>
            <a:fillRect/>
          </a:stretch>
        </p:blipFill>
        <p:spPr bwMode="auto">
          <a:xfrm>
            <a:off x="0" y="838200"/>
            <a:ext cx="4457700" cy="3352800"/>
          </a:xfrm>
          <a:prstGeom prst="rect">
            <a:avLst/>
          </a:prstGeom>
          <a:noFill/>
          <a:ln w="9525">
            <a:noFill/>
            <a:miter lim="800000"/>
            <a:headEnd/>
            <a:tailEnd/>
          </a:ln>
        </p:spPr>
      </p:pic>
      <p:pic>
        <p:nvPicPr>
          <p:cNvPr id="43014" name="Picture 3"/>
          <p:cNvPicPr>
            <a:picLocks noChangeAspect="1" noChangeArrowheads="1"/>
          </p:cNvPicPr>
          <p:nvPr/>
        </p:nvPicPr>
        <p:blipFill>
          <a:blip r:embed="rId3"/>
          <a:srcRect/>
          <a:stretch>
            <a:fillRect/>
          </a:stretch>
        </p:blipFill>
        <p:spPr bwMode="auto">
          <a:xfrm>
            <a:off x="4286250" y="2895600"/>
            <a:ext cx="4857750" cy="3448050"/>
          </a:xfrm>
          <a:prstGeom prst="rect">
            <a:avLst/>
          </a:prstGeom>
          <a:noFill/>
          <a:ln w="9525">
            <a:noFill/>
            <a:miter lim="800000"/>
            <a:headEnd/>
            <a:tailEnd/>
          </a:ln>
        </p:spPr>
      </p:pic>
      <p:sp>
        <p:nvSpPr>
          <p:cNvPr id="43015" name="Content Placeholder 2"/>
          <p:cNvSpPr txBox="1">
            <a:spLocks/>
          </p:cNvSpPr>
          <p:nvPr/>
        </p:nvSpPr>
        <p:spPr bwMode="auto">
          <a:xfrm>
            <a:off x="76200" y="4191000"/>
            <a:ext cx="4191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Give a data source name, such as ItemDB </a:t>
            </a:r>
          </a:p>
          <a:p>
            <a:pPr marL="342900" indent="-342900" eaLnBrk="0" hangingPunct="0">
              <a:spcBef>
                <a:spcPct val="20000"/>
              </a:spcBef>
              <a:buFont typeface="Arial" charset="0"/>
              <a:buChar char="•"/>
            </a:pPr>
            <a:r>
              <a:rPr lang="en-US" sz="2800" dirty="0"/>
              <a:t>Select server (SQL Server)</a:t>
            </a:r>
          </a:p>
          <a:p>
            <a:pPr marL="342900" indent="-342900" eaLnBrk="0" hangingPunct="0">
              <a:spcBef>
                <a:spcPct val="20000"/>
              </a:spcBef>
              <a:buFont typeface="Arial" charset="0"/>
              <a:buChar char="•"/>
            </a:pPr>
            <a:r>
              <a:rPr lang="en-US" sz="2800" dirty="0"/>
              <a:t>Click the Finish button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62200" y="76200"/>
            <a:ext cx="6248400" cy="685800"/>
          </a:xfrm>
        </p:spPr>
        <p:txBody>
          <a:bodyPr>
            <a:normAutofit/>
          </a:bodyPr>
          <a:lstStyle/>
          <a:p>
            <a:r>
              <a:rPr lang="en-US" dirty="0" smtClean="0">
                <a:latin typeface="Arial" charset="0"/>
                <a:cs typeface="Arial" charset="0"/>
              </a:rPr>
              <a:t>(Demo 2) Register a DSN…</a:t>
            </a:r>
          </a:p>
        </p:txBody>
      </p:sp>
      <p:sp>
        <p:nvSpPr>
          <p:cNvPr id="44035" name="Content Placeholder 2"/>
          <p:cNvSpPr>
            <a:spLocks noGrp="1"/>
          </p:cNvSpPr>
          <p:nvPr>
            <p:ph idx="1"/>
          </p:nvPr>
        </p:nvSpPr>
        <p:spPr>
          <a:xfrm>
            <a:off x="5105400" y="914400"/>
            <a:ext cx="3810000" cy="2133600"/>
          </a:xfrm>
        </p:spPr>
        <p:txBody>
          <a:bodyPr>
            <a:normAutofit fontScale="92500"/>
          </a:bodyPr>
          <a:lstStyle/>
          <a:p>
            <a:r>
              <a:rPr lang="en-US" sz="2800" dirty="0" smtClean="0">
                <a:latin typeface="Arial" charset="0"/>
                <a:cs typeface="Arial" charset="0"/>
              </a:rPr>
              <a:t>Select security mode.</a:t>
            </a:r>
          </a:p>
          <a:p>
            <a:r>
              <a:rPr lang="en-US" sz="2800" dirty="0" smtClean="0">
                <a:latin typeface="Arial" charset="0"/>
                <a:cs typeface="Arial" charset="0"/>
              </a:rPr>
              <a:t>Supply Login ID and Password</a:t>
            </a:r>
          </a:p>
          <a:p>
            <a:r>
              <a:rPr lang="en-US" sz="2800" dirty="0" smtClean="0">
                <a:latin typeface="Arial" charset="0"/>
                <a:cs typeface="Arial" charset="0"/>
              </a:rPr>
              <a:t>Click the next button</a:t>
            </a:r>
          </a:p>
        </p:txBody>
      </p:sp>
      <p:pic>
        <p:nvPicPr>
          <p:cNvPr id="44037" name="Picture 2"/>
          <p:cNvPicPr>
            <a:picLocks noChangeAspect="1" noChangeArrowheads="1"/>
          </p:cNvPicPr>
          <p:nvPr/>
        </p:nvPicPr>
        <p:blipFill>
          <a:blip r:embed="rId2"/>
          <a:srcRect/>
          <a:stretch>
            <a:fillRect/>
          </a:stretch>
        </p:blipFill>
        <p:spPr bwMode="auto">
          <a:xfrm>
            <a:off x="19050" y="895350"/>
            <a:ext cx="4857750" cy="3448050"/>
          </a:xfrm>
          <a:prstGeom prst="rect">
            <a:avLst/>
          </a:prstGeom>
          <a:noFill/>
          <a:ln w="9525">
            <a:noFill/>
            <a:miter lim="800000"/>
            <a:headEnd/>
            <a:tailEnd/>
          </a:ln>
        </p:spPr>
      </p:pic>
      <p:pic>
        <p:nvPicPr>
          <p:cNvPr id="44038" name="Picture 3"/>
          <p:cNvPicPr>
            <a:picLocks noChangeAspect="1" noChangeArrowheads="1"/>
          </p:cNvPicPr>
          <p:nvPr/>
        </p:nvPicPr>
        <p:blipFill>
          <a:blip r:embed="rId3"/>
          <a:srcRect/>
          <a:stretch>
            <a:fillRect/>
          </a:stretch>
        </p:blipFill>
        <p:spPr bwMode="auto">
          <a:xfrm>
            <a:off x="4191000" y="3352800"/>
            <a:ext cx="4857750" cy="3448050"/>
          </a:xfrm>
          <a:prstGeom prst="rect">
            <a:avLst/>
          </a:prstGeom>
          <a:noFill/>
          <a:ln w="9525">
            <a:noFill/>
            <a:miter lim="800000"/>
            <a:headEnd/>
            <a:tailEnd/>
          </a:ln>
        </p:spPr>
      </p:pic>
      <p:sp>
        <p:nvSpPr>
          <p:cNvPr id="44039" name="Content Placeholder 2"/>
          <p:cNvSpPr txBox="1">
            <a:spLocks/>
          </p:cNvSpPr>
          <p:nvPr/>
        </p:nvSpPr>
        <p:spPr bwMode="auto">
          <a:xfrm>
            <a:off x="152400" y="5029200"/>
            <a:ext cx="3962400" cy="114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Select database.</a:t>
            </a:r>
          </a:p>
          <a:p>
            <a:pPr marL="342900" indent="-342900" eaLnBrk="0" hangingPunct="0">
              <a:spcBef>
                <a:spcPct val="20000"/>
              </a:spcBef>
              <a:buFont typeface="Arial" charset="0"/>
              <a:buChar char="•"/>
            </a:pPr>
            <a:r>
              <a:rPr lang="en-US" sz="2800" dirty="0"/>
              <a:t>Click the next button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38400" y="152400"/>
            <a:ext cx="6172200" cy="609600"/>
          </a:xfrm>
        </p:spPr>
        <p:txBody>
          <a:bodyPr>
            <a:normAutofit fontScale="90000"/>
          </a:bodyPr>
          <a:lstStyle/>
          <a:p>
            <a:r>
              <a:rPr lang="en-US" dirty="0" smtClean="0">
                <a:latin typeface="Arial" charset="0"/>
                <a:cs typeface="Arial" charset="0"/>
              </a:rPr>
              <a:t>(Demo 2) Register a DSN…</a:t>
            </a:r>
          </a:p>
        </p:txBody>
      </p:sp>
      <p:sp>
        <p:nvSpPr>
          <p:cNvPr id="45059" name="Content Placeholder 2"/>
          <p:cNvSpPr>
            <a:spLocks noGrp="1"/>
          </p:cNvSpPr>
          <p:nvPr>
            <p:ph idx="1"/>
          </p:nvPr>
        </p:nvSpPr>
        <p:spPr>
          <a:xfrm>
            <a:off x="4876800" y="1143000"/>
            <a:ext cx="3886200" cy="533400"/>
          </a:xfrm>
        </p:spPr>
        <p:txBody>
          <a:bodyPr/>
          <a:lstStyle/>
          <a:p>
            <a:r>
              <a:rPr lang="en-US" sz="2400" dirty="0" smtClean="0">
                <a:latin typeface="Arial" charset="0"/>
                <a:cs typeface="Arial" charset="0"/>
              </a:rPr>
              <a:t>Click the Finish button</a:t>
            </a:r>
          </a:p>
        </p:txBody>
      </p:sp>
      <p:pic>
        <p:nvPicPr>
          <p:cNvPr id="45061" name="Picture 2"/>
          <p:cNvPicPr>
            <a:picLocks noChangeAspect="1" noChangeArrowheads="1"/>
          </p:cNvPicPr>
          <p:nvPr/>
        </p:nvPicPr>
        <p:blipFill>
          <a:blip r:embed="rId2"/>
          <a:srcRect/>
          <a:stretch>
            <a:fillRect/>
          </a:stretch>
        </p:blipFill>
        <p:spPr bwMode="auto">
          <a:xfrm>
            <a:off x="19050" y="914400"/>
            <a:ext cx="4857750" cy="3448050"/>
          </a:xfrm>
          <a:prstGeom prst="rect">
            <a:avLst/>
          </a:prstGeom>
          <a:noFill/>
          <a:ln w="9525">
            <a:noFill/>
            <a:miter lim="800000"/>
            <a:headEnd/>
            <a:tailEnd/>
          </a:ln>
        </p:spPr>
      </p:pic>
      <p:pic>
        <p:nvPicPr>
          <p:cNvPr id="45062" name="Picture 3"/>
          <p:cNvPicPr>
            <a:picLocks noChangeAspect="1" noChangeArrowheads="1"/>
          </p:cNvPicPr>
          <p:nvPr/>
        </p:nvPicPr>
        <p:blipFill>
          <a:blip r:embed="rId3"/>
          <a:srcRect/>
          <a:stretch>
            <a:fillRect/>
          </a:stretch>
        </p:blipFill>
        <p:spPr bwMode="auto">
          <a:xfrm>
            <a:off x="5257800" y="2133600"/>
            <a:ext cx="3505200" cy="3676650"/>
          </a:xfrm>
          <a:prstGeom prst="rect">
            <a:avLst/>
          </a:prstGeom>
          <a:noFill/>
          <a:ln w="9525">
            <a:noFill/>
            <a:miter lim="800000"/>
            <a:headEnd/>
            <a:tailEnd/>
          </a:ln>
        </p:spPr>
      </p:pic>
      <p:sp>
        <p:nvSpPr>
          <p:cNvPr id="45063" name="Content Placeholder 2"/>
          <p:cNvSpPr txBox="1">
            <a:spLocks/>
          </p:cNvSpPr>
          <p:nvPr/>
        </p:nvSpPr>
        <p:spPr bwMode="auto">
          <a:xfrm>
            <a:off x="5410200" y="5867400"/>
            <a:ext cx="3581400" cy="457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Click the Test…button</a:t>
            </a:r>
          </a:p>
        </p:txBody>
      </p:sp>
      <p:pic>
        <p:nvPicPr>
          <p:cNvPr id="45064" name="Picture 5"/>
          <p:cNvPicPr>
            <a:picLocks noChangeAspect="1" noChangeArrowheads="1"/>
          </p:cNvPicPr>
          <p:nvPr/>
        </p:nvPicPr>
        <p:blipFill>
          <a:blip r:embed="rId4"/>
          <a:srcRect/>
          <a:stretch>
            <a:fillRect/>
          </a:stretch>
        </p:blipFill>
        <p:spPr bwMode="auto">
          <a:xfrm>
            <a:off x="1600200" y="4648200"/>
            <a:ext cx="35052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pic>
        <p:nvPicPr>
          <p:cNvPr id="46085" name="Picture 5"/>
          <p:cNvPicPr>
            <a:picLocks noChangeAspect="1" noChangeArrowheads="1"/>
          </p:cNvPicPr>
          <p:nvPr/>
        </p:nvPicPr>
        <p:blipFill>
          <a:blip r:embed="rId2"/>
          <a:srcRect/>
          <a:stretch>
            <a:fillRect/>
          </a:stretch>
        </p:blipFill>
        <p:spPr bwMode="auto">
          <a:xfrm>
            <a:off x="3124200" y="1524000"/>
            <a:ext cx="5743575" cy="1600200"/>
          </a:xfrm>
          <a:prstGeom prst="rect">
            <a:avLst/>
          </a:prstGeom>
          <a:noFill/>
          <a:ln w="9525">
            <a:noFill/>
            <a:miter lim="800000"/>
            <a:headEnd/>
            <a:tailEnd/>
          </a:ln>
        </p:spPr>
      </p:pic>
      <p:pic>
        <p:nvPicPr>
          <p:cNvPr id="46086" name="Picture 7"/>
          <p:cNvPicPr>
            <a:picLocks noChangeAspect="1" noChangeArrowheads="1"/>
          </p:cNvPicPr>
          <p:nvPr/>
        </p:nvPicPr>
        <p:blipFill>
          <a:blip r:embed="rId3"/>
          <a:srcRect/>
          <a:stretch>
            <a:fillRect/>
          </a:stretch>
        </p:blipFill>
        <p:spPr bwMode="auto">
          <a:xfrm>
            <a:off x="228600" y="3228975"/>
            <a:ext cx="7610475" cy="3324225"/>
          </a:xfrm>
          <a:prstGeom prst="rect">
            <a:avLst/>
          </a:prstGeom>
          <a:noFill/>
          <a:ln w="9525">
            <a:noFill/>
            <a:miter lim="800000"/>
            <a:headEnd/>
            <a:tailEnd/>
          </a:ln>
        </p:spPr>
      </p:pic>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latin typeface="Arial" charset="0"/>
                <a:cs typeface="Arial" charset="0"/>
              </a:rPr>
              <a:t>Demo 3…: Class Diagram</a:t>
            </a:r>
          </a:p>
        </p:txBody>
      </p:sp>
      <p:pic>
        <p:nvPicPr>
          <p:cNvPr id="48132" name="Picture 5"/>
          <p:cNvPicPr>
            <a:picLocks noChangeAspect="1" noChangeArrowheads="1"/>
          </p:cNvPicPr>
          <p:nvPr/>
        </p:nvPicPr>
        <p:blipFill>
          <a:blip r:embed="rId2"/>
          <a:srcRect/>
          <a:stretch>
            <a:fillRect/>
          </a:stretch>
        </p:blipFill>
        <p:spPr bwMode="auto">
          <a:xfrm>
            <a:off x="457200" y="1066800"/>
            <a:ext cx="981075" cy="1209675"/>
          </a:xfrm>
          <a:prstGeom prst="rect">
            <a:avLst/>
          </a:prstGeom>
          <a:noFill/>
          <a:ln w="9525">
            <a:noFill/>
            <a:miter lim="800000"/>
            <a:headEnd/>
            <a:tailEnd/>
          </a:ln>
        </p:spPr>
      </p:pic>
      <p:pic>
        <p:nvPicPr>
          <p:cNvPr id="48133" name="Picture 6"/>
          <p:cNvPicPr>
            <a:picLocks noChangeAspect="1" noChangeArrowheads="1"/>
          </p:cNvPicPr>
          <p:nvPr/>
        </p:nvPicPr>
        <p:blipFill>
          <a:blip r:embed="rId3"/>
          <a:srcRect/>
          <a:stretch>
            <a:fillRect/>
          </a:stretch>
        </p:blipFill>
        <p:spPr bwMode="auto">
          <a:xfrm>
            <a:off x="457200" y="2438400"/>
            <a:ext cx="904875" cy="1543050"/>
          </a:xfrm>
          <a:prstGeom prst="rect">
            <a:avLst/>
          </a:prstGeom>
          <a:noFill/>
          <a:ln w="9525">
            <a:noFill/>
            <a:miter lim="800000"/>
            <a:headEnd/>
            <a:tailEnd/>
          </a:ln>
        </p:spPr>
      </p:pic>
      <p:sp>
        <p:nvSpPr>
          <p:cNvPr id="7" name="Rectangle 6"/>
          <p:cNvSpPr/>
          <p:nvPr/>
        </p:nvSpPr>
        <p:spPr>
          <a:xfrm>
            <a:off x="16764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a:t>
            </a:r>
          </a:p>
        </p:txBody>
      </p:sp>
      <p:sp>
        <p:nvSpPr>
          <p:cNvPr id="8" name="Rectangle 7"/>
          <p:cNvSpPr/>
          <p:nvPr/>
        </p:nvSpPr>
        <p:spPr>
          <a:xfrm>
            <a:off x="36576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Suppliers</a:t>
            </a:r>
          </a:p>
        </p:txBody>
      </p:sp>
      <p:sp>
        <p:nvSpPr>
          <p:cNvPr id="9" name="Rectangle 8"/>
          <p:cNvSpPr/>
          <p:nvPr/>
        </p:nvSpPr>
        <p:spPr>
          <a:xfrm>
            <a:off x="16002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a:t>
            </a:r>
          </a:p>
        </p:txBody>
      </p:sp>
      <p:sp>
        <p:nvSpPr>
          <p:cNvPr id="10" name="Rectangle 9"/>
          <p:cNvSpPr/>
          <p:nvPr/>
        </p:nvSpPr>
        <p:spPr>
          <a:xfrm>
            <a:off x="35814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Items</a:t>
            </a:r>
          </a:p>
        </p:txBody>
      </p:sp>
      <p:cxnSp>
        <p:nvCxnSpPr>
          <p:cNvPr id="14" name="Straight Arrow Connector 13"/>
          <p:cNvCxnSpPr/>
          <p:nvPr/>
        </p:nvCxnSpPr>
        <p:spPr>
          <a:xfrm rot="5400000" flipH="1" flipV="1">
            <a:off x="341313" y="2476500"/>
            <a:ext cx="1754188" cy="1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rot="5400000" flipH="1" flipV="1">
            <a:off x="1790700" y="2171700"/>
            <a:ext cx="1219200" cy="76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819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ItemFullModel</a:t>
            </a:r>
          </a:p>
        </p:txBody>
      </p:sp>
      <p:pic>
        <p:nvPicPr>
          <p:cNvPr id="48141" name="Picture 7"/>
          <p:cNvPicPr>
            <a:picLocks noChangeAspect="1" noChangeArrowheads="1"/>
          </p:cNvPicPr>
          <p:nvPr/>
        </p:nvPicPr>
        <p:blipFill>
          <a:blip r:embed="rId4"/>
          <a:srcRect/>
          <a:stretch>
            <a:fillRect/>
          </a:stretch>
        </p:blipFill>
        <p:spPr bwMode="auto">
          <a:xfrm>
            <a:off x="4953000" y="3657600"/>
            <a:ext cx="3819525" cy="657225"/>
          </a:xfrm>
          <a:prstGeom prst="rect">
            <a:avLst/>
          </a:prstGeom>
          <a:noFill/>
          <a:ln w="9525">
            <a:noFill/>
            <a:miter lim="800000"/>
            <a:headEnd/>
            <a:tailEnd/>
          </a:ln>
        </p:spPr>
      </p:pic>
      <p:pic>
        <p:nvPicPr>
          <p:cNvPr id="48142" name="Picture 8"/>
          <p:cNvPicPr>
            <a:picLocks noChangeAspect="1" noChangeArrowheads="1"/>
          </p:cNvPicPr>
          <p:nvPr/>
        </p:nvPicPr>
        <p:blipFill>
          <a:blip r:embed="rId5"/>
          <a:srcRect/>
          <a:stretch>
            <a:fillRect/>
          </a:stretch>
        </p:blipFill>
        <p:spPr bwMode="auto">
          <a:xfrm>
            <a:off x="3429000" y="2105025"/>
            <a:ext cx="2070100" cy="257175"/>
          </a:xfrm>
          <a:prstGeom prst="rect">
            <a:avLst/>
          </a:prstGeom>
          <a:noFill/>
          <a:ln w="9525">
            <a:noFill/>
            <a:miter lim="800000"/>
            <a:headEnd/>
            <a:tailEnd/>
          </a:ln>
        </p:spPr>
      </p:pic>
      <p:sp>
        <p:nvSpPr>
          <p:cNvPr id="23" name="Rectangle 22"/>
          <p:cNvSpPr/>
          <p:nvPr/>
        </p:nvSpPr>
        <p:spPr>
          <a:xfrm>
            <a:off x="6248400" y="1295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DBAccess</a:t>
            </a:r>
          </a:p>
        </p:txBody>
      </p:sp>
      <p:sp>
        <p:nvSpPr>
          <p:cNvPr id="24" name="Rectangle 23"/>
          <p:cNvSpPr/>
          <p:nvPr/>
        </p:nvSpPr>
        <p:spPr>
          <a:xfrm>
            <a:off x="62484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ItemDBAccess</a:t>
            </a:r>
          </a:p>
        </p:txBody>
      </p:sp>
      <p:cxnSp>
        <p:nvCxnSpPr>
          <p:cNvPr id="26" name="Straight Arrow Connector 25"/>
          <p:cNvCxnSpPr>
            <a:stCxn id="24" idx="0"/>
            <a:endCxn id="23" idx="2"/>
          </p:cNvCxnSpPr>
          <p:nvPr/>
        </p:nvCxnSpPr>
        <p:spPr>
          <a:xfrm rot="5400000" flipH="1" flipV="1">
            <a:off x="6858001" y="1828800"/>
            <a:ext cx="304800" cy="3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229600" y="1447800"/>
            <a:ext cx="685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9" name="Straight Arrow Connector 28"/>
          <p:cNvCxnSpPr>
            <a:stCxn id="23" idx="3"/>
            <a:endCxn id="27" idx="2"/>
          </p:cNvCxnSpPr>
          <p:nvPr/>
        </p:nvCxnSpPr>
        <p:spPr>
          <a:xfrm>
            <a:off x="7772400" y="1485900"/>
            <a:ext cx="457200" cy="304800"/>
          </a:xfrm>
          <a:prstGeom prst="straightConnector1">
            <a:avLst/>
          </a:prstGeom>
          <a:ln>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1"/>
            <a:endCxn id="10" idx="3"/>
          </p:cNvCxnSpPr>
          <p:nvPr/>
        </p:nvCxnSpPr>
        <p:spPr>
          <a:xfrm rot="10800000">
            <a:off x="51054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9" idx="3"/>
          </p:cNvCxnSpPr>
          <p:nvPr/>
        </p:nvCxnSpPr>
        <p:spPr>
          <a:xfrm rot="10800000">
            <a:off x="31242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48000" y="1600200"/>
            <a:ext cx="2514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combobox model</a:t>
            </a:r>
            <a:endParaRPr lang="en-US" dirty="0">
              <a:solidFill>
                <a:schemeClr val="tx1"/>
              </a:solidFill>
            </a:endParaRPr>
          </a:p>
        </p:txBody>
      </p:sp>
      <p:sp>
        <p:nvSpPr>
          <p:cNvPr id="58" name="Rectangle 57"/>
          <p:cNvSpPr/>
          <p:nvPr/>
        </p:nvSpPr>
        <p:spPr>
          <a:xfrm>
            <a:off x="5943600" y="3352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table model</a:t>
            </a:r>
            <a:endParaRPr lang="en-US" dirty="0">
              <a:solidFill>
                <a:schemeClr val="tx1"/>
              </a:solidFill>
            </a:endParaRPr>
          </a:p>
        </p:txBody>
      </p:sp>
      <p:cxnSp>
        <p:nvCxnSpPr>
          <p:cNvPr id="59" name="Straight Arrow Connector 58"/>
          <p:cNvCxnSpPr>
            <a:stCxn id="8" idx="1"/>
            <a:endCxn id="7" idx="3"/>
          </p:cNvCxnSpPr>
          <p:nvPr/>
        </p:nvCxnSpPr>
        <p:spPr>
          <a:xfrm rot="10800000">
            <a:off x="3200400" y="13716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105400" y="2362200"/>
            <a:ext cx="1143000" cy="533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p:cNvCxnSpPr>
          <p:nvPr/>
        </p:nvCxnSpPr>
        <p:spPr>
          <a:xfrm>
            <a:off x="5181600" y="1371600"/>
            <a:ext cx="11430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48155" name="Picture 9"/>
          <p:cNvPicPr>
            <a:picLocks noChangeAspect="1" noChangeArrowheads="1"/>
          </p:cNvPicPr>
          <p:nvPr/>
        </p:nvPicPr>
        <p:blipFill>
          <a:blip r:embed="rId6"/>
          <a:srcRect/>
          <a:stretch>
            <a:fillRect/>
          </a:stretch>
        </p:blipFill>
        <p:spPr bwMode="auto">
          <a:xfrm>
            <a:off x="1619250" y="3424238"/>
            <a:ext cx="310515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49156" name="Picture 2"/>
          <p:cNvPicPr>
            <a:picLocks noChangeAspect="1" noChangeArrowheads="1"/>
          </p:cNvPicPr>
          <p:nvPr/>
        </p:nvPicPr>
        <p:blipFill>
          <a:blip r:embed="rId2">
            <a:lum bright="-10000" contrast="8000"/>
          </a:blip>
          <a:srcRect/>
          <a:stretch>
            <a:fillRect/>
          </a:stretch>
        </p:blipFill>
        <p:spPr bwMode="auto">
          <a:xfrm>
            <a:off x="942975" y="914400"/>
            <a:ext cx="75152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3…</a:t>
            </a:r>
          </a:p>
        </p:txBody>
      </p:sp>
      <p:pic>
        <p:nvPicPr>
          <p:cNvPr id="50180" name="Picture 2"/>
          <p:cNvPicPr>
            <a:picLocks noChangeAspect="1" noChangeArrowheads="1"/>
          </p:cNvPicPr>
          <p:nvPr/>
        </p:nvPicPr>
        <p:blipFill>
          <a:blip r:embed="rId2"/>
          <a:srcRect/>
          <a:stretch>
            <a:fillRect/>
          </a:stretch>
        </p:blipFill>
        <p:spPr bwMode="auto">
          <a:xfrm>
            <a:off x="295275" y="1019175"/>
            <a:ext cx="85534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Demo 3…</a:t>
            </a:r>
          </a:p>
        </p:txBody>
      </p:sp>
      <p:pic>
        <p:nvPicPr>
          <p:cNvPr id="51204" name="Picture 2"/>
          <p:cNvPicPr>
            <a:picLocks noChangeAspect="1" noChangeArrowheads="1"/>
          </p:cNvPicPr>
          <p:nvPr/>
        </p:nvPicPr>
        <p:blipFill>
          <a:blip r:embed="rId2"/>
          <a:srcRect/>
          <a:stretch>
            <a:fillRect/>
          </a:stretch>
        </p:blipFill>
        <p:spPr bwMode="auto">
          <a:xfrm>
            <a:off x="1524000" y="1295400"/>
            <a:ext cx="565785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a:t>
            </a:r>
            <a:r>
              <a:rPr lang="en-US" dirty="0" smtClean="0">
                <a:latin typeface="Arial" charset="0"/>
                <a:cs typeface="Arial" charset="0"/>
              </a:rPr>
              <a:t>Database and DBMS</a:t>
            </a:r>
          </a:p>
          <a:p>
            <a:pPr>
              <a:buFont typeface="Arial" charset="0"/>
              <a:buNone/>
            </a:pPr>
            <a:r>
              <a:rPr lang="en-US" dirty="0" smtClean="0">
                <a:latin typeface="Arial" charset="0"/>
                <a:cs typeface="Arial" charset="0"/>
              </a:rPr>
              <a:t>2- </a:t>
            </a:r>
            <a:r>
              <a:rPr lang="en-US" dirty="0" smtClean="0">
                <a:latin typeface="Arial" charset="0"/>
                <a:cs typeface="Arial" charset="0"/>
              </a:rPr>
              <a:t>Relational Database Overview</a:t>
            </a:r>
          </a:p>
          <a:p>
            <a:pPr>
              <a:buFont typeface="Arial" charset="0"/>
              <a:buNone/>
            </a:pPr>
            <a:r>
              <a:rPr lang="en-US" dirty="0" smtClean="0">
                <a:latin typeface="Arial" charset="0"/>
                <a:cs typeface="Arial" charset="0"/>
              </a:rPr>
              <a:t>3- </a:t>
            </a:r>
            <a:r>
              <a:rPr lang="en-US" dirty="0" smtClean="0">
                <a:latin typeface="Arial" charset="0"/>
                <a:cs typeface="Arial" charset="0"/>
              </a:rPr>
              <a:t>JDBC and JDBC Drivers</a:t>
            </a:r>
          </a:p>
          <a:p>
            <a:pPr>
              <a:buFont typeface="Arial" charset="0"/>
              <a:buNone/>
            </a:pPr>
            <a:r>
              <a:rPr lang="en-US" dirty="0" smtClean="0">
                <a:latin typeface="Arial" charset="0"/>
                <a:cs typeface="Arial" charset="0"/>
              </a:rPr>
              <a:t>4- </a:t>
            </a:r>
            <a:r>
              <a:rPr lang="en-US" dirty="0" smtClean="0">
                <a:latin typeface="Arial" charset="0"/>
                <a:cs typeface="Arial" charset="0"/>
              </a:rPr>
              <a:t>Steps to develop a JDBC Application</a:t>
            </a:r>
          </a:p>
          <a:p>
            <a:pPr>
              <a:buFont typeface="Arial" charset="0"/>
              <a:buNone/>
            </a:pPr>
            <a:r>
              <a:rPr lang="en-US" dirty="0" smtClean="0">
                <a:latin typeface="Arial" charset="0"/>
                <a:cs typeface="Arial" charset="0"/>
              </a:rPr>
              <a:t>5</a:t>
            </a:r>
            <a:r>
              <a:rPr lang="en-US" dirty="0" smtClean="0">
                <a:latin typeface="Arial" charset="0"/>
                <a:cs typeface="Arial" charset="0"/>
              </a:rPr>
              <a:t>- </a:t>
            </a:r>
            <a:r>
              <a:rPr lang="en-US" dirty="0" smtClean="0">
                <a:latin typeface="Arial" charset="0"/>
                <a:cs typeface="Arial" charset="0"/>
              </a:rPr>
              <a:t>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Demo 3…</a:t>
            </a:r>
          </a:p>
        </p:txBody>
      </p:sp>
      <p:pic>
        <p:nvPicPr>
          <p:cNvPr id="52228" name="Picture 2"/>
          <p:cNvPicPr>
            <a:picLocks noChangeAspect="1" noChangeArrowheads="1"/>
          </p:cNvPicPr>
          <p:nvPr/>
        </p:nvPicPr>
        <p:blipFill>
          <a:blip r:embed="rId2"/>
          <a:srcRect/>
          <a:stretch>
            <a:fillRect/>
          </a:stretch>
        </p:blipFill>
        <p:spPr bwMode="auto">
          <a:xfrm>
            <a:off x="476250" y="1771650"/>
            <a:ext cx="819150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53252" name="Picture 2"/>
          <p:cNvPicPr>
            <a:picLocks noChangeAspect="1" noChangeArrowheads="1"/>
          </p:cNvPicPr>
          <p:nvPr/>
        </p:nvPicPr>
        <p:blipFill>
          <a:blip r:embed="rId2"/>
          <a:srcRect/>
          <a:stretch>
            <a:fillRect/>
          </a:stretch>
        </p:blipFill>
        <p:spPr bwMode="auto">
          <a:xfrm>
            <a:off x="819150" y="952500"/>
            <a:ext cx="7505700" cy="5448300"/>
          </a:xfrm>
          <a:prstGeom prst="rect">
            <a:avLst/>
          </a:prstGeom>
          <a:noFill/>
          <a:ln w="9525">
            <a:noFill/>
            <a:miter lim="800000"/>
            <a:headEnd/>
            <a:tailEnd/>
          </a:ln>
        </p:spPr>
      </p:pic>
      <p:pic>
        <p:nvPicPr>
          <p:cNvPr id="53253" name="Picture 5"/>
          <p:cNvPicPr>
            <a:picLocks noChangeAspect="1" noChangeArrowheads="1"/>
          </p:cNvPicPr>
          <p:nvPr/>
        </p:nvPicPr>
        <p:blipFill>
          <a:blip r:embed="rId3"/>
          <a:srcRect/>
          <a:stretch>
            <a:fillRect/>
          </a:stretch>
        </p:blipFill>
        <p:spPr bwMode="auto">
          <a:xfrm>
            <a:off x="6629400" y="1524000"/>
            <a:ext cx="981075" cy="1209675"/>
          </a:xfrm>
          <a:prstGeom prst="rect">
            <a:avLst/>
          </a:prstGeom>
          <a:noFill/>
          <a:ln w="9525">
            <a:noFill/>
            <a:miter lim="800000"/>
            <a:headEnd/>
            <a:tailEnd/>
          </a:ln>
        </p:spPr>
      </p:pic>
      <p:pic>
        <p:nvPicPr>
          <p:cNvPr id="53254" name="Picture 8"/>
          <p:cNvPicPr>
            <a:picLocks noChangeAspect="1" noChangeArrowheads="1"/>
          </p:cNvPicPr>
          <p:nvPr/>
        </p:nvPicPr>
        <p:blipFill>
          <a:blip r:embed="rId4"/>
          <a:srcRect/>
          <a:stretch>
            <a:fillRect/>
          </a:stretch>
        </p:blipFill>
        <p:spPr bwMode="auto">
          <a:xfrm>
            <a:off x="5486400" y="5715000"/>
            <a:ext cx="207010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3…</a:t>
            </a:r>
          </a:p>
        </p:txBody>
      </p:sp>
      <p:pic>
        <p:nvPicPr>
          <p:cNvPr id="54276" name="Picture 5"/>
          <p:cNvPicPr>
            <a:picLocks noChangeAspect="1" noChangeArrowheads="1"/>
          </p:cNvPicPr>
          <p:nvPr/>
        </p:nvPicPr>
        <p:blipFill>
          <a:blip r:embed="rId2"/>
          <a:srcRect/>
          <a:stretch>
            <a:fillRect/>
          </a:stretch>
        </p:blipFill>
        <p:spPr bwMode="auto">
          <a:xfrm>
            <a:off x="871538" y="885825"/>
            <a:ext cx="740092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55300" name="Picture 2"/>
          <p:cNvPicPr>
            <a:picLocks noChangeAspect="1" noChangeArrowheads="1"/>
          </p:cNvPicPr>
          <p:nvPr/>
        </p:nvPicPr>
        <p:blipFill>
          <a:blip r:embed="rId2"/>
          <a:srcRect/>
          <a:stretch>
            <a:fillRect/>
          </a:stretch>
        </p:blipFill>
        <p:spPr bwMode="auto">
          <a:xfrm>
            <a:off x="685800" y="866775"/>
            <a:ext cx="75819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56324" name="Picture 2"/>
          <p:cNvPicPr>
            <a:picLocks noChangeAspect="1" noChangeArrowheads="1"/>
          </p:cNvPicPr>
          <p:nvPr/>
        </p:nvPicPr>
        <p:blipFill>
          <a:blip r:embed="rId2"/>
          <a:srcRect/>
          <a:stretch>
            <a:fillRect/>
          </a:stretch>
        </p:blipFill>
        <p:spPr bwMode="auto">
          <a:xfrm>
            <a:off x="742950" y="942975"/>
            <a:ext cx="7715250" cy="5457825"/>
          </a:xfrm>
          <a:prstGeom prst="rect">
            <a:avLst/>
          </a:prstGeom>
          <a:noFill/>
          <a:ln w="9525">
            <a:noFill/>
            <a:miter lim="800000"/>
            <a:headEnd/>
            <a:tailEnd/>
          </a:ln>
        </p:spPr>
      </p:pic>
      <p:pic>
        <p:nvPicPr>
          <p:cNvPr id="56325" name="Picture 6"/>
          <p:cNvPicPr>
            <a:picLocks noChangeAspect="1" noChangeArrowheads="1"/>
          </p:cNvPicPr>
          <p:nvPr/>
        </p:nvPicPr>
        <p:blipFill>
          <a:blip r:embed="rId3"/>
          <a:srcRect/>
          <a:stretch>
            <a:fillRect/>
          </a:stretch>
        </p:blipFill>
        <p:spPr bwMode="auto">
          <a:xfrm>
            <a:off x="8077200" y="990600"/>
            <a:ext cx="9048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57348" name="Picture 3"/>
          <p:cNvPicPr>
            <a:picLocks noChangeAspect="1" noChangeArrowheads="1"/>
          </p:cNvPicPr>
          <p:nvPr/>
        </p:nvPicPr>
        <p:blipFill>
          <a:blip r:embed="rId2"/>
          <a:srcRect/>
          <a:stretch>
            <a:fillRect/>
          </a:stretch>
        </p:blipFill>
        <p:spPr bwMode="auto">
          <a:xfrm>
            <a:off x="71438" y="781050"/>
            <a:ext cx="9001125"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58372" name="Picture 5"/>
          <p:cNvPicPr>
            <a:picLocks noChangeAspect="1" noChangeArrowheads="1"/>
          </p:cNvPicPr>
          <p:nvPr/>
        </p:nvPicPr>
        <p:blipFill>
          <a:blip r:embed="rId2"/>
          <a:srcRect/>
          <a:stretch>
            <a:fillRect/>
          </a:stretch>
        </p:blipFill>
        <p:spPr bwMode="auto">
          <a:xfrm>
            <a:off x="0" y="604838"/>
            <a:ext cx="91440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Demo 3…</a:t>
            </a:r>
          </a:p>
        </p:txBody>
      </p:sp>
      <p:pic>
        <p:nvPicPr>
          <p:cNvPr id="59396" name="Picture 2"/>
          <p:cNvPicPr>
            <a:picLocks noChangeAspect="1" noChangeArrowheads="1"/>
          </p:cNvPicPr>
          <p:nvPr/>
        </p:nvPicPr>
        <p:blipFill>
          <a:blip r:embed="rId2"/>
          <a:srcRect/>
          <a:stretch>
            <a:fillRect/>
          </a:stretch>
        </p:blipFill>
        <p:spPr bwMode="auto">
          <a:xfrm>
            <a:off x="1319213" y="1057275"/>
            <a:ext cx="6505575" cy="4743450"/>
          </a:xfrm>
          <a:prstGeom prst="rect">
            <a:avLst/>
          </a:prstGeom>
          <a:noFill/>
          <a:ln w="9525">
            <a:noFill/>
            <a:miter lim="800000"/>
            <a:headEnd/>
            <a:tailEnd/>
          </a:ln>
        </p:spPr>
      </p:pic>
      <p:pic>
        <p:nvPicPr>
          <p:cNvPr id="59397" name="Picture 8"/>
          <p:cNvPicPr>
            <a:picLocks noChangeAspect="1" noChangeArrowheads="1"/>
          </p:cNvPicPr>
          <p:nvPr/>
        </p:nvPicPr>
        <p:blipFill>
          <a:blip r:embed="rId3"/>
          <a:srcRect/>
          <a:stretch>
            <a:fillRect/>
          </a:stretch>
        </p:blipFill>
        <p:spPr bwMode="auto">
          <a:xfrm>
            <a:off x="3733800" y="5943600"/>
            <a:ext cx="3838575" cy="504825"/>
          </a:xfrm>
          <a:prstGeom prst="rect">
            <a:avLst/>
          </a:prstGeom>
          <a:noFill/>
          <a:ln w="9525">
            <a:noFill/>
            <a:miter lim="800000"/>
            <a:headEnd/>
            <a:tailEnd/>
          </a:ln>
        </p:spPr>
      </p:pic>
      <p:cxnSp>
        <p:nvCxnSpPr>
          <p:cNvPr id="8" name="Straight Arrow Connector 7"/>
          <p:cNvCxnSpPr/>
          <p:nvPr/>
        </p:nvCxnSpPr>
        <p:spPr>
          <a:xfrm>
            <a:off x="3276600" y="5562600"/>
            <a:ext cx="53340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Demo 3…</a:t>
            </a:r>
          </a:p>
        </p:txBody>
      </p:sp>
      <p:pic>
        <p:nvPicPr>
          <p:cNvPr id="60420" name="Picture 7"/>
          <p:cNvPicPr>
            <a:picLocks noChangeAspect="1" noChangeArrowheads="1"/>
          </p:cNvPicPr>
          <p:nvPr/>
        </p:nvPicPr>
        <p:blipFill>
          <a:blip r:embed="rId2"/>
          <a:srcRect/>
          <a:stretch>
            <a:fillRect/>
          </a:stretch>
        </p:blipFill>
        <p:spPr bwMode="auto">
          <a:xfrm>
            <a:off x="1676400" y="1066800"/>
            <a:ext cx="5762625" cy="3476625"/>
          </a:xfrm>
          <a:prstGeom prst="rect">
            <a:avLst/>
          </a:prstGeom>
          <a:noFill/>
          <a:ln w="9525">
            <a:noFill/>
            <a:miter lim="800000"/>
            <a:headEnd/>
            <a:tailEnd/>
          </a:ln>
        </p:spPr>
      </p:pic>
      <p:pic>
        <p:nvPicPr>
          <p:cNvPr id="60421" name="Picture 8"/>
          <p:cNvPicPr>
            <a:picLocks noChangeAspect="1" noChangeArrowheads="1"/>
          </p:cNvPicPr>
          <p:nvPr/>
        </p:nvPicPr>
        <p:blipFill>
          <a:blip r:embed="rId3"/>
          <a:srcRect/>
          <a:stretch>
            <a:fillRect/>
          </a:stretch>
        </p:blipFill>
        <p:spPr bwMode="auto">
          <a:xfrm>
            <a:off x="3400425" y="4829175"/>
            <a:ext cx="3838575" cy="504825"/>
          </a:xfrm>
          <a:prstGeom prst="rect">
            <a:avLst/>
          </a:prstGeom>
          <a:noFill/>
          <a:ln w="9525">
            <a:noFill/>
            <a:miter lim="800000"/>
            <a:headEnd/>
            <a:tailEnd/>
          </a:ln>
        </p:spPr>
      </p:pic>
      <p:cxnSp>
        <p:nvCxnSpPr>
          <p:cNvPr id="10" name="Straight Arrow Connector 9"/>
          <p:cNvCxnSpPr/>
          <p:nvPr/>
        </p:nvCxnSpPr>
        <p:spPr>
          <a:xfrm rot="5400000">
            <a:off x="5448301" y="4305300"/>
            <a:ext cx="838200" cy="3175"/>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Demo 3…</a:t>
            </a:r>
          </a:p>
        </p:txBody>
      </p:sp>
      <p:pic>
        <p:nvPicPr>
          <p:cNvPr id="61444" name="Picture 2"/>
          <p:cNvPicPr>
            <a:picLocks noChangeAspect="1" noChangeArrowheads="1"/>
          </p:cNvPicPr>
          <p:nvPr/>
        </p:nvPicPr>
        <p:blipFill>
          <a:blip r:embed="rId2"/>
          <a:srcRect/>
          <a:stretch>
            <a:fillRect/>
          </a:stretch>
        </p:blipFill>
        <p:spPr bwMode="auto">
          <a:xfrm>
            <a:off x="971550" y="1066800"/>
            <a:ext cx="7200900" cy="3800475"/>
          </a:xfrm>
          <a:prstGeom prst="rect">
            <a:avLst/>
          </a:prstGeom>
          <a:noFill/>
          <a:ln w="9525">
            <a:noFill/>
            <a:miter lim="800000"/>
            <a:headEnd/>
            <a:tailEnd/>
          </a:ln>
        </p:spPr>
      </p:pic>
      <p:pic>
        <p:nvPicPr>
          <p:cNvPr id="61445" name="Picture 8"/>
          <p:cNvPicPr>
            <a:picLocks noChangeAspect="1" noChangeArrowheads="1"/>
          </p:cNvPicPr>
          <p:nvPr/>
        </p:nvPicPr>
        <p:blipFill>
          <a:blip r:embed="rId3"/>
          <a:srcRect/>
          <a:stretch>
            <a:fillRect/>
          </a:stretch>
        </p:blipFill>
        <p:spPr bwMode="auto">
          <a:xfrm>
            <a:off x="4114800" y="4191000"/>
            <a:ext cx="3838575" cy="504825"/>
          </a:xfrm>
          <a:prstGeom prst="rect">
            <a:avLst/>
          </a:prstGeom>
          <a:noFill/>
          <a:ln w="9525">
            <a:noFill/>
            <a:miter lim="800000"/>
            <a:headEnd/>
            <a:tailEnd/>
          </a:ln>
        </p:spPr>
      </p:pic>
      <p:cxnSp>
        <p:nvCxnSpPr>
          <p:cNvPr id="6" name="Straight Arrow Connector 5"/>
          <p:cNvCxnSpPr/>
          <p:nvPr/>
        </p:nvCxnSpPr>
        <p:spPr>
          <a:xfrm rot="5400000">
            <a:off x="5600700" y="3390900"/>
            <a:ext cx="1295400" cy="9144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a:t>
            </a:r>
            <a:r>
              <a:rPr lang="en-US" dirty="0" smtClean="0">
                <a:latin typeface="Arial" charset="0"/>
                <a:cs typeface="Arial" charset="0"/>
              </a:rPr>
              <a:t>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smtClean="0">
                <a:latin typeface="Arial" charset="0"/>
                <a:cs typeface="Arial" charset="0"/>
              </a:rPr>
              <a:t>Demo 3…</a:t>
            </a:r>
          </a:p>
        </p:txBody>
      </p:sp>
      <p:pic>
        <p:nvPicPr>
          <p:cNvPr id="62468" name="Picture 3"/>
          <p:cNvPicPr>
            <a:picLocks noChangeAspect="1" noChangeArrowheads="1"/>
          </p:cNvPicPr>
          <p:nvPr/>
        </p:nvPicPr>
        <p:blipFill>
          <a:blip r:embed="rId2"/>
          <a:srcRect/>
          <a:stretch>
            <a:fillRect/>
          </a:stretch>
        </p:blipFill>
        <p:spPr bwMode="auto">
          <a:xfrm>
            <a:off x="1087438" y="1362075"/>
            <a:ext cx="6788150" cy="21431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52400" y="9525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latin typeface="Arial" charset="0"/>
                <a:cs typeface="Arial" charset="0"/>
              </a:rPr>
              <a:t>Demo 3…</a:t>
            </a:r>
          </a:p>
        </p:txBody>
      </p:sp>
      <p:pic>
        <p:nvPicPr>
          <p:cNvPr id="63492" name="Picture 2"/>
          <p:cNvPicPr>
            <a:picLocks noChangeAspect="1" noChangeArrowheads="1"/>
          </p:cNvPicPr>
          <p:nvPr/>
        </p:nvPicPr>
        <p:blipFill>
          <a:blip r:embed="rId2"/>
          <a:srcRect/>
          <a:stretch>
            <a:fillRect/>
          </a:stretch>
        </p:blipFill>
        <p:spPr bwMode="auto">
          <a:xfrm>
            <a:off x="1219200" y="914400"/>
            <a:ext cx="7353300" cy="4276725"/>
          </a:xfrm>
          <a:prstGeom prst="rect">
            <a:avLst/>
          </a:prstGeom>
          <a:noFill/>
          <a:ln w="9525">
            <a:noFill/>
            <a:miter lim="800000"/>
            <a:headEnd/>
            <a:tailEnd/>
          </a:ln>
        </p:spPr>
      </p:pic>
      <p:pic>
        <p:nvPicPr>
          <p:cNvPr id="63493" name="Picture 6"/>
          <p:cNvPicPr>
            <a:picLocks noChangeAspect="1" noChangeArrowheads="1"/>
          </p:cNvPicPr>
          <p:nvPr/>
        </p:nvPicPr>
        <p:blipFill>
          <a:blip r:embed="rId3"/>
          <a:srcRect/>
          <a:stretch>
            <a:fillRect/>
          </a:stretch>
        </p:blipFill>
        <p:spPr bwMode="auto">
          <a:xfrm>
            <a:off x="228600" y="2362200"/>
            <a:ext cx="2219325" cy="4152900"/>
          </a:xfrm>
          <a:prstGeom prst="rect">
            <a:avLst/>
          </a:prstGeom>
          <a:noFill/>
          <a:ln w="9525">
            <a:noFill/>
            <a:miter lim="800000"/>
            <a:headEnd/>
            <a:tailEnd/>
          </a:ln>
        </p:spPr>
      </p:pic>
      <p:cxnSp>
        <p:nvCxnSpPr>
          <p:cNvPr id="8" name="Straight Arrow Connector 7"/>
          <p:cNvCxnSpPr/>
          <p:nvPr/>
        </p:nvCxnSpPr>
        <p:spPr>
          <a:xfrm rot="5400000" flipH="1" flipV="1">
            <a:off x="1371600" y="1676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66900" y="2476500"/>
            <a:ext cx="1143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209800"/>
            <a:ext cx="3581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057400"/>
            <a:ext cx="5105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09800" y="2286000"/>
            <a:ext cx="4953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2514600"/>
            <a:ext cx="502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33600" y="2667000"/>
            <a:ext cx="49530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33600" y="2895600"/>
            <a:ext cx="49530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09800" y="3200400"/>
            <a:ext cx="4800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57400" y="38862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52400" y="7620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latin typeface="Arial" charset="0"/>
                <a:cs typeface="Arial" charset="0"/>
              </a:rPr>
              <a:t>Demo 3…</a:t>
            </a:r>
          </a:p>
        </p:txBody>
      </p:sp>
      <p:pic>
        <p:nvPicPr>
          <p:cNvPr id="64516" name="Picture 2"/>
          <p:cNvPicPr>
            <a:picLocks noChangeAspect="1" noChangeArrowheads="1"/>
          </p:cNvPicPr>
          <p:nvPr/>
        </p:nvPicPr>
        <p:blipFill>
          <a:blip r:embed="rId2"/>
          <a:srcRect/>
          <a:stretch>
            <a:fillRect/>
          </a:stretch>
        </p:blipFill>
        <p:spPr bwMode="auto">
          <a:xfrm>
            <a:off x="660400" y="1104900"/>
            <a:ext cx="73945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latin typeface="Arial" charset="0"/>
                <a:cs typeface="Arial" charset="0"/>
              </a:rPr>
              <a:t>Demo 3…</a:t>
            </a:r>
          </a:p>
        </p:txBody>
      </p:sp>
      <p:pic>
        <p:nvPicPr>
          <p:cNvPr id="65540" name="Picture 2"/>
          <p:cNvPicPr>
            <a:picLocks noChangeAspect="1" noChangeArrowheads="1"/>
          </p:cNvPicPr>
          <p:nvPr/>
        </p:nvPicPr>
        <p:blipFill>
          <a:blip r:embed="rId2"/>
          <a:srcRect/>
          <a:stretch>
            <a:fillRect/>
          </a:stretch>
        </p:blipFill>
        <p:spPr bwMode="auto">
          <a:xfrm>
            <a:off x="71438" y="1166813"/>
            <a:ext cx="90011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latin typeface="Arial" charset="0"/>
                <a:cs typeface="Arial" charset="0"/>
              </a:rPr>
              <a:t>Demo 3…</a:t>
            </a:r>
          </a:p>
        </p:txBody>
      </p:sp>
      <p:pic>
        <p:nvPicPr>
          <p:cNvPr id="66564" name="Picture 2"/>
          <p:cNvPicPr>
            <a:picLocks noChangeAspect="1" noChangeArrowheads="1"/>
          </p:cNvPicPr>
          <p:nvPr/>
        </p:nvPicPr>
        <p:blipFill>
          <a:blip r:embed="rId2"/>
          <a:srcRect/>
          <a:stretch>
            <a:fillRect/>
          </a:stretch>
        </p:blipFill>
        <p:spPr bwMode="auto">
          <a:xfrm>
            <a:off x="552450" y="933450"/>
            <a:ext cx="80391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latin typeface="Arial" charset="0"/>
                <a:cs typeface="Arial" charset="0"/>
              </a:rPr>
              <a:t>Demo 3…</a:t>
            </a:r>
          </a:p>
        </p:txBody>
      </p:sp>
      <p:pic>
        <p:nvPicPr>
          <p:cNvPr id="67588" name="Picture 2"/>
          <p:cNvPicPr>
            <a:picLocks noChangeAspect="1" noChangeArrowheads="1"/>
          </p:cNvPicPr>
          <p:nvPr/>
        </p:nvPicPr>
        <p:blipFill>
          <a:blip r:embed="rId2"/>
          <a:srcRect/>
          <a:stretch>
            <a:fillRect/>
          </a:stretch>
        </p:blipFill>
        <p:spPr bwMode="auto">
          <a:xfrm>
            <a:off x="323850" y="952500"/>
            <a:ext cx="84963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latin typeface="Arial" charset="0"/>
                <a:cs typeface="Arial" charset="0"/>
              </a:rPr>
              <a:t>Demo 3…</a:t>
            </a:r>
          </a:p>
        </p:txBody>
      </p:sp>
      <p:pic>
        <p:nvPicPr>
          <p:cNvPr id="68612" name="Picture 2"/>
          <p:cNvPicPr>
            <a:picLocks noChangeAspect="1" noChangeArrowheads="1"/>
          </p:cNvPicPr>
          <p:nvPr/>
        </p:nvPicPr>
        <p:blipFill>
          <a:blip r:embed="rId2"/>
          <a:srcRect/>
          <a:stretch>
            <a:fillRect/>
          </a:stretch>
        </p:blipFill>
        <p:spPr bwMode="auto">
          <a:xfrm>
            <a:off x="428625" y="1771650"/>
            <a:ext cx="82867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Arial" charset="0"/>
                <a:cs typeface="Arial" charset="0"/>
              </a:rPr>
              <a:t>Demo 3…</a:t>
            </a:r>
          </a:p>
        </p:txBody>
      </p:sp>
      <p:pic>
        <p:nvPicPr>
          <p:cNvPr id="69636" name="Picture 2"/>
          <p:cNvPicPr>
            <a:picLocks noChangeAspect="1" noChangeArrowheads="1"/>
          </p:cNvPicPr>
          <p:nvPr/>
        </p:nvPicPr>
        <p:blipFill>
          <a:blip r:embed="rId2"/>
          <a:srcRect/>
          <a:stretch>
            <a:fillRect/>
          </a:stretch>
        </p:blipFill>
        <p:spPr bwMode="auto">
          <a:xfrm>
            <a:off x="128588" y="1290638"/>
            <a:ext cx="88868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latin typeface="Arial" charset="0"/>
                <a:cs typeface="Arial" charset="0"/>
              </a:rPr>
              <a:t>Demo 3…</a:t>
            </a:r>
          </a:p>
        </p:txBody>
      </p:sp>
      <p:grpSp>
        <p:nvGrpSpPr>
          <p:cNvPr id="2" name="Group 11"/>
          <p:cNvGrpSpPr>
            <a:grpSpLocks/>
          </p:cNvGrpSpPr>
          <p:nvPr/>
        </p:nvGrpSpPr>
        <p:grpSpPr bwMode="auto">
          <a:xfrm>
            <a:off x="400050" y="609600"/>
            <a:ext cx="8343900" cy="6096000"/>
            <a:chOff x="400050" y="609600"/>
            <a:chExt cx="8343900" cy="6096000"/>
          </a:xfrm>
        </p:grpSpPr>
        <p:pic>
          <p:nvPicPr>
            <p:cNvPr id="70661" name="Picture 9"/>
            <p:cNvPicPr>
              <a:picLocks noChangeAspect="1" noChangeArrowheads="1"/>
            </p:cNvPicPr>
            <p:nvPr/>
          </p:nvPicPr>
          <p:blipFill>
            <a:blip r:embed="rId2"/>
            <a:srcRect/>
            <a:stretch>
              <a:fillRect/>
            </a:stretch>
          </p:blipFill>
          <p:spPr bwMode="auto">
            <a:xfrm>
              <a:off x="400050" y="609600"/>
              <a:ext cx="8343900" cy="5676900"/>
            </a:xfrm>
            <a:prstGeom prst="rect">
              <a:avLst/>
            </a:prstGeom>
            <a:noFill/>
            <a:ln w="9525">
              <a:noFill/>
              <a:miter lim="800000"/>
              <a:headEnd/>
              <a:tailEnd/>
            </a:ln>
          </p:spPr>
        </p:pic>
        <p:pic>
          <p:nvPicPr>
            <p:cNvPr id="70662" name="Picture 11"/>
            <p:cNvPicPr>
              <a:picLocks noChangeAspect="1" noChangeArrowheads="1"/>
            </p:cNvPicPr>
            <p:nvPr/>
          </p:nvPicPr>
          <p:blipFill>
            <a:blip r:embed="rId3"/>
            <a:srcRect/>
            <a:stretch>
              <a:fillRect/>
            </a:stretch>
          </p:blipFill>
          <p:spPr bwMode="auto">
            <a:xfrm>
              <a:off x="428625" y="6248400"/>
              <a:ext cx="3228975" cy="4572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a:t>
            </a:r>
            <a:r>
              <a:rPr lang="en-US" dirty="0" smtClean="0">
                <a:latin typeface="Arial" charset="0"/>
                <a:cs typeface="Arial" charset="0"/>
              </a:rPr>
              <a:t>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2286000" y="5334000"/>
            <a:ext cx="32766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t>
            </a:r>
            <a:r>
              <a:rPr lang="en-US" dirty="0" smtClean="0">
                <a:latin typeface="Arial" charset="0"/>
                <a:cs typeface="Arial" charset="0"/>
              </a:rPr>
              <a:t>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334</TotalTime>
  <Words>1971</Words>
  <Application>Microsoft Office PowerPoint</Application>
  <PresentationFormat>On-screen Show (4:3)</PresentationFormat>
  <Paragraphs>352</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Slide 20</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2) Register a DSN</vt:lpstr>
      <vt:lpstr>(Demo 2) Register a DSN…</vt:lpstr>
      <vt:lpstr>(Demo 2) Register a DSN…</vt:lpstr>
      <vt:lpstr>(Demo 2) Register a DSN…</vt:lpstr>
      <vt:lpstr>(Demo 3) Develop the program for managing items using MS Sql Server JDBC</vt:lpstr>
      <vt:lpstr>Demo 3…</vt:lpstr>
      <vt:lpstr>Demo 3…: Class Diagram</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39</cp:revision>
  <dcterms:created xsi:type="dcterms:W3CDTF">2014-12-30T03:31:12Z</dcterms:created>
  <dcterms:modified xsi:type="dcterms:W3CDTF">2015-07-31T02:59:58Z</dcterms:modified>
</cp:coreProperties>
</file>