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70" r:id="rId3"/>
    <p:sldId id="276" r:id="rId4"/>
    <p:sldId id="277" r:id="rId5"/>
    <p:sldId id="257" r:id="rId6"/>
    <p:sldId id="272" r:id="rId7"/>
    <p:sldId id="271" r:id="rId8"/>
    <p:sldId id="279" r:id="rId9"/>
    <p:sldId id="278" r:id="rId10"/>
    <p:sldId id="268" r:id="rId11"/>
    <p:sldId id="280" r:id="rId12"/>
    <p:sldId id="269" r:id="rId13"/>
    <p:sldId id="273" r:id="rId14"/>
    <p:sldId id="258" r:id="rId15"/>
    <p:sldId id="275" r:id="rId16"/>
    <p:sldId id="274" r:id="rId17"/>
    <p:sldId id="260" r:id="rId18"/>
    <p:sldId id="281" r:id="rId19"/>
    <p:sldId id="266"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7840" autoAdjust="0"/>
  </p:normalViewPr>
  <p:slideViewPr>
    <p:cSldViewPr>
      <p:cViewPr varScale="1">
        <p:scale>
          <a:sx n="71" d="100"/>
          <a:sy n="71" d="100"/>
        </p:scale>
        <p:origin x="2040" y="16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9/17/21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9/17/21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iblo.asia/u/Composab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aterial.io/design/material-them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aterial.io/design/typography/the-type-system.html#type-scal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Việc duy trì phong cách của các thành phần và chủ đề của ứng dụng ngày càng khó hơn trong khi dự án ngày càng lớn hơn. Bời vì ngoài việc quản lý theme của app , chúng ta còn quản lý theme của từng màn hình , từ android view =&gt; Càng khó hơn khi app càng ngày càng lớn.</a:t>
            </a:r>
          </a:p>
          <a:p>
            <a:r>
              <a:rPr lang="vi-VN" dirty="0"/>
              <a:t> Nếu bạn không có hệ thống thiết kế tốt, bạn có thể có thiết kế và màu sắc không nhất quán trong ứng dụng. Hiểu rõ về phong cách và chủ đề sẽ giúp bạn tạo giao diện người dùng nhất quán trên ứng dụng.</a:t>
            </a:r>
          </a:p>
          <a:p>
            <a:r>
              <a:rPr lang="vi-VN" dirty="0"/>
              <a:t> Ngoài ra, nếu bạn đang nghĩ đến việc chuyển sang Soạn thư, hệ thống thiết kế kém có thể tạo ra sự phức tạp hơn.</a:t>
            </a:r>
            <a:endParaRPr lang="en-VN" dirty="0"/>
          </a:p>
        </p:txBody>
      </p:sp>
      <p:sp>
        <p:nvSpPr>
          <p:cNvPr id="4" name="Slide Number Placeholder 3"/>
          <p:cNvSpPr>
            <a:spLocks noGrp="1"/>
          </p:cNvSpPr>
          <p:nvPr>
            <p:ph type="sldNum" sz="quarter" idx="5"/>
          </p:nvPr>
        </p:nvSpPr>
        <p:spPr/>
        <p:txBody>
          <a:bodyPr/>
          <a:lstStyle/>
          <a:p>
            <a:fld id="{01F2A70B-78F2-4DCF-B53B-C990D2FAFB8A}" type="slidenum">
              <a:rPr lang="en-VN" smtClean="0"/>
              <a:t>2</a:t>
            </a:fld>
            <a:endParaRPr lang="en-VN"/>
          </a:p>
        </p:txBody>
      </p:sp>
    </p:spTree>
    <p:extLst>
      <p:ext uri="{BB962C8B-B14F-4D97-AF65-F5344CB8AC3E}">
        <p14:creationId xmlns:p14="http://schemas.microsoft.com/office/powerpoint/2010/main" val="2796558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01F2A70B-78F2-4DCF-B53B-C990D2FAFB8A}" type="slidenum">
              <a:rPr lang="en-VN" smtClean="0"/>
              <a:t>11</a:t>
            </a:fld>
            <a:endParaRPr lang="en-VN"/>
          </a:p>
        </p:txBody>
      </p:sp>
    </p:spTree>
    <p:extLst>
      <p:ext uri="{BB962C8B-B14F-4D97-AF65-F5344CB8AC3E}">
        <p14:creationId xmlns:p14="http://schemas.microsoft.com/office/powerpoint/2010/main" val="3409422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-Qui đinh  </a:t>
            </a:r>
            <a:r>
              <a:rPr lang="en-US" dirty="0"/>
              <a:t>rounded corners (</a:t>
            </a:r>
            <a:r>
              <a:rPr lang="en-US" dirty="0" err="1"/>
              <a:t>đường</a:t>
            </a:r>
            <a:r>
              <a:rPr lang="en-US" dirty="0"/>
              <a:t> </a:t>
            </a:r>
            <a:r>
              <a:rPr lang="en-US" dirty="0" err="1"/>
              <a:t>cong</a:t>
            </a:r>
            <a:r>
              <a:rPr lang="en-US" dirty="0"/>
              <a:t> </a:t>
            </a:r>
            <a:r>
              <a:rPr lang="en-US" dirty="0" err="1"/>
              <a:t>của</a:t>
            </a:r>
            <a:r>
              <a:rPr lang="en-US" dirty="0"/>
              <a:t> </a:t>
            </a:r>
            <a:r>
              <a:rPr lang="en-US" dirty="0" err="1"/>
              <a:t>góc</a:t>
            </a:r>
            <a:r>
              <a:rPr lang="en-US" dirty="0"/>
              <a:t>) .=&gt; Material design </a:t>
            </a:r>
            <a:r>
              <a:rPr lang="en-US" dirty="0" err="1"/>
              <a:t>có</a:t>
            </a:r>
            <a:r>
              <a:rPr lang="en-US" dirty="0"/>
              <a:t> define ra 3 </a:t>
            </a:r>
            <a:r>
              <a:rPr lang="en-US" dirty="0" err="1"/>
              <a:t>cỡ</a:t>
            </a:r>
            <a:r>
              <a:rPr lang="en-US" dirty="0"/>
              <a:t> </a:t>
            </a:r>
            <a:r>
              <a:rPr lang="en-US" dirty="0" err="1"/>
              <a:t>là</a:t>
            </a:r>
            <a:r>
              <a:rPr lang="en-US" dirty="0"/>
              <a:t> : </a:t>
            </a:r>
            <a:r>
              <a:rPr lang="en-US" dirty="0" err="1"/>
              <a:t>smaill</a:t>
            </a:r>
            <a:r>
              <a:rPr lang="en-US" dirty="0"/>
              <a:t> ~ 4dp , medium ~ 8dp , lager~16dp .</a:t>
            </a:r>
            <a:br>
              <a:rPr lang="en-US" dirty="0"/>
            </a:br>
            <a:r>
              <a:rPr lang="en-US" dirty="0" err="1"/>
              <a:t>Mình</a:t>
            </a:r>
            <a:r>
              <a:rPr lang="en-US" dirty="0"/>
              <a:t> </a:t>
            </a:r>
            <a:r>
              <a:rPr lang="en-US" dirty="0" err="1"/>
              <a:t>có</a:t>
            </a:r>
            <a:r>
              <a:rPr lang="en-US" dirty="0"/>
              <a:t> </a:t>
            </a:r>
            <a:r>
              <a:rPr lang="en-US" dirty="0" err="1"/>
              <a:t>thể</a:t>
            </a:r>
            <a:r>
              <a:rPr lang="en-US" dirty="0"/>
              <a:t> </a:t>
            </a:r>
            <a:r>
              <a:rPr lang="en-US" dirty="0" err="1"/>
              <a:t>chỉnh</a:t>
            </a:r>
            <a:r>
              <a:rPr lang="en-US" dirty="0"/>
              <a:t> </a:t>
            </a:r>
            <a:r>
              <a:rPr lang="en-US" dirty="0" err="1"/>
              <a:t>sửa</a:t>
            </a:r>
            <a:r>
              <a:rPr lang="en-US" dirty="0"/>
              <a:t> , </a:t>
            </a:r>
            <a:r>
              <a:rPr lang="en-US" dirty="0" err="1"/>
              <a:t>và</a:t>
            </a:r>
            <a:r>
              <a:rPr lang="en-US" dirty="0"/>
              <a:t> them </a:t>
            </a:r>
            <a:r>
              <a:rPr lang="en-US" dirty="0" err="1"/>
              <a:t>các</a:t>
            </a:r>
            <a:r>
              <a:rPr lang="en-US" dirty="0"/>
              <a:t> </a:t>
            </a:r>
            <a:r>
              <a:rPr lang="en-US" dirty="0" err="1"/>
              <a:t>khoảng</a:t>
            </a:r>
            <a:r>
              <a:rPr lang="en-US" dirty="0"/>
              <a:t> </a:t>
            </a:r>
            <a:r>
              <a:rPr lang="en-US" dirty="0" err="1"/>
              <a:t>cách</a:t>
            </a:r>
            <a:r>
              <a:rPr lang="en-US" dirty="0"/>
              <a:t> </a:t>
            </a:r>
            <a:r>
              <a:rPr lang="en-US" dirty="0" err="1"/>
              <a:t>như</a:t>
            </a:r>
            <a:r>
              <a:rPr lang="en-US" dirty="0"/>
              <a:t> padding </a:t>
            </a:r>
            <a:r>
              <a:rPr lang="en-US" dirty="0" err="1"/>
              <a:t>và</a:t>
            </a:r>
            <a:r>
              <a:rPr lang="en-US" dirty="0"/>
              <a:t> margin.</a:t>
            </a:r>
          </a:p>
          <a:p>
            <a:endParaRPr lang="en-VN" dirty="0"/>
          </a:p>
        </p:txBody>
      </p:sp>
      <p:sp>
        <p:nvSpPr>
          <p:cNvPr id="4" name="Slide Number Placeholder 3"/>
          <p:cNvSpPr>
            <a:spLocks noGrp="1"/>
          </p:cNvSpPr>
          <p:nvPr>
            <p:ph type="sldNum" sz="quarter" idx="5"/>
          </p:nvPr>
        </p:nvSpPr>
        <p:spPr/>
        <p:txBody>
          <a:bodyPr/>
          <a:lstStyle/>
          <a:p>
            <a:fld id="{01F2A70B-78F2-4DCF-B53B-C990D2FAFB8A}" type="slidenum">
              <a:rPr lang="en-VN" smtClean="0"/>
              <a:t>12</a:t>
            </a:fld>
            <a:endParaRPr lang="en-VN"/>
          </a:p>
        </p:txBody>
      </p:sp>
    </p:spTree>
    <p:extLst>
      <p:ext uri="{BB962C8B-B14F-4D97-AF65-F5344CB8AC3E}">
        <p14:creationId xmlns:p14="http://schemas.microsoft.com/office/powerpoint/2010/main" val="189659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01F2A70B-78F2-4DCF-B53B-C990D2FAFB8A}" type="slidenum">
              <a:rPr lang="en-VN" smtClean="0"/>
              <a:t>13</a:t>
            </a:fld>
            <a:endParaRPr lang="en-VN"/>
          </a:p>
        </p:txBody>
      </p:sp>
    </p:spTree>
    <p:extLst>
      <p:ext uri="{BB962C8B-B14F-4D97-AF65-F5344CB8AC3E}">
        <p14:creationId xmlns:p14="http://schemas.microsoft.com/office/powerpoint/2010/main" val="1017460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01F2A70B-78F2-4DCF-B53B-C990D2FAFB8A}" type="slidenum">
              <a:rPr lang="en-VN" smtClean="0"/>
              <a:t>14</a:t>
            </a:fld>
            <a:endParaRPr lang="en-VN"/>
          </a:p>
        </p:txBody>
      </p:sp>
    </p:spTree>
    <p:extLst>
      <p:ext uri="{BB962C8B-B14F-4D97-AF65-F5344CB8AC3E}">
        <p14:creationId xmlns:p14="http://schemas.microsoft.com/office/powerpoint/2010/main" val="4239955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Có chức năng giônhs 1 cái root object của design system. </a:t>
            </a:r>
            <a:r>
              <a:rPr lang="en-US" dirty="0"/>
              <a:t>N</a:t>
            </a:r>
            <a:r>
              <a:rPr lang="en-VN" dirty="0"/>
              <a:t>ó sẽ provide các thành phần trong design system . </a:t>
            </a:r>
            <a:r>
              <a:rPr lang="en-US" dirty="0"/>
              <a:t>V</a:t>
            </a:r>
            <a:r>
              <a:rPr lang="en-VN" dirty="0"/>
              <a:t>à khi sử dụng các thành phần này đều sẽ được ánh xạ tới.</a:t>
            </a:r>
          </a:p>
        </p:txBody>
      </p:sp>
      <p:sp>
        <p:nvSpPr>
          <p:cNvPr id="4" name="Slide Number Placeholder 3"/>
          <p:cNvSpPr>
            <a:spLocks noGrp="1"/>
          </p:cNvSpPr>
          <p:nvPr>
            <p:ph type="sldNum" sz="quarter" idx="5"/>
          </p:nvPr>
        </p:nvSpPr>
        <p:spPr/>
        <p:txBody>
          <a:bodyPr/>
          <a:lstStyle/>
          <a:p>
            <a:fld id="{01F2A70B-78F2-4DCF-B53B-C990D2FAFB8A}" type="slidenum">
              <a:rPr lang="en-VN" smtClean="0"/>
              <a:t>15</a:t>
            </a:fld>
            <a:endParaRPr lang="en-VN"/>
          </a:p>
        </p:txBody>
      </p:sp>
    </p:spTree>
    <p:extLst>
      <p:ext uri="{BB962C8B-B14F-4D97-AF65-F5344CB8AC3E}">
        <p14:creationId xmlns:p14="http://schemas.microsoft.com/office/powerpoint/2010/main" val="470391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 Composable func ở đây là view .</a:t>
            </a:r>
            <a:br>
              <a:rPr lang="en-VN" dirty="0"/>
            </a:br>
            <a:r>
              <a:rPr lang="en-VN" dirty="0"/>
              <a:t>Giữ stateData nói chung ở đây là state color, chữ ,…. Pass data từ cha xuống con bằng parameter theo sự phân cấp từ trên xuống dưới.</a:t>
            </a:r>
          </a:p>
        </p:txBody>
      </p:sp>
      <p:sp>
        <p:nvSpPr>
          <p:cNvPr id="4" name="Slide Number Placeholder 3"/>
          <p:cNvSpPr>
            <a:spLocks noGrp="1"/>
          </p:cNvSpPr>
          <p:nvPr>
            <p:ph type="sldNum" sz="quarter" idx="5"/>
          </p:nvPr>
        </p:nvSpPr>
        <p:spPr/>
        <p:txBody>
          <a:bodyPr/>
          <a:lstStyle/>
          <a:p>
            <a:fld id="{01F2A70B-78F2-4DCF-B53B-C990D2FAFB8A}" type="slidenum">
              <a:rPr lang="en-VN" smtClean="0"/>
              <a:t>16</a:t>
            </a:fld>
            <a:endParaRPr lang="en-VN"/>
          </a:p>
        </p:txBody>
      </p:sp>
    </p:spTree>
    <p:extLst>
      <p:ext uri="{BB962C8B-B14F-4D97-AF65-F5344CB8AC3E}">
        <p14:creationId xmlns:p14="http://schemas.microsoft.com/office/powerpoint/2010/main" val="1759730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 Single source truth nó sẽ không thay đổi được trong code . Và chỉ sử dụng trong Composeable qua anotation @Composable Only.</a:t>
            </a:r>
            <a:br>
              <a:rPr lang="en-VN" dirty="0"/>
            </a:br>
            <a:r>
              <a:rPr lang="en-VN" dirty="0"/>
              <a:t>- Chỉnh sửa ở các file này thì tất cả các phần tử đều được ánh xạ đến.</a:t>
            </a:r>
          </a:p>
        </p:txBody>
      </p:sp>
      <p:sp>
        <p:nvSpPr>
          <p:cNvPr id="4" name="Slide Number Placeholder 3"/>
          <p:cNvSpPr>
            <a:spLocks noGrp="1"/>
          </p:cNvSpPr>
          <p:nvPr>
            <p:ph type="sldNum" sz="quarter" idx="5"/>
          </p:nvPr>
        </p:nvSpPr>
        <p:spPr/>
        <p:txBody>
          <a:bodyPr/>
          <a:lstStyle/>
          <a:p>
            <a:fld id="{01F2A70B-78F2-4DCF-B53B-C990D2FAFB8A}" type="slidenum">
              <a:rPr lang="en-VN" smtClean="0"/>
              <a:t>17</a:t>
            </a:fld>
            <a:endParaRPr lang="en-VN"/>
          </a:p>
        </p:txBody>
      </p:sp>
    </p:spTree>
    <p:extLst>
      <p:ext uri="{BB962C8B-B14F-4D97-AF65-F5344CB8AC3E}">
        <p14:creationId xmlns:p14="http://schemas.microsoft.com/office/powerpoint/2010/main" val="252258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01F2A70B-78F2-4DCF-B53B-C990D2FAFB8A}" type="slidenum">
              <a:rPr lang="en-VN" smtClean="0"/>
              <a:t>18</a:t>
            </a:fld>
            <a:endParaRPr lang="en-VN"/>
          </a:p>
        </p:txBody>
      </p:sp>
    </p:spTree>
    <p:extLst>
      <p:ext uri="{BB962C8B-B14F-4D97-AF65-F5344CB8AC3E}">
        <p14:creationId xmlns:p14="http://schemas.microsoft.com/office/powerpoint/2010/main" val="199875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a:t>
            </a:r>
            <a:r>
              <a:rPr lang="vi-VN" sz="1200" b="0" i="0" kern="1200" dirty="0">
                <a:solidFill>
                  <a:schemeClr val="tx1"/>
                </a:solidFill>
                <a:effectLst/>
                <a:latin typeface="+mn-lt"/>
                <a:ea typeface="+mn-ea"/>
                <a:cs typeface="+mn-cs"/>
              </a:rPr>
              <a:t>UI framework hiện tại của Android tức là đã có từ năm 2008 và theo thời gian, nó đã trở nên phức tạp hơn rất nhiều. VD Các java class define Android view : Fragment , ViewPagger ,… nó quá lỗi thời và phình to theo thời gian từ suport library v4 v7, android suport compat</a:t>
            </a:r>
            <a:r>
              <a:rPr lang="en-VN" sz="1200" b="0" i="0" kern="1200" dirty="0">
                <a:solidFill>
                  <a:schemeClr val="tx1"/>
                </a:solidFill>
                <a:effectLst/>
                <a:latin typeface="+mn-lt"/>
                <a:ea typeface="+mn-ea"/>
                <a:cs typeface="+mn-cs"/>
              </a:rPr>
              <a:t>. Mình muốn sử dụng nó phải taọ ra rất nhiều code : create fragment, activity , quản lý vòng đời , tạo adapter , layout trong xml.  Google nó không có dám remove những api đã bị deprecated trong các java class mà goole define ma vẫn giữ lại cho developer sử dụng đc gắn thêm  </a:t>
            </a:r>
            <a:r>
              <a:rPr lang="en-US" sz="1200" kern="1200" dirty="0">
                <a:solidFill>
                  <a:schemeClr val="tx1"/>
                </a:solidFill>
                <a:effectLst/>
                <a:latin typeface="+mn-lt"/>
                <a:ea typeface="+mn-ea"/>
                <a:cs typeface="+mn-cs"/>
              </a:rPr>
              <a:t>Suppress</a:t>
            </a:r>
            <a:r>
              <a:rPr lang="en-US" dirty="0"/>
              <a:t>(</a:t>
            </a:r>
            <a:r>
              <a:rPr lang="en-US" sz="1200" b="1" kern="1200" dirty="0">
                <a:solidFill>
                  <a:schemeClr val="tx1"/>
                </a:solidFill>
                <a:effectLst/>
                <a:latin typeface="+mn-lt"/>
                <a:ea typeface="+mn-ea"/>
                <a:cs typeface="+mn-cs"/>
              </a:rPr>
              <a:t>"DEPRECATION"</a:t>
            </a:r>
            <a:r>
              <a:rPr lang="en-US" dirty="0"/>
              <a:t>)</a:t>
            </a:r>
            <a:r>
              <a:rPr lang="en-VN" sz="1200" b="0" i="0" kern="1200" dirty="0">
                <a:solidFill>
                  <a:schemeClr val="tx1"/>
                </a:solidFill>
                <a:effectLst/>
                <a:latin typeface="+mn-lt"/>
                <a:ea typeface="+mn-ea"/>
                <a:cs typeface="+mn-cs"/>
              </a:rPr>
              <a:t>. Bời vì Nó vẫn support từ android 4 đến bây giờ là android 12. </a:t>
            </a:r>
            <a:br>
              <a:rPr lang="vi-VN" sz="1200" b="1" i="0" kern="1200" dirty="0">
                <a:solidFill>
                  <a:schemeClr val="tx1"/>
                </a:solidFill>
                <a:effectLst/>
                <a:latin typeface="+mn-lt"/>
                <a:ea typeface="+mn-ea"/>
                <a:cs typeface="+mn-cs"/>
              </a:rPr>
            </a:br>
            <a:br>
              <a:rPr lang="vi-VN" sz="1200" b="1" i="0" kern="1200" dirty="0">
                <a:solidFill>
                  <a:schemeClr val="tx1"/>
                </a:solidFill>
                <a:effectLst/>
                <a:latin typeface="+mn-lt"/>
                <a:ea typeface="+mn-ea"/>
                <a:cs typeface="+mn-cs"/>
              </a:rPr>
            </a:br>
            <a:r>
              <a:rPr lang="vi-VN" sz="1200" b="1" i="0" kern="1200" dirty="0">
                <a:solidFill>
                  <a:schemeClr val="tx1"/>
                </a:solidFill>
                <a:effectLst/>
                <a:latin typeface="+mn-lt"/>
                <a:ea typeface="+mn-ea"/>
                <a:cs typeface="+mn-cs"/>
              </a:rPr>
              <a:t>Ít các thành phần giao diện hơn</a:t>
            </a:r>
            <a:r>
              <a:rPr lang="vi-VN" sz="1200" b="0" i="0" kern="1200" dirty="0">
                <a:solidFill>
                  <a:schemeClr val="tx1"/>
                </a:solidFill>
                <a:effectLst/>
                <a:latin typeface="+mn-lt"/>
                <a:ea typeface="+mn-ea"/>
                <a:cs typeface="+mn-cs"/>
              </a:rPr>
              <a:t>: Không bắt buộc bạn phải sử dụng View hay Fragment khi tạo giao diện người dùng của mình. Tất cả mọi thứ là một component và có thể được kết hợp tự do với nhau.</a:t>
            </a:r>
            <a:br>
              <a:rPr lang="vi-VN" sz="1200" b="0" i="0" kern="1200" dirty="0">
                <a:solidFill>
                  <a:schemeClr val="tx1"/>
                </a:solidFill>
                <a:effectLst/>
                <a:latin typeface="+mn-lt"/>
                <a:ea typeface="+mn-ea"/>
                <a:cs typeface="+mn-cs"/>
              </a:rPr>
            </a:br>
            <a:br>
              <a:rPr lang="vi-VN" sz="1200" b="0" i="0" kern="1200" dirty="0">
                <a:solidFill>
                  <a:schemeClr val="tx1"/>
                </a:solidFill>
                <a:effectLst/>
                <a:latin typeface="+mn-lt"/>
                <a:ea typeface="+mn-ea"/>
                <a:cs typeface="+mn-cs"/>
              </a:rPr>
            </a:br>
            <a:r>
              <a:rPr lang="vi-VN" sz="1200" b="1" i="0" kern="1200" dirty="0">
                <a:solidFill>
                  <a:schemeClr val="tx1"/>
                </a:solidFill>
                <a:effectLst/>
                <a:latin typeface="+mn-lt"/>
                <a:ea typeface="+mn-ea"/>
                <a:cs typeface="+mn-cs"/>
              </a:rPr>
              <a:t>Làm rõ quyền sở hữu trạng thái (state) và xử lý sự kiện</a:t>
            </a:r>
            <a:r>
              <a:rPr lang="vi-VN" sz="1200" b="0" i="0" kern="1200" dirty="0">
                <a:solidFill>
                  <a:schemeClr val="tx1"/>
                </a:solidFill>
                <a:effectLst/>
                <a:latin typeface="+mn-lt"/>
                <a:ea typeface="+mn-ea"/>
                <a:cs typeface="+mn-cs"/>
              </a:rPr>
              <a:t>: Một trong những điều quan trọng và phức tạp nhất để có trong các ứng dụng lớn là việc xử lý luồng dữ liệu và trạng thái trong giao diện người dùng của bạn. Compose cho ta biết rõ cái gì đang chịu trách nhiệm về trạng thái và cách xử lý các sự kiện, tương tự như cách React xử lý việc này.</a:t>
            </a:r>
          </a:p>
          <a:p>
            <a:br>
              <a:rPr lang="vi-VN" sz="1200" b="0" i="0" kern="1200" dirty="0">
                <a:solidFill>
                  <a:schemeClr val="tx1"/>
                </a:solidFill>
                <a:effectLst/>
                <a:latin typeface="+mn-lt"/>
                <a:ea typeface="+mn-ea"/>
                <a:cs typeface="+mn-cs"/>
              </a:rPr>
            </a:br>
            <a:r>
              <a:rPr lang="vi-VN" sz="1200" b="1" i="0" kern="1200" dirty="0">
                <a:solidFill>
                  <a:schemeClr val="tx1"/>
                </a:solidFill>
                <a:effectLst/>
                <a:latin typeface="+mn-lt"/>
                <a:ea typeface="+mn-ea"/>
                <a:cs typeface="+mn-cs"/>
              </a:rPr>
              <a:t>Viết ít mã hơn</a:t>
            </a:r>
            <a:r>
              <a:rPr lang="vi-VN" sz="1200" b="0" i="0" kern="1200" dirty="0">
                <a:solidFill>
                  <a:schemeClr val="tx1"/>
                </a:solidFill>
                <a:effectLst/>
                <a:latin typeface="+mn-lt"/>
                <a:ea typeface="+mn-ea"/>
                <a:cs typeface="+mn-cs"/>
              </a:rPr>
              <a:t>: Viết UI trong Android thường yêu cầu RẤT NHIỀU mã, đặc biệt là khi tạo bố cục phức tạp hơn (ví dụ với RecyclerView chẳng hạn). </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=&gt; Everything is kotlin. Nó sẽ không có các lớp java để cấu thành nên android view như lúc trước nữa.</a:t>
            </a:r>
            <a:br>
              <a:rPr lang="vi-VN" sz="1200" b="0" i="0" kern="1200" dirty="0">
                <a:solidFill>
                  <a:schemeClr val="tx1"/>
                </a:solidFill>
                <a:effectLst/>
                <a:latin typeface="+mn-lt"/>
                <a:ea typeface="+mn-ea"/>
                <a:cs typeface="+mn-cs"/>
              </a:rPr>
            </a:b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=&gt; 1 màn hình , view trong compose  sẽ có hình dạng như thế nào?</a:t>
            </a:r>
          </a:p>
        </p:txBody>
      </p:sp>
      <p:sp>
        <p:nvSpPr>
          <p:cNvPr id="4" name="Slide Number Placeholder 3"/>
          <p:cNvSpPr>
            <a:spLocks noGrp="1"/>
          </p:cNvSpPr>
          <p:nvPr>
            <p:ph type="sldNum" sz="quarter" idx="5"/>
          </p:nvPr>
        </p:nvSpPr>
        <p:spPr/>
        <p:txBody>
          <a:bodyPr/>
          <a:lstStyle/>
          <a:p>
            <a:fld id="{01F2A70B-78F2-4DCF-B53B-C990D2FAFB8A}" type="slidenum">
              <a:rPr lang="en-VN" smtClean="0"/>
              <a:t>3</a:t>
            </a:fld>
            <a:endParaRPr lang="en-VN"/>
          </a:p>
        </p:txBody>
      </p:sp>
    </p:spTree>
    <p:extLst>
      <p:ext uri="{BB962C8B-B14F-4D97-AF65-F5344CB8AC3E}">
        <p14:creationId xmlns:p14="http://schemas.microsoft.com/office/powerpoint/2010/main" val="166083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Các Jetpack Compose widget không sử dụng View hay Fragment nữa, chỉ sử dụng 1 activity duy nhất để render view. chúng chỉ là các phương thức để vẽ lên canvas. Plugin Compose Compiler xử lý tất cả các phương thức với chú thích </a:t>
            </a:r>
            <a:r>
              <a:rPr lang="vi-VN" sz="1200" b="0" i="0" u="none" strike="noStrike" kern="1200" dirty="0">
                <a:solidFill>
                  <a:schemeClr val="tx1"/>
                </a:solidFill>
                <a:effectLst/>
                <a:latin typeface="+mn-lt"/>
                <a:ea typeface="+mn-ea"/>
                <a:cs typeface="+mn-cs"/>
                <a:hlinkClick r:id="rId3"/>
              </a:rPr>
              <a:t>@Composable</a:t>
            </a:r>
            <a:r>
              <a:rPr lang="vi-VN" sz="1200" b="0" i="0" kern="1200" dirty="0">
                <a:solidFill>
                  <a:schemeClr val="tx1"/>
                </a:solidFill>
                <a:effectLst/>
                <a:latin typeface="+mn-lt"/>
                <a:ea typeface="+mn-ea"/>
                <a:cs typeface="+mn-cs"/>
              </a:rPr>
              <a:t> và tự động cập nhật cấu trúc phân cấp UI.</a:t>
            </a:r>
            <a:br>
              <a:rPr lang="vi-VN" sz="1200" b="0" i="0" kern="1200" dirty="0">
                <a:solidFill>
                  <a:schemeClr val="tx1"/>
                </a:solidFill>
                <a:effectLst/>
                <a:latin typeface="+mn-lt"/>
                <a:ea typeface="+mn-ea"/>
                <a:cs typeface="+mn-cs"/>
              </a:rPr>
            </a:br>
            <a:br>
              <a:rPr lang="vi-VN" sz="1200" b="0" i="0" kern="1200" dirty="0">
                <a:solidFill>
                  <a:schemeClr val="tx1"/>
                </a:solidFill>
                <a:effectLst/>
                <a:latin typeface="+mn-lt"/>
                <a:ea typeface="+mn-ea"/>
                <a:cs typeface="+mn-cs"/>
              </a:rPr>
            </a:b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1F2A70B-78F2-4DCF-B53B-C990D2FAFB8A}" type="slidenum">
              <a:rPr lang="en-VN" smtClean="0"/>
              <a:t>4</a:t>
            </a:fld>
            <a:endParaRPr lang="en-VN"/>
          </a:p>
        </p:txBody>
      </p:sp>
    </p:spTree>
    <p:extLst>
      <p:ext uri="{BB962C8B-B14F-4D97-AF65-F5344CB8AC3E}">
        <p14:creationId xmlns:p14="http://schemas.microsoft.com/office/powerpoint/2010/main" val="3986087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Tất</a:t>
            </a:r>
            <a:r>
              <a:rPr lang="en-US" dirty="0"/>
              <a:t> </a:t>
            </a:r>
            <a:r>
              <a:rPr lang="en-US" dirty="0" err="1"/>
              <a:t>cả</a:t>
            </a:r>
            <a:r>
              <a:rPr lang="en-US" dirty="0"/>
              <a:t> </a:t>
            </a:r>
            <a:r>
              <a:rPr lang="en-US" dirty="0" err="1"/>
              <a:t>các</a:t>
            </a:r>
            <a:r>
              <a:rPr lang="en-US" dirty="0"/>
              <a:t> android view </a:t>
            </a:r>
            <a:r>
              <a:rPr lang="en-US" dirty="0" err="1"/>
              <a:t>đều</a:t>
            </a:r>
            <a:r>
              <a:rPr lang="en-US" dirty="0"/>
              <a:t> </a:t>
            </a:r>
            <a:r>
              <a:rPr lang="en-US" dirty="0" err="1"/>
              <a:t>xuất</a:t>
            </a:r>
            <a:r>
              <a:rPr lang="en-US" dirty="0"/>
              <a:t> </a:t>
            </a:r>
            <a:r>
              <a:rPr lang="en-US" dirty="0" err="1"/>
              <a:t>phát</a:t>
            </a:r>
            <a:r>
              <a:rPr lang="en-US" dirty="0"/>
              <a:t> </a:t>
            </a:r>
            <a:r>
              <a:rPr lang="en-US" dirty="0" err="1"/>
              <a:t>từ</a:t>
            </a:r>
            <a:r>
              <a:rPr lang="en-US" dirty="0"/>
              <a:t>  Attributes, height , width , back ground. </a:t>
            </a:r>
            <a:r>
              <a:rPr lang="en-US" dirty="0" err="1"/>
              <a:t>Nó</a:t>
            </a:r>
            <a:r>
              <a:rPr lang="en-US" dirty="0"/>
              <a:t> </a:t>
            </a:r>
            <a:r>
              <a:rPr lang="en-US" dirty="0" err="1"/>
              <a:t>được</a:t>
            </a:r>
            <a:r>
              <a:rPr lang="en-US" dirty="0"/>
              <a:t> </a:t>
            </a:r>
            <a:r>
              <a:rPr lang="en-US" dirty="0" err="1"/>
              <a:t>sử</a:t>
            </a:r>
            <a:r>
              <a:rPr lang="en-US" dirty="0"/>
              <a:t> dung every where </a:t>
            </a:r>
            <a:r>
              <a:rPr lang="en-US" dirty="0" err="1"/>
              <a:t>trong</a:t>
            </a:r>
            <a:r>
              <a:rPr lang="en-US" dirty="0"/>
              <a:t> view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Default style .</a:t>
            </a:r>
            <a:r>
              <a:rPr lang="en-US" dirty="0" err="1"/>
              <a:t>Là</a:t>
            </a:r>
            <a:r>
              <a:rPr lang="en-US" dirty="0"/>
              <a:t> </a:t>
            </a:r>
            <a:r>
              <a:rPr lang="en-US" dirty="0" err="1"/>
              <a:t>kiểu</a:t>
            </a:r>
            <a:r>
              <a:rPr lang="en-US" dirty="0"/>
              <a:t> </a:t>
            </a:r>
            <a:r>
              <a:rPr lang="en-US" dirty="0" err="1"/>
              <a:t>mặc</a:t>
            </a:r>
            <a:r>
              <a:rPr lang="en-US" dirty="0"/>
              <a:t> </a:t>
            </a:r>
            <a:r>
              <a:rPr lang="en-US" dirty="0" err="1"/>
              <a:t>đinh</a:t>
            </a:r>
            <a:r>
              <a:rPr lang="en-US" dirty="0"/>
              <a:t> </a:t>
            </a:r>
            <a:r>
              <a:rPr lang="en-US" dirty="0" err="1"/>
              <a:t>mà</a:t>
            </a:r>
            <a:r>
              <a:rPr lang="en-US" dirty="0"/>
              <a:t> </a:t>
            </a:r>
            <a:r>
              <a:rPr lang="en-US" dirty="0" err="1"/>
              <a:t>bạn</a:t>
            </a:r>
            <a:r>
              <a:rPr lang="en-US" dirty="0"/>
              <a:t> </a:t>
            </a:r>
            <a:r>
              <a:rPr lang="en-US" dirty="0" err="1"/>
              <a:t>không</a:t>
            </a:r>
            <a:r>
              <a:rPr lang="en-US" dirty="0"/>
              <a:t> </a:t>
            </a:r>
            <a:r>
              <a:rPr lang="en-US" dirty="0" err="1"/>
              <a:t>cần</a:t>
            </a:r>
            <a:r>
              <a:rPr lang="en-US" dirty="0"/>
              <a:t> setup(Light no action bar , dark no action bar). </a:t>
            </a:r>
            <a:r>
              <a:rPr lang="en-US" dirty="0" err="1"/>
              <a:t>Nó</a:t>
            </a:r>
            <a:r>
              <a:rPr lang="en-US" dirty="0"/>
              <a:t> </a:t>
            </a:r>
            <a:r>
              <a:rPr lang="en-US" dirty="0" err="1"/>
              <a:t>là</a:t>
            </a:r>
            <a:r>
              <a:rPr lang="en-US" dirty="0"/>
              <a:t> </a:t>
            </a:r>
            <a:r>
              <a:rPr lang="en-US" dirty="0" err="1"/>
              <a:t>kiểu</a:t>
            </a:r>
            <a:r>
              <a:rPr lang="en-US" dirty="0"/>
              <a:t> </a:t>
            </a:r>
            <a:r>
              <a:rPr lang="en-US" dirty="0" err="1"/>
              <a:t>cở</a:t>
            </a:r>
            <a:r>
              <a:rPr lang="en-US" dirty="0"/>
              <a:t> </a:t>
            </a:r>
            <a:r>
              <a:rPr lang="en-US" dirty="0" err="1"/>
              <a:t>sở</a:t>
            </a:r>
            <a:r>
              <a:rPr lang="en-US" dirty="0"/>
              <a:t> </a:t>
            </a:r>
            <a:r>
              <a:rPr lang="en-US" dirty="0" err="1"/>
              <a:t>của</a:t>
            </a:r>
            <a:r>
              <a:rPr lang="en-US" dirty="0"/>
              <a:t> view . Khi </a:t>
            </a:r>
            <a:r>
              <a:rPr lang="en-US" dirty="0" err="1"/>
              <a:t>bạn</a:t>
            </a:r>
            <a:r>
              <a:rPr lang="en-US" dirty="0"/>
              <a:t> </a:t>
            </a:r>
            <a:r>
              <a:rPr lang="en-US" dirty="0" err="1"/>
              <a:t>không</a:t>
            </a:r>
            <a:r>
              <a:rPr lang="en-US" dirty="0"/>
              <a:t> </a:t>
            </a:r>
            <a:r>
              <a:rPr lang="en-US" dirty="0" err="1"/>
              <a:t>có</a:t>
            </a:r>
            <a:r>
              <a:rPr lang="en-US" dirty="0"/>
              <a:t> set </a:t>
            </a:r>
            <a:r>
              <a:rPr lang="en-US" dirty="0" err="1"/>
              <a:t>màu</a:t>
            </a:r>
            <a:r>
              <a:rPr lang="en-US" dirty="0"/>
              <a:t>, </a:t>
            </a:r>
            <a:r>
              <a:rPr lang="en-US" dirty="0" err="1"/>
              <a:t>kiểu</a:t>
            </a:r>
            <a:r>
              <a:rPr lang="en-US" dirty="0"/>
              <a:t> </a:t>
            </a:r>
            <a:r>
              <a:rPr lang="en-US" dirty="0" err="1"/>
              <a:t>chữ</a:t>
            </a:r>
            <a:r>
              <a:rPr lang="en-US" dirty="0"/>
              <a:t> </a:t>
            </a:r>
            <a:r>
              <a:rPr lang="en-US" dirty="0" err="1"/>
              <a:t>chẳng</a:t>
            </a:r>
            <a:r>
              <a:rPr lang="en-US" dirty="0"/>
              <a:t> </a:t>
            </a:r>
            <a:r>
              <a:rPr lang="en-US" dirty="0" err="1"/>
              <a:t>hạn</a:t>
            </a:r>
            <a:r>
              <a:rPr lang="en-US" dirty="0"/>
              <a:t> . </a:t>
            </a:r>
            <a:r>
              <a:rPr lang="en-US" dirty="0" err="1"/>
              <a:t>Thì</a:t>
            </a:r>
            <a:r>
              <a:rPr lang="en-US" dirty="0"/>
              <a:t> </a:t>
            </a:r>
            <a:r>
              <a:rPr lang="en-US" dirty="0" err="1"/>
              <a:t>nó</a:t>
            </a:r>
            <a:r>
              <a:rPr lang="en-US" dirty="0"/>
              <a:t> </a:t>
            </a:r>
            <a:r>
              <a:rPr lang="en-US" dirty="0" err="1"/>
              <a:t>sẽ</a:t>
            </a:r>
            <a:r>
              <a:rPr lang="en-US" dirty="0"/>
              <a:t> </a:t>
            </a:r>
            <a:r>
              <a:rPr lang="en-US" dirty="0" err="1"/>
              <a:t>có</a:t>
            </a:r>
            <a:r>
              <a:rPr lang="en-US" dirty="0"/>
              <a:t> 1 background </a:t>
            </a:r>
            <a:r>
              <a:rPr lang="en-US" dirty="0" err="1"/>
              <a:t>hoặc</a:t>
            </a:r>
            <a:r>
              <a:rPr lang="en-US" dirty="0"/>
              <a:t> 1 </a:t>
            </a:r>
            <a:r>
              <a:rPr lang="en-US" dirty="0" err="1"/>
              <a:t>kiểu</a:t>
            </a:r>
            <a:r>
              <a:rPr lang="en-US" dirty="0"/>
              <a:t> </a:t>
            </a:r>
            <a:r>
              <a:rPr lang="en-US" dirty="0" err="1"/>
              <a:t>chữ</a:t>
            </a:r>
            <a:r>
              <a:rPr lang="en-US" dirty="0"/>
              <a:t> </a:t>
            </a:r>
            <a:r>
              <a:rPr lang="en-US" dirty="0" err="1"/>
              <a:t>mặc</a:t>
            </a:r>
            <a:r>
              <a:rPr lang="en-US" dirty="0"/>
              <a:t> </a:t>
            </a:r>
            <a:r>
              <a:rPr lang="en-US" dirty="0" err="1"/>
              <a:t>định</a:t>
            </a:r>
            <a:r>
              <a:rPr lang="en-US"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Theme </a:t>
            </a:r>
            <a:r>
              <a:rPr lang="en-US" dirty="0" err="1"/>
              <a:t>và</a:t>
            </a:r>
            <a:r>
              <a:rPr lang="en-US" dirty="0"/>
              <a:t> </a:t>
            </a:r>
            <a:r>
              <a:rPr lang="en-US" dirty="0" err="1"/>
              <a:t>stytle</a:t>
            </a:r>
            <a:r>
              <a:rPr lang="en-US" dirty="0"/>
              <a:t> </a:t>
            </a:r>
            <a:r>
              <a:rPr lang="en-US" dirty="0" err="1"/>
              <a:t>là</a:t>
            </a:r>
            <a:r>
              <a:rPr lang="en-US" dirty="0"/>
              <a:t> 2 </a:t>
            </a:r>
            <a:r>
              <a:rPr lang="en-US" dirty="0" err="1"/>
              <a:t>thành</a:t>
            </a:r>
            <a:r>
              <a:rPr lang="en-US" dirty="0"/>
              <a:t> </a:t>
            </a:r>
            <a:r>
              <a:rPr lang="en-US" dirty="0" err="1"/>
              <a:t>phần</a:t>
            </a:r>
            <a:r>
              <a:rPr lang="en-US" dirty="0"/>
              <a:t> </a:t>
            </a:r>
            <a:r>
              <a:rPr lang="en-US" dirty="0" err="1"/>
              <a:t>cấp</a:t>
            </a:r>
            <a:r>
              <a:rPr lang="en-US" dirty="0"/>
              <a:t> </a:t>
            </a:r>
            <a:r>
              <a:rPr lang="en-US" dirty="0" err="1"/>
              <a:t>cao</a:t>
            </a:r>
            <a:r>
              <a:rPr lang="en-US" dirty="0"/>
              <a:t> </a:t>
            </a:r>
            <a:r>
              <a:rPr lang="en-US" dirty="0" err="1"/>
              <a:t>nhất</a:t>
            </a:r>
            <a:r>
              <a:rPr lang="en-US" dirty="0"/>
              <a:t> </a:t>
            </a:r>
            <a:r>
              <a:rPr lang="en-US" dirty="0" err="1"/>
              <a:t>định</a:t>
            </a:r>
            <a:r>
              <a:rPr lang="en-US" dirty="0"/>
              <a:t> </a:t>
            </a:r>
            <a:r>
              <a:rPr lang="en-US" dirty="0" err="1"/>
              <a:t>hình</a:t>
            </a:r>
            <a:r>
              <a:rPr lang="en-US" dirty="0"/>
              <a:t> </a:t>
            </a:r>
            <a:r>
              <a:rPr lang="en-US" dirty="0" err="1"/>
              <a:t>nên</a:t>
            </a:r>
            <a:r>
              <a:rPr lang="en-US" dirty="0"/>
              <a:t> design system. </a:t>
            </a:r>
            <a:r>
              <a:rPr lang="en-US" dirty="0" err="1"/>
              <a:t>Stytle</a:t>
            </a:r>
            <a:r>
              <a:rPr lang="en-US" dirty="0"/>
              <a:t> </a:t>
            </a:r>
            <a:r>
              <a:rPr lang="en-US" dirty="0" err="1"/>
              <a:t>đùng</a:t>
            </a:r>
            <a:r>
              <a:rPr lang="en-US" dirty="0"/>
              <a:t> </a:t>
            </a:r>
            <a:r>
              <a:rPr lang="en-US" dirty="0" err="1"/>
              <a:t>để</a:t>
            </a:r>
            <a:r>
              <a:rPr lang="en-US" dirty="0"/>
              <a:t> </a:t>
            </a:r>
            <a:r>
              <a:rPr lang="en-US" dirty="0" err="1"/>
              <a:t>áp</a:t>
            </a:r>
            <a:r>
              <a:rPr lang="en-US" dirty="0"/>
              <a:t> dung </a:t>
            </a:r>
            <a:r>
              <a:rPr lang="en-US" dirty="0" err="1"/>
              <a:t>cho</a:t>
            </a:r>
            <a:r>
              <a:rPr lang="en-US" dirty="0"/>
              <a:t> android view . Theme apps dung </a:t>
            </a:r>
            <a:r>
              <a:rPr lang="en-US" dirty="0" err="1"/>
              <a:t>ở</a:t>
            </a:r>
            <a:r>
              <a:rPr lang="en-US" dirty="0"/>
              <a:t> </a:t>
            </a:r>
            <a:r>
              <a:rPr lang="en-US" dirty="0" err="1"/>
              <a:t>mức</a:t>
            </a:r>
            <a:r>
              <a:rPr lang="en-US" dirty="0"/>
              <a:t> activity </a:t>
            </a:r>
            <a:r>
              <a:rPr lang="en-US" dirty="0" err="1"/>
              <a:t>hoặc</a:t>
            </a:r>
            <a:r>
              <a:rPr lang="en-US" dirty="0"/>
              <a:t> application.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Theme overlay </a:t>
            </a:r>
            <a:r>
              <a:rPr lang="vi-VN" dirty="0"/>
              <a:t>là một kỹ thuật được sử dụng để overridecác thuộc theme hoặc view . Rất hữu ích khi update the theme of a specific part of your app.</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dirty="0"/>
              <a:t>TextAppearance chứa các thuộc tính để định hình TextView như là </a:t>
            </a:r>
            <a:r>
              <a:rPr lang="en-US" dirty="0" err="1"/>
              <a:t>textColor</a:t>
            </a:r>
            <a:r>
              <a:rPr lang="en-US" sz="1200" b="0" i="0" kern="1200" dirty="0">
                <a:solidFill>
                  <a:schemeClr val="tx1"/>
                </a:solidFill>
                <a:effectLst/>
                <a:latin typeface="+mn-lt"/>
                <a:ea typeface="+mn-ea"/>
                <a:cs typeface="+mn-cs"/>
              </a:rPr>
              <a:t>, </a:t>
            </a:r>
            <a:r>
              <a:rPr lang="en-US" dirty="0" err="1"/>
              <a:t>textSize</a:t>
            </a:r>
            <a:r>
              <a:rPr lang="en-US" dirty="0"/>
              <a:t> . </a:t>
            </a:r>
            <a:r>
              <a:rPr lang="en-US" dirty="0" err="1"/>
              <a:t>Chức</a:t>
            </a:r>
            <a:r>
              <a:rPr lang="en-US" dirty="0"/>
              <a:t> </a:t>
            </a:r>
            <a:r>
              <a:rPr lang="en-US" dirty="0" err="1"/>
              <a:t>năng</a:t>
            </a:r>
            <a:r>
              <a:rPr lang="en-US" dirty="0"/>
              <a:t> going </a:t>
            </a:r>
            <a:r>
              <a:rPr lang="en-US" dirty="0" err="1"/>
              <a:t>như</a:t>
            </a:r>
            <a:r>
              <a:rPr lang="en-US" dirty="0"/>
              <a:t> style.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Khá</a:t>
            </a:r>
            <a:r>
              <a:rPr lang="en-US" dirty="0"/>
              <a:t> </a:t>
            </a:r>
            <a:r>
              <a:rPr lang="en-US" dirty="0" err="1"/>
              <a:t>là</a:t>
            </a:r>
            <a:r>
              <a:rPr lang="en-US" dirty="0"/>
              <a:t> </a:t>
            </a:r>
            <a:r>
              <a:rPr lang="en-US" dirty="0" err="1"/>
              <a:t>rắc</a:t>
            </a:r>
            <a:r>
              <a:rPr lang="en-US" dirty="0"/>
              <a:t> </a:t>
            </a:r>
            <a:r>
              <a:rPr lang="en-US" dirty="0" err="1"/>
              <a:t>rối</a:t>
            </a:r>
            <a:r>
              <a:rPr lang="en-US" dirty="0"/>
              <a:t> , </a:t>
            </a:r>
            <a:r>
              <a:rPr lang="en-US" dirty="0" err="1"/>
              <a:t>và</a:t>
            </a:r>
            <a:r>
              <a:rPr lang="en-US" dirty="0"/>
              <a:t> </a:t>
            </a:r>
            <a:r>
              <a:rPr lang="en-US" dirty="0" err="1"/>
              <a:t>khó</a:t>
            </a:r>
            <a:r>
              <a:rPr lang="en-US" dirty="0"/>
              <a:t> </a:t>
            </a:r>
            <a:r>
              <a:rPr lang="en-US" dirty="0" err="1"/>
              <a:t>hiểu</a:t>
            </a:r>
            <a:r>
              <a:rPr lang="en-US" dirty="0"/>
              <a:t> </a:t>
            </a:r>
            <a:r>
              <a:rPr lang="en-US" dirty="0" err="1"/>
              <a:t>cho</a:t>
            </a:r>
            <a:r>
              <a:rPr lang="en-US" dirty="0"/>
              <a:t> dev </a:t>
            </a:r>
            <a:r>
              <a:rPr lang="en-US" dirty="0" err="1"/>
              <a:t>đặc</a:t>
            </a:r>
            <a:r>
              <a:rPr lang="en-US" dirty="0"/>
              <a:t> </a:t>
            </a:r>
            <a:r>
              <a:rPr lang="en-US" dirty="0" err="1"/>
              <a:t>biệt</a:t>
            </a:r>
            <a:r>
              <a:rPr lang="en-US" dirty="0"/>
              <a:t> </a:t>
            </a:r>
            <a:r>
              <a:rPr lang="en-US" dirty="0" err="1"/>
              <a:t>là</a:t>
            </a:r>
            <a:r>
              <a:rPr lang="en-US" dirty="0"/>
              <a:t> level fresher </a:t>
            </a:r>
            <a:r>
              <a:rPr lang="en-US" dirty="0" err="1"/>
              <a:t>hoặc</a:t>
            </a:r>
            <a:r>
              <a:rPr lang="en-US" dirty="0"/>
              <a:t> junior. App </a:t>
            </a:r>
            <a:r>
              <a:rPr lang="en-US" dirty="0" err="1"/>
              <a:t>càng</a:t>
            </a:r>
            <a:r>
              <a:rPr lang="en-US" dirty="0"/>
              <a:t> </a:t>
            </a:r>
            <a:r>
              <a:rPr lang="en-US" dirty="0" err="1"/>
              <a:t>ngày</a:t>
            </a:r>
            <a:r>
              <a:rPr lang="en-US" dirty="0"/>
              <a:t> </a:t>
            </a:r>
            <a:r>
              <a:rPr lang="en-US" dirty="0" err="1"/>
              <a:t>càng</a:t>
            </a:r>
            <a:r>
              <a:rPr lang="en-US" dirty="0"/>
              <a:t> </a:t>
            </a:r>
            <a:r>
              <a:rPr lang="en-US" dirty="0" err="1"/>
              <a:t>lớn</a:t>
            </a:r>
            <a:r>
              <a:rPr lang="en-US" dirty="0"/>
              <a:t> . </a:t>
            </a:r>
            <a:r>
              <a:rPr lang="en-US" dirty="0" err="1"/>
              <a:t>Chúng</a:t>
            </a:r>
            <a:r>
              <a:rPr lang="en-US" dirty="0"/>
              <a:t> ta </a:t>
            </a:r>
            <a:r>
              <a:rPr lang="en-US" dirty="0" err="1"/>
              <a:t>muốn</a:t>
            </a:r>
            <a:r>
              <a:rPr lang="en-US" dirty="0"/>
              <a:t> </a:t>
            </a:r>
            <a:r>
              <a:rPr lang="en-US" dirty="0" err="1"/>
              <a:t>quản</a:t>
            </a:r>
            <a:r>
              <a:rPr lang="en-US" dirty="0"/>
              <a:t> </a:t>
            </a:r>
            <a:r>
              <a:rPr lang="en-US" dirty="0" err="1"/>
              <a:t>lý</a:t>
            </a:r>
            <a:r>
              <a:rPr lang="en-US" dirty="0"/>
              <a:t> font </a:t>
            </a:r>
            <a:r>
              <a:rPr lang="en-US" dirty="0" err="1"/>
              <a:t>chữ</a:t>
            </a:r>
            <a:r>
              <a:rPr lang="en-US" dirty="0"/>
              <a:t> =&gt; style : </a:t>
            </a:r>
            <a:r>
              <a:rPr lang="en-US" dirty="0" err="1"/>
              <a:t>đậm</a:t>
            </a:r>
            <a:r>
              <a:rPr lang="en-US" dirty="0"/>
              <a:t> </a:t>
            </a:r>
            <a:r>
              <a:rPr lang="en-US" dirty="0" err="1"/>
              <a:t>nhạt</a:t>
            </a:r>
            <a:r>
              <a:rPr lang="en-US" dirty="0"/>
              <a:t> , </a:t>
            </a:r>
            <a:r>
              <a:rPr lang="en-US" dirty="0" err="1"/>
              <a:t>kiểu</a:t>
            </a:r>
            <a:r>
              <a:rPr lang="en-US" dirty="0"/>
              <a:t> </a:t>
            </a:r>
            <a:r>
              <a:rPr lang="en-US" dirty="0" err="1"/>
              <a:t>chữ</a:t>
            </a:r>
            <a:r>
              <a:rPr lang="en-US" dirty="0"/>
              <a:t> , size . </a:t>
            </a:r>
            <a:r>
              <a:rPr lang="en-US" dirty="0" err="1"/>
              <a:t>Kế</a:t>
            </a:r>
            <a:r>
              <a:rPr lang="en-US" dirty="0"/>
              <a:t> </a:t>
            </a:r>
            <a:r>
              <a:rPr lang="en-US" dirty="0" err="1"/>
              <a:t>thừa</a:t>
            </a:r>
            <a:r>
              <a:rPr lang="en-US" dirty="0"/>
              <a:t> </a:t>
            </a:r>
            <a:r>
              <a:rPr lang="en-US" dirty="0" err="1"/>
              <a:t>từ</a:t>
            </a:r>
            <a:r>
              <a:rPr lang="en-US" dirty="0"/>
              <a:t> parent </a:t>
            </a:r>
            <a:r>
              <a:rPr lang="en-US" dirty="0" err="1"/>
              <a:t>tạo</a:t>
            </a:r>
            <a:r>
              <a:rPr lang="en-US" dirty="0"/>
              <a:t> </a:t>
            </a:r>
            <a:r>
              <a:rPr lang="en-US" dirty="0" err="1"/>
              <a:t>thành</a:t>
            </a:r>
            <a:r>
              <a:rPr lang="en-US" dirty="0"/>
              <a:t> </a:t>
            </a:r>
            <a:r>
              <a:rPr lang="en-US" dirty="0" err="1"/>
              <a:t>các</a:t>
            </a:r>
            <a:r>
              <a:rPr lang="en-US" dirty="0"/>
              <a:t> </a:t>
            </a:r>
            <a:r>
              <a:rPr lang="en-US" dirty="0" err="1"/>
              <a:t>lớp</a:t>
            </a:r>
            <a:r>
              <a:rPr lang="en-US" dirty="0"/>
              <a:t> base </a:t>
            </a:r>
            <a:r>
              <a:rPr lang="en-US" dirty="0" err="1"/>
              <a:t>để</a:t>
            </a:r>
            <a:r>
              <a:rPr lang="en-US" dirty="0"/>
              <a:t> </a:t>
            </a:r>
            <a:r>
              <a:rPr lang="en-US" dirty="0" err="1"/>
              <a:t>sử</a:t>
            </a:r>
            <a:r>
              <a:rPr lang="en-US" dirty="0"/>
              <a:t> dung . </a:t>
            </a:r>
            <a:r>
              <a:rPr lang="en-US" dirty="0" err="1"/>
              <a:t>Nó</a:t>
            </a:r>
            <a:r>
              <a:rPr lang="en-US" dirty="0"/>
              <a:t> </a:t>
            </a:r>
            <a:r>
              <a:rPr lang="en-US" dirty="0" err="1"/>
              <a:t>khá</a:t>
            </a:r>
            <a:r>
              <a:rPr lang="en-US" dirty="0"/>
              <a:t> </a:t>
            </a:r>
            <a:r>
              <a:rPr lang="en-US" dirty="0" err="1"/>
              <a:t>là</a:t>
            </a:r>
            <a:r>
              <a:rPr lang="en-US" dirty="0"/>
              <a:t> </a:t>
            </a:r>
            <a:r>
              <a:rPr lang="en-US" dirty="0" err="1"/>
              <a:t>nhiều</a:t>
            </a:r>
            <a:r>
              <a:rPr lang="en-US" dirty="0"/>
              <a:t> </a:t>
            </a:r>
            <a:r>
              <a:rPr lang="en-US" dirty="0" err="1"/>
              <a:t>và</a:t>
            </a:r>
            <a:r>
              <a:rPr lang="en-US" dirty="0"/>
              <a:t> </a:t>
            </a:r>
            <a:r>
              <a:rPr lang="en-US" dirty="0" err="1"/>
              <a:t>rắc</a:t>
            </a:r>
            <a:r>
              <a:rPr lang="en-US" dirty="0"/>
              <a:t> </a:t>
            </a:r>
            <a:r>
              <a:rPr lang="en-US" dirty="0" err="1"/>
              <a:t>rối</a:t>
            </a:r>
            <a:r>
              <a:rPr lang="en-US" dirty="0"/>
              <a:t>.</a:t>
            </a:r>
          </a:p>
          <a:p>
            <a:br>
              <a:rPr lang="en-US" dirty="0"/>
            </a:br>
            <a:endParaRPr lang="en-VN" dirty="0"/>
          </a:p>
        </p:txBody>
      </p:sp>
      <p:sp>
        <p:nvSpPr>
          <p:cNvPr id="4" name="Slide Number Placeholder 3"/>
          <p:cNvSpPr>
            <a:spLocks noGrp="1"/>
          </p:cNvSpPr>
          <p:nvPr>
            <p:ph type="sldNum" sz="quarter" idx="5"/>
          </p:nvPr>
        </p:nvSpPr>
        <p:spPr/>
        <p:txBody>
          <a:bodyPr/>
          <a:lstStyle/>
          <a:p>
            <a:fld id="{01F2A70B-78F2-4DCF-B53B-C990D2FAFB8A}" type="slidenum">
              <a:rPr lang="en-VN" smtClean="0"/>
              <a:t>5</a:t>
            </a:fld>
            <a:endParaRPr lang="en-VN"/>
          </a:p>
        </p:txBody>
      </p:sp>
    </p:spTree>
    <p:extLst>
      <p:ext uri="{BB962C8B-B14F-4D97-AF65-F5344CB8AC3E}">
        <p14:creationId xmlns:p14="http://schemas.microsoft.com/office/powerpoint/2010/main" val="3019586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Là</a:t>
            </a:r>
            <a:r>
              <a:rPr lang="en-US" dirty="0"/>
              <a:t> </a:t>
            </a:r>
            <a:r>
              <a:rPr lang="en-US" dirty="0" err="1"/>
              <a:t>lớp</a:t>
            </a:r>
            <a:r>
              <a:rPr lang="en-US" dirty="0"/>
              <a:t> wrapper class Material Theme . </a:t>
            </a:r>
            <a:r>
              <a:rPr lang="en-US" dirty="0" err="1"/>
              <a:t>Nó</a:t>
            </a:r>
            <a:r>
              <a:rPr lang="en-US" dirty="0"/>
              <a:t> </a:t>
            </a:r>
            <a:r>
              <a:rPr lang="en-US" dirty="0" err="1"/>
              <a:t>xây</a:t>
            </a:r>
            <a:r>
              <a:rPr lang="en-US" dirty="0"/>
              <a:t> dung </a:t>
            </a:r>
            <a:r>
              <a:rPr lang="en-US" dirty="0" err="1"/>
              <a:t>trên</a:t>
            </a:r>
            <a:r>
              <a:rPr lang="en-US" dirty="0"/>
              <a:t> top </a:t>
            </a:r>
            <a:r>
              <a:rPr lang="en-US" dirty="0" err="1"/>
              <a:t>của</a:t>
            </a:r>
            <a:r>
              <a:rPr lang="en-US" dirty="0"/>
              <a:t> </a:t>
            </a:r>
            <a:r>
              <a:rPr lang="en-US" dirty="0">
                <a:hlinkClick r:id="rId3"/>
              </a:rPr>
              <a:t>Material Theming</a:t>
            </a:r>
            <a:r>
              <a:rPr lang="en-US" dirty="0"/>
              <a:t> .</a:t>
            </a:r>
            <a:br>
              <a:rPr lang="en-US" dirty="0"/>
            </a:br>
            <a:br>
              <a:rPr lang="en-US" dirty="0"/>
            </a:br>
            <a:r>
              <a:rPr lang="en-US" dirty="0" err="1"/>
              <a:t>Chúng</a:t>
            </a:r>
            <a:r>
              <a:rPr lang="en-US" dirty="0"/>
              <a:t> ta </a:t>
            </a:r>
            <a:r>
              <a:rPr lang="en-US" dirty="0" err="1"/>
              <a:t>có</a:t>
            </a:r>
            <a:r>
              <a:rPr lang="en-US" dirty="0"/>
              <a:t> </a:t>
            </a:r>
            <a:r>
              <a:rPr lang="en-US" dirty="0" err="1"/>
              <a:t>thể</a:t>
            </a:r>
            <a:r>
              <a:rPr lang="en-US" dirty="0"/>
              <a:t> </a:t>
            </a:r>
            <a:r>
              <a:rPr lang="en-US" dirty="0" err="1"/>
              <a:t>xây</a:t>
            </a:r>
            <a:r>
              <a:rPr lang="en-US" dirty="0"/>
              <a:t> dung </a:t>
            </a:r>
            <a:r>
              <a:rPr lang="en-US" dirty="0" err="1"/>
              <a:t>các</a:t>
            </a:r>
            <a:r>
              <a:rPr lang="en-US" dirty="0"/>
              <a:t> custom design system </a:t>
            </a:r>
            <a:r>
              <a:rPr lang="en-US" dirty="0" err="1"/>
              <a:t>sử</a:t>
            </a:r>
            <a:r>
              <a:rPr lang="en-US" dirty="0"/>
              <a:t> </a:t>
            </a:r>
            <a:r>
              <a:rPr lang="en-US" dirty="0" err="1"/>
              <a:t>dụng</a:t>
            </a:r>
            <a:r>
              <a:rPr lang="en-US" dirty="0"/>
              <a:t> </a:t>
            </a:r>
            <a:r>
              <a:rPr lang="en-US" dirty="0" err="1"/>
              <a:t>các</a:t>
            </a:r>
            <a:r>
              <a:rPr lang="en-US" dirty="0"/>
              <a:t> </a:t>
            </a:r>
            <a:r>
              <a:rPr lang="en-US" dirty="0" err="1"/>
              <a:t>Api</a:t>
            </a:r>
            <a:r>
              <a:rPr lang="en-US" dirty="0"/>
              <a:t> </a:t>
            </a:r>
            <a:r>
              <a:rPr lang="en-US" dirty="0" err="1"/>
              <a:t>có</a:t>
            </a:r>
            <a:r>
              <a:rPr lang="en-US" dirty="0"/>
              <a:t> </a:t>
            </a:r>
            <a:r>
              <a:rPr lang="en-US" dirty="0" err="1"/>
              <a:t>sẵn</a:t>
            </a:r>
            <a:r>
              <a:rPr lang="en-US" dirty="0"/>
              <a:t> </a:t>
            </a:r>
            <a:r>
              <a:rPr lang="en-US" dirty="0" err="1"/>
              <a:t>của</a:t>
            </a:r>
            <a:r>
              <a:rPr lang="en-US" dirty="0"/>
              <a:t> compose. </a:t>
            </a:r>
            <a:r>
              <a:rPr lang="en-US" dirty="0" err="1"/>
              <a:t>Nên</a:t>
            </a:r>
            <a:r>
              <a:rPr lang="en-US" dirty="0"/>
              <a:t> </a:t>
            </a:r>
            <a:r>
              <a:rPr lang="en-US" dirty="0" err="1"/>
              <a:t>là</a:t>
            </a:r>
            <a:r>
              <a:rPr lang="en-US" dirty="0"/>
              <a:t> </a:t>
            </a:r>
            <a:r>
              <a:rPr lang="en-US" dirty="0" err="1"/>
              <a:t>nếu</a:t>
            </a:r>
            <a:r>
              <a:rPr lang="en-US" dirty="0"/>
              <a:t> </a:t>
            </a:r>
            <a:r>
              <a:rPr lang="en-US" dirty="0" err="1"/>
              <a:t>có</a:t>
            </a:r>
            <a:r>
              <a:rPr lang="en-US" dirty="0"/>
              <a:t> </a:t>
            </a:r>
            <a:r>
              <a:rPr lang="en-US" dirty="0" err="1"/>
              <a:t>hiểu</a:t>
            </a:r>
            <a:r>
              <a:rPr lang="en-US" dirty="0"/>
              <a:t> </a:t>
            </a:r>
            <a:r>
              <a:rPr lang="en-US" dirty="0" err="1"/>
              <a:t>biết</a:t>
            </a:r>
            <a:r>
              <a:rPr lang="en-US" dirty="0"/>
              <a:t> </a:t>
            </a:r>
            <a:r>
              <a:rPr lang="en-US" dirty="0" err="1"/>
              <a:t>về</a:t>
            </a:r>
            <a:r>
              <a:rPr lang="en-US" dirty="0"/>
              <a:t> Material theming </a:t>
            </a:r>
            <a:r>
              <a:rPr lang="en-US" dirty="0" err="1"/>
              <a:t>sẽ</a:t>
            </a:r>
            <a:r>
              <a:rPr lang="en-US" dirty="0"/>
              <a:t> </a:t>
            </a:r>
            <a:r>
              <a:rPr lang="en-US" dirty="0" err="1"/>
              <a:t>rất</a:t>
            </a:r>
            <a:r>
              <a:rPr lang="en-US" dirty="0"/>
              <a:t> </a:t>
            </a:r>
            <a:r>
              <a:rPr lang="en-US" dirty="0" err="1"/>
              <a:t>quan</a:t>
            </a:r>
            <a:r>
              <a:rPr lang="en-US" dirty="0"/>
              <a:t> </a:t>
            </a:r>
            <a:r>
              <a:rPr lang="en-US" dirty="0" err="1"/>
              <a:t>tring</a:t>
            </a:r>
            <a:r>
              <a:rPr lang="en-US" dirty="0"/>
              <a:t> </a:t>
            </a:r>
            <a:r>
              <a:rPr lang="en-US" dirty="0" err="1"/>
              <a:t>trong</a:t>
            </a:r>
            <a:r>
              <a:rPr lang="en-US" dirty="0"/>
              <a:t> </a:t>
            </a:r>
            <a:r>
              <a:rPr lang="en-US" dirty="0" err="1"/>
              <a:t>khi</a:t>
            </a:r>
            <a:r>
              <a:rPr lang="en-US" dirty="0"/>
              <a:t> </a:t>
            </a:r>
            <a:r>
              <a:rPr lang="en-US" dirty="0" err="1"/>
              <a:t>làm</a:t>
            </a:r>
            <a:r>
              <a:rPr lang="en-US" dirty="0"/>
              <a:t> </a:t>
            </a:r>
            <a:r>
              <a:rPr lang="en-US" dirty="0" err="1"/>
              <a:t>việc</a:t>
            </a:r>
            <a:r>
              <a:rPr lang="en-US" dirty="0"/>
              <a:t> </a:t>
            </a:r>
            <a:r>
              <a:rPr lang="en-US" dirty="0" err="1"/>
              <a:t>với</a:t>
            </a:r>
            <a:r>
              <a:rPr lang="en-US" dirty="0"/>
              <a:t> jetpack compose theme.</a:t>
            </a:r>
          </a:p>
          <a:p>
            <a:endParaRPr lang="en-US" dirty="0"/>
          </a:p>
          <a:p>
            <a:r>
              <a:rPr lang="en-US" dirty="0"/>
              <a:t>Compose theme </a:t>
            </a:r>
            <a:r>
              <a:rPr lang="en-US" dirty="0" err="1"/>
              <a:t>cung</a:t>
            </a:r>
            <a:r>
              <a:rPr lang="en-US" dirty="0"/>
              <a:t> </a:t>
            </a:r>
            <a:r>
              <a:rPr lang="en-US" dirty="0" err="1"/>
              <a:t>cấp</a:t>
            </a:r>
            <a:r>
              <a:rPr lang="en-US" dirty="0"/>
              <a:t> </a:t>
            </a:r>
            <a:r>
              <a:rPr lang="en-US" dirty="0" err="1"/>
              <a:t>các</a:t>
            </a:r>
            <a:r>
              <a:rPr lang="en-US" dirty="0"/>
              <a:t> Class </a:t>
            </a:r>
            <a:r>
              <a:rPr lang="en-US" dirty="0" err="1"/>
              <a:t>cở</a:t>
            </a:r>
            <a:r>
              <a:rPr lang="en-US" dirty="0"/>
              <a:t> </a:t>
            </a:r>
            <a:r>
              <a:rPr lang="en-US" dirty="0" err="1"/>
              <a:t>bản</a:t>
            </a:r>
            <a:r>
              <a:rPr lang="en-US" dirty="0"/>
              <a:t> </a:t>
            </a:r>
            <a:r>
              <a:rPr lang="en-US" dirty="0" err="1"/>
              <a:t>như</a:t>
            </a:r>
            <a:r>
              <a:rPr lang="en-US" dirty="0"/>
              <a:t> </a:t>
            </a:r>
            <a:r>
              <a:rPr lang="en-US" dirty="0" err="1"/>
              <a:t>là</a:t>
            </a:r>
            <a:r>
              <a:rPr lang="en-US" dirty="0"/>
              <a:t> : Color , typography, shape</a:t>
            </a:r>
          </a:p>
          <a:p>
            <a:endParaRPr lang="en-VN" dirty="0"/>
          </a:p>
        </p:txBody>
      </p:sp>
      <p:sp>
        <p:nvSpPr>
          <p:cNvPr id="4" name="Slide Number Placeholder 3"/>
          <p:cNvSpPr>
            <a:spLocks noGrp="1"/>
          </p:cNvSpPr>
          <p:nvPr>
            <p:ph type="sldNum" sz="quarter" idx="5"/>
          </p:nvPr>
        </p:nvSpPr>
        <p:spPr/>
        <p:txBody>
          <a:bodyPr/>
          <a:lstStyle/>
          <a:p>
            <a:fld id="{01F2A70B-78F2-4DCF-B53B-C990D2FAFB8A}" type="slidenum">
              <a:rPr lang="en-VN" smtClean="0"/>
              <a:t>6</a:t>
            </a:fld>
            <a:endParaRPr lang="en-VN"/>
          </a:p>
        </p:txBody>
      </p:sp>
    </p:spTree>
    <p:extLst>
      <p:ext uri="{BB962C8B-B14F-4D97-AF65-F5344CB8AC3E}">
        <p14:creationId xmlns:p14="http://schemas.microsoft.com/office/powerpoint/2010/main" val="1427240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 </a:t>
            </a:r>
            <a:r>
              <a:rPr lang="vi-VN" dirty="0"/>
              <a:t>Màu sắc được define trong Color Class</a:t>
            </a:r>
            <a:br>
              <a:rPr lang="vi-VN" dirty="0"/>
            </a:br>
            <a:r>
              <a:rPr lang="en-VN" dirty="0"/>
              <a:t>-  Mình sẽ define ra các palate màu mà mình cần (Darkmode và light mode)</a:t>
            </a:r>
          </a:p>
        </p:txBody>
      </p:sp>
      <p:sp>
        <p:nvSpPr>
          <p:cNvPr id="4" name="Slide Number Placeholder 3"/>
          <p:cNvSpPr>
            <a:spLocks noGrp="1"/>
          </p:cNvSpPr>
          <p:nvPr>
            <p:ph type="sldNum" sz="quarter" idx="5"/>
          </p:nvPr>
        </p:nvSpPr>
        <p:spPr/>
        <p:txBody>
          <a:bodyPr/>
          <a:lstStyle/>
          <a:p>
            <a:fld id="{01F2A70B-78F2-4DCF-B53B-C990D2FAFB8A}" type="slidenum">
              <a:rPr lang="en-VN" smtClean="0"/>
              <a:t>7</a:t>
            </a:fld>
            <a:endParaRPr lang="en-VN"/>
          </a:p>
        </p:txBody>
      </p:sp>
    </p:spTree>
    <p:extLst>
      <p:ext uri="{BB962C8B-B14F-4D97-AF65-F5344CB8AC3E}">
        <p14:creationId xmlns:p14="http://schemas.microsoft.com/office/powerpoint/2010/main" val="1559801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 </a:t>
            </a:r>
            <a:r>
              <a:rPr lang="vi-VN" dirty="0"/>
              <a:t>Màu sắc được define trong Color Class, một lớp lưu trữ dữ liệu đơn giản.</a:t>
            </a:r>
            <a:br>
              <a:rPr lang="en-VN" dirty="0"/>
            </a:br>
            <a:r>
              <a:rPr lang="en-VN" dirty="0"/>
              <a:t>- Color là nơi define color của app . Mình sẽ define ra các palate màu mà mình cần .</a:t>
            </a:r>
            <a:br>
              <a:rPr lang="en-VN" dirty="0"/>
            </a:br>
            <a:r>
              <a:rPr lang="en-VN" dirty="0"/>
              <a:t>- 2 ký tự đầu là độ trong của màu . </a:t>
            </a:r>
            <a:br>
              <a:rPr lang="en-VN" dirty="0"/>
            </a:br>
            <a:endParaRPr lang="en-VN" dirty="0"/>
          </a:p>
        </p:txBody>
      </p:sp>
      <p:sp>
        <p:nvSpPr>
          <p:cNvPr id="4" name="Slide Number Placeholder 3"/>
          <p:cNvSpPr>
            <a:spLocks noGrp="1"/>
          </p:cNvSpPr>
          <p:nvPr>
            <p:ph type="sldNum" sz="quarter" idx="5"/>
          </p:nvPr>
        </p:nvSpPr>
        <p:spPr/>
        <p:txBody>
          <a:bodyPr/>
          <a:lstStyle/>
          <a:p>
            <a:fld id="{01F2A70B-78F2-4DCF-B53B-C990D2FAFB8A}" type="slidenum">
              <a:rPr lang="en-VN" smtClean="0"/>
              <a:t>8</a:t>
            </a:fld>
            <a:endParaRPr lang="en-VN"/>
          </a:p>
        </p:txBody>
      </p:sp>
    </p:spTree>
    <p:extLst>
      <p:ext uri="{BB962C8B-B14F-4D97-AF65-F5344CB8AC3E}">
        <p14:creationId xmlns:p14="http://schemas.microsoft.com/office/powerpoint/2010/main" val="167139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Primary variant color đại điện cho system bar .</a:t>
            </a:r>
            <a:br>
              <a:rPr lang="en-VN" dirty="0"/>
            </a:br>
            <a:r>
              <a:rPr lang="en-VN" dirty="0"/>
              <a:t>-Primari </a:t>
            </a:r>
            <a:r>
              <a:rPr lang="en-US" dirty="0"/>
              <a:t>C</a:t>
            </a:r>
            <a:r>
              <a:rPr lang="en-VN" dirty="0"/>
              <a:t>olor đại điện cho action bar .</a:t>
            </a:r>
          </a:p>
          <a:p>
            <a:pPr marL="171450" indent="-171450">
              <a:buFontTx/>
              <a:buChar char="-"/>
            </a:pPr>
            <a:r>
              <a:rPr lang="en-VN" dirty="0"/>
              <a:t>Surface =&gt; Background</a:t>
            </a:r>
            <a:br>
              <a:rPr lang="en-VN" dirty="0"/>
            </a:br>
            <a:r>
              <a:rPr lang="en-VN" dirty="0"/>
              <a:t>_ Secondary đại điện cho màu background cho các componets : Button, TextView,…</a:t>
            </a:r>
            <a:br>
              <a:rPr lang="en-VN" dirty="0"/>
            </a:br>
            <a:endParaRPr lang="en-VN" dirty="0"/>
          </a:p>
        </p:txBody>
      </p:sp>
      <p:sp>
        <p:nvSpPr>
          <p:cNvPr id="4" name="Slide Number Placeholder 3"/>
          <p:cNvSpPr>
            <a:spLocks noGrp="1"/>
          </p:cNvSpPr>
          <p:nvPr>
            <p:ph type="sldNum" sz="quarter" idx="5"/>
          </p:nvPr>
        </p:nvSpPr>
        <p:spPr/>
        <p:txBody>
          <a:bodyPr/>
          <a:lstStyle/>
          <a:p>
            <a:fld id="{01F2A70B-78F2-4DCF-B53B-C990D2FAFB8A}" type="slidenum">
              <a:rPr lang="en-VN" smtClean="0"/>
              <a:t>9</a:t>
            </a:fld>
            <a:endParaRPr lang="en-VN"/>
          </a:p>
        </p:txBody>
      </p:sp>
    </p:spTree>
    <p:extLst>
      <p:ext uri="{BB962C8B-B14F-4D97-AF65-F5344CB8AC3E}">
        <p14:creationId xmlns:p14="http://schemas.microsoft.com/office/powerpoint/2010/main" val="320618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 Define trong typography class.</a:t>
            </a:r>
            <a:br>
              <a:rPr lang="en-VN" dirty="0"/>
            </a:br>
            <a:r>
              <a:rPr lang="en-VN" dirty="0"/>
              <a:t>- Phân mảnh rất nhỏ theo </a:t>
            </a:r>
            <a:r>
              <a:rPr lang="en-US" sz="1200" b="0" i="0" kern="1200" dirty="0">
                <a:solidFill>
                  <a:schemeClr val="tx1"/>
                </a:solidFill>
                <a:effectLst/>
                <a:latin typeface="+mn-lt"/>
                <a:ea typeface="+mn-ea"/>
                <a:cs typeface="+mn-cs"/>
                <a:hlinkClick r:id="rId3"/>
              </a:rPr>
              <a:t>Material Design type scale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dứoi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dạng</a:t>
            </a:r>
            <a:r>
              <a:rPr lang="en-US" sz="1200" b="0" i="0" kern="1200" dirty="0">
                <a:solidFill>
                  <a:schemeClr val="tx1"/>
                </a:solidFill>
                <a:effectLst/>
                <a:latin typeface="+mn-lt"/>
                <a:ea typeface="+mn-ea"/>
                <a:cs typeface="+mn-cs"/>
              </a:rPr>
              <a:t> thang </a:t>
            </a:r>
            <a:r>
              <a:rPr lang="en-US" sz="1200" b="0" i="0" kern="1200" dirty="0" err="1">
                <a:solidFill>
                  <a:schemeClr val="tx1"/>
                </a:solidFill>
                <a:effectLst/>
                <a:latin typeface="+mn-lt"/>
                <a:ea typeface="+mn-ea"/>
                <a:cs typeface="+mn-cs"/>
              </a:rPr>
              <a:t>đo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như</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tạo</a:t>
            </a:r>
            <a:r>
              <a:rPr lang="en-US" sz="1200" b="0" i="0" kern="1200" dirty="0">
                <a:solidFill>
                  <a:schemeClr val="tx1"/>
                </a:solidFill>
                <a:effectLst/>
                <a:latin typeface="+mn-lt"/>
                <a:ea typeface="+mn-ea"/>
                <a:cs typeface="+mn-cs"/>
              </a:rPr>
              <a:t> ra 1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nhất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dung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hiệu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quả</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nhất</a:t>
            </a:r>
            <a:r>
              <a:rPr lang="en-US" sz="1200" b="0" i="0" kern="1200" dirty="0">
                <a:solidFill>
                  <a:schemeClr val="tx1"/>
                </a:solidFill>
                <a:effectLst/>
                <a:latin typeface="+mn-lt"/>
                <a:ea typeface="+mn-ea"/>
                <a:cs typeface="+mn-cs"/>
              </a:rPr>
              <a:t>.</a:t>
            </a:r>
            <a:endParaRPr lang="en-VN" dirty="0"/>
          </a:p>
        </p:txBody>
      </p:sp>
      <p:sp>
        <p:nvSpPr>
          <p:cNvPr id="4" name="Slide Number Placeholder 3"/>
          <p:cNvSpPr>
            <a:spLocks noGrp="1"/>
          </p:cNvSpPr>
          <p:nvPr>
            <p:ph type="sldNum" sz="quarter" idx="5"/>
          </p:nvPr>
        </p:nvSpPr>
        <p:spPr/>
        <p:txBody>
          <a:bodyPr/>
          <a:lstStyle/>
          <a:p>
            <a:fld id="{01F2A70B-78F2-4DCF-B53B-C990D2FAFB8A}" type="slidenum">
              <a:rPr lang="en-VN" smtClean="0"/>
              <a:t>10</a:t>
            </a:fld>
            <a:endParaRPr lang="en-VN"/>
          </a:p>
        </p:txBody>
      </p:sp>
    </p:spTree>
    <p:extLst>
      <p:ext uri="{BB962C8B-B14F-4D97-AF65-F5344CB8AC3E}">
        <p14:creationId xmlns:p14="http://schemas.microsoft.com/office/powerpoint/2010/main" val="4077482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9/17/21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9/17/21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9/17/21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9/17/21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9/17/21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9/17/21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9/17/21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9/17/21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9/17/21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9/17/21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9/17/21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s://material.io/design/shape/about-shape.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aterial.io/design/material-them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Theming in compose</a:t>
            </a:r>
          </a:p>
        </p:txBody>
      </p:sp>
      <p:sp>
        <p:nvSpPr>
          <p:cNvPr id="3" name="Subtitle 2"/>
          <p:cNvSpPr>
            <a:spLocks noGrp="1"/>
          </p:cNvSpPr>
          <p:nvPr>
            <p:ph type="subTitle" idx="1"/>
          </p:nvPr>
        </p:nvSpPr>
        <p:spPr/>
        <p:txBody>
          <a:bodyPr/>
          <a:lstStyle/>
          <a:p>
            <a:r>
              <a:rPr lang="en-US" dirty="0"/>
              <a:t>Truong Pham</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Typograph</a:t>
            </a:r>
          </a:p>
        </p:txBody>
      </p:sp>
      <p:sp>
        <p:nvSpPr>
          <p:cNvPr id="5" name="Content Placeholder 4"/>
          <p:cNvSpPr>
            <a:spLocks noGrp="1"/>
          </p:cNvSpPr>
          <p:nvPr>
            <p:ph sz="half" idx="1"/>
          </p:nvPr>
        </p:nvSpPr>
        <p:spPr/>
        <p:txBody>
          <a:bodyPr/>
          <a:lstStyle/>
          <a:p>
            <a:r>
              <a:rPr lang="en-US" dirty="0"/>
              <a:t>Promote consistency</a:t>
            </a:r>
          </a:p>
        </p:txBody>
      </p:sp>
      <p:sp>
        <p:nvSpPr>
          <p:cNvPr id="6" name="Content Placeholder 5">
            <a:extLst>
              <a:ext uri="{FF2B5EF4-FFF2-40B4-BE49-F238E27FC236}">
                <a16:creationId xmlns:a16="http://schemas.microsoft.com/office/drawing/2014/main" id="{C27B3374-A545-7047-942D-A674E9A19C7F}"/>
              </a:ext>
            </a:extLst>
          </p:cNvPr>
          <p:cNvSpPr>
            <a:spLocks noGrp="1"/>
          </p:cNvSpPr>
          <p:nvPr>
            <p:ph sz="half" idx="2"/>
          </p:nvPr>
        </p:nvSpPr>
        <p:spPr/>
        <p:txBody>
          <a:bodyPr/>
          <a:lstStyle/>
          <a:p>
            <a:endParaRPr lang="en-VN"/>
          </a:p>
        </p:txBody>
      </p:sp>
      <p:pic>
        <p:nvPicPr>
          <p:cNvPr id="2050" name="Picture 2">
            <a:extLst>
              <a:ext uri="{FF2B5EF4-FFF2-40B4-BE49-F238E27FC236}">
                <a16:creationId xmlns:a16="http://schemas.microsoft.com/office/drawing/2014/main" id="{4D985E11-E477-CA45-B7F1-237136A13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356" y="0"/>
            <a:ext cx="659846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with medium confidence">
            <a:extLst>
              <a:ext uri="{FF2B5EF4-FFF2-40B4-BE49-F238E27FC236}">
                <a16:creationId xmlns:a16="http://schemas.microsoft.com/office/drawing/2014/main" id="{33BC1D1D-83EA-584C-BEE7-F6107D302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916" y="908720"/>
            <a:ext cx="7632848" cy="5456932"/>
          </a:xfrm>
          <a:prstGeom prst="rect">
            <a:avLst/>
          </a:prstGeom>
        </p:spPr>
      </p:pic>
    </p:spTree>
    <p:extLst>
      <p:ext uri="{BB962C8B-B14F-4D97-AF65-F5344CB8AC3E}">
        <p14:creationId xmlns:p14="http://schemas.microsoft.com/office/powerpoint/2010/main" val="365617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a:t>
            </a:r>
          </a:p>
        </p:txBody>
      </p:sp>
      <p:pic>
        <p:nvPicPr>
          <p:cNvPr id="3074" name="Picture 2">
            <a:extLst>
              <a:ext uri="{FF2B5EF4-FFF2-40B4-BE49-F238E27FC236}">
                <a16:creationId xmlns:a16="http://schemas.microsoft.com/office/drawing/2014/main" id="{4D31C2C0-3B0F-EC4F-8591-EF8598921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356" y="0"/>
            <a:ext cx="6598469"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95760D01-AADD-C64F-9DA1-B328469F6994}"/>
              </a:ext>
            </a:extLst>
          </p:cNvPr>
          <p:cNvSpPr>
            <a:spLocks noGrp="1"/>
          </p:cNvSpPr>
          <p:nvPr>
            <p:ph sz="half" idx="1"/>
          </p:nvPr>
        </p:nvSpPr>
        <p:spPr>
          <a:xfrm>
            <a:off x="909836" y="1943100"/>
            <a:ext cx="5184576" cy="4267200"/>
          </a:xfrm>
        </p:spPr>
        <p:txBody>
          <a:bodyPr/>
          <a:lstStyle/>
          <a:p>
            <a:r>
              <a:rPr lang="en-US" dirty="0"/>
              <a:t>Customizing your shape.</a:t>
            </a:r>
          </a:p>
          <a:p>
            <a:r>
              <a:rPr lang="en-US" dirty="0"/>
              <a:t>Material defines a  </a:t>
            </a:r>
            <a:r>
              <a:rPr lang="en-US" dirty="0">
                <a:hlinkClick r:id="rId4"/>
              </a:rPr>
              <a:t>shapesystem</a:t>
            </a:r>
            <a:r>
              <a:rPr lang="en-US" dirty="0"/>
              <a:t>.</a:t>
            </a:r>
            <a:endParaRPr lang="en-VN" dirty="0"/>
          </a:p>
        </p:txBody>
      </p:sp>
      <p:pic>
        <p:nvPicPr>
          <p:cNvPr id="5" name="Picture 4" descr="Graphical user interface, text, application&#10;&#10;Description automatically generated">
            <a:extLst>
              <a:ext uri="{FF2B5EF4-FFF2-40B4-BE49-F238E27FC236}">
                <a16:creationId xmlns:a16="http://schemas.microsoft.com/office/drawing/2014/main" id="{B84217FC-B22E-1442-9B3E-D240087B1D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602" y="4375892"/>
            <a:ext cx="5374332" cy="1828800"/>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your theme</a:t>
            </a: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B93DE2EF-13B5-DA4C-861B-231D1FEFE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712" y="1844824"/>
            <a:ext cx="10908332" cy="4546600"/>
          </a:xfrm>
          <a:prstGeom prst="rect">
            <a:avLst/>
          </a:prstGeom>
        </p:spPr>
      </p:pic>
    </p:spTree>
    <p:extLst>
      <p:ext uri="{BB962C8B-B14F-4D97-AF65-F5344CB8AC3E}">
        <p14:creationId xmlns:p14="http://schemas.microsoft.com/office/powerpoint/2010/main" val="366931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Theming in core-v2</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pPr fontAlgn="ctr"/>
            <a:r>
              <a:rPr lang="en-US" b="1" dirty="0"/>
              <a:t>Locally scoped data with </a:t>
            </a:r>
            <a:r>
              <a:rPr lang="en-US" b="1" dirty="0" err="1"/>
              <a:t>CompositionLocal</a:t>
            </a:r>
            <a:br>
              <a:rPr lang="en-US" b="1" dirty="0"/>
            </a:br>
            <a:r>
              <a:rPr lang="en-US" dirty="0"/>
              <a:t> </a:t>
            </a:r>
          </a:p>
        </p:txBody>
      </p:sp>
      <p:sp>
        <p:nvSpPr>
          <p:cNvPr id="14" name="Content Placeholder 13"/>
          <p:cNvSpPr>
            <a:spLocks noGrp="1"/>
          </p:cNvSpPr>
          <p:nvPr>
            <p:ph idx="1"/>
          </p:nvPr>
        </p:nvSpPr>
        <p:spPr/>
        <p:txBody>
          <a:bodyPr/>
          <a:lstStyle/>
          <a:p>
            <a:r>
              <a:rPr lang="en-US" dirty="0"/>
              <a:t>Passing data down through the Composition implicitly</a:t>
            </a:r>
          </a:p>
          <a:p>
            <a:r>
              <a:rPr lang="en-US" dirty="0"/>
              <a:t>Another key signal for using </a:t>
            </a:r>
            <a:r>
              <a:rPr lang="en-US" dirty="0" err="1"/>
              <a:t>CompositionLocal</a:t>
            </a:r>
            <a:r>
              <a:rPr lang="en-US" dirty="0"/>
              <a:t> is when the parameter is cross-cutting and intermediate layers of implementation should not be aware it exists, A Material Theme comprises color, typography and shape attributes.</a:t>
            </a:r>
          </a:p>
        </p:txBody>
      </p:sp>
    </p:spTree>
    <p:extLst>
      <p:ext uri="{BB962C8B-B14F-4D97-AF65-F5344CB8AC3E}">
        <p14:creationId xmlns:p14="http://schemas.microsoft.com/office/powerpoint/2010/main" val="49540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F677B5D-1A89-7048-82C8-1E121655C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04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p:txBody>
          <a:bodyPr/>
          <a:lstStyle/>
          <a:p>
            <a:endParaRPr lang="en-US" dirty="0"/>
          </a:p>
        </p:txBody>
      </p:sp>
      <p:pic>
        <p:nvPicPr>
          <p:cNvPr id="10" name="Picture 9" descr="Graphical user interface, application&#10;&#10;Description automatically generated">
            <a:extLst>
              <a:ext uri="{FF2B5EF4-FFF2-40B4-BE49-F238E27FC236}">
                <a16:creationId xmlns:a16="http://schemas.microsoft.com/office/drawing/2014/main" id="{41A247FE-A28A-F841-AD53-705895AAE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2" y="270156"/>
            <a:ext cx="5689600" cy="6273800"/>
          </a:xfrm>
          <a:prstGeom prst="rect">
            <a:avLst/>
          </a:prstGeom>
        </p:spPr>
      </p:pic>
      <p:pic>
        <p:nvPicPr>
          <p:cNvPr id="12" name="Picture 11" descr="Graphical user interface, text&#10;&#10;Description automatically generated">
            <a:extLst>
              <a:ext uri="{FF2B5EF4-FFF2-40B4-BE49-F238E27FC236}">
                <a16:creationId xmlns:a16="http://schemas.microsoft.com/office/drawing/2014/main" id="{79E419BD-4ED4-8A45-BBD0-BC0B34985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804" y="418852"/>
            <a:ext cx="4902200" cy="2578100"/>
          </a:xfrm>
          <a:prstGeom prst="rect">
            <a:avLst/>
          </a:prstGeom>
        </p:spPr>
      </p:pic>
      <p:pic>
        <p:nvPicPr>
          <p:cNvPr id="16" name="Picture 15" descr="Text&#10;&#10;Description automatically generated with medium confidence">
            <a:extLst>
              <a:ext uri="{FF2B5EF4-FFF2-40B4-BE49-F238E27FC236}">
                <a16:creationId xmlns:a16="http://schemas.microsoft.com/office/drawing/2014/main" id="{65A759BB-5DEB-D745-85DF-4F58B7FC41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604" y="3861048"/>
            <a:ext cx="4978400" cy="2044700"/>
          </a:xfrm>
          <a:prstGeom prst="rect">
            <a:avLst/>
          </a:prstGeom>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with low confidence">
            <a:extLst>
              <a:ext uri="{FF2B5EF4-FFF2-40B4-BE49-F238E27FC236}">
                <a16:creationId xmlns:a16="http://schemas.microsoft.com/office/drawing/2014/main" id="{21C6E186-6828-944D-A5B7-D51E47D83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995" y="0"/>
            <a:ext cx="9010835" cy="6858000"/>
          </a:xfrm>
          <a:prstGeom prst="rect">
            <a:avLst/>
          </a:prstGeom>
        </p:spPr>
      </p:pic>
    </p:spTree>
    <p:extLst>
      <p:ext uri="{BB962C8B-B14F-4D97-AF65-F5344CB8AC3E}">
        <p14:creationId xmlns:p14="http://schemas.microsoft.com/office/powerpoint/2010/main" val="345632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2132856"/>
            <a:ext cx="9143998" cy="1020762"/>
          </a:xfrm>
        </p:spPr>
        <p:txBody>
          <a:bodyPr/>
          <a:lstStyle/>
          <a:p>
            <a:r>
              <a:rPr lang="en-US" dirty="0"/>
              <a:t>Thank you for watching!</a:t>
            </a:r>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a:bodyPr>
          <a:lstStyle/>
          <a:p>
            <a:r>
              <a:rPr lang="en-US" dirty="0"/>
              <a:t>Theming the app could be one of the most confusing topics.</a:t>
            </a:r>
          </a:p>
          <a:p>
            <a:r>
              <a:rPr lang="en-US" dirty="0"/>
              <a:t>It is getting harder to maintain the styles of your components and theming of your app while the project is getting bigger.</a:t>
            </a:r>
          </a:p>
          <a:p>
            <a:r>
              <a:rPr lang="en-US" dirty="0"/>
              <a:t>If you don’t have a good design system, you might have inconsistent designs and colors in the app.</a:t>
            </a:r>
          </a:p>
          <a:p>
            <a:r>
              <a:rPr lang="en-US" dirty="0"/>
              <a:t>Having a good understanding of styling &amp; theming will help you create UIs consistent across the app.</a:t>
            </a:r>
          </a:p>
        </p:txBody>
      </p:sp>
    </p:spTree>
    <p:extLst>
      <p:ext uri="{BB962C8B-B14F-4D97-AF65-F5344CB8AC3E}">
        <p14:creationId xmlns:p14="http://schemas.microsoft.com/office/powerpoint/2010/main" val="120948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Jetpack Compose?</a:t>
            </a:r>
          </a:p>
        </p:txBody>
      </p:sp>
      <p:sp>
        <p:nvSpPr>
          <p:cNvPr id="14" name="Content Placeholder 13"/>
          <p:cNvSpPr>
            <a:spLocks noGrp="1"/>
          </p:cNvSpPr>
          <p:nvPr>
            <p:ph idx="1"/>
          </p:nvPr>
        </p:nvSpPr>
        <p:spPr/>
        <p:txBody>
          <a:bodyPr>
            <a:normAutofit/>
          </a:bodyPr>
          <a:lstStyle/>
          <a:p>
            <a:r>
              <a:rPr lang="en-US" dirty="0"/>
              <a:t>Jetpack Compose is Android’s modern toolkit for building native UI.</a:t>
            </a:r>
          </a:p>
          <a:p>
            <a:r>
              <a:rPr lang="en-US" dirty="0"/>
              <a:t> It simplifies and accelerates UI development on Android. </a:t>
            </a:r>
          </a:p>
          <a:p>
            <a:r>
              <a:rPr lang="en-US" dirty="0"/>
              <a:t>Quickly bring your app to life with less code, powerful tools, and intuitive Kotlin APIs.</a:t>
            </a:r>
          </a:p>
          <a:p>
            <a:r>
              <a:rPr lang="en-US" dirty="0"/>
              <a:t>It is getting harder to maintain the styles of your components and theming of your app while the project is getting bigger.</a:t>
            </a:r>
          </a:p>
        </p:txBody>
      </p:sp>
    </p:spTree>
    <p:extLst>
      <p:ext uri="{BB962C8B-B14F-4D97-AF65-F5344CB8AC3E}">
        <p14:creationId xmlns:p14="http://schemas.microsoft.com/office/powerpoint/2010/main" val="99973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Jetpack compose?</a:t>
            </a:r>
          </a:p>
        </p:txBody>
      </p:sp>
      <p:pic>
        <p:nvPicPr>
          <p:cNvPr id="5" name="Picture 4" descr="Text&#10;&#10;Description automatically generated">
            <a:extLst>
              <a:ext uri="{FF2B5EF4-FFF2-40B4-BE49-F238E27FC236}">
                <a16:creationId xmlns:a16="http://schemas.microsoft.com/office/drawing/2014/main" id="{CC025E19-F5F3-9640-BCF3-D710C42D6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12" y="698500"/>
            <a:ext cx="11455400" cy="5461000"/>
          </a:xfrm>
          <a:prstGeom prst="rect">
            <a:avLst/>
          </a:prstGeom>
        </p:spPr>
      </p:pic>
    </p:spTree>
    <p:extLst>
      <p:ext uri="{BB962C8B-B14F-4D97-AF65-F5344CB8AC3E}">
        <p14:creationId xmlns:p14="http://schemas.microsoft.com/office/powerpoint/2010/main" val="410273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Theming basics in Android</a:t>
            </a:r>
          </a:p>
        </p:txBody>
      </p:sp>
      <p:sp>
        <p:nvSpPr>
          <p:cNvPr id="14" name="Content Placeholder 13"/>
          <p:cNvSpPr>
            <a:spLocks noGrp="1"/>
          </p:cNvSpPr>
          <p:nvPr>
            <p:ph idx="1"/>
          </p:nvPr>
        </p:nvSpPr>
        <p:spPr/>
        <p:txBody>
          <a:bodyPr/>
          <a:lstStyle/>
          <a:p>
            <a:r>
              <a:rPr lang="en-US" dirty="0"/>
              <a:t>Attributes </a:t>
            </a:r>
          </a:p>
          <a:p>
            <a:r>
              <a:rPr lang="en-US" dirty="0"/>
              <a:t>Default style</a:t>
            </a:r>
          </a:p>
          <a:p>
            <a:r>
              <a:rPr lang="en-US" dirty="0"/>
              <a:t>Style vs Theme</a:t>
            </a:r>
          </a:p>
          <a:p>
            <a:r>
              <a:rPr lang="en-US" dirty="0"/>
              <a:t>Theme overlay</a:t>
            </a:r>
          </a:p>
          <a:p>
            <a:r>
              <a:rPr lang="en-US" dirty="0" err="1"/>
              <a:t>TextAppearance</a:t>
            </a:r>
            <a:endParaRPr lang="en-US" dirty="0"/>
          </a:p>
          <a:p>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Compose theme</a:t>
            </a:r>
          </a:p>
        </p:txBody>
      </p:sp>
      <p:sp>
        <p:nvSpPr>
          <p:cNvPr id="14" name="Content Placeholder 13"/>
          <p:cNvSpPr>
            <a:spLocks noGrp="1"/>
          </p:cNvSpPr>
          <p:nvPr>
            <p:ph idx="1"/>
          </p:nvPr>
        </p:nvSpPr>
        <p:spPr/>
        <p:txBody>
          <a:bodyPr/>
          <a:lstStyle/>
          <a:p>
            <a:r>
              <a:rPr lang="en-US" dirty="0"/>
              <a:t>Jetpack Compose theme is a wrapper class of Material Theme offers an implementation of Material Design</a:t>
            </a:r>
          </a:p>
          <a:p>
            <a:r>
              <a:rPr lang="en-US" dirty="0"/>
              <a:t>It built on top of </a:t>
            </a:r>
            <a:r>
              <a:rPr lang="en-US" dirty="0">
                <a:hlinkClick r:id="rId3"/>
              </a:rPr>
              <a:t>Material Theming</a:t>
            </a:r>
            <a:r>
              <a:rPr lang="en-US" dirty="0"/>
              <a:t> which is a systematic way to </a:t>
            </a:r>
            <a:r>
              <a:rPr lang="en-US" b="1" dirty="0"/>
              <a:t>customize</a:t>
            </a:r>
            <a:r>
              <a:rPr lang="en-US" dirty="0"/>
              <a:t> Material Design to better reflect your product's brand.</a:t>
            </a:r>
          </a:p>
          <a:p>
            <a:r>
              <a:rPr lang="en-US" dirty="0"/>
              <a:t>A Material Theme comprises color, typography and shape attributes.</a:t>
            </a:r>
          </a:p>
          <a:p>
            <a:r>
              <a:rPr lang="en-US" dirty="0"/>
              <a:t>An understanding of Material Theming is helpful to understand how to theme your Jetpack Compose apps</a:t>
            </a:r>
          </a:p>
        </p:txBody>
      </p:sp>
    </p:spTree>
    <p:extLst>
      <p:ext uri="{BB962C8B-B14F-4D97-AF65-F5344CB8AC3E}">
        <p14:creationId xmlns:p14="http://schemas.microsoft.com/office/powerpoint/2010/main" val="94046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9BDF701-C7D0-2F40-BB64-5E31E849B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364" y="0"/>
            <a:ext cx="5734373"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2">
            <a:extLst>
              <a:ext uri="{FF2B5EF4-FFF2-40B4-BE49-F238E27FC236}">
                <a16:creationId xmlns:a16="http://schemas.microsoft.com/office/drawing/2014/main" id="{7631ED21-244C-2746-B59B-0183B7DFE890}"/>
              </a:ext>
            </a:extLst>
          </p:cNvPr>
          <p:cNvSpPr>
            <a:spLocks noGrp="1"/>
          </p:cNvSpPr>
          <p:nvPr>
            <p:ph type="title"/>
          </p:nvPr>
        </p:nvSpPr>
        <p:spPr>
          <a:xfrm>
            <a:off x="1522414" y="274638"/>
            <a:ext cx="9143998" cy="1020762"/>
          </a:xfrm>
        </p:spPr>
        <p:txBody>
          <a:bodyPr/>
          <a:lstStyle/>
          <a:p>
            <a:r>
              <a:rPr lang="en-US" dirty="0"/>
              <a:t>Color</a:t>
            </a:r>
          </a:p>
        </p:txBody>
      </p:sp>
      <p:sp>
        <p:nvSpPr>
          <p:cNvPr id="12" name="Content Placeholder 13">
            <a:extLst>
              <a:ext uri="{FF2B5EF4-FFF2-40B4-BE49-F238E27FC236}">
                <a16:creationId xmlns:a16="http://schemas.microsoft.com/office/drawing/2014/main" id="{0E5F394C-1E14-FB46-A338-9145AD3BE62C}"/>
              </a:ext>
            </a:extLst>
          </p:cNvPr>
          <p:cNvSpPr>
            <a:spLocks noGrp="1"/>
          </p:cNvSpPr>
          <p:nvPr>
            <p:ph idx="1"/>
          </p:nvPr>
        </p:nvSpPr>
        <p:spPr>
          <a:xfrm>
            <a:off x="1522414" y="1905000"/>
            <a:ext cx="9144000" cy="4267200"/>
          </a:xfrm>
        </p:spPr>
        <p:txBody>
          <a:bodyPr/>
          <a:lstStyle/>
          <a:p>
            <a:r>
              <a:rPr lang="en-US" dirty="0"/>
              <a:t>Primary Color </a:t>
            </a:r>
          </a:p>
          <a:p>
            <a:r>
              <a:rPr lang="en-US" dirty="0"/>
              <a:t>Primary Variant Color</a:t>
            </a:r>
          </a:p>
          <a:p>
            <a:r>
              <a:rPr lang="en-US" dirty="0"/>
              <a:t>Surface</a:t>
            </a:r>
          </a:p>
          <a:p>
            <a:r>
              <a:rPr lang="en-US" dirty="0"/>
              <a:t>Error</a:t>
            </a:r>
          </a:p>
          <a:p>
            <a:endParaRPr lang="en-US" dirty="0"/>
          </a:p>
        </p:txBody>
      </p:sp>
    </p:spTree>
    <p:extLst>
      <p:ext uri="{BB962C8B-B14F-4D97-AF65-F5344CB8AC3E}">
        <p14:creationId xmlns:p14="http://schemas.microsoft.com/office/powerpoint/2010/main" val="68993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a:extLst>
              <a:ext uri="{FF2B5EF4-FFF2-40B4-BE49-F238E27FC236}">
                <a16:creationId xmlns:a16="http://schemas.microsoft.com/office/drawing/2014/main" id="{7631ED21-244C-2746-B59B-0183B7DFE890}"/>
              </a:ext>
            </a:extLst>
          </p:cNvPr>
          <p:cNvSpPr>
            <a:spLocks noGrp="1"/>
          </p:cNvSpPr>
          <p:nvPr>
            <p:ph type="title"/>
          </p:nvPr>
        </p:nvSpPr>
        <p:spPr>
          <a:xfrm>
            <a:off x="1522414" y="274638"/>
            <a:ext cx="9143998" cy="1020762"/>
          </a:xfrm>
        </p:spPr>
        <p:txBody>
          <a:bodyPr/>
          <a:lstStyle/>
          <a:p>
            <a:r>
              <a:rPr lang="en-US" dirty="0"/>
              <a:t>Color</a:t>
            </a:r>
          </a:p>
        </p:txBody>
      </p:sp>
      <p:pic>
        <p:nvPicPr>
          <p:cNvPr id="9" name="Picture 8">
            <a:extLst>
              <a:ext uri="{FF2B5EF4-FFF2-40B4-BE49-F238E27FC236}">
                <a16:creationId xmlns:a16="http://schemas.microsoft.com/office/drawing/2014/main" id="{99494D6A-BD72-6545-925D-5B09CF953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3" y="770411"/>
            <a:ext cx="10476655" cy="1219200"/>
          </a:xfrm>
          <a:prstGeom prst="rect">
            <a:avLst/>
          </a:prstGeom>
        </p:spPr>
      </p:pic>
      <p:pic>
        <p:nvPicPr>
          <p:cNvPr id="7" name="Picture 6" descr="Text&#10;&#10;Description automatically generated">
            <a:extLst>
              <a:ext uri="{FF2B5EF4-FFF2-40B4-BE49-F238E27FC236}">
                <a16:creationId xmlns:a16="http://schemas.microsoft.com/office/drawing/2014/main" id="{0B3846AC-7BBA-BC4A-AF59-527650B793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2413" y="2388902"/>
            <a:ext cx="6438900" cy="4406900"/>
          </a:xfrm>
          <a:prstGeom prst="rect">
            <a:avLst/>
          </a:prstGeom>
        </p:spPr>
      </p:pic>
    </p:spTree>
    <p:extLst>
      <p:ext uri="{BB962C8B-B14F-4D97-AF65-F5344CB8AC3E}">
        <p14:creationId xmlns:p14="http://schemas.microsoft.com/office/powerpoint/2010/main" val="2147330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a:extLst>
              <a:ext uri="{FF2B5EF4-FFF2-40B4-BE49-F238E27FC236}">
                <a16:creationId xmlns:a16="http://schemas.microsoft.com/office/drawing/2014/main" id="{7631ED21-244C-2746-B59B-0183B7DFE890}"/>
              </a:ext>
            </a:extLst>
          </p:cNvPr>
          <p:cNvSpPr>
            <a:spLocks noGrp="1"/>
          </p:cNvSpPr>
          <p:nvPr>
            <p:ph type="title"/>
          </p:nvPr>
        </p:nvSpPr>
        <p:spPr>
          <a:xfrm>
            <a:off x="1522414" y="274638"/>
            <a:ext cx="9143998" cy="1020762"/>
          </a:xfrm>
        </p:spPr>
        <p:txBody>
          <a:bodyPr/>
          <a:lstStyle/>
          <a:p>
            <a:r>
              <a:rPr lang="en-US" dirty="0"/>
              <a:t>Color</a:t>
            </a:r>
          </a:p>
        </p:txBody>
      </p:sp>
      <p:sp>
        <p:nvSpPr>
          <p:cNvPr id="12" name="Content Placeholder 13">
            <a:extLst>
              <a:ext uri="{FF2B5EF4-FFF2-40B4-BE49-F238E27FC236}">
                <a16:creationId xmlns:a16="http://schemas.microsoft.com/office/drawing/2014/main" id="{0E5F394C-1E14-FB46-A338-9145AD3BE62C}"/>
              </a:ext>
            </a:extLst>
          </p:cNvPr>
          <p:cNvSpPr>
            <a:spLocks noGrp="1"/>
          </p:cNvSpPr>
          <p:nvPr>
            <p:ph idx="1"/>
          </p:nvPr>
        </p:nvSpPr>
        <p:spPr>
          <a:xfrm>
            <a:off x="1522414" y="1905000"/>
            <a:ext cx="9144000" cy="4267200"/>
          </a:xfrm>
        </p:spPr>
        <p:txBody>
          <a:bodyPr/>
          <a:lstStyle/>
          <a:p>
            <a:r>
              <a:rPr lang="en-US" dirty="0"/>
              <a:t>Primary Color </a:t>
            </a:r>
          </a:p>
          <a:p>
            <a:r>
              <a:rPr lang="en-US" dirty="0"/>
              <a:t>Primary Variant Color</a:t>
            </a:r>
          </a:p>
          <a:p>
            <a:r>
              <a:rPr lang="en-US" dirty="0"/>
              <a:t>Background</a:t>
            </a:r>
          </a:p>
          <a:p>
            <a:r>
              <a:rPr lang="en-US" dirty="0"/>
              <a:t>Surface</a:t>
            </a:r>
          </a:p>
          <a:p>
            <a:r>
              <a:rPr lang="en-US" dirty="0"/>
              <a:t>Error</a:t>
            </a:r>
          </a:p>
          <a:p>
            <a:endParaRPr lang="en-US" dirty="0"/>
          </a:p>
        </p:txBody>
      </p:sp>
      <p:pic>
        <p:nvPicPr>
          <p:cNvPr id="2" name="Picture 2">
            <a:extLst>
              <a:ext uri="{FF2B5EF4-FFF2-40B4-BE49-F238E27FC236}">
                <a16:creationId xmlns:a16="http://schemas.microsoft.com/office/drawing/2014/main" id="{5313E656-DF44-9749-B34C-B23BCFDF0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882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16x9</Template>
  <TotalTime>632</TotalTime>
  <Words>1535</Words>
  <Application>Microsoft Macintosh PowerPoint</Application>
  <PresentationFormat>Custom</PresentationFormat>
  <Paragraphs>90</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Consolas</vt:lpstr>
      <vt:lpstr>Corbel</vt:lpstr>
      <vt:lpstr>Tahoma</vt:lpstr>
      <vt:lpstr>Chalkboard 16x9</vt:lpstr>
      <vt:lpstr>Theming in compose</vt:lpstr>
      <vt:lpstr>Introduction</vt:lpstr>
      <vt:lpstr>What is Jetpack Compose?</vt:lpstr>
      <vt:lpstr>What is Jetpack compose?</vt:lpstr>
      <vt:lpstr>Theming basics in Android</vt:lpstr>
      <vt:lpstr>Compose theme</vt:lpstr>
      <vt:lpstr>Color</vt:lpstr>
      <vt:lpstr>Color</vt:lpstr>
      <vt:lpstr>Color</vt:lpstr>
      <vt:lpstr>Typograph</vt:lpstr>
      <vt:lpstr>PowerPoint Presentation</vt:lpstr>
      <vt:lpstr>Shape</vt:lpstr>
      <vt:lpstr>Define your theme</vt:lpstr>
      <vt:lpstr> Theming in core-v2</vt:lpstr>
      <vt:lpstr>Locally scoped data with CompositionLocal  </vt:lpstr>
      <vt:lpstr>PowerPoint Presentation</vt:lpstr>
      <vt:lpstr>PowerPoint Presentation</vt:lpstr>
      <vt:lpstr>PowerPoint Presentation</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Theming in compose</dc:title>
  <dc:creator>Pham Quang Truong</dc:creator>
  <cp:lastModifiedBy>Pham Quang Truong</cp:lastModifiedBy>
  <cp:revision>8</cp:revision>
  <dcterms:created xsi:type="dcterms:W3CDTF">2021-09-15T08:57:34Z</dcterms:created>
  <dcterms:modified xsi:type="dcterms:W3CDTF">2021-09-17T09:43:50Z</dcterms:modified>
</cp:coreProperties>
</file>