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98" r:id="rId9"/>
    <p:sldId id="262" r:id="rId10"/>
    <p:sldId id="263" r:id="rId11"/>
    <p:sldId id="264" r:id="rId12"/>
    <p:sldId id="28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B0A65238-BB91-4735-8717-8D9FAA5D1C35}"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viblo.asia/p/deep-dive-into-hashing-hashmap-in-android-MVpeKBxwGKd" TargetMode="External"/><Relationship Id="rId3" Type="http://schemas.openxmlformats.org/officeDocument/2006/relationships/hyperlink" Target="https://viblo.asia/p/how-and-when-override-equals-and-hashcode-1Je5EYvy5nL" TargetMode="External"/><Relationship Id="rId2" Type="http://schemas.openxmlformats.org/officeDocument/2006/relationships/hyperlink" Target="https://viblo.asia/p/gioi-thieu-ve-collection-trong-java-aWj53268l6m" TargetMode="External"/><Relationship Id="rId1" Type="http://schemas.openxmlformats.org/officeDocument/2006/relationships/hyperlink" Target="https://viblo.asia/p/hashmap-hoat-dong-nhu-the-nao-trong-java-lPXzgalYRAg"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Contain:</a:t>
            </a:r>
            <a:endParaRPr lang="en-US" sz="4400" b="0" strike="noStrike" spc="-1">
              <a:latin typeface="Arial" panose="020B0604020202020204"/>
            </a:endParaRPr>
          </a:p>
        </p:txBody>
      </p:sp>
      <p:sp>
        <p:nvSpPr>
          <p:cNvPr id="42" name="TextShape 2"/>
          <p:cNvSpPr txBox="1"/>
          <p:nvPr/>
        </p:nvSpPr>
        <p:spPr>
          <a:xfrm>
            <a:off x="504000" y="1281960"/>
            <a:ext cx="9071640" cy="1660320"/>
          </a:xfrm>
          <a:prstGeom prst="rect">
            <a:avLst/>
          </a:prstGeom>
          <a:noFill/>
          <a:ln>
            <a:noFill/>
          </a:ln>
        </p:spPr>
        <p:txBody>
          <a:bodyPr lIns="0" tIns="0" rIns="0" bIns="0" anchor="ctr">
            <a:spAutoFit/>
          </a:bodyPr>
          <a:p>
            <a:pPr>
              <a:lnSpc>
                <a:spcPct val="150000"/>
              </a:lnSpc>
            </a:pPr>
            <a:r>
              <a:rPr lang="en-US" sz="2600" b="0" strike="noStrike" spc="-1">
                <a:latin typeface="Arial" panose="020B0604020202020204"/>
              </a:rPr>
              <a:t>1. Overview</a:t>
            </a:r>
            <a:br>
              <a:rPr lang="en-US" sz="2600" b="0" strike="noStrike" spc="-1">
                <a:latin typeface="Arial" panose="020B0604020202020204"/>
              </a:rPr>
            </a:br>
            <a:r>
              <a:rPr lang="en-US" sz="2600" b="0" strike="noStrike" spc="-1">
                <a:latin typeface="Arial" panose="020B0604020202020204"/>
              </a:rPr>
              <a:t>2. Question</a:t>
            </a:r>
            <a:br>
              <a:rPr lang="en-US" sz="2600" b="0" strike="noStrike" spc="-1">
                <a:latin typeface="Arial" panose="020B0604020202020204"/>
              </a:rPr>
            </a:br>
            <a:r>
              <a:rPr lang="en-US" sz="2600" b="0" strike="noStrike" spc="-1">
                <a:latin typeface="Arial" panose="020B0604020202020204"/>
              </a:rPr>
              <a:t>3. Sorting</a:t>
            </a:r>
            <a:endParaRPr lang="en-US"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66" name="Picture 65"/>
          <p:cNvPicPr/>
          <p:nvPr/>
        </p:nvPicPr>
        <p:blipFill>
          <a:blip r:embed="rId1"/>
          <a:stretch>
            <a:fillRect/>
          </a:stretch>
        </p:blipFill>
        <p:spPr>
          <a:xfrm>
            <a:off x="2388240" y="1962000"/>
            <a:ext cx="5384160" cy="3524400"/>
          </a:xfrm>
          <a:prstGeom prst="rect">
            <a:avLst/>
          </a:prstGeom>
          <a:ln>
            <a:noFill/>
          </a:ln>
        </p:spPr>
      </p:pic>
      <p:sp>
        <p:nvSpPr>
          <p:cNvPr id="67" name="TextShape 3"/>
          <p:cNvSpPr txBox="1"/>
          <p:nvPr/>
        </p:nvSpPr>
        <p:spPr>
          <a:xfrm>
            <a:off x="1195560" y="5909040"/>
            <a:ext cx="7948440" cy="919480"/>
          </a:xfrm>
          <a:prstGeom prst="rect">
            <a:avLst/>
          </a:prstGeom>
          <a:noFill/>
          <a:ln>
            <a:noFill/>
          </a:ln>
        </p:spPr>
        <p:txBody>
          <a:bodyPr lIns="90000" tIns="45000" rIns="90000" bIns="45000">
            <a:spAutoFit/>
          </a:bodyPr>
          <a:p>
            <a:r>
              <a:rPr lang="en-US" sz="1800" b="0" strike="noStrike" spc="-1">
                <a:latin typeface="Arial" panose="020B0604020202020204"/>
              </a:rPr>
              <a:t>Link:</a:t>
            </a:r>
            <a:endParaRPr lang="en-US" sz="1800" b="0" strike="noStrike" spc="-1">
              <a:latin typeface="Arial" panose="020B0604020202020204"/>
            </a:endParaRPr>
          </a:p>
          <a:p>
            <a:r>
              <a:rPr lang="en-US" sz="1800" b="0" i="1" strike="noStrike" spc="-1">
                <a:latin typeface="Arial" panose="020B0604020202020204"/>
              </a:rPr>
              <a:t>https://viblo.asia/p/hashmap-hoat-dong-nhu-the-nao-trong-java-lPXzgalYRAg</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38675"/>
            <a:ext cx="9071640" cy="676910"/>
          </a:xfrm>
          <a:prstGeom prst="rect">
            <a:avLst/>
          </a:prstGeom>
          <a:noFill/>
          <a:ln>
            <a:noFill/>
          </a:ln>
        </p:spPr>
        <p:txBody>
          <a:bodyPr wrap="square"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2" name="Text Box 1"/>
          <p:cNvSpPr txBox="1"/>
          <p:nvPr/>
        </p:nvSpPr>
        <p:spPr>
          <a:xfrm>
            <a:off x="903605" y="1084580"/>
            <a:ext cx="8272780" cy="3830955"/>
          </a:xfrm>
          <a:prstGeom prst="rect">
            <a:avLst/>
          </a:prstGeom>
          <a:noFill/>
        </p:spPr>
        <p:txBody>
          <a:bodyPr wrap="square" rtlCol="0">
            <a:spAutoFit/>
          </a:bodyPr>
          <a:p>
            <a:pPr algn="l">
              <a:lnSpc>
                <a:spcPct val="150000"/>
              </a:lnSpc>
            </a:pPr>
            <a:r>
              <a:rPr lang="en-US" spc="-1">
                <a:latin typeface="Arial" panose="020B0604020202020204"/>
                <a:sym typeface="+mn-ea"/>
              </a:rPr>
              <a:t>Nói vắn tắt, sẽ có ba trường hợp sảy ra khi put cái gì đó vào HashMap:</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hashCode()</a:t>
            </a:r>
            <a:r>
              <a:rPr lang="en-US" spc="-1">
                <a:latin typeface="Arial" panose="020B0604020202020204"/>
                <a:sym typeface="+mn-ea"/>
              </a:rPr>
              <a:t> được gọi và tính ra hash value, nếu hash value này không tồn tại trong hash table. thì insert Entry vào một bucket mới.</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được gọi khi hash value tồn tại, nếu trả về true tức là đã có key tồn tại trong HashMap, ghi đè Entry cũ bằng Entry mới trên Linked List ở bucket của Entry cũ.</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trả về false thêm một phần tử vào đằng sau Linked List ở bucket tương ứng với hash value.</a:t>
            </a:r>
            <a:endParaRPr lang="en-US" b="0" strike="noStrike" spc="-1">
              <a:latin typeface="Arial" panose="020B0604020202020204"/>
            </a:endParaRPr>
          </a:p>
          <a:p>
            <a:pPr algn="l">
              <a:lnSpc>
                <a:spcPct val="150000"/>
              </a:lnSpc>
            </a:pPr>
            <a:endParaRPr lang="en-US"/>
          </a:p>
        </p:txBody>
      </p:sp>
      <p:pic>
        <p:nvPicPr>
          <p:cNvPr id="3" name="Picture 2"/>
          <p:cNvPicPr>
            <a:picLocks noChangeAspect="1"/>
          </p:cNvPicPr>
          <p:nvPr/>
        </p:nvPicPr>
        <p:blipFill>
          <a:blip r:embed="rId1"/>
          <a:stretch>
            <a:fillRect/>
          </a:stretch>
        </p:blipFill>
        <p:spPr>
          <a:xfrm>
            <a:off x="2292350" y="4577715"/>
            <a:ext cx="5495290" cy="2228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69" name="TextShape 2"/>
          <p:cNvSpPr txBox="1"/>
          <p:nvPr/>
        </p:nvSpPr>
        <p:spPr>
          <a:xfrm>
            <a:off x="182880" y="1645920"/>
            <a:ext cx="9601200" cy="448056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EnumMap is one of the specialized implementation of Map interface for use with enum type keys, introduced in Java 1.5 with enumeration type. All of the keys in an enum map must come from a single enum type that is specified, explicitly or implicitly, when the map is created. Enum maps are represented internally as arrays. This representation is extremely compact and efficient. Programmer often use HashMap to store enum type, because they are unaware about this little gem. Enum constants are unique and have predefined length, you can't create new enum at runtime. It allows java designer to make highly optimized EmumMap. Enum maps are maintained in the natural order of their keys (the order in which the enum constants are declared)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71" name="TextShape 2"/>
          <p:cNvSpPr txBox="1"/>
          <p:nvPr/>
        </p:nvSpPr>
        <p:spPr>
          <a:xfrm>
            <a:off x="182880" y="1044720"/>
            <a:ext cx="9784080" cy="6321425"/>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Features: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inherits AbstractMap class.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All keys of each EnumMap instance must be keys of a single enum type.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does not permits null key, but permits multiple null values.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Enum maps are maintained in the natural order of their keys as the order in which the enum constants are declared).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Iterators returned by the collection views are weakly consistent: they will never throw ConcurrentModificationException and they may or may not show the effects of any modifications to the map that occur while the iteration is in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synchronized.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thread-safe. You can make thread-safe by doing Collections.synchronizedMap(new EnumMap&lt;EnumKey, V&gt;(...));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implementation provides constant-time performance for the basic operations (like get, and put)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performance is better than HashMap</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 vs HashMap</a:t>
            </a:r>
            <a:endParaRPr lang="en-US" sz="4400" b="0" strike="noStrike" spc="-1">
              <a:latin typeface="Arial" panose="020B0604020202020204"/>
            </a:endParaRPr>
          </a:p>
        </p:txBody>
      </p:sp>
      <p:pic>
        <p:nvPicPr>
          <p:cNvPr id="73" name="Picture 72"/>
          <p:cNvPicPr/>
          <p:nvPr/>
        </p:nvPicPr>
        <p:blipFill>
          <a:blip r:embed="rId1"/>
          <a:stretch>
            <a:fillRect/>
          </a:stretch>
        </p:blipFill>
        <p:spPr>
          <a:xfrm>
            <a:off x="1371600" y="1444320"/>
            <a:ext cx="7955280" cy="5505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the importance of hashCode() and equals() methods?</a:t>
            </a:r>
            <a:endParaRPr lang="en-US" sz="4400" b="0" strike="noStrike" spc="-1">
              <a:latin typeface="Arial" panose="020B0604020202020204"/>
            </a:endParaRPr>
          </a:p>
        </p:txBody>
      </p:sp>
      <p:sp>
        <p:nvSpPr>
          <p:cNvPr id="7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6" name="TextShape 3"/>
          <p:cNvSpPr txBox="1"/>
          <p:nvPr/>
        </p:nvSpPr>
        <p:spPr>
          <a:xfrm>
            <a:off x="914400" y="1868040"/>
            <a:ext cx="8237880" cy="48207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HashMap</a:t>
            </a:r>
            <a:r>
              <a:rPr lang="en-US" sz="1800" b="0" strike="noStrike" spc="-1">
                <a:latin typeface="Arial" panose="020B0604020202020204"/>
              </a:rPr>
              <a:t> uses Key object </a:t>
            </a:r>
            <a:r>
              <a:rPr lang="en-US" sz="1800" b="1" strike="noStrike" spc="-1">
                <a:latin typeface="Arial" panose="020B0604020202020204"/>
              </a:rPr>
              <a:t>hashCode</a:t>
            </a:r>
            <a:r>
              <a:rPr lang="en-US" sz="1800" b="0" strike="noStrike" spc="-1">
                <a:latin typeface="Arial" panose="020B0604020202020204"/>
              </a:rPr>
              <a:t>() and equals() method to determine the index to put the key-value pair. These methods are also used when we try to get value from </a:t>
            </a:r>
            <a:r>
              <a:rPr lang="en-US" sz="1800" b="1" strike="noStrike" spc="-1">
                <a:latin typeface="Arial" panose="020B0604020202020204"/>
              </a:rPr>
              <a:t>HashMap</a:t>
            </a:r>
            <a:r>
              <a:rPr lang="en-US" sz="1800" b="0" strike="noStrike" spc="-1">
                <a:latin typeface="Arial" panose="020B0604020202020204"/>
              </a:rPr>
              <a:t>. If these methods are not implemented correctly, two different Key’s might produce same </a:t>
            </a:r>
            <a:r>
              <a:rPr lang="en-US" sz="1800" b="1" strike="noStrike" spc="-1">
                <a:latin typeface="Arial" panose="020B0604020202020204"/>
              </a:rPr>
              <a:t>hashCode</a:t>
            </a:r>
            <a:r>
              <a:rPr lang="en-US" sz="1800" b="0" strike="noStrike" spc="-1">
                <a:latin typeface="Arial" panose="020B0604020202020204"/>
              </a:rPr>
              <a:t>() and equals() output and in that case rather than storing it at different location, </a:t>
            </a:r>
            <a:r>
              <a:rPr lang="en-US" sz="1800" b="1" strike="noStrike" spc="-1">
                <a:latin typeface="Arial" panose="020B0604020202020204"/>
              </a:rPr>
              <a:t>HashMap</a:t>
            </a:r>
            <a:r>
              <a:rPr lang="en-US" sz="1800" b="0" strike="noStrike" spc="-1">
                <a:latin typeface="Arial" panose="020B0604020202020204"/>
              </a:rPr>
              <a:t> will consider them same and overwrite them.</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Similarly all the collection classes that doesn’t store duplicate data use hashCode() and equals() to find duplicates, so it’s very important to implement them correctly. The implementation of equals() and hashCode() should follow these rules.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o1.equals(o2)</a:t>
            </a:r>
            <a:r>
              <a:rPr lang="en-US" sz="1800" b="0" strike="noStrike" spc="-1">
                <a:latin typeface="Arial" panose="020B0604020202020204"/>
              </a:rPr>
              <a:t>, then </a:t>
            </a:r>
            <a:r>
              <a:rPr lang="en-US" sz="1800" b="1" strike="noStrike" spc="-1">
                <a:latin typeface="Arial" panose="020B0604020202020204"/>
              </a:rPr>
              <a:t>o1.hashCode() == o2.hashCode() </a:t>
            </a:r>
            <a:r>
              <a:rPr lang="en-US" sz="1800" b="0" strike="noStrike" spc="-1">
                <a:latin typeface="Arial" panose="020B0604020202020204"/>
              </a:rPr>
              <a:t>should always be true.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o1.hashCode() == o2.hashCode</a:t>
            </a:r>
            <a:r>
              <a:rPr lang="en-US" sz="1800" b="0" strike="noStrike" spc="-1">
                <a:latin typeface="Arial" panose="020B0604020202020204"/>
              </a:rPr>
              <a:t> is true, it doesn’t mean that </a:t>
            </a:r>
            <a:r>
              <a:rPr lang="en-US" sz="1800" b="1" strike="noStrike" spc="-1">
                <a:latin typeface="Arial" panose="020B0604020202020204"/>
              </a:rPr>
              <a:t>o1.equals(o2)</a:t>
            </a:r>
            <a:r>
              <a:rPr lang="en-US" sz="1800" b="0" strike="noStrike" spc="-1">
                <a:latin typeface="Arial" panose="020B0604020202020204"/>
              </a:rPr>
              <a:t> will be true.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difference between HashMap and Hashtable?</a:t>
            </a:r>
            <a:endParaRPr lang="en-US" sz="4400" b="0" strike="noStrike" spc="-1">
              <a:latin typeface="Arial" panose="020B0604020202020204"/>
            </a:endParaRPr>
          </a:p>
        </p:txBody>
      </p:sp>
      <p:sp>
        <p:nvSpPr>
          <p:cNvPr id="7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9"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 both implements </a:t>
            </a:r>
            <a:r>
              <a:rPr lang="en-US" sz="1800" b="1" strike="noStrike" spc="-1">
                <a:latin typeface="Arial" panose="020B0604020202020204"/>
              </a:rPr>
              <a:t>Map</a:t>
            </a:r>
            <a:r>
              <a:rPr lang="en-US" sz="1800" b="0" strike="noStrike" spc="-1">
                <a:latin typeface="Arial" panose="020B0604020202020204"/>
              </a:rPr>
              <a:t> interface and looks similar, however there are following difference between </a:t>
            </a: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allows null key and values whereas </a:t>
            </a:r>
            <a:r>
              <a:rPr lang="en-US" sz="1800" b="1" strike="noStrike" spc="-1">
                <a:latin typeface="Arial" panose="020B0604020202020204"/>
              </a:rPr>
              <a:t>Hashtable</a:t>
            </a:r>
            <a:r>
              <a:rPr lang="en-US" sz="1800" b="0" strike="noStrike" spc="-1">
                <a:latin typeface="Arial" panose="020B0604020202020204"/>
              </a:rPr>
              <a:t> doesn’t allow null key and values.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synchronized but </a:t>
            </a:r>
            <a:r>
              <a:rPr lang="en-US" sz="1800" b="1" strike="noStrike" spc="-1">
                <a:latin typeface="Arial" panose="020B0604020202020204"/>
              </a:rPr>
              <a:t>HashMap</a:t>
            </a:r>
            <a:r>
              <a:rPr lang="en-US" sz="1800" b="0" strike="noStrike" spc="-1">
                <a:latin typeface="Arial" panose="020B0604020202020204"/>
              </a:rPr>
              <a:t> is not synchronized. So </a:t>
            </a:r>
            <a:r>
              <a:rPr lang="en-US" sz="1800" b="1" strike="noStrike" spc="-1">
                <a:latin typeface="Arial" panose="020B0604020202020204"/>
              </a:rPr>
              <a:t>HashMap</a:t>
            </a:r>
            <a:r>
              <a:rPr lang="en-US" sz="1800" b="0" strike="noStrike" spc="-1">
                <a:latin typeface="Arial" panose="020B0604020202020204"/>
              </a:rPr>
              <a:t> is better for single threaded environment, </a:t>
            </a:r>
            <a:r>
              <a:rPr lang="en-US" sz="1800" b="1" strike="noStrike" spc="-1">
                <a:latin typeface="Arial" panose="020B0604020202020204"/>
              </a:rPr>
              <a:t>Hashtable</a:t>
            </a:r>
            <a:r>
              <a:rPr lang="en-US" sz="1800" b="0" strike="noStrike" spc="-1">
                <a:latin typeface="Arial" panose="020B0604020202020204"/>
              </a:rPr>
              <a:t> is suitable for multi-threaded environment.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LinkedHashMap</a:t>
            </a:r>
            <a:r>
              <a:rPr lang="en-US" sz="1800" b="0" strike="noStrike" spc="-1">
                <a:latin typeface="Arial" panose="020B0604020202020204"/>
              </a:rPr>
              <a:t> was introduced in Java 1.4 as a subclass of </a:t>
            </a:r>
            <a:r>
              <a:rPr lang="en-US" sz="1800" b="1" strike="noStrike" spc="-1">
                <a:latin typeface="Arial" panose="020B0604020202020204"/>
              </a:rPr>
              <a:t>HashMap</a:t>
            </a:r>
            <a:r>
              <a:rPr lang="en-US" sz="1800" b="0" strike="noStrike" spc="-1">
                <a:latin typeface="Arial" panose="020B0604020202020204"/>
              </a:rPr>
              <a:t>, so incase you want iteration order, you can easily switch from </a:t>
            </a:r>
            <a:r>
              <a:rPr lang="en-US" sz="1800" b="1" strike="noStrike" spc="-1">
                <a:latin typeface="Arial" panose="020B0604020202020204"/>
              </a:rPr>
              <a:t>HashMap</a:t>
            </a:r>
            <a:r>
              <a:rPr lang="en-US" sz="1800" b="0" strike="noStrike" spc="-1">
                <a:latin typeface="Arial" panose="020B0604020202020204"/>
              </a:rPr>
              <a:t> to </a:t>
            </a:r>
            <a:r>
              <a:rPr lang="en-US" sz="1800" b="1" strike="noStrike" spc="-1">
                <a:latin typeface="Arial" panose="020B0604020202020204"/>
              </a:rPr>
              <a:t>LinkedHashMap</a:t>
            </a:r>
            <a:r>
              <a:rPr lang="en-US" sz="1800" b="0" strike="noStrike" spc="-1">
                <a:latin typeface="Arial" panose="020B0604020202020204"/>
              </a:rPr>
              <a:t> but that is not the case with </a:t>
            </a:r>
            <a:r>
              <a:rPr lang="en-US" sz="1800" b="1" strike="noStrike" spc="-1">
                <a:latin typeface="Arial" panose="020B0604020202020204"/>
              </a:rPr>
              <a:t>Hashtable</a:t>
            </a:r>
            <a:r>
              <a:rPr lang="en-US" sz="1800" b="0" strike="noStrike" spc="-1">
                <a:latin typeface="Arial" panose="020B0604020202020204"/>
              </a:rPr>
              <a:t> whose iteration order is unpredictable.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provides Set of keys to iterate and hence it’s fail-fast but </a:t>
            </a:r>
            <a:r>
              <a:rPr lang="en-US" sz="1800" b="1" strike="noStrike" spc="-1">
                <a:latin typeface="Arial" panose="020B0604020202020204"/>
              </a:rPr>
              <a:t>Hashtable</a:t>
            </a:r>
            <a:r>
              <a:rPr lang="en-US" sz="1800" b="0" strike="noStrike" spc="-1">
                <a:latin typeface="Arial" panose="020B0604020202020204"/>
              </a:rPr>
              <a:t> provides </a:t>
            </a:r>
            <a:r>
              <a:rPr lang="en-US" sz="1800" b="1" strike="noStrike" spc="-1">
                <a:latin typeface="Arial" panose="020B0604020202020204"/>
              </a:rPr>
              <a:t>Enumeration</a:t>
            </a:r>
            <a:r>
              <a:rPr lang="en-US" sz="1800" b="0" strike="noStrike" spc="-1">
                <a:latin typeface="Arial" panose="020B0604020202020204"/>
              </a:rPr>
              <a:t> of keys that doesn’t support this feature.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considered to be legacy class and if you are looking for modifications of </a:t>
            </a:r>
            <a:r>
              <a:rPr lang="en-US" sz="1800" b="1" strike="noStrike" spc="-1">
                <a:latin typeface="Arial" panose="020B0604020202020204"/>
              </a:rPr>
              <a:t>Map</a:t>
            </a:r>
            <a:r>
              <a:rPr lang="en-US" sz="1800" b="0" strike="noStrike" spc="-1">
                <a:latin typeface="Arial" panose="020B0604020202020204"/>
              </a:rPr>
              <a:t> while iterating, you should use </a:t>
            </a:r>
            <a:r>
              <a:rPr lang="en-US" sz="1800" b="1" strike="noStrike" spc="-1">
                <a:latin typeface="Arial" panose="020B0604020202020204"/>
              </a:rPr>
              <a:t>ConcurrentHashMap</a:t>
            </a:r>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How to decide between HashMap and TreeMap?</a:t>
            </a:r>
            <a:endParaRPr lang="en-US" sz="4400" b="0" strike="noStrike" spc="-1">
              <a:latin typeface="Arial" panose="020B0604020202020204"/>
            </a:endParaRPr>
          </a:p>
        </p:txBody>
      </p:sp>
      <p:sp>
        <p:nvSpPr>
          <p:cNvPr id="81"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2"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a:t>
            </a:r>
            <a:r>
              <a:rPr lang="en-US" sz="1800" b="1" strike="noStrike" spc="-1">
                <a:latin typeface="Arial" panose="020B0604020202020204"/>
              </a:rPr>
              <a:t>inserting</a:t>
            </a:r>
            <a:r>
              <a:rPr lang="en-US" sz="1800" b="0" strike="noStrike" spc="-1">
                <a:latin typeface="Arial" panose="020B0604020202020204"/>
              </a:rPr>
              <a:t>, </a:t>
            </a:r>
            <a:r>
              <a:rPr lang="en-US" sz="1800" b="1" strike="noStrike" spc="-1">
                <a:latin typeface="Arial" panose="020B0604020202020204"/>
              </a:rPr>
              <a:t>deleting</a:t>
            </a:r>
            <a:r>
              <a:rPr lang="en-US" sz="1800" b="0" strike="noStrike" spc="-1">
                <a:latin typeface="Arial" panose="020B0604020202020204"/>
              </a:rPr>
              <a:t>, and </a:t>
            </a:r>
            <a:r>
              <a:rPr lang="en-US" sz="1800" b="1" strike="noStrike" spc="-1">
                <a:latin typeface="Arial" panose="020B0604020202020204"/>
              </a:rPr>
              <a:t>locating</a:t>
            </a:r>
            <a:r>
              <a:rPr lang="en-US" sz="1800" b="0" strike="noStrike" spc="-1">
                <a:latin typeface="Arial" panose="020B0604020202020204"/>
              </a:rPr>
              <a:t> elements in a </a:t>
            </a:r>
            <a:r>
              <a:rPr lang="en-US" sz="1800" b="1" strike="noStrike" spc="-1">
                <a:latin typeface="Arial" panose="020B0604020202020204"/>
              </a:rPr>
              <a:t>Map</a:t>
            </a:r>
            <a:r>
              <a:rPr lang="en-US" sz="1800" b="0" strike="noStrike" spc="-1">
                <a:latin typeface="Arial" panose="020B0604020202020204"/>
              </a:rPr>
              <a:t>, the </a:t>
            </a:r>
            <a:r>
              <a:rPr lang="en-US" sz="1800" b="1" strike="noStrike" spc="-1">
                <a:latin typeface="Arial" panose="020B0604020202020204"/>
              </a:rPr>
              <a:t>HashMap</a:t>
            </a:r>
            <a:r>
              <a:rPr lang="en-US" sz="1800" b="0" strike="noStrike" spc="-1">
                <a:latin typeface="Arial" panose="020B0604020202020204"/>
              </a:rPr>
              <a:t> offers the best alternative. If, however, you need to traverse the keys in a sorted order, then </a:t>
            </a:r>
            <a:r>
              <a:rPr lang="en-US" sz="1800" b="1" strike="noStrike" spc="-1">
                <a:latin typeface="Arial" panose="020B0604020202020204"/>
              </a:rPr>
              <a:t>TreeMap</a:t>
            </a:r>
            <a:r>
              <a:rPr lang="en-US" sz="1800" b="0" strike="noStrike" spc="-1">
                <a:latin typeface="Arial" panose="020B0604020202020204"/>
              </a:rPr>
              <a:t> is your better alternative. Depending upon the size of your collection, it may be faster to add elements to a </a:t>
            </a:r>
            <a:r>
              <a:rPr lang="en-US" sz="1800" b="1" strike="noStrike" spc="-1">
                <a:latin typeface="Arial" panose="020B0604020202020204"/>
              </a:rPr>
              <a:t>HashMap</a:t>
            </a:r>
            <a:r>
              <a:rPr lang="en-US" sz="1800" b="0" strike="noStrike" spc="-1">
                <a:latin typeface="Arial" panose="020B0604020202020204"/>
              </a:rPr>
              <a:t>, then convert the map to a </a:t>
            </a:r>
            <a:r>
              <a:rPr lang="en-US" sz="1800" b="1" strike="noStrike" spc="-1">
                <a:latin typeface="Arial" panose="020B0604020202020204"/>
              </a:rPr>
              <a:t>TreeMap</a:t>
            </a:r>
            <a:r>
              <a:rPr lang="en-US" sz="1800" b="0" strike="noStrike" spc="-1">
                <a:latin typeface="Arial" panose="020B0604020202020204"/>
              </a:rPr>
              <a:t> for sorted key traversal.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182880"/>
            <a:ext cx="9071640" cy="1097280"/>
          </a:xfrm>
          <a:prstGeom prst="rect">
            <a:avLst/>
          </a:prstGeom>
          <a:noFill/>
          <a:ln>
            <a:noFill/>
          </a:ln>
        </p:spPr>
        <p:txBody>
          <a:bodyPr lIns="0" tIns="0" rIns="0" bIns="0" anchor="ctr">
            <a:spAutoFit/>
          </a:bodyPr>
          <a:p>
            <a:r>
              <a:rPr lang="en-US" sz="4400" b="0" strike="noStrike" spc="-1">
                <a:latin typeface="Arial" panose="020B0604020202020204"/>
              </a:rPr>
              <a:t> Array vs ArrayList?</a:t>
            </a:r>
            <a:endParaRPr lang="en-US" sz="4400" b="0" strike="noStrike" spc="-1">
              <a:latin typeface="Arial" panose="020B0604020202020204"/>
            </a:endParaRPr>
          </a:p>
        </p:txBody>
      </p:sp>
      <p:sp>
        <p:nvSpPr>
          <p:cNvPr id="8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5" name="TextShape 3"/>
          <p:cNvSpPr txBox="1"/>
          <p:nvPr/>
        </p:nvSpPr>
        <p:spPr>
          <a:xfrm>
            <a:off x="365760" y="1481040"/>
            <a:ext cx="9144000" cy="5925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can contain primitive or Objects whereas </a:t>
            </a:r>
            <a:r>
              <a:rPr lang="en-US" sz="1800" b="1" strike="noStrike" spc="-1">
                <a:latin typeface="Arial" panose="020B0604020202020204"/>
              </a:rPr>
              <a:t>ArrayList</a:t>
            </a:r>
            <a:r>
              <a:rPr lang="en-US" sz="1800" b="0" strike="noStrike" spc="-1">
                <a:latin typeface="Arial" panose="020B0604020202020204"/>
              </a:rPr>
              <a:t> can contain only </a:t>
            </a:r>
            <a:r>
              <a:rPr lang="en-US" sz="1800" b="1" strike="noStrike" spc="-1">
                <a:latin typeface="Arial" panose="020B0604020202020204"/>
              </a:rPr>
              <a:t>Objects</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are fixed size whereas </a:t>
            </a:r>
            <a:r>
              <a:rPr lang="en-US" sz="1800" b="1" strike="noStrike" spc="-1">
                <a:latin typeface="Arial" panose="020B0604020202020204"/>
              </a:rPr>
              <a:t>ArrayList</a:t>
            </a:r>
            <a:r>
              <a:rPr lang="en-US" sz="1800" b="0" strike="noStrike" spc="-1">
                <a:latin typeface="Arial" panose="020B0604020202020204"/>
              </a:rPr>
              <a:t> size is dynamic.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doesn’t provide a lot of features like </a:t>
            </a:r>
            <a:r>
              <a:rPr lang="en-US" sz="1800" b="1" strike="noStrike" spc="-1">
                <a:latin typeface="Arial" panose="020B0604020202020204"/>
              </a:rPr>
              <a:t>ArrayList</a:t>
            </a:r>
            <a:r>
              <a:rPr lang="en-US" sz="1800" b="0" strike="noStrike" spc="-1">
                <a:latin typeface="Arial" panose="020B0604020202020204"/>
              </a:rPr>
              <a:t>, such as addAll, removeAll, iterator etc.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Although </a:t>
            </a:r>
            <a:r>
              <a:rPr lang="en-US" sz="1800" b="1" strike="noStrike" spc="-1">
                <a:latin typeface="Arial" panose="020B0604020202020204"/>
              </a:rPr>
              <a:t>ArrayList</a:t>
            </a:r>
            <a:r>
              <a:rPr lang="en-US" sz="1800" b="0" strike="noStrike" spc="-1">
                <a:latin typeface="Arial" panose="020B0604020202020204"/>
              </a:rPr>
              <a:t> is the obvious choice when we work on list, there are few times when array are good to use.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the size of list is fixed and mostly used to store and traverse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list of primitive data types, although </a:t>
            </a:r>
            <a:r>
              <a:rPr lang="en-US" sz="1800" b="1" strike="noStrike" spc="-1">
                <a:latin typeface="Arial" panose="020B0604020202020204"/>
              </a:rPr>
              <a:t>Collections</a:t>
            </a:r>
            <a:r>
              <a:rPr lang="en-US" sz="1800" b="0" strike="noStrike" spc="-1">
                <a:latin typeface="Arial" panose="020B0604020202020204"/>
              </a:rPr>
              <a:t> use autoboxing to reduce the coding effort but still it makes them slow when working on fixed size primitive data types.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you are working on fixed multi-dimensional situation, using [][] is far more easier than List&lt;List&lt;&gt;&gt;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070280"/>
          </a:xfrm>
          <a:prstGeom prst="rect">
            <a:avLst/>
          </a:prstGeom>
          <a:noFill/>
          <a:ln>
            <a:noFill/>
          </a:ln>
        </p:spPr>
        <p:txBody>
          <a:bodyPr lIns="0" tIns="0" rIns="0" bIns="0" anchor="ctr">
            <a:spAutoFit/>
          </a:bodyPr>
          <a:p>
            <a:r>
              <a:rPr lang="en-US" sz="4400" b="0" strike="noStrike" spc="-1">
                <a:latin typeface="Arial" panose="020B0604020202020204"/>
              </a:rPr>
              <a:t> ArrayList vs LinkedList?</a:t>
            </a:r>
            <a:endParaRPr lang="en-US" sz="4400" b="0" strike="noStrike" spc="-1">
              <a:latin typeface="Arial" panose="020B0604020202020204"/>
            </a:endParaRPr>
          </a:p>
        </p:txBody>
      </p:sp>
      <p:sp>
        <p:nvSpPr>
          <p:cNvPr id="8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8" name="TextShape 3"/>
          <p:cNvSpPr txBox="1"/>
          <p:nvPr/>
        </p:nvSpPr>
        <p:spPr>
          <a:xfrm>
            <a:off x="365760" y="1554480"/>
            <a:ext cx="914400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and </a:t>
            </a:r>
            <a:r>
              <a:rPr lang="en-US" sz="1800" b="1" strike="noStrike" spc="-1">
                <a:latin typeface="Arial" panose="020B0604020202020204"/>
              </a:rPr>
              <a:t>LinkedList</a:t>
            </a:r>
            <a:r>
              <a:rPr lang="en-US" sz="1800" b="0" strike="noStrike" spc="-1">
                <a:latin typeface="Arial" panose="020B0604020202020204"/>
              </a:rPr>
              <a:t> both implement </a:t>
            </a:r>
            <a:r>
              <a:rPr lang="en-US" sz="1800" b="1" strike="noStrike" spc="-1">
                <a:latin typeface="Arial" panose="020B0604020202020204"/>
              </a:rPr>
              <a:t>List</a:t>
            </a:r>
            <a:r>
              <a:rPr lang="en-US" sz="1800" b="0" strike="noStrike" spc="-1">
                <a:latin typeface="Arial" panose="020B0604020202020204"/>
              </a:rPr>
              <a:t> interface but there are some differences between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is an index based data structure backed by Array, so it provides random access to it’s elements with performance as O(1) but </a:t>
            </a:r>
            <a:r>
              <a:rPr lang="en-US" sz="1800" b="1" strike="noStrike" spc="-1">
                <a:latin typeface="Arial" panose="020B0604020202020204"/>
              </a:rPr>
              <a:t>LinkedList</a:t>
            </a:r>
            <a:r>
              <a:rPr lang="en-US" sz="1800" b="0" strike="noStrike" spc="-1">
                <a:latin typeface="Arial" panose="020B0604020202020204"/>
              </a:rPr>
              <a:t> stores data as list of nodes where every node is linked to it’s previous and next node. So even though there is a method to get the element using index, internally it traverse from start to reach at the index node and then return the element, so performance is O(n) that is slower than </a:t>
            </a:r>
            <a:r>
              <a:rPr lang="en-US" sz="1800" b="1" strike="noStrike" spc="-1">
                <a:latin typeface="Arial" panose="020B0604020202020204"/>
              </a:rPr>
              <a:t>ArrayList</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Insertion, addition or removal of an element is faster in </a:t>
            </a:r>
            <a:r>
              <a:rPr lang="en-US" sz="1800" b="1" strike="noStrike" spc="-1">
                <a:latin typeface="Arial" panose="020B0604020202020204"/>
              </a:rPr>
              <a:t>LinkedList</a:t>
            </a:r>
            <a:r>
              <a:rPr lang="en-US" sz="1800" b="0" strike="noStrike" spc="-1">
                <a:latin typeface="Arial" panose="020B0604020202020204"/>
              </a:rPr>
              <a:t> compared to </a:t>
            </a:r>
            <a:r>
              <a:rPr lang="en-US" sz="1800" b="1" strike="noStrike" spc="-1">
                <a:latin typeface="Arial" panose="020B0604020202020204"/>
              </a:rPr>
              <a:t>ArrayList</a:t>
            </a:r>
            <a:r>
              <a:rPr lang="en-US" sz="1800" b="0" strike="noStrike" spc="-1">
                <a:latin typeface="Arial" panose="020B0604020202020204"/>
              </a:rPr>
              <a:t> because there is no concept of resizing array or updating index when element is added in middle.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LinkedList</a:t>
            </a:r>
            <a:r>
              <a:rPr lang="en-US" sz="1800" b="0" strike="noStrike" spc="-1">
                <a:latin typeface="Arial" panose="020B0604020202020204"/>
              </a:rPr>
              <a:t> consumes more memory than </a:t>
            </a:r>
            <a:r>
              <a:rPr lang="en-US" sz="1800" b="1" strike="noStrike" spc="-1">
                <a:latin typeface="Arial" panose="020B0604020202020204"/>
              </a:rPr>
              <a:t>ArrayList</a:t>
            </a:r>
            <a:r>
              <a:rPr lang="en-US" sz="1800" b="0" strike="noStrike" spc="-1">
                <a:latin typeface="Arial" panose="020B0604020202020204"/>
              </a:rPr>
              <a:t> because every node in </a:t>
            </a:r>
            <a:r>
              <a:rPr lang="en-US" sz="1800" b="1" strike="noStrike" spc="-1">
                <a:latin typeface="Arial" panose="020B0604020202020204"/>
              </a:rPr>
              <a:t>LinkedList</a:t>
            </a:r>
            <a:r>
              <a:rPr lang="en-US" sz="1800" b="0" strike="noStrike" spc="-1">
                <a:latin typeface="Arial" panose="020B0604020202020204"/>
              </a:rPr>
              <a:t> stores reference of previous and next elements.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5" name="Picture 44"/>
          <p:cNvPicPr/>
          <p:nvPr/>
        </p:nvPicPr>
        <p:blipFill>
          <a:blip r:embed="rId1"/>
          <a:stretch>
            <a:fillRect/>
          </a:stretch>
        </p:blipFill>
        <p:spPr>
          <a:xfrm>
            <a:off x="2286000" y="1371600"/>
            <a:ext cx="6019560" cy="5019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1" name="TextShape 3"/>
          <p:cNvSpPr txBox="1"/>
          <p:nvPr/>
        </p:nvSpPr>
        <p:spPr>
          <a:xfrm>
            <a:off x="365760" y="1868400"/>
            <a:ext cx="9144000" cy="553824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800" b="0" strike="noStrike" spc="-1">
                <a:latin typeface="Arial" panose="020B0604020202020204"/>
              </a:rPr>
              <a:t>Java provides Comparable interface which should be implemented by any custom class if we want to use Arrays or Collections sorting methods. Comparable interface has compareTo(T obj) method which is used by sorting methods. We should override this method in such a way that it returns a negative integer, zero, or a positive integer if “this” object is less than, equal to, or greater than the object passed as argument.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But, in most real life scenarios, we want sorting based on different parameters. For example, as a CEO, I would like to sort the employees based on Salary, an HR would like to sort them based on the age. This is the situation where we need to use Comparator interface because Comparable.compareTo(Object o) method implementation can sort based on one field only and we can’t chose the field on which we want to sort the Object.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Comparator interface compare(Object o1, Object o2) method need to be implemented that takes two Object argument, it should be implemented in such a way that it returns negative int if first argument is less than the second one and returns zero if they are equal and positive int if first argument is greater than second one.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457200"/>
            <a:ext cx="9071640" cy="137160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4" name="TextShape 3"/>
          <p:cNvSpPr txBox="1"/>
          <p:nvPr/>
        </p:nvSpPr>
        <p:spPr>
          <a:xfrm>
            <a:off x="431640" y="2011680"/>
            <a:ext cx="9144000" cy="288648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and Comparator interfaces are used to sort collection or array of objects.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interface is used to provide the natural sorting of objects and we can use it to provide sorting based on single logic.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Comparator interface is used to provide different algorithms for sorting and we can chose the comparator we want to use to sort the given collection of objects.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Best Links</a:t>
            </a:r>
            <a:endParaRPr lang="en-US" sz="4400" b="0" strike="noStrike" spc="-1">
              <a:latin typeface="Arial" panose="020B0604020202020204"/>
            </a:endParaRPr>
          </a:p>
        </p:txBody>
      </p:sp>
      <p:sp>
        <p:nvSpPr>
          <p:cNvPr id="9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7" name="TextShape 3"/>
          <p:cNvSpPr txBox="1"/>
          <p:nvPr/>
        </p:nvSpPr>
        <p:spPr>
          <a:xfrm>
            <a:off x="1280160" y="2304720"/>
            <a:ext cx="7111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https://viblo.asia/p/java-collections-sap-xep-collections-naQZRgvdlvx</a:t>
            </a:r>
            <a:endParaRPr lang="en-US" sz="1800" b="0" strike="noStrike" spc="-1">
              <a:latin typeface="Arial" panose="020B0604020202020204"/>
            </a:endParaRPr>
          </a:p>
        </p:txBody>
      </p:sp>
      <p:sp>
        <p:nvSpPr>
          <p:cNvPr id="98" name="TextShape 4"/>
          <p:cNvSpPr txBox="1"/>
          <p:nvPr/>
        </p:nvSpPr>
        <p:spPr>
          <a:xfrm>
            <a:off x="1463040" y="3291840"/>
            <a:ext cx="4484520" cy="232560"/>
          </a:xfrm>
          <a:prstGeom prst="rect">
            <a:avLst/>
          </a:prstGeom>
          <a:noFill/>
          <a:ln>
            <a:noFill/>
          </a:ln>
        </p:spPr>
        <p:txBody>
          <a:bodyPr lIns="90000" tIns="45000" rIns="90000" bIns="45000">
            <a:spAutoFit/>
          </a:bodyPr>
          <a:p>
            <a:r>
              <a:rPr lang="en-US" sz="1000" b="0" strike="noStrike" spc="-1">
                <a:latin typeface="Arial" panose="020B0604020202020204"/>
                <a:hlinkClick r:id="rId1"/>
              </a:rPr>
              <a:t>https://viblo.asia/p/hashmap-hoat-dong-nhu-the-nao-trong-java-lPXzgalYRAg</a:t>
            </a:r>
            <a:endParaRPr lang="en-US" sz="1000" b="0" strike="noStrike" spc="-1">
              <a:latin typeface="Arial" panose="020B0604020202020204"/>
            </a:endParaRPr>
          </a:p>
        </p:txBody>
      </p:sp>
      <p:sp>
        <p:nvSpPr>
          <p:cNvPr id="99" name="TextShape 5"/>
          <p:cNvSpPr txBox="1"/>
          <p:nvPr/>
        </p:nvSpPr>
        <p:spPr>
          <a:xfrm>
            <a:off x="1495800" y="2958480"/>
            <a:ext cx="3899160" cy="232560"/>
          </a:xfrm>
          <a:prstGeom prst="rect">
            <a:avLst/>
          </a:prstGeom>
          <a:noFill/>
          <a:ln>
            <a:noFill/>
          </a:ln>
        </p:spPr>
        <p:txBody>
          <a:bodyPr lIns="90000" tIns="45000" rIns="90000" bIns="45000">
            <a:spAutoFit/>
          </a:bodyPr>
          <a:p>
            <a:r>
              <a:rPr lang="en-US" sz="1000" b="0" strike="noStrike" spc="-1">
                <a:latin typeface="Arial" panose="020B0604020202020204"/>
                <a:hlinkClick r:id="rId2"/>
              </a:rPr>
              <a:t>https://viblo.asia/p/gioi-thieu-ve-collection-trong-java-aWj53268l6m</a:t>
            </a:r>
            <a:endParaRPr lang="en-US" sz="1000" b="0" strike="noStrike" spc="-1">
              <a:latin typeface="Arial" panose="020B0604020202020204"/>
            </a:endParaRPr>
          </a:p>
        </p:txBody>
      </p:sp>
      <p:sp>
        <p:nvSpPr>
          <p:cNvPr id="100" name="TextShape 6"/>
          <p:cNvSpPr txBox="1"/>
          <p:nvPr/>
        </p:nvSpPr>
        <p:spPr>
          <a:xfrm>
            <a:off x="1312920" y="4248000"/>
            <a:ext cx="4630680" cy="232560"/>
          </a:xfrm>
          <a:prstGeom prst="rect">
            <a:avLst/>
          </a:prstGeom>
          <a:noFill/>
          <a:ln>
            <a:noFill/>
          </a:ln>
        </p:spPr>
        <p:txBody>
          <a:bodyPr lIns="90000" tIns="45000" rIns="90000" bIns="45000">
            <a:spAutoFit/>
          </a:bodyPr>
          <a:p>
            <a:r>
              <a:rPr lang="en-US" sz="1000" b="0" strike="noStrike" spc="-1">
                <a:latin typeface="Arial" panose="020B0604020202020204"/>
                <a:hlinkClick r:id="rId3"/>
              </a:rPr>
              <a:t>https://viblo.asia/p/how-and-when-override-equals-and-hashcode-1Je5EYvy5nL</a:t>
            </a:r>
            <a:endParaRPr lang="en-US" sz="1000" b="0" strike="noStrike" spc="-1">
              <a:latin typeface="Arial" panose="020B0604020202020204"/>
            </a:endParaRPr>
          </a:p>
        </p:txBody>
      </p:sp>
      <p:sp>
        <p:nvSpPr>
          <p:cNvPr id="101" name="TextShape 7"/>
          <p:cNvSpPr txBox="1"/>
          <p:nvPr/>
        </p:nvSpPr>
        <p:spPr>
          <a:xfrm>
            <a:off x="1410480" y="4796640"/>
            <a:ext cx="8282160" cy="415440"/>
          </a:xfrm>
          <a:prstGeom prst="rect">
            <a:avLst/>
          </a:prstGeom>
          <a:noFill/>
          <a:ln>
            <a:noFill/>
          </a:ln>
        </p:spPr>
        <p:txBody>
          <a:bodyPr lIns="90000" tIns="45000" rIns="90000" bIns="45000">
            <a:spAutoFit/>
          </a:bodyPr>
          <a:p>
            <a:r>
              <a:rPr lang="en-US" sz="1800" b="0" strike="noStrike" spc="-1">
                <a:latin typeface="Arial" panose="020B0604020202020204"/>
                <a:hlinkClick r:id="rId4"/>
              </a:rPr>
              <a:t>https://viblo.asia/p/deep-dive-into-hashing-hashmap-in-android-MVpeKBxwGKd</a:t>
            </a:r>
            <a:endParaRPr lang="en-US" sz="1800" b="0" strike="noStrike" spc="-1">
              <a:latin typeface="Arial" panose="020B0604020202020204"/>
            </a:endParaRPr>
          </a:p>
        </p:txBody>
      </p:sp>
      <p:sp>
        <p:nvSpPr>
          <p:cNvPr id="102" name="TextShape 8"/>
          <p:cNvSpPr txBox="1"/>
          <p:nvPr/>
        </p:nvSpPr>
        <p:spPr>
          <a:xfrm>
            <a:off x="1634400" y="5760720"/>
            <a:ext cx="5680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https://viblo.asia/p/sap-xep-trong-java-8-63vKjaLM52R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Array</a:t>
            </a:r>
            <a:endParaRPr lang="en-US" sz="4400" b="0" strike="noStrike" spc="-1">
              <a:latin typeface="Arial" panose="020B0604020202020204"/>
            </a:endParaRPr>
          </a:p>
        </p:txBody>
      </p:sp>
      <p:sp>
        <p:nvSpPr>
          <p:cNvPr id="10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5" name="Picture 104"/>
          <p:cNvPicPr/>
          <p:nvPr/>
        </p:nvPicPr>
        <p:blipFill>
          <a:blip r:embed="rId1"/>
          <a:stretch>
            <a:fillRect/>
          </a:stretch>
        </p:blipFill>
        <p:spPr>
          <a:xfrm>
            <a:off x="1554480" y="1371600"/>
            <a:ext cx="7000560" cy="5905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List</a:t>
            </a:r>
            <a:endParaRPr lang="en-US" sz="4400" b="0" strike="noStrike" spc="-1">
              <a:latin typeface="Arial" panose="020B0604020202020204"/>
            </a:endParaRPr>
          </a:p>
        </p:txBody>
      </p:sp>
      <p:sp>
        <p:nvSpPr>
          <p:cNvPr id="10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8" name="Picture 107"/>
          <p:cNvPicPr/>
          <p:nvPr/>
        </p:nvPicPr>
        <p:blipFill>
          <a:blip r:embed="rId1"/>
          <a:stretch>
            <a:fillRect/>
          </a:stretch>
        </p:blipFill>
        <p:spPr>
          <a:xfrm>
            <a:off x="1097280" y="1737360"/>
            <a:ext cx="7863840" cy="4899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Set</a:t>
            </a:r>
            <a:endParaRPr lang="en-US" sz="4400" b="0" strike="noStrike" spc="-1">
              <a:latin typeface="Arial" panose="020B0604020202020204"/>
            </a:endParaRPr>
          </a:p>
        </p:txBody>
      </p:sp>
      <p:sp>
        <p:nvSpPr>
          <p:cNvPr id="11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1" name="TextShape 3"/>
          <p:cNvSpPr txBox="1"/>
          <p:nvPr/>
        </p:nvSpPr>
        <p:spPr>
          <a:xfrm>
            <a:off x="457200" y="2103120"/>
            <a:ext cx="2725920" cy="4206240"/>
          </a:xfrm>
          <a:prstGeom prst="rect">
            <a:avLst/>
          </a:prstGeom>
          <a:noFill/>
          <a:ln>
            <a:noFill/>
          </a:ln>
        </p:spPr>
        <p:txBody>
          <a:bodyPr lIns="90000" tIns="45000" rIns="90000" bIns="45000">
            <a:spAutoFit/>
          </a:bodyPr>
          <a:p>
            <a:pPr>
              <a:lnSpc>
                <a:spcPct val="150000"/>
              </a:lnSpc>
            </a:pPr>
            <a:r>
              <a:rPr lang="en-US" sz="1400" b="0" strike="noStrike" spc="-1">
                <a:latin typeface="Arial" panose="020B0604020202020204"/>
              </a:rPr>
              <a:t>Chúng ta phải sử dụng LinkedHashSet để có thể giữ được thứ tự các phần tử trong một tập hợp.</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r>
              <a:rPr lang="en-US" sz="1400" b="0" strike="noStrike" spc="-1">
                <a:latin typeface="Arial" panose="020B0604020202020204"/>
              </a:rPr>
              <a:t>Lớp tiện ích Collections chỉ hỗ trợ sắp xếp các phần tử trong một List. Do đó, để có thể sắp xếp được một Set chúng ta cần chuyển một Set qua một List, sau đó thực hiện sắp xếp danh sách này và cuối cùng thực hiện chuyển List về Set.</a:t>
            </a:r>
            <a:endParaRPr lang="en-US" sz="1400" b="0" strike="noStrike" spc="-1">
              <a:latin typeface="Arial" panose="020B0604020202020204"/>
            </a:endParaRPr>
          </a:p>
        </p:txBody>
      </p:sp>
      <p:pic>
        <p:nvPicPr>
          <p:cNvPr id="112" name="Picture 111"/>
          <p:cNvPicPr/>
          <p:nvPr/>
        </p:nvPicPr>
        <p:blipFill>
          <a:blip r:embed="rId1"/>
          <a:stretch>
            <a:fillRect/>
          </a:stretch>
        </p:blipFill>
        <p:spPr>
          <a:xfrm>
            <a:off x="3474720" y="1371600"/>
            <a:ext cx="6445440" cy="5852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0" y="94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Key</a:t>
            </a:r>
            <a:endParaRPr lang="en-US" sz="4400" b="0" strike="noStrike" spc="-1">
              <a:latin typeface="Arial" panose="020B0604020202020204"/>
            </a:endParaRPr>
          </a:p>
        </p:txBody>
      </p:sp>
      <p:sp>
        <p:nvSpPr>
          <p:cNvPr id="11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15" name="Picture 114"/>
          <p:cNvPicPr/>
          <p:nvPr/>
        </p:nvPicPr>
        <p:blipFill>
          <a:blip r:embed="rId1"/>
          <a:stretch>
            <a:fillRect/>
          </a:stretch>
        </p:blipFill>
        <p:spPr>
          <a:xfrm>
            <a:off x="2468880" y="1356480"/>
            <a:ext cx="7333920" cy="5850720"/>
          </a:xfrm>
          <a:prstGeom prst="rect">
            <a:avLst/>
          </a:prstGeom>
          <a:ln>
            <a:noFill/>
          </a:ln>
        </p:spPr>
      </p:pic>
      <p:sp>
        <p:nvSpPr>
          <p:cNvPr id="116"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Lớp tiện ích Collections chỉ hỗ trợ sắp xếp các phần tử trong một List. Do đó, để có thể sắp xếp được một Map chúng ta cần chuyển một Map qua một List, sau đó thực hiện sắp xếp danh sách này và cuối cùng thực hiện chuyển List về Map.</a:t>
            </a:r>
            <a:endParaRPr lang="en-US" sz="15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0" y="10944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Value</a:t>
            </a:r>
            <a:endParaRPr lang="en-US" sz="4400" b="0" strike="noStrike" spc="-1">
              <a:latin typeface="Arial" panose="020B0604020202020204"/>
            </a:endParaRPr>
          </a:p>
        </p:txBody>
      </p:sp>
      <p:sp>
        <p:nvSpPr>
          <p:cNvPr id="11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9"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Tương tự như sắp xếp theo Key, chúng ta chỉ việc viết lại phương thức Comparator so sánh theo value:</a:t>
            </a:r>
            <a:endParaRPr lang="en-US" sz="1500" b="0" strike="noStrike" spc="-1">
              <a:latin typeface="Arial" panose="020B0604020202020204"/>
            </a:endParaRPr>
          </a:p>
        </p:txBody>
      </p:sp>
      <p:pic>
        <p:nvPicPr>
          <p:cNvPr id="120" name="Picture 119"/>
          <p:cNvPicPr/>
          <p:nvPr/>
        </p:nvPicPr>
        <p:blipFill>
          <a:blip r:embed="rId1"/>
          <a:stretch>
            <a:fillRect/>
          </a:stretch>
        </p:blipFill>
        <p:spPr>
          <a:xfrm>
            <a:off x="2468880" y="1229040"/>
            <a:ext cx="7305480" cy="6294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8" name="Picture 47"/>
          <p:cNvPicPr/>
          <p:nvPr/>
        </p:nvPicPr>
        <p:blipFill>
          <a:blip r:embed="rId1"/>
          <a:stretch>
            <a:fillRect/>
          </a:stretch>
        </p:blipFill>
        <p:spPr>
          <a:xfrm>
            <a:off x="2286000" y="1692000"/>
            <a:ext cx="6516000" cy="4983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1" name="Picture 50"/>
          <p:cNvPicPr/>
          <p:nvPr/>
        </p:nvPicPr>
        <p:blipFill>
          <a:blip r:embed="rId1"/>
          <a:stretch>
            <a:fillRect/>
          </a:stretch>
        </p:blipFill>
        <p:spPr>
          <a:xfrm>
            <a:off x="1325880" y="1521360"/>
            <a:ext cx="7543800" cy="4970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4" name="Picture 53"/>
          <p:cNvPicPr/>
          <p:nvPr/>
        </p:nvPicPr>
        <p:blipFill>
          <a:blip r:embed="rId1"/>
          <a:stretch>
            <a:fillRect/>
          </a:stretch>
        </p:blipFill>
        <p:spPr>
          <a:xfrm>
            <a:off x="914400" y="1433520"/>
            <a:ext cx="8654040" cy="5607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7" name="Picture 56"/>
          <p:cNvPicPr/>
          <p:nvPr/>
        </p:nvPicPr>
        <p:blipFill>
          <a:blip r:embed="rId1"/>
          <a:stretch>
            <a:fillRect/>
          </a:stretch>
        </p:blipFill>
        <p:spPr>
          <a:xfrm>
            <a:off x="1825920" y="2282400"/>
            <a:ext cx="6476760" cy="3028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59394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HashSet, TreeSet, LinkedHashSet</a:t>
            </a:r>
            <a:endParaRPr lang="en-US" sz="4400" b="0" strike="noStrike" spc="-1">
              <a:latin typeface="Arial" panose="020B0604020202020204"/>
            </a:endParaRPr>
          </a:p>
        </p:txBody>
      </p:sp>
      <p:sp>
        <p:nvSpPr>
          <p:cNvPr id="2" name="Text Box 1"/>
          <p:cNvSpPr txBox="1"/>
          <p:nvPr/>
        </p:nvSpPr>
        <p:spPr>
          <a:xfrm>
            <a:off x="720090" y="1691640"/>
            <a:ext cx="8935085" cy="2861310"/>
          </a:xfrm>
          <a:prstGeom prst="rect">
            <a:avLst/>
          </a:prstGeom>
          <a:noFill/>
        </p:spPr>
        <p:txBody>
          <a:bodyPr wrap="square" rtlCol="0" anchor="t">
            <a:spAutoFit/>
          </a:bodyPr>
          <a:p>
            <a:r>
              <a:rPr lang="en-US"/>
              <a:t>Thứ tự của các phần tử:</a:t>
            </a:r>
            <a:endParaRPr lang="en-US"/>
          </a:p>
          <a:p>
            <a:r>
              <a:rPr lang="en-US" b="1"/>
              <a:t>HashSet</a:t>
            </a:r>
            <a:r>
              <a:rPr lang="en-US"/>
              <a:t>: không duy trì bất kỳ thứ tự các phần tử được thêm vào</a:t>
            </a:r>
            <a:endParaRPr lang="en-US"/>
          </a:p>
          <a:p>
            <a:r>
              <a:rPr lang="en-US" b="1"/>
              <a:t>LinkedHashSet</a:t>
            </a:r>
            <a:r>
              <a:rPr lang="en-US"/>
              <a:t>: Các phần tử được lưu trữ đúng như thứ tự chúng được chèn vào.</a:t>
            </a:r>
            <a:endParaRPr lang="en-US"/>
          </a:p>
          <a:p>
            <a:r>
              <a:rPr lang="en-US" b="1"/>
              <a:t>TreeSet</a:t>
            </a:r>
            <a:r>
              <a:rPr lang="en-US"/>
              <a:t>: TreeSet duy trì thứ tự các phần tử theo bộ so sánh được cung cấp (Comparator) </a:t>
            </a:r>
            <a:endParaRPr lang="en-US"/>
          </a:p>
          <a:p>
            <a:endParaRPr lang="en-US"/>
          </a:p>
          <a:p>
            <a:r>
              <a:rPr lang="en-US"/>
              <a:t>Phần tử Null</a:t>
            </a:r>
            <a:endParaRPr lang="en-US"/>
          </a:p>
          <a:p>
            <a:r>
              <a:rPr lang="en-US" b="1">
                <a:sym typeface="+mn-ea"/>
              </a:rPr>
              <a:t>HashSet</a:t>
            </a:r>
            <a:r>
              <a:rPr lang="en-US">
                <a:sym typeface="+mn-ea"/>
              </a:rPr>
              <a:t>: cho phép tối đa một phần tử null.</a:t>
            </a:r>
            <a:endParaRPr lang="en-US">
              <a:sym typeface="+mn-ea"/>
            </a:endParaRPr>
          </a:p>
          <a:p>
            <a:r>
              <a:rPr lang="en-US" b="1">
                <a:sym typeface="+mn-ea"/>
              </a:rPr>
              <a:t>LinkedHashSet</a:t>
            </a:r>
            <a:r>
              <a:rPr lang="en-US">
                <a:sym typeface="+mn-ea"/>
              </a:rPr>
              <a:t>: cho phép tối đa một phần tử null</a:t>
            </a:r>
            <a:endParaRPr lang="en-US">
              <a:sym typeface="+mn-ea"/>
            </a:endParaRPr>
          </a:p>
          <a:p>
            <a:r>
              <a:rPr lang="en-US" b="1">
                <a:sym typeface="+mn-ea"/>
              </a:rPr>
              <a:t>TreeSet</a:t>
            </a:r>
            <a:r>
              <a:rPr lang="en-US">
                <a:sym typeface="+mn-ea"/>
              </a:rPr>
              <a:t>: </a:t>
            </a:r>
            <a:r>
              <a:rPr lang="en-US"/>
              <a:t>không cho phép chứa phần tử null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What are the basic interfaces of Java Collections Framework?</a:t>
            </a:r>
            <a:endParaRPr lang="en-US" sz="4400" b="0" strike="noStrike" spc="-1">
              <a:latin typeface="Arial" panose="020B0604020202020204"/>
            </a:endParaRPr>
          </a:p>
        </p:txBody>
      </p:sp>
      <p:sp>
        <p:nvSpPr>
          <p:cNvPr id="59"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0" name="TextShape 3"/>
          <p:cNvSpPr txBox="1"/>
          <p:nvPr/>
        </p:nvSpPr>
        <p:spPr>
          <a:xfrm>
            <a:off x="548640" y="1920240"/>
            <a:ext cx="9158400" cy="45021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Collection</a:t>
            </a:r>
            <a:r>
              <a:rPr lang="en-US" sz="1800" b="0" strike="noStrike" spc="-1">
                <a:latin typeface="Arial" panose="020B0604020202020204"/>
              </a:rPr>
              <a:t> is the root of the collection hierarchy. A collection represents a group of objects known as its elements. The Java platform doesn’t provide any direct implementations of this interface.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Set</a:t>
            </a:r>
            <a:r>
              <a:rPr lang="en-US" sz="1800" b="0" strike="noStrike" spc="-1">
                <a:latin typeface="Arial" panose="020B0604020202020204"/>
              </a:rPr>
              <a:t> is a collection that cannot contain duplicate elements. This interface models the mathematical set abstraction and is used to represent sets, such as the deck of cards.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List</a:t>
            </a:r>
            <a:r>
              <a:rPr lang="en-US" sz="1800" b="0" strike="noStrike" spc="-1">
                <a:latin typeface="Arial" panose="020B0604020202020204"/>
              </a:rPr>
              <a:t> is an ordered collection and can contain duplicate elements. You can access any element from it’s index. List is more like array with dynamic length.</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A </a:t>
            </a:r>
            <a:r>
              <a:rPr lang="en-US" sz="1800" b="0" strike="noStrike" spc="-1">
                <a:solidFill>
                  <a:srgbClr val="C5000B"/>
                </a:solidFill>
                <a:latin typeface="Arial" panose="020B0604020202020204"/>
              </a:rPr>
              <a:t>Map</a:t>
            </a:r>
            <a:r>
              <a:rPr lang="en-US" sz="1800" b="0" strike="noStrike" spc="-1">
                <a:latin typeface="Arial" panose="020B0604020202020204"/>
              </a:rPr>
              <a:t> is an object that maps keys to values. A map cannot contain duplicate keys: Each key can map to at most one value.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Some other interfaces are </a:t>
            </a:r>
            <a:r>
              <a:rPr lang="en-US" sz="1800" b="0" strike="noStrike" spc="-1">
                <a:solidFill>
                  <a:srgbClr val="C5000B"/>
                </a:solidFill>
                <a:latin typeface="Arial" panose="020B0604020202020204"/>
              </a:rPr>
              <a:t>Queue, Dequeue, Iterator, SortedSet, SortedMap and ListIterator.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2"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3" name="TextShape 3"/>
          <p:cNvSpPr txBox="1"/>
          <p:nvPr/>
        </p:nvSpPr>
        <p:spPr>
          <a:xfrm>
            <a:off x="548640" y="1737360"/>
            <a:ext cx="9158400" cy="395388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stores key-value pair in </a:t>
            </a:r>
            <a:r>
              <a:rPr lang="en-US" sz="1800" b="1" strike="noStrike" spc="-1">
                <a:latin typeface="Arial" panose="020B0604020202020204"/>
              </a:rPr>
              <a:t>Map.Entry</a:t>
            </a:r>
            <a:r>
              <a:rPr lang="en-US" sz="1800" b="0" strike="noStrike" spc="-1">
                <a:latin typeface="Arial" panose="020B0604020202020204"/>
              </a:rPr>
              <a:t> static nested class implementation. </a:t>
            </a:r>
            <a:r>
              <a:rPr lang="en-US" sz="1800" b="1" strike="noStrike" spc="-1">
                <a:latin typeface="Arial" panose="020B0604020202020204"/>
              </a:rPr>
              <a:t>HashMap</a:t>
            </a:r>
            <a:r>
              <a:rPr lang="en-US" sz="1800" b="0" strike="noStrike" spc="-1">
                <a:latin typeface="Arial" panose="020B0604020202020204"/>
              </a:rPr>
              <a:t> works on hashing algorithm and uses </a:t>
            </a:r>
            <a:r>
              <a:rPr lang="en-US" sz="1800" b="1" strike="noStrike" spc="-1">
                <a:latin typeface="Arial" panose="020B0604020202020204"/>
              </a:rPr>
              <a:t>hashCode</a:t>
            </a:r>
            <a:r>
              <a:rPr lang="en-US" sz="1800" b="0" strike="noStrike" spc="-1">
                <a:latin typeface="Arial" panose="020B0604020202020204"/>
              </a:rPr>
              <a:t>() and </a:t>
            </a:r>
            <a:r>
              <a:rPr lang="en-US" sz="1800" b="1" strike="noStrike" spc="-1">
                <a:latin typeface="Arial" panose="020B0604020202020204"/>
              </a:rPr>
              <a:t>equals</a:t>
            </a:r>
            <a:r>
              <a:rPr lang="en-US" sz="1800" b="0" strike="noStrike" spc="-1">
                <a:latin typeface="Arial" panose="020B0604020202020204"/>
              </a:rPr>
              <a:t>() method in </a:t>
            </a:r>
            <a:r>
              <a:rPr lang="en-US" sz="1800" b="1" strike="noStrike" spc="-1">
                <a:latin typeface="Arial" panose="020B0604020202020204"/>
              </a:rPr>
              <a:t>put</a:t>
            </a:r>
            <a:r>
              <a:rPr lang="en-US" sz="1800" b="0" strike="noStrike" spc="-1">
                <a:latin typeface="Arial" panose="020B0604020202020204"/>
              </a:rPr>
              <a:t> and </a:t>
            </a:r>
            <a:r>
              <a:rPr lang="en-US" sz="1800" b="1" strike="noStrike" spc="-1">
                <a:latin typeface="Arial" panose="020B0604020202020204"/>
              </a:rPr>
              <a:t>get</a:t>
            </a:r>
            <a:r>
              <a:rPr lang="en-US" sz="1800" b="0" strike="noStrike" spc="-1">
                <a:latin typeface="Arial" panose="020B0604020202020204"/>
              </a:rPr>
              <a:t> methods.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put method by passing key-value pair, </a:t>
            </a:r>
            <a:r>
              <a:rPr lang="en-US" sz="1800" b="1" strike="noStrike" spc="-1">
                <a:latin typeface="Arial" panose="020B0604020202020204"/>
              </a:rPr>
              <a:t>HashMap</a:t>
            </a:r>
            <a:r>
              <a:rPr lang="en-US" sz="1800" b="0" strike="noStrike" spc="-1">
                <a:latin typeface="Arial" panose="020B0604020202020204"/>
              </a:rPr>
              <a:t> uses Key </a:t>
            </a:r>
            <a:r>
              <a:rPr lang="en-US" sz="1800" b="1" strike="noStrike" spc="-1">
                <a:latin typeface="Arial" panose="020B0604020202020204"/>
              </a:rPr>
              <a:t>hashCode</a:t>
            </a:r>
            <a:r>
              <a:rPr lang="en-US" sz="1800" b="0" strike="noStrike" spc="-1">
                <a:latin typeface="Arial" panose="020B0604020202020204"/>
              </a:rPr>
              <a:t>() with hashing to find out the index to store the key-value pair. The </a:t>
            </a:r>
            <a:r>
              <a:rPr lang="en-US" sz="1800" b="1" strike="noStrike" spc="-1">
                <a:latin typeface="Arial" panose="020B0604020202020204"/>
              </a:rPr>
              <a:t>Entry</a:t>
            </a:r>
            <a:r>
              <a:rPr lang="en-US" sz="1800" b="0" strike="noStrike" spc="-1">
                <a:latin typeface="Arial" panose="020B0604020202020204"/>
              </a:rPr>
              <a:t> is stored in the </a:t>
            </a:r>
            <a:r>
              <a:rPr lang="en-US" sz="1800" b="1" strike="noStrike" spc="-1">
                <a:latin typeface="Arial" panose="020B0604020202020204"/>
              </a:rPr>
              <a:t>LinkedList</a:t>
            </a:r>
            <a:r>
              <a:rPr lang="en-US" sz="1800" b="0" strike="noStrike" spc="-1">
                <a:latin typeface="Arial" panose="020B0604020202020204"/>
              </a:rPr>
              <a:t>, so if there are already existing entry, it uses equals() method to check if the passed key already exists, if yes it overwrites the value else it creates a new entry and store this key-value </a:t>
            </a:r>
            <a:r>
              <a:rPr lang="en-US" sz="1800" b="1" strike="noStrike" spc="-1">
                <a:latin typeface="Arial" panose="020B0604020202020204"/>
              </a:rPr>
              <a:t>Entry</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get method by passing </a:t>
            </a:r>
            <a:r>
              <a:rPr lang="en-US" sz="1800" b="1" strike="noStrike" spc="-1">
                <a:latin typeface="Arial" panose="020B0604020202020204"/>
              </a:rPr>
              <a:t>Key</a:t>
            </a:r>
            <a:r>
              <a:rPr lang="en-US" sz="1800" b="0" strike="noStrike" spc="-1">
                <a:latin typeface="Arial" panose="020B0604020202020204"/>
              </a:rPr>
              <a:t>, again it uses the </a:t>
            </a:r>
            <a:r>
              <a:rPr lang="en-US" sz="1800" b="1" strike="noStrike" spc="-1">
                <a:latin typeface="Arial" panose="020B0604020202020204"/>
              </a:rPr>
              <a:t>hashCode</a:t>
            </a:r>
            <a:r>
              <a:rPr lang="en-US" sz="1800" b="0" strike="noStrike" spc="-1">
                <a:latin typeface="Arial" panose="020B0604020202020204"/>
              </a:rPr>
              <a:t>() to find the index in the array and then use </a:t>
            </a:r>
            <a:r>
              <a:rPr lang="en-US" sz="1800" b="1" strike="noStrike" spc="-1">
                <a:latin typeface="Arial" panose="020B0604020202020204"/>
              </a:rPr>
              <a:t>equals</a:t>
            </a:r>
            <a:r>
              <a:rPr lang="en-US" sz="1800" b="0" strike="noStrike" spc="-1">
                <a:latin typeface="Arial" panose="020B0604020202020204"/>
              </a:rPr>
              <a:t>() method to find the correct </a:t>
            </a:r>
            <a:r>
              <a:rPr lang="en-US" sz="1800" b="1" strike="noStrike" spc="-1">
                <a:latin typeface="Arial" panose="020B0604020202020204"/>
              </a:rPr>
              <a:t>Entry</a:t>
            </a:r>
            <a:r>
              <a:rPr lang="en-US" sz="1800" b="0" strike="noStrike" spc="-1">
                <a:latin typeface="Arial" panose="020B0604020202020204"/>
              </a:rPr>
              <a:t> and return it’s value. Below image will explain these detail clearly.</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10880</Words>
  <Application>WPS Presentation</Application>
  <PresentationFormat/>
  <Paragraphs>168</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Arial</vt:lpstr>
      <vt:lpstr>Symbol</vt:lpstr>
      <vt:lpstr>Times New Roman</vt:lpstr>
      <vt:lpstr>Microsoft YaHei</vt:lpstr>
      <vt:lpstr>Arial Unicode MS</vt:lpstr>
      <vt:lpstr>Calibri</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17</cp:revision>
  <dcterms:created xsi:type="dcterms:W3CDTF">2019-07-31T16:24:00Z</dcterms:created>
  <dcterms:modified xsi:type="dcterms:W3CDTF">2021-06-25T13:18:43Z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