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0" r:id="rId4"/>
    <p:sldId id="258" r:id="rId5"/>
    <p:sldId id="259" r:id="rId6"/>
    <p:sldId id="260" r:id="rId7"/>
    <p:sldId id="261" r:id="rId8"/>
    <p:sldId id="262" r:id="rId9"/>
    <p:sldId id="268" r:id="rId10"/>
    <p:sldId id="269" r:id="rId11"/>
    <p:sldId id="270" r:id="rId12"/>
    <p:sldId id="271" r:id="rId13"/>
    <p:sldId id="272" r:id="rId14"/>
    <p:sldId id="274" r:id="rId15"/>
    <p:sldId id="275" r:id="rId16"/>
    <p:sldId id="291" r:id="rId17"/>
    <p:sldId id="292" r:id="rId18"/>
    <p:sldId id="293" r:id="rId19"/>
    <p:sldId id="294" r:id="rId20"/>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lstStyle/>
          <a:p>
            <a:r>
              <a:rPr lang="en-US" sz="1400" b="0" strike="noStrike" spc="-1">
                <a:latin typeface="Times New Roman" panose="02020603050405020304"/>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lstStyle/>
          <a:p>
            <a:pPr algn="ctr"/>
            <a:r>
              <a:rPr lang="en-US" sz="1400" b="0" strike="noStrike" spc="-1">
                <a:latin typeface="Times New Roman" panose="02020603050405020304"/>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lstStyle/>
          <a:p>
            <a:pPr algn="r"/>
            <a:fld id="{33ECBCCC-2E64-4F50-B7BD-BEDA704A0FD9}"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Java Core</a:t>
            </a:r>
          </a:p>
        </p:txBody>
      </p:sp>
      <p:sp>
        <p:nvSpPr>
          <p:cNvPr id="42" name="TextShape 2"/>
          <p:cNvSpPr txBox="1"/>
          <p:nvPr/>
        </p:nvSpPr>
        <p:spPr>
          <a:xfrm>
            <a:off x="715680" y="1371600"/>
            <a:ext cx="8859960" cy="6998924"/>
          </a:xfrm>
          <a:prstGeom prst="rect">
            <a:avLst/>
          </a:prstGeom>
          <a:noFill/>
          <a:ln>
            <a:noFill/>
          </a:ln>
        </p:spPr>
        <p:txBody>
          <a:bodyPr lIns="90000" tIns="45000" rIns="90000" bIns="45000">
            <a:spAutoFit/>
          </a:bodyPr>
          <a:lstStyle/>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JDK, JRE, JVM</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Heap memory </a:t>
            </a:r>
            <a:r>
              <a:rPr lang="en-US" sz="2200" b="0" strike="noStrike" spc="-1" dirty="0" err="1">
                <a:latin typeface="Arial" panose="020B0604020202020204"/>
              </a:rPr>
              <a:t>vs</a:t>
            </a:r>
            <a:r>
              <a:rPr lang="en-US" sz="2200" b="0" strike="noStrike" spc="-1" dirty="0">
                <a:latin typeface="Arial" panose="020B0604020202020204"/>
              </a:rPr>
              <a:t> Stack memory</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err="1">
                <a:latin typeface="Arial" panose="020B0604020202020204"/>
              </a:rPr>
              <a:t>HashCode</a:t>
            </a:r>
            <a:r>
              <a:rPr lang="en-US" sz="2200" b="0" strike="noStrike" spc="-1" dirty="0">
                <a:latin typeface="Arial" panose="020B0604020202020204"/>
              </a:rPr>
              <a:t> </a:t>
            </a:r>
            <a:r>
              <a:rPr lang="en-US" sz="2200" b="0" strike="noStrike" spc="-1" dirty="0" err="1">
                <a:latin typeface="Arial" panose="020B0604020202020204"/>
              </a:rPr>
              <a:t>vs</a:t>
            </a:r>
            <a:r>
              <a:rPr lang="en-US" sz="2200" b="0" strike="noStrike" spc="-1" dirty="0">
                <a:latin typeface="Arial" panose="020B0604020202020204"/>
              </a:rPr>
              <a:t> Equals</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How to </a:t>
            </a:r>
            <a:r>
              <a:rPr lang="en-US" sz="2200" b="0" strike="noStrike" spc="-1" dirty="0" err="1">
                <a:latin typeface="Arial" panose="020B0604020202020204"/>
              </a:rPr>
              <a:t>init</a:t>
            </a:r>
            <a:r>
              <a:rPr lang="en-US" sz="2200" b="0" strike="noStrike" spc="-1" dirty="0">
                <a:latin typeface="Arial" panose="020B0604020202020204"/>
              </a:rPr>
              <a:t> object in Java?</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String Pool, </a:t>
            </a:r>
            <a:r>
              <a:rPr lang="en-US" sz="2200" b="0" strike="noStrike" spc="-1" dirty="0" err="1">
                <a:latin typeface="Arial" panose="020B0604020202020204"/>
              </a:rPr>
              <a:t>StringBuffer</a:t>
            </a:r>
            <a:r>
              <a:rPr lang="en-US" sz="2200" b="0" strike="noStrike" spc="-1" dirty="0">
                <a:latin typeface="Arial" panose="020B0604020202020204"/>
              </a:rPr>
              <a:t>, </a:t>
            </a:r>
            <a:r>
              <a:rPr lang="en-US" sz="2200" b="0" strike="noStrike" spc="-1" dirty="0" err="1">
                <a:latin typeface="Arial" panose="020B0604020202020204"/>
              </a:rPr>
              <a:t>StringBuilder</a:t>
            </a:r>
            <a:endParaRPr lang="en-US" sz="2200" b="0" strike="noStrike" spc="-1" dirty="0">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Exception</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Database Index</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Java 8</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dirty="0">
                <a:latin typeface="Arial" panose="020B0604020202020204"/>
              </a:rPr>
              <a:t>Java </a:t>
            </a:r>
            <a:r>
              <a:rPr lang="en-US" sz="2200" b="0" strike="noStrike" spc="-1" dirty="0" smtClean="0">
                <a:latin typeface="Arial" panose="020B0604020202020204"/>
              </a:rPr>
              <a:t>9</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spc="-1" dirty="0" smtClean="0">
                <a:latin typeface="Arial" panose="020B0604020202020204"/>
              </a:rPr>
              <a:t>Serialization</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spc="-1" dirty="0" smtClean="0">
                <a:latin typeface="Arial" panose="020B0604020202020204"/>
              </a:rPr>
              <a:t>Static, Final</a:t>
            </a:r>
          </a:p>
          <a:p>
            <a:pPr>
              <a:lnSpc>
                <a:spcPct val="115000"/>
              </a:lnSpc>
              <a:spcBef>
                <a:spcPts val="580"/>
              </a:spcBef>
              <a:spcAft>
                <a:spcPts val="580"/>
              </a:spcAft>
              <a:buClr>
                <a:srgbClr val="000000"/>
              </a:buClr>
              <a:buSzPct val="45000"/>
            </a:pPr>
            <a:endParaRPr lang="en-US" sz="2200" b="0" strike="noStrike" spc="-1" dirty="0">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0"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451967"/>
            <a:ext cx="9071640" cy="49466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2" name="TextShape 2"/>
          <p:cNvSpPr txBox="1"/>
          <p:nvPr/>
        </p:nvSpPr>
        <p:spPr>
          <a:xfrm>
            <a:off x="924120" y="1420200"/>
            <a:ext cx="8859960" cy="5882040"/>
          </a:xfrm>
          <a:prstGeom prst="rect">
            <a:avLst/>
          </a:prstGeom>
          <a:noFill/>
          <a:ln>
            <a:noFill/>
          </a:ln>
        </p:spPr>
        <p:txBody>
          <a:bodyPr lIns="90000" tIns="45000" rIns="90000" bIns="45000">
            <a:spAutoFit/>
          </a:bodyPr>
          <a:lstStyle/>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Clone object, Class của đối tượng được clone phải implement interface Cloneable và override lại method clone():</a:t>
            </a:r>
          </a:p>
        </p:txBody>
      </p:sp>
      <p:pic>
        <p:nvPicPr>
          <p:cNvPr id="73" name="Picture 72"/>
          <p:cNvPicPr/>
          <p:nvPr/>
        </p:nvPicPr>
        <p:blipFill>
          <a:blip r:embed="rId2"/>
          <a:stretch>
            <a:fillRect/>
          </a:stretch>
        </p:blipFill>
        <p:spPr>
          <a:xfrm>
            <a:off x="2352960" y="2108520"/>
            <a:ext cx="5419440" cy="3161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451967"/>
            <a:ext cx="9071640" cy="49466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5" name="TextShape 2"/>
          <p:cNvSpPr txBox="1"/>
          <p:nvPr/>
        </p:nvSpPr>
        <p:spPr>
          <a:xfrm>
            <a:off x="924120" y="1420200"/>
            <a:ext cx="8859960" cy="642620"/>
          </a:xfrm>
          <a:prstGeom prst="rect">
            <a:avLst/>
          </a:prstGeom>
          <a:noFill/>
          <a:ln>
            <a:noFill/>
          </a:ln>
        </p:spPr>
        <p:txBody>
          <a:bodyPr lIns="90000" tIns="45000" rIns="90000" bIns="45000">
            <a:spAutoFit/>
          </a:bodyPr>
          <a:lstStyle/>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#4: Sử dụng deserialization, Cách này chính là chuyển một mảng byte thành đối tượng.</a:t>
            </a:r>
          </a:p>
        </p:txBody>
      </p:sp>
      <p:pic>
        <p:nvPicPr>
          <p:cNvPr id="76" name="Picture 75"/>
          <p:cNvPicPr/>
          <p:nvPr/>
        </p:nvPicPr>
        <p:blipFill>
          <a:blip r:embed="rId2"/>
          <a:stretch>
            <a:fillRect/>
          </a:stretch>
        </p:blipFill>
        <p:spPr>
          <a:xfrm>
            <a:off x="1856160" y="2581560"/>
            <a:ext cx="7013520" cy="3453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tIns="0" rIns="0" bIns="0" anchor="ctr">
            <a:spAutoFit/>
          </a:bodyPr>
          <a:lstStyle/>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String Pool, StringBuffer, StringBuilder</a:t>
            </a:r>
            <a:endParaRPr lang="en-US" sz="2200" b="0" strike="noStrike" spc="-1">
              <a:latin typeface="Arial" panose="020B0604020202020204"/>
            </a:endParaRPr>
          </a:p>
        </p:txBody>
      </p:sp>
      <p:sp>
        <p:nvSpPr>
          <p:cNvPr id="78" name="TextShape 2"/>
          <p:cNvSpPr txBox="1"/>
          <p:nvPr/>
        </p:nvSpPr>
        <p:spPr>
          <a:xfrm>
            <a:off x="924120" y="1420200"/>
            <a:ext cx="8859960" cy="4038600"/>
          </a:xfrm>
          <a:prstGeom prst="rect">
            <a:avLst/>
          </a:prstGeom>
          <a:noFill/>
          <a:ln>
            <a:noFill/>
          </a:ln>
        </p:spPr>
        <p:txBody>
          <a:bodyPr wrap="square" lIns="90000" tIns="45000" rIns="90000" bIns="45000">
            <a:spAutoFit/>
          </a:bodyPr>
          <a:lstStyle/>
          <a:p>
            <a:pPr indent="0">
              <a:spcBef>
                <a:spcPts val="1450"/>
              </a:spcBef>
              <a:spcAft>
                <a:spcPts val="1450"/>
              </a:spcAft>
              <a:buClr>
                <a:srgbClr val="000000"/>
              </a:buClr>
              <a:buSzPct val="45000"/>
              <a:buFont typeface="Wingdings" panose="05000000000000000000" pitchFamily="2" charset="2"/>
              <a:buNone/>
            </a:pP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is immutable whereas StringBuffer and StringBuider are mutable classes.</a:t>
            </a: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StringBuffer is thread safe and synchronized whereas StringBuilder is not, thats why </a:t>
            </a:r>
            <a:r>
              <a:rPr lang="en-US" sz="2000" b="0" i="1" strike="noStrike" spc="-1">
                <a:latin typeface="Arial" panose="020B0604020202020204"/>
              </a:rPr>
              <a:t>StringBuilder is more faster than StringBuffer</a:t>
            </a:r>
            <a:r>
              <a:rPr lang="en-US" sz="2000" b="0" strike="noStrike" spc="-1">
                <a:latin typeface="Arial" panose="020B0604020202020204"/>
              </a:rPr>
              <a:t>.</a:t>
            </a: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concat + operator internally uses StringBuffer or StringBuilder class.</a:t>
            </a: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For String manipulations in non-multi threaded environment, we should use StringBuilder else use StringBuffer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504990"/>
            <a:ext cx="9071640" cy="388620"/>
          </a:xfrm>
          <a:prstGeom prst="rect">
            <a:avLst/>
          </a:prstGeom>
          <a:noFill/>
          <a:ln>
            <a:noFill/>
          </a:ln>
        </p:spPr>
        <p:txBody>
          <a:bodyPr lIns="0" tIns="0" rIns="0" bIns="0" anchor="ctr">
            <a:spAutoFit/>
          </a:bodyPr>
          <a:lstStyle/>
          <a:p>
            <a:pPr indent="0" algn="l">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Exception</a:t>
            </a:r>
            <a:endParaRPr lang="en-US" sz="2200" b="0" strike="noStrike" spc="-1">
              <a:latin typeface="Arial" panose="020B0604020202020204"/>
            </a:endParaRPr>
          </a:p>
        </p:txBody>
      </p:sp>
      <p:pic>
        <p:nvPicPr>
          <p:cNvPr id="80" name="Picture 79"/>
          <p:cNvPicPr/>
          <p:nvPr/>
        </p:nvPicPr>
        <p:blipFill>
          <a:blip r:embed="rId2"/>
          <a:stretch>
            <a:fillRect/>
          </a:stretch>
        </p:blipFill>
        <p:spPr>
          <a:xfrm>
            <a:off x="2743200" y="1097280"/>
            <a:ext cx="6162480" cy="5648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8</a:t>
            </a:r>
          </a:p>
        </p:txBody>
      </p:sp>
      <p:sp>
        <p:nvSpPr>
          <p:cNvPr id="2" name="Text Box 1"/>
          <p:cNvSpPr txBox="1"/>
          <p:nvPr/>
        </p:nvSpPr>
        <p:spPr>
          <a:xfrm>
            <a:off x="919480" y="1355090"/>
            <a:ext cx="7607300" cy="5492750"/>
          </a:xfrm>
          <a:prstGeom prst="rect">
            <a:avLst/>
          </a:prstGeom>
          <a:noFill/>
        </p:spPr>
        <p:txBody>
          <a:bodyPr wrap="square" rtlCol="0" anchor="t">
            <a:spAutoFit/>
          </a:bodyPr>
          <a:lstStyle/>
          <a:p>
            <a:pPr>
              <a:lnSpc>
                <a:spcPct val="150000"/>
              </a:lnSpc>
            </a:pPr>
            <a:r>
              <a:rPr lang="en-US"/>
              <a:t>Một số tính năng mới chủ yếu của Java 8 bao gồm:</a:t>
            </a:r>
          </a:p>
          <a:p>
            <a:pPr marL="285750" indent="-285750">
              <a:lnSpc>
                <a:spcPct val="150000"/>
              </a:lnSpc>
              <a:buFont typeface="Arial" panose="020B0604020202020204" pitchFamily="34" charset="0"/>
              <a:buChar char="•"/>
            </a:pPr>
            <a:r>
              <a:rPr lang="en-US" b="1"/>
              <a:t>Default method</a:t>
            </a:r>
            <a:r>
              <a:rPr lang="en-US"/>
              <a:t> : Cung cấp phương thức mặc định cho Interface.</a:t>
            </a:r>
          </a:p>
          <a:p>
            <a:pPr marL="285750" indent="-285750">
              <a:lnSpc>
                <a:spcPct val="150000"/>
              </a:lnSpc>
              <a:buFont typeface="Arial" panose="020B0604020202020204" pitchFamily="34" charset="0"/>
              <a:buChar char="•"/>
            </a:pPr>
            <a:r>
              <a:rPr lang="en-US" b="1"/>
              <a:t>Lambda expression</a:t>
            </a:r>
            <a:r>
              <a:rPr lang="en-US"/>
              <a:t> : Thêm khả năng xử lý function cho Java.</a:t>
            </a:r>
          </a:p>
          <a:p>
            <a:pPr marL="285750" indent="-285750">
              <a:lnSpc>
                <a:spcPct val="150000"/>
              </a:lnSpc>
              <a:buFont typeface="Arial" panose="020B0604020202020204" pitchFamily="34" charset="0"/>
              <a:buChar char="•"/>
            </a:pPr>
            <a:r>
              <a:rPr lang="en-US" b="1"/>
              <a:t>Method references</a:t>
            </a:r>
            <a:r>
              <a:rPr lang="en-US"/>
              <a:t> : Các hàm tham chiếu theo tên của phương thức thay vì gọi trực tiếp. Sử dụng các function làm tham số.</a:t>
            </a:r>
          </a:p>
          <a:p>
            <a:pPr marL="285750" indent="-285750">
              <a:lnSpc>
                <a:spcPct val="150000"/>
              </a:lnSpc>
              <a:buFont typeface="Arial" panose="020B0604020202020204" pitchFamily="34" charset="0"/>
              <a:buChar char="•"/>
            </a:pPr>
            <a:r>
              <a:rPr lang="en-US" b="1"/>
              <a:t>Stream API </a:t>
            </a:r>
            <a:r>
              <a:rPr lang="en-US"/>
              <a:t>: bao gồm các class, interface và enum để cho phép các hoạt động kiểu function trên các element (phần tử) của một Collection, Array. Nó thực hiện chỉ khi nó yêu cầu (lazy).</a:t>
            </a:r>
          </a:p>
          <a:p>
            <a:pPr marL="285750" indent="-285750">
              <a:lnSpc>
                <a:spcPct val="150000"/>
              </a:lnSpc>
              <a:buFont typeface="Arial" panose="020B0604020202020204" pitchFamily="34" charset="0"/>
              <a:buChar char="•"/>
            </a:pPr>
            <a:r>
              <a:rPr lang="en-US" b="1"/>
              <a:t>Date Time API </a:t>
            </a:r>
            <a:r>
              <a:rPr lang="en-US"/>
              <a:t>: cung cấp một số lớp mới trong gói java.time cùng với định dạng thời gian Joda.</a:t>
            </a:r>
          </a:p>
          <a:p>
            <a:pPr marL="285750" indent="-285750">
              <a:lnSpc>
                <a:spcPct val="150000"/>
              </a:lnSpc>
              <a:buFont typeface="Arial" panose="020B0604020202020204" pitchFamily="34" charset="0"/>
              <a:buChar char="•"/>
            </a:pPr>
            <a:r>
              <a:rPr lang="en-US" b="1"/>
              <a:t>Optional </a:t>
            </a:r>
            <a:r>
              <a:rPr lang="en-US"/>
              <a:t>: là một lớp được sử dụng để hạn chế với lỗi NullPointerException trong ứng dụng Java.</a:t>
            </a:r>
          </a:p>
          <a:p>
            <a:pPr>
              <a:lnSpc>
                <a:spcPct val="150000"/>
              </a:lnSpc>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9</a:t>
            </a:r>
          </a:p>
        </p:txBody>
      </p:sp>
      <p:sp>
        <p:nvSpPr>
          <p:cNvPr id="2" name="Text Box 1"/>
          <p:cNvSpPr txBox="1"/>
          <p:nvPr/>
        </p:nvSpPr>
        <p:spPr>
          <a:xfrm>
            <a:off x="919480" y="1355090"/>
            <a:ext cx="7607300" cy="4661535"/>
          </a:xfrm>
          <a:prstGeom prst="rect">
            <a:avLst/>
          </a:prstGeom>
          <a:noFill/>
        </p:spPr>
        <p:txBody>
          <a:bodyPr wrap="square" rtlCol="0" anchor="t">
            <a:spAutoFit/>
          </a:bodyPr>
          <a:lstStyle/>
          <a:p>
            <a:pPr>
              <a:lnSpc>
                <a:spcPct val="150000"/>
              </a:lnSpc>
            </a:pPr>
            <a:r>
              <a:rPr lang="en-US"/>
              <a:t>Một số tính năng mới chủ yếu của Java 8 bao gồm:</a:t>
            </a:r>
          </a:p>
          <a:p>
            <a:pPr marL="285750" indent="-285750">
              <a:lnSpc>
                <a:spcPct val="150000"/>
              </a:lnSpc>
              <a:buFont typeface="Arial" panose="020B0604020202020204" pitchFamily="34" charset="0"/>
              <a:buChar char="•"/>
            </a:pPr>
            <a:r>
              <a:rPr lang="en-US" b="1"/>
              <a:t>Java 9 REPL</a:t>
            </a:r>
            <a:r>
              <a:rPr lang="en-US"/>
              <a:t> (Java Shell): Nó được sử dụng để thực hiện và kiểm tra bất kỳ cấu trúc Java nào như class, interface, enum, object, statements ...vv rất dễ dàng.</a:t>
            </a:r>
          </a:p>
          <a:p>
            <a:pPr marL="285750" indent="-285750">
              <a:lnSpc>
                <a:spcPct val="150000"/>
              </a:lnSpc>
              <a:buFont typeface="Arial" panose="020B0604020202020204" pitchFamily="34" charset="0"/>
              <a:buChar char="•"/>
            </a:pPr>
            <a:r>
              <a:rPr lang="en-US" b="1"/>
              <a:t>Collection Factory Methods</a:t>
            </a:r>
            <a:r>
              <a:rPr lang="en-US"/>
              <a:t>: Oracle Corp đã giới thiệu một số phương pháp để tạo ra danh sách không thể thay đổi các đối tượng Set, Map và Map.Entry.</a:t>
            </a:r>
          </a:p>
          <a:p>
            <a:pPr marL="285750" indent="-285750">
              <a:lnSpc>
                <a:spcPct val="150000"/>
              </a:lnSpc>
              <a:buFont typeface="Arial" panose="020B0604020202020204" pitchFamily="34" charset="0"/>
              <a:buChar char="•"/>
            </a:pPr>
            <a:r>
              <a:rPr lang="en-US" b="1"/>
              <a:t>Private methods in Interfaces</a:t>
            </a:r>
            <a:r>
              <a:rPr lang="en-US"/>
              <a:t>: chúng ta cũng có thể viết các phương thức private static và private trong một giao diện sử dụng từ khoá ‘private’.</a:t>
            </a:r>
          </a:p>
          <a:p>
            <a:pPr marL="285750" indent="-285750">
              <a:lnSpc>
                <a:spcPct val="150000"/>
              </a:lnSpc>
              <a:buFont typeface="Arial" panose="020B0604020202020204" pitchFamily="34" charset="0"/>
              <a:buChar char="•"/>
            </a:pPr>
            <a:r>
              <a:rPr lang="en-US" b="1"/>
              <a:t>Process API Improvements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Design Pattern</a:t>
            </a:r>
          </a:p>
        </p:txBody>
      </p:sp>
      <p:sp>
        <p:nvSpPr>
          <p:cNvPr id="2" name="Text Box 1"/>
          <p:cNvSpPr txBox="1"/>
          <p:nvPr/>
        </p:nvSpPr>
        <p:spPr>
          <a:xfrm>
            <a:off x="919480" y="1355090"/>
            <a:ext cx="7607300" cy="5262245"/>
          </a:xfrm>
          <a:prstGeom prst="rect">
            <a:avLst/>
          </a:prstGeom>
          <a:noFill/>
        </p:spPr>
        <p:txBody>
          <a:bodyPr wrap="square" rtlCol="0" anchor="t">
            <a:spAutoFit/>
          </a:bodyPr>
          <a:lstStyle/>
          <a:p>
            <a:pPr>
              <a:lnSpc>
                <a:spcPct val="150000"/>
              </a:lnSpc>
            </a:pPr>
            <a:r>
              <a:rPr lang="en-US" sz="1600" b="1"/>
              <a:t>Factory method:</a:t>
            </a:r>
          </a:p>
          <a:p>
            <a:pPr>
              <a:lnSpc>
                <a:spcPct val="150000"/>
              </a:lnSpc>
            </a:pPr>
            <a:r>
              <a:rPr lang="en-US" sz="1600"/>
              <a:t>nhằm giải quyết vấn đề tạo một đối tượng mà không cần thiết chỉ ra một cách chính xác lớp nào sẽ được tạo. Factory method giải quyết vấn đề này bằng cách định nghĩa một phương thức cho việc tạo đối tượng, và các lớp con thừa kế có thể override để chỉ rõ đối tượng nào sẽ được tạo. Nói chung, "factory method" thường được áp dụng cho những phương thức mà nhiệm vụ chính của nó là tạo ra đối tượng.</a:t>
            </a:r>
          </a:p>
          <a:p>
            <a:pPr>
              <a:lnSpc>
                <a:spcPct val="150000"/>
              </a:lnSpc>
            </a:pPr>
            <a:endParaRPr lang="en-US" sz="1600"/>
          </a:p>
          <a:p>
            <a:pPr>
              <a:lnSpc>
                <a:spcPct val="150000"/>
              </a:lnSpc>
            </a:pPr>
            <a:r>
              <a:rPr lang="en-US" sz="1600" b="1"/>
              <a:t>Factory pattern</a:t>
            </a:r>
            <a:r>
              <a:rPr lang="en-US" sz="1600"/>
              <a:t> đưa ra 1 ý tưởng mới cho việc khởi tạo các instance phù hợp với mỗi request từ phía Client. Sử dụng Factory pattern sẽ có những ưu điểm sau:</a:t>
            </a:r>
          </a:p>
          <a:p>
            <a:pPr>
              <a:lnSpc>
                <a:spcPct val="150000"/>
              </a:lnSpc>
            </a:pPr>
            <a:r>
              <a:rPr lang="en-US" sz="1600"/>
              <a:t>Tạo ra 1 cách mới trong việc khởi tạo cá Object thông qua 1 interface chung.</a:t>
            </a:r>
          </a:p>
          <a:p>
            <a:pPr>
              <a:lnSpc>
                <a:spcPct val="150000"/>
              </a:lnSpc>
            </a:pPr>
            <a:r>
              <a:rPr lang="en-US" sz="1600"/>
              <a:t>Khởi tạo các Objects mà che giấu đi xử lí logic của việc khởi tạo đấy.</a:t>
            </a:r>
          </a:p>
          <a:p>
            <a:pPr>
              <a:lnSpc>
                <a:spcPct val="150000"/>
              </a:lnSpc>
            </a:pPr>
            <a:r>
              <a:rPr lang="en-US" sz="1600"/>
              <a:t>Giảm sự phụ thuộc giữa các module, các logic với các class cụ thể, mà chỉ phụ thuộc vào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pc="-1" dirty="0"/>
              <a:t>Serialization</a:t>
            </a:r>
            <a:endParaRPr lang="en-US" sz="4400" b="1" strike="noStrike" spc="-1" dirty="0">
              <a:latin typeface="Arial" panose="020B0604020202020204"/>
            </a:endParaRPr>
          </a:p>
        </p:txBody>
      </p:sp>
      <p:sp>
        <p:nvSpPr>
          <p:cNvPr id="2" name="Text Box 1"/>
          <p:cNvSpPr txBox="1"/>
          <p:nvPr/>
        </p:nvSpPr>
        <p:spPr>
          <a:xfrm>
            <a:off x="919480" y="1355090"/>
            <a:ext cx="7607300" cy="5016758"/>
          </a:xfrm>
          <a:prstGeom prst="rect">
            <a:avLst/>
          </a:prstGeom>
          <a:noFill/>
        </p:spPr>
        <p:txBody>
          <a:bodyPr wrap="square" rtlCol="0" anchor="t">
            <a:spAutoFit/>
          </a:bodyPr>
          <a:lstStyle/>
          <a:p>
            <a:pPr fontAlgn="base"/>
            <a:r>
              <a:rPr lang="vi-VN" sz="1600" b="1" dirty="0"/>
              <a:t>Serialization</a:t>
            </a:r>
            <a:r>
              <a:rPr lang="vi-VN" sz="1600" dirty="0"/>
              <a:t> trong Java là cơ chế chuyển đổi trạng thái của một đối tượng (giá trị các thuộc tính trong object) thành một </a:t>
            </a:r>
            <a:r>
              <a:rPr lang="en-US" sz="1600" dirty="0"/>
              <a:t>B</a:t>
            </a:r>
            <a:r>
              <a:rPr lang="vi-VN" sz="1600" dirty="0" smtClean="0"/>
              <a:t>yte</a:t>
            </a:r>
            <a:r>
              <a:rPr lang="en-US" sz="1600" dirty="0" smtClean="0"/>
              <a:t>Stream</a:t>
            </a:r>
            <a:r>
              <a:rPr lang="vi-VN" sz="1600" dirty="0" smtClean="0"/>
              <a:t> </a:t>
            </a:r>
            <a:r>
              <a:rPr lang="vi-VN" sz="1600" dirty="0"/>
              <a:t>sao cho </a:t>
            </a:r>
            <a:r>
              <a:rPr lang="en-US" sz="1600" dirty="0"/>
              <a:t>B</a:t>
            </a:r>
            <a:r>
              <a:rPr lang="vi-VN" sz="1600" dirty="0"/>
              <a:t>yte</a:t>
            </a:r>
            <a:r>
              <a:rPr lang="en-US" sz="1600" dirty="0"/>
              <a:t>Stream</a:t>
            </a:r>
            <a:r>
              <a:rPr lang="vi-VN" sz="1600" dirty="0" smtClean="0"/>
              <a:t> </a:t>
            </a:r>
            <a:r>
              <a:rPr lang="vi-VN" sz="1600" dirty="0"/>
              <a:t>này có thể chuyển đổi ngược lại thành một đối tượng.</a:t>
            </a:r>
          </a:p>
          <a:p>
            <a:pPr fontAlgn="base"/>
            <a:r>
              <a:rPr lang="vi-VN" sz="1600" dirty="0"/>
              <a:t>Quá trình chuyển đổi chuỗi byte thành đối tượng gọi là </a:t>
            </a:r>
            <a:r>
              <a:rPr lang="vi-VN" sz="1600" dirty="0" smtClean="0"/>
              <a:t>deserialization</a:t>
            </a:r>
            <a:endParaRPr lang="en-US" sz="1600" dirty="0" smtClean="0"/>
          </a:p>
          <a:p>
            <a:pPr fontAlgn="base"/>
            <a:endParaRPr lang="en-US" sz="1600" dirty="0"/>
          </a:p>
          <a:p>
            <a:pPr fontAlgn="base"/>
            <a:r>
              <a:rPr lang="vi-VN" sz="1600" dirty="0"/>
              <a:t>private static final long </a:t>
            </a:r>
            <a:r>
              <a:rPr lang="vi-VN" sz="1600" b="1" dirty="0"/>
              <a:t>serialVersionUID</a:t>
            </a:r>
            <a:r>
              <a:rPr lang="vi-VN" sz="1600" dirty="0"/>
              <a:t> = 1L; để đảm bảo chắc chắn rằng đối tượng trước và sau khi serialization là một</a:t>
            </a:r>
          </a:p>
          <a:p>
            <a:pPr fontAlgn="base"/>
            <a:endParaRPr lang="en-US" sz="1600" dirty="0" smtClean="0"/>
          </a:p>
          <a:p>
            <a:pPr fontAlgn="base"/>
            <a:r>
              <a:rPr lang="vi-VN" sz="1600" b="1" dirty="0"/>
              <a:t>Một số lưu ý về Serialization trong Java</a:t>
            </a:r>
          </a:p>
          <a:p>
            <a:pPr fontAlgn="base"/>
            <a:r>
              <a:rPr lang="vi-VN" sz="1600" dirty="0"/>
              <a:t>Nếu class cha implement Serializable thì các class con không cần thực hiện implement Serializablenữa</a:t>
            </a:r>
          </a:p>
          <a:p>
            <a:pPr fontAlgn="base"/>
            <a:r>
              <a:rPr lang="vi-VN" sz="1600" dirty="0"/>
              <a:t>Các thuộc tính static và transient sẽ không được serialization</a:t>
            </a:r>
          </a:p>
          <a:p>
            <a:pPr fontAlgn="base"/>
            <a:r>
              <a:rPr lang="vi-VN" sz="1600" dirty="0"/>
              <a:t>Hàm khởi tạo (constructor) sẽ không được gọi khi một đối tượng được deserialization</a:t>
            </a:r>
          </a:p>
          <a:p>
            <a:pPr fontAlgn="base"/>
            <a:r>
              <a:rPr lang="vi-VN" sz="1600" dirty="0"/>
              <a:t>Khi thực hiện serialization một đối tượng thì tất cả các thuộc tính bên trong nó đều phải là serializable (áp dụng với các thuộc tính có kiểu đối tượng, ví dụ object Person có thuộc tính Address thì thuộc tính Address đó cũng phải implement Serializable nếu không sẽ bị lỗi java.io.NotSerializableException khi thực hiện serialization đối tượng person).</a:t>
            </a:r>
          </a:p>
          <a:p>
            <a:pPr fontAlgn="base"/>
            <a:endParaRPr lang="vi-VN" sz="1600" dirty="0"/>
          </a:p>
        </p:txBody>
      </p:sp>
    </p:spTree>
    <p:extLst>
      <p:ext uri="{BB962C8B-B14F-4D97-AF65-F5344CB8AC3E}">
        <p14:creationId xmlns:p14="http://schemas.microsoft.com/office/powerpoint/2010/main" val="1159081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pc="-1" dirty="0" smtClean="0"/>
              <a:t>Static, Final</a:t>
            </a:r>
            <a:endParaRPr lang="en-US" sz="4400" b="1" strike="noStrike" spc="-1" dirty="0">
              <a:latin typeface="Arial" panose="020B0604020202020204"/>
            </a:endParaRPr>
          </a:p>
        </p:txBody>
      </p:sp>
      <p:sp>
        <p:nvSpPr>
          <p:cNvPr id="2" name="Text Box 1"/>
          <p:cNvSpPr txBox="1"/>
          <p:nvPr/>
        </p:nvSpPr>
        <p:spPr>
          <a:xfrm>
            <a:off x="919480" y="1355090"/>
            <a:ext cx="7607300" cy="3785652"/>
          </a:xfrm>
          <a:prstGeom prst="rect">
            <a:avLst/>
          </a:prstGeom>
          <a:noFill/>
        </p:spPr>
        <p:txBody>
          <a:bodyPr wrap="square" rtlCol="0" anchor="t">
            <a:spAutoFit/>
          </a:bodyPr>
          <a:lstStyle/>
          <a:p>
            <a:r>
              <a:rPr lang="vi-VN" sz="1600" dirty="0"/>
              <a:t>Trong Java, từ khóa </a:t>
            </a:r>
            <a:r>
              <a:rPr lang="vi-VN" sz="1600" b="1" dirty="0"/>
              <a:t>static</a:t>
            </a:r>
            <a:r>
              <a:rPr lang="vi-VN" sz="1600" dirty="0"/>
              <a:t> được sử dụng để quản lý bộ nhớ tốt hơn và nó có thể được truy cập trực tiếp thông qua lớp mà không cần khởi tạo.</a:t>
            </a:r>
          </a:p>
          <a:p>
            <a:r>
              <a:rPr lang="vi-VN" sz="1600" dirty="0"/>
              <a:t>Từ khóa static thuộc về lớp chứ không thuộc về instance (thể hiện) của lớp</a:t>
            </a:r>
            <a:r>
              <a:rPr lang="vi-VN" sz="1600" dirty="0" smtClean="0"/>
              <a:t>.</a:t>
            </a:r>
            <a:endParaRPr lang="en-US" sz="1600" dirty="0" smtClean="0"/>
          </a:p>
          <a:p>
            <a:endParaRPr lang="en-US" sz="1600" dirty="0"/>
          </a:p>
          <a:p>
            <a:r>
              <a:rPr lang="vi-VN" sz="1600" dirty="0"/>
              <a:t>Đặc điểm của </a:t>
            </a:r>
            <a:r>
              <a:rPr lang="en-US" sz="1600" dirty="0" smtClean="0"/>
              <a:t>static</a:t>
            </a:r>
            <a:r>
              <a:rPr lang="vi-VN" sz="1600" dirty="0" smtClean="0"/>
              <a:t>:</a:t>
            </a:r>
            <a:endParaRPr lang="vi-VN" sz="1600" dirty="0"/>
          </a:p>
          <a:p>
            <a:r>
              <a:rPr lang="vi-VN" sz="1600" dirty="0"/>
              <a:t>Được khởi tạo </a:t>
            </a:r>
            <a:r>
              <a:rPr lang="vi-VN" sz="1600" b="1" dirty="0"/>
              <a:t>1 lần duy nhất </a:t>
            </a:r>
            <a:r>
              <a:rPr lang="vi-VN" sz="1600" dirty="0"/>
              <a:t>ngay khi biên dịch chương trình.</a:t>
            </a:r>
          </a:p>
          <a:p>
            <a:r>
              <a:rPr lang="vi-VN" sz="1600" dirty="0"/>
              <a:t>Có thể </a:t>
            </a:r>
            <a:r>
              <a:rPr lang="vi-VN" sz="1600" b="1" dirty="0"/>
              <a:t>dùng chung</a:t>
            </a:r>
            <a:r>
              <a:rPr lang="vi-VN" sz="1600" dirty="0"/>
              <a:t> cho mọi đối tượng.</a:t>
            </a:r>
          </a:p>
          <a:p>
            <a:r>
              <a:rPr lang="vi-VN" sz="1600" b="1" dirty="0"/>
              <a:t>Được gọi thông qua tên lớp</a:t>
            </a:r>
            <a:r>
              <a:rPr lang="vi-VN" sz="1600" dirty="0"/>
              <a:t>.</a:t>
            </a:r>
          </a:p>
          <a:p>
            <a:r>
              <a:rPr lang="vi-VN" sz="1600" dirty="0"/>
              <a:t>Được </a:t>
            </a:r>
            <a:r>
              <a:rPr lang="vi-VN" sz="1600" b="1" dirty="0"/>
              <a:t>huỷ khi kết thúc</a:t>
            </a:r>
            <a:r>
              <a:rPr lang="vi-VN" sz="1600" dirty="0"/>
              <a:t> chương trình.</a:t>
            </a:r>
          </a:p>
          <a:p>
            <a:endParaRPr lang="en-US" sz="1600" dirty="0"/>
          </a:p>
          <a:p>
            <a:r>
              <a:rPr lang="vi-VN" sz="1600" dirty="0"/>
              <a:t>Lớp static (static class)</a:t>
            </a:r>
          </a:p>
          <a:p>
            <a:r>
              <a:rPr lang="vi-VN" sz="1600" dirty="0"/>
              <a:t>Một class được có thể được đặt là static chỉ khi nó là một </a:t>
            </a:r>
            <a:r>
              <a:rPr lang="vi-VN" sz="1600" b="1" dirty="0"/>
              <a:t>nested class</a:t>
            </a:r>
            <a:r>
              <a:rPr lang="vi-VN" sz="1600" dirty="0"/>
              <a:t> (tức nằm trong một lớp khác). Một </a:t>
            </a:r>
            <a:r>
              <a:rPr lang="vi-VN" sz="1600" b="1" dirty="0"/>
              <a:t>nested static class</a:t>
            </a:r>
            <a:r>
              <a:rPr lang="vi-VN" sz="1600" dirty="0"/>
              <a:t> có thể được truy cập mà không cần một object của </a:t>
            </a:r>
            <a:r>
              <a:rPr lang="vi-VN" sz="1600" b="1" dirty="0"/>
              <a:t>outer class</a:t>
            </a:r>
            <a:r>
              <a:rPr lang="vi-VN" sz="1600" dirty="0"/>
              <a:t> (lớp bên ngoài).</a:t>
            </a:r>
          </a:p>
          <a:p>
            <a:endParaRPr lang="vi-VN" sz="1600" dirty="0"/>
          </a:p>
        </p:txBody>
      </p:sp>
    </p:spTree>
    <p:extLst>
      <p:ext uri="{BB962C8B-B14F-4D97-AF65-F5344CB8AC3E}">
        <p14:creationId xmlns:p14="http://schemas.microsoft.com/office/powerpoint/2010/main" val="297896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43080"/>
            <a:ext cx="9071640" cy="712439"/>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pc="-1" dirty="0" smtClean="0"/>
              <a:t>Static, Final</a:t>
            </a:r>
            <a:endParaRPr lang="en-US" sz="4400" b="1" strike="noStrike" spc="-1" dirty="0">
              <a:latin typeface="Arial" panose="020B0604020202020204"/>
            </a:endParaRPr>
          </a:p>
        </p:txBody>
      </p:sp>
      <p:sp>
        <p:nvSpPr>
          <p:cNvPr id="2" name="Text Box 1"/>
          <p:cNvSpPr txBox="1"/>
          <p:nvPr/>
        </p:nvSpPr>
        <p:spPr>
          <a:xfrm>
            <a:off x="919480" y="1355090"/>
            <a:ext cx="7607300" cy="2554545"/>
          </a:xfrm>
          <a:prstGeom prst="rect">
            <a:avLst/>
          </a:prstGeom>
          <a:noFill/>
        </p:spPr>
        <p:txBody>
          <a:bodyPr wrap="square" rtlCol="0" anchor="t">
            <a:spAutoFit/>
          </a:bodyPr>
          <a:lstStyle/>
          <a:p>
            <a:r>
              <a:rPr lang="vi-VN" sz="1600" dirty="0"/>
              <a:t>Từ khóa final trong Java được sử dụng để hạn chế thao tác của người dùng.</a:t>
            </a:r>
          </a:p>
          <a:p>
            <a:r>
              <a:rPr lang="vi-VN" sz="1600" dirty="0"/>
              <a:t>Các trường hợp sử dụng:</a:t>
            </a:r>
          </a:p>
          <a:p>
            <a:r>
              <a:rPr lang="vi-VN" sz="1600" b="1" dirty="0"/>
              <a:t>Biến final</a:t>
            </a:r>
            <a:r>
              <a:rPr lang="vi-VN" sz="1600" dirty="0"/>
              <a:t>: khi một biến được khai báo với từ khoá final, nó chỉ chứa một giá trị duy nhất trong toàn bộ chương trình (hay dễ hiểu hơn gọi là </a:t>
            </a:r>
            <a:r>
              <a:rPr lang="vi-VN" sz="1600" b="1" dirty="0"/>
              <a:t>biến hằng</a:t>
            </a:r>
            <a:r>
              <a:rPr lang="vi-VN" sz="1600" dirty="0"/>
              <a:t>).</a:t>
            </a:r>
          </a:p>
          <a:p>
            <a:r>
              <a:rPr lang="vi-VN" sz="1600" b="1" dirty="0"/>
              <a:t>Phương thức final</a:t>
            </a:r>
            <a:r>
              <a:rPr lang="vi-VN" sz="1600" dirty="0"/>
              <a:t>: khi một phương thức được khai báo với từ khoá final, các class con kế thừa sẽ không thể ghi đè (override) phương thức này.</a:t>
            </a:r>
          </a:p>
          <a:p>
            <a:r>
              <a:rPr lang="vi-VN" sz="1600" b="1" dirty="0"/>
              <a:t>Lớp final</a:t>
            </a:r>
            <a:r>
              <a:rPr lang="vi-VN" sz="1600" dirty="0"/>
              <a:t>: khi từ khoá final sử dụng cho một lớp, lớp này sẽ không thể được kế thừa.</a:t>
            </a:r>
          </a:p>
          <a:p>
            <a:r>
              <a:rPr lang="vi-VN" sz="1600" b="1" dirty="0"/>
              <a:t>Biến static final trống</a:t>
            </a:r>
            <a:r>
              <a:rPr lang="vi-VN" sz="1600" dirty="0"/>
              <a:t>: Một biến final mà không được khởi tạo tại thời điểm khai báo được gọi là biến final trống.</a:t>
            </a:r>
          </a:p>
        </p:txBody>
      </p:sp>
    </p:spTree>
    <p:extLst>
      <p:ext uri="{BB962C8B-B14F-4D97-AF65-F5344CB8AC3E}">
        <p14:creationId xmlns:p14="http://schemas.microsoft.com/office/powerpoint/2010/main" val="234348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0" strike="noStrike" spc="-1">
                <a:latin typeface="Arial" panose="020B0604020202020204"/>
              </a:rPr>
              <a:t>JDK, JRE, JVM</a:t>
            </a:r>
          </a:p>
        </p:txBody>
      </p:sp>
      <p:sp>
        <p:nvSpPr>
          <p:cNvPr id="44" name="TextShape 2"/>
          <p:cNvSpPr txBox="1"/>
          <p:nvPr/>
        </p:nvSpPr>
        <p:spPr>
          <a:xfrm>
            <a:off x="741240" y="1968840"/>
            <a:ext cx="8859960" cy="3408045"/>
          </a:xfrm>
          <a:prstGeom prst="rect">
            <a:avLst/>
          </a:prstGeom>
          <a:noFill/>
          <a:ln>
            <a:noFill/>
          </a:ln>
        </p:spPr>
        <p:txBody>
          <a:bodyPr lIns="90000" tIns="45000" rIns="90000" bIns="45000">
            <a:spAutoFit/>
          </a:bodyPr>
          <a:lstStyle/>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JDK = JRE + Development/debugging tools</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JRE = JVM + Java Packages Classes(like util, math, lang, awt,swing etc)+runtime libraries.</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JVM = Class loader system + runtime data area + Execution Engine.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4" name="TextShape 2"/>
          <p:cNvSpPr txBox="1"/>
          <p:nvPr/>
        </p:nvSpPr>
        <p:spPr>
          <a:xfrm>
            <a:off x="741240" y="1968840"/>
            <a:ext cx="8859960" cy="4980600"/>
          </a:xfrm>
          <a:prstGeom prst="rect">
            <a:avLst/>
          </a:prstGeom>
          <a:noFill/>
          <a:ln>
            <a:noFill/>
          </a:ln>
        </p:spPr>
        <p:txBody>
          <a:bodyPr lIns="90000" tIns="45000" rIns="90000" bIns="45000">
            <a:spAutoFit/>
          </a:bodyPr>
          <a:lstStyle/>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Heap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là bộ nhớ được sử dụng bởi Java Runtime để cấp phát bộ nhớ cho các đối tượng (object) và String.</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Bất kỳ khi nào có một đối tượng được tạo, nó sẽ được tạo lưu ở bộ nhớ Heap.</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Bộ dọn rác (Garbage Collection) chạy trên heap memory để giải phóng bộ nhớ được sử dụng bởi các đối tượng có bất kỳ tham chiếu nào.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702530"/>
            <a:ext cx="9071640" cy="459740"/>
          </a:xfrm>
          <a:prstGeom prst="rect">
            <a:avLst/>
          </a:prstGeom>
          <a:noFill/>
          <a:ln>
            <a:noFill/>
          </a:ln>
        </p:spPr>
        <p:txBody>
          <a:bodyPr wrap="square"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6" name="TextShape 2"/>
          <p:cNvSpPr txBox="1"/>
          <p:nvPr/>
        </p:nvSpPr>
        <p:spPr>
          <a:xfrm>
            <a:off x="715840" y="1549105"/>
            <a:ext cx="8859960" cy="5354320"/>
          </a:xfrm>
          <a:prstGeom prst="rect">
            <a:avLst/>
          </a:prstGeom>
          <a:noFill/>
          <a:ln>
            <a:noFill/>
          </a:ln>
        </p:spPr>
        <p:txBody>
          <a:bodyPr wrap="square" lIns="90000" tIns="45000" rIns="90000" bIns="45000">
            <a:spAutoFit/>
          </a:bodyPr>
          <a:lstStyle/>
          <a:p>
            <a:pPr indent="0">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sử dụng cho quá trình thực thi của mỗi thread.</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bao gồm các giá trị cụ thể của method: các biến local và các tham chiếu tới các đối tượng chứa ở trong heap memory được tham chiếu bởi method.</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có kích thước rất nhỏ so với Heap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720310"/>
            <a:ext cx="9071640" cy="42418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48" name="TextShape 2"/>
          <p:cNvSpPr txBox="1"/>
          <p:nvPr/>
        </p:nvSpPr>
        <p:spPr>
          <a:xfrm>
            <a:off x="741240" y="1968840"/>
            <a:ext cx="8859960" cy="941705"/>
          </a:xfrm>
          <a:prstGeom prst="rect">
            <a:avLst/>
          </a:prstGeom>
          <a:noFill/>
          <a:ln>
            <a:noFill/>
          </a:ln>
        </p:spPr>
        <p:txBody>
          <a:bodyPr lIns="90000" tIns="45000" rIns="90000" bIns="45000">
            <a:spAutoFit/>
          </a:bodyPr>
          <a:lstStyle/>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vd1:</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49" name="Picture 48"/>
          <p:cNvPicPr/>
          <p:nvPr/>
        </p:nvPicPr>
        <p:blipFill>
          <a:blip r:embed="rId2"/>
          <a:stretch>
            <a:fillRect/>
          </a:stretch>
        </p:blipFill>
        <p:spPr>
          <a:xfrm>
            <a:off x="2644560" y="2926080"/>
            <a:ext cx="4762080" cy="3076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20310"/>
            <a:ext cx="9071640" cy="424180"/>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51" name="TextShape 2"/>
          <p:cNvSpPr txBox="1"/>
          <p:nvPr/>
        </p:nvSpPr>
        <p:spPr>
          <a:xfrm>
            <a:off x="731520" y="1328760"/>
            <a:ext cx="8859960" cy="941705"/>
          </a:xfrm>
          <a:prstGeom prst="rect">
            <a:avLst/>
          </a:prstGeom>
          <a:noFill/>
          <a:ln>
            <a:noFill/>
          </a:ln>
        </p:spPr>
        <p:txBody>
          <a:bodyPr lIns="90000" tIns="45000" rIns="90000" bIns="45000">
            <a:spAutoFit/>
          </a:bodyPr>
          <a:lstStyle/>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vd2:</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52" name="Picture 51"/>
          <p:cNvPicPr/>
          <p:nvPr/>
        </p:nvPicPr>
        <p:blipFill>
          <a:blip r:embed="rId2"/>
          <a:stretch>
            <a:fillRect/>
          </a:stretch>
        </p:blipFill>
        <p:spPr>
          <a:xfrm>
            <a:off x="266760" y="1936800"/>
            <a:ext cx="9700200" cy="5286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06247"/>
            <a:ext cx="9071640" cy="494665"/>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4" name="TextShape 2"/>
          <p:cNvSpPr txBox="1"/>
          <p:nvPr/>
        </p:nvSpPr>
        <p:spPr>
          <a:xfrm>
            <a:off x="741240" y="1250280"/>
            <a:ext cx="8859960" cy="6047105"/>
          </a:xfrm>
          <a:prstGeom prst="rect">
            <a:avLst/>
          </a:prstGeom>
          <a:noFill/>
          <a:ln>
            <a:noFill/>
          </a:ln>
        </p:spPr>
        <p:txBody>
          <a:bodyPr lIns="90000" tIns="45000" rIns="90000" bIns="45000">
            <a:spAutoFit/>
          </a:bodyPr>
          <a:lstStyle/>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Toán tử ‘==’:</a:t>
            </a:r>
            <a:r>
              <a:rPr lang="en-US" sz="2200" b="0" strike="noStrike" spc="-1">
                <a:latin typeface="Arial" panose="020B0604020202020204"/>
              </a:rPr>
              <a:t> được dùng để so sánh địa chỉ 2 đối tượng và giá trị của các biến primative (int, long, byte,..)</a:t>
            </a: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Đối với các biến primative thì khi so sánh ‘==’ nó sẽ so sánh giá trị của chúng, ví dụ int a=10, int b=10 thì a==b sẽ trả về giá trị true, hay String str1=”a” , str2=”abc” thì so sánh str1==str2 sẽ trả về false.</a:t>
            </a: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Equal()</a:t>
            </a:r>
            <a:r>
              <a:rPr lang="en-US" sz="2200" b="0" strike="noStrike" spc="-1">
                <a:latin typeface="Arial" panose="020B0604020202020204"/>
              </a:rPr>
              <a:t>: được dùng để định nghĩa thế nào là 2 đối tượng trùng nhau, equals() chỉ áp dụng cho kiểu đối tượng, không áp dụng cho kiểu primative.</a:t>
            </a:r>
          </a:p>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có thể hiểu là giá trị định danh cho 1 đối tượng, những đối tượng bằng nhau sẽ có hashCode bằng nhau còn hashCode bằng nhau thì chưa chắc 2 đối tượng đó đã bằng nhau.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685068"/>
            <a:ext cx="9071640" cy="494665"/>
          </a:xfrm>
          <a:prstGeom prst="rect">
            <a:avLst/>
          </a:prstGeom>
          <a:noFill/>
          <a:ln>
            <a:noFill/>
          </a:ln>
        </p:spPr>
        <p:txBody>
          <a:bodyPr lIns="0" tIns="0" rIns="0" bIns="0" anchor="ctr">
            <a:spAutoFit/>
          </a:bodyPr>
          <a:lstStyle/>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6" name="TextShape 2"/>
          <p:cNvSpPr txBox="1"/>
          <p:nvPr/>
        </p:nvSpPr>
        <p:spPr>
          <a:xfrm>
            <a:off x="715840" y="1835490"/>
            <a:ext cx="8859960" cy="4980600"/>
          </a:xfrm>
          <a:prstGeom prst="rect">
            <a:avLst/>
          </a:prstGeom>
          <a:noFill/>
          <a:ln>
            <a:noFill/>
          </a:ln>
        </p:spPr>
        <p:txBody>
          <a:bodyPr lIns="90000" tIns="45000" rIns="90000" bIns="45000">
            <a:spAutoFit/>
          </a:bodyPr>
          <a:lstStyle/>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451967"/>
            <a:ext cx="9071640" cy="494665"/>
          </a:xfrm>
          <a:prstGeom prst="rect">
            <a:avLst/>
          </a:prstGeom>
          <a:noFill/>
          <a:ln>
            <a:noFill/>
          </a:ln>
        </p:spPr>
        <p:txBody>
          <a:bodyPr lIns="0" tIns="0" rIns="0" bIns="0" anchor="ctr">
            <a:spAutoFit/>
          </a:bodyPr>
          <a:lstStyle/>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69" name="TextShape 2"/>
          <p:cNvSpPr txBox="1"/>
          <p:nvPr/>
        </p:nvSpPr>
        <p:spPr>
          <a:xfrm>
            <a:off x="924120" y="1420200"/>
            <a:ext cx="8859960" cy="5882040"/>
          </a:xfrm>
          <a:prstGeom prst="rect">
            <a:avLst/>
          </a:prstGeom>
          <a:noFill/>
          <a:ln>
            <a:noFill/>
          </a:ln>
        </p:spPr>
        <p:txBody>
          <a:bodyPr lIns="90000" tIns="45000" rIns="90000" bIns="45000">
            <a:spAutoFit/>
          </a:bodyPr>
          <a:lstStyle/>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#1: Using “</a:t>
            </a:r>
            <a:r>
              <a:rPr lang="en-US" sz="1800" b="0" i="1" strike="noStrike" spc="-1">
                <a:latin typeface="Arial" panose="020B0604020202020204"/>
              </a:rPr>
              <a:t>new</a:t>
            </a:r>
            <a:r>
              <a:rPr lang="en-US" sz="1800" b="0" strike="noStrike" spc="-1">
                <a:latin typeface="Arial" panose="020B0604020202020204"/>
              </a:rPr>
              <a:t>” key:  Customer c1 = new Customer();</a:t>
            </a:r>
          </a:p>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#2: Using method </a:t>
            </a:r>
            <a:r>
              <a:rPr lang="en-US" sz="1800" b="0" i="1" strike="noStrike" spc="-1">
                <a:latin typeface="Arial" panose="020B0604020202020204"/>
              </a:rPr>
              <a:t>newInstance()</a:t>
            </a:r>
            <a:endParaRPr lang="en-US" sz="1800" b="0" strike="noStrike" spc="-1">
              <a:latin typeface="Arial" panose="020B0604020202020204"/>
            </a:endParaRPr>
          </a:p>
        </p:txBody>
      </p:sp>
      <p:pic>
        <p:nvPicPr>
          <p:cNvPr id="70" name="Picture 69"/>
          <p:cNvPicPr/>
          <p:nvPr/>
        </p:nvPicPr>
        <p:blipFill>
          <a:blip r:embed="rId2"/>
          <a:stretch>
            <a:fillRect/>
          </a:stretch>
        </p:blipFill>
        <p:spPr>
          <a:xfrm>
            <a:off x="1828800" y="2522520"/>
            <a:ext cx="6428880" cy="2323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1292</Words>
  <Application>Microsoft Office PowerPoint</Application>
  <PresentationFormat>Custom</PresentationFormat>
  <Paragraphs>106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Phan</dc:creator>
  <cp:lastModifiedBy>Truong Phan</cp:lastModifiedBy>
  <cp:revision>24</cp:revision>
  <dcterms:created xsi:type="dcterms:W3CDTF">2019-06-26T16:22:00Z</dcterms:created>
  <dcterms:modified xsi:type="dcterms:W3CDTF">2021-07-06T03:36:20Z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