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6"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33ECBCCC-2E64-4F50-B7BD-BEDA704A0FD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Java Core</a:t>
            </a:r>
            <a:endParaRPr lang="en-US" sz="4400" b="0" strike="noStrike" spc="-1">
              <a:latin typeface="Arial" panose="020B0604020202020204"/>
            </a:endParaRPr>
          </a:p>
        </p:txBody>
      </p:sp>
      <p:sp>
        <p:nvSpPr>
          <p:cNvPr id="42" name="TextShape 2"/>
          <p:cNvSpPr txBox="1"/>
          <p:nvPr/>
        </p:nvSpPr>
        <p:spPr>
          <a:xfrm>
            <a:off x="715680" y="1371600"/>
            <a:ext cx="8859960" cy="639572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vs 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HashCode vs Equals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Callable, Future, Executors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CompletableFuture</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So sánh Future và CompletableFuture trong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How to init object in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String Pool, StringBuffer, StringBuilder</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Exception</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Database Index</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8</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9</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Callable, Future, Executors</a:t>
            </a:r>
            <a:endParaRPr lang="en-US" sz="2800" b="0" strike="noStrike" spc="-1">
              <a:latin typeface="Arial" panose="020B0604020202020204"/>
            </a:endParaRPr>
          </a:p>
        </p:txBody>
      </p:sp>
      <p:pic>
        <p:nvPicPr>
          <p:cNvPr id="60" name="Picture 59"/>
          <p:cNvPicPr/>
          <p:nvPr/>
        </p:nvPicPr>
        <p:blipFill>
          <a:blip r:embed="rId1"/>
          <a:stretch>
            <a:fillRect/>
          </a:stretch>
        </p:blipFill>
        <p:spPr>
          <a:xfrm>
            <a:off x="1097280" y="1645920"/>
            <a:ext cx="8412480" cy="4572000"/>
          </a:xfrm>
          <a:prstGeom prst="rect">
            <a:avLst/>
          </a:prstGeom>
          <a:ln>
            <a:noFill/>
          </a:ln>
        </p:spPr>
      </p:pic>
      <p:sp>
        <p:nvSpPr>
          <p:cNvPr id="61" name="TextShape 2"/>
          <p:cNvSpPr txBox="1"/>
          <p:nvPr/>
        </p:nvSpPr>
        <p:spPr>
          <a:xfrm>
            <a:off x="1097280" y="6510960"/>
            <a:ext cx="8079480" cy="602280"/>
          </a:xfrm>
          <a:prstGeom prst="rect">
            <a:avLst/>
          </a:prstGeom>
          <a:noFill/>
          <a:ln>
            <a:noFill/>
          </a:ln>
        </p:spPr>
        <p:txBody>
          <a:bodyPr lIns="90000" tIns="45000" rIns="90000" bIns="45000">
            <a:spAutoFit/>
          </a:bodyPr>
          <a:p>
            <a:r>
              <a:rPr lang="en-US" sz="1800" b="0" strike="noStrike" spc="-1">
                <a:latin typeface="Arial" panose="020B0604020202020204"/>
              </a:rPr>
              <a:t>https://stackjava.com/java/code-vi-du-callable-future-executors-trong-java.html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CompletableFuture</a:t>
            </a:r>
            <a:endParaRPr lang="en-US" sz="2800" b="0" strike="noStrike" spc="-1">
              <a:latin typeface="Arial" panose="020B0604020202020204"/>
            </a:endParaRPr>
          </a:p>
        </p:txBody>
      </p:sp>
      <p:sp>
        <p:nvSpPr>
          <p:cNvPr id="63" name="TextShape 2"/>
          <p:cNvSpPr txBox="1"/>
          <p:nvPr/>
        </p:nvSpPr>
        <p:spPr>
          <a:xfrm>
            <a:off x="924120" y="1420200"/>
            <a:ext cx="8859960" cy="5521325"/>
          </a:xfrm>
          <a:prstGeom prst="rect">
            <a:avLst/>
          </a:prstGeom>
          <a:noFill/>
          <a:ln>
            <a:noFill/>
          </a:ln>
        </p:spPr>
        <p:txBody>
          <a:bodyPr wrap="square" lIns="90000" tIns="45000" rIns="90000" bIns="45000">
            <a:spAutoFit/>
          </a:bodyPr>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Ta có thể xử lý bất đồng bộ trong java voi Future, tuy nhiên nó vẫn còn nhiều hạn chế. Từ Java 8, ta có thêm class CompletableFuture để khác phúc các vấn đề đó.</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a:t>
            </a:r>
            <a:r>
              <a:rPr lang="en-US" sz="2400" b="1" strike="noStrike" spc="-1">
                <a:latin typeface="Arial" panose="020B0604020202020204"/>
              </a:rPr>
              <a:t>CompletableFuture</a:t>
            </a:r>
            <a:r>
              <a:rPr lang="en-US" sz="2400" b="0" strike="noStrike" spc="-1">
                <a:latin typeface="Arial" panose="020B0604020202020204"/>
              </a:rPr>
              <a:t> là kết quả trả về của phép tính / method bất đồng bộ, cho phép kiểm tra trạng thái của phép tính (đã thực hiện xong chưa, kết quả trả về là gì…), bắt sự kiện khi method hoàn thành…</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Vd: https://stackjava.com/java8/completablefuture-la-gi-code-vi-du-java-completablefuture-java-8.html</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Future vs CompletableFuture</a:t>
            </a:r>
            <a:endParaRPr lang="en-US" sz="2800" b="0" strike="noStrike" spc="-1">
              <a:latin typeface="Arial" panose="020B0604020202020204"/>
            </a:endParaRPr>
          </a:p>
        </p:txBody>
      </p:sp>
      <p:sp>
        <p:nvSpPr>
          <p:cNvPr id="65" name="TextShape 2"/>
          <p:cNvSpPr txBox="1"/>
          <p:nvPr/>
        </p:nvSpPr>
        <p:spPr>
          <a:xfrm>
            <a:off x="924120" y="1420200"/>
            <a:ext cx="8859960" cy="4980600"/>
          </a:xfrm>
          <a:prstGeom prst="rect">
            <a:avLst/>
          </a:prstGeom>
          <a:noFill/>
          <a:ln>
            <a:noFill/>
          </a:ln>
        </p:spPr>
        <p:txBody>
          <a:bodyPr lIns="90000" tIns="45000" rIns="90000" bIns="45000">
            <a:spAutoFit/>
          </a:bodyPr>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Future là một tính năng cung cấp từ Java 5. Future là kết quả trả về của một tính toán bất đồng bộ (khi tính toán nó sẽ tạo ra một thread riêng để chạy và sau đó trả về kết quả vào Future)</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CompletableFuture được cung tấp từ Java 8, nó thực hiện implements lại Future và khắc phục, bổ sung các hạn chế mà Future chưa xử lý được.</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Future vs CompletableFuture</a:t>
            </a:r>
            <a:endParaRPr lang="en-US" sz="2800" b="0" strike="noStrike" spc="-1">
              <a:latin typeface="Arial" panose="020B0604020202020204"/>
            </a:endParaRPr>
          </a:p>
        </p:txBody>
      </p:sp>
      <p:sp>
        <p:nvSpPr>
          <p:cNvPr id="67" name="TextShape 2"/>
          <p:cNvSpPr txBox="1"/>
          <p:nvPr/>
        </p:nvSpPr>
        <p:spPr>
          <a:xfrm>
            <a:off x="924120" y="1420200"/>
            <a:ext cx="8859960" cy="5373370"/>
          </a:xfrm>
          <a:prstGeom prst="rect">
            <a:avLst/>
          </a:prstGeom>
          <a:noFill/>
          <a:ln>
            <a:noFill/>
          </a:ln>
        </p:spPr>
        <p:txBody>
          <a:bodyPr lIns="90000" tIns="45000" rIns="90000" bIns="45000">
            <a:spAutoFit/>
          </a:bodyPr>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implements từ Future do đó nó có thể làm tất cả những gì mà Future cung cấp.</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Ngoài ra CompletableFuture còn implements CompletionStage nên nó thể khắc phục các hạn chế mà Future chưa thể làm được như:</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thông báo và cho phép lắng nghe sự kiện hoàn thành, ta có thể xử lý dữ liệu, thêm các hành động khi CompletableFuture thực hiện xong với các method thenRun, thenAccept, thenApply, handle, thenApply...</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hỗ trợ xử lý async và cả sync cho các hành động xử lý dữ liệu với  các method thenRunAsync, thenAcceptAsync, thenApplyAsync, handleAsync, thenApplyAsync...</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Ta có thể bắt CompletableFuture hoàn thành và trả về một giá trị mặc định nào đó</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cho phép xử lý exception với method handle, handleAsync</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cho phép xử lý kết hợp nhiều tính toán bất đồng bộ với nhau như</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Thực hiện các tính toán theo một thứ tự với method thenApply, thenRun, thenAccept(Ví dụ hành động 1 xong thì mới bắt đầu hành động 2)</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bắt sự kiện khi nhiều CompletableFuture hoàn thành với method allOf (ví dụ cả hành động 1 và hành động 2 xong thì mới bắt đầu hành động 3)</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endParaRPr lang="en-US" sz="1800" b="0" strike="noStrike" spc="-1">
              <a:latin typeface="Arial" panose="020B0604020202020204"/>
            </a:endParaRP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1"/>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endParaRPr lang="en-US" sz="1800" b="0" strike="noStrike" spc="-1">
              <a:latin typeface="Arial" panose="020B0604020202020204"/>
            </a:endParaRPr>
          </a:p>
        </p:txBody>
      </p:sp>
      <p:pic>
        <p:nvPicPr>
          <p:cNvPr id="73" name="Picture 72"/>
          <p:cNvPicPr/>
          <p:nvPr/>
        </p:nvPicPr>
        <p:blipFill>
          <a:blip r:embed="rId1"/>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64262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#4: Sử dụng deserialization, Cách này chính là chuyển một mảng byte thành đối tượng.</a:t>
            </a:r>
            <a:endParaRPr lang="en-US" sz="1800" b="0" strike="noStrike" spc="-1">
              <a:latin typeface="Arial" panose="020B0604020202020204"/>
            </a:endParaRPr>
          </a:p>
        </p:txBody>
      </p:sp>
      <p:pic>
        <p:nvPicPr>
          <p:cNvPr id="76" name="Picture 75"/>
          <p:cNvPicPr/>
          <p:nvPr/>
        </p:nvPicPr>
        <p:blipFill>
          <a:blip r:embed="rId1"/>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1"/>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Database Index</a:t>
            </a:r>
            <a:endParaRPr lang="en-US" sz="2200" b="0" strike="noStrike" spc="-1">
              <a:latin typeface="Arial" panose="020B0604020202020204"/>
            </a:endParaRPr>
          </a:p>
        </p:txBody>
      </p:sp>
      <p:sp>
        <p:nvSpPr>
          <p:cNvPr id="82" name="TextShape 2"/>
          <p:cNvSpPr txBox="1"/>
          <p:nvPr/>
        </p:nvSpPr>
        <p:spPr>
          <a:xfrm>
            <a:off x="1721160" y="2217600"/>
            <a:ext cx="6686640" cy="602280"/>
          </a:xfrm>
          <a:prstGeom prst="rect">
            <a:avLst/>
          </a:prstGeom>
          <a:noFill/>
          <a:ln>
            <a:noFill/>
          </a:ln>
        </p:spPr>
        <p:txBody>
          <a:bodyPr lIns="90000" tIns="45000" rIns="90000" bIns="45000">
            <a:spAutoFit/>
          </a:bodyPr>
          <a:p>
            <a:r>
              <a:rPr lang="en-US" sz="1800" b="0" strike="noStrike" spc="-1">
                <a:latin typeface="Arial" panose="020B0604020202020204"/>
              </a:rPr>
              <a:t>https://viblo.asia/p/tim-hieu-ve-database-index-3wjAM7VgRmWe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8</a:t>
            </a:r>
            <a:endParaRPr lang="en-US" sz="4400" b="1" strike="noStrike" spc="-1">
              <a:latin typeface="Arial" panose="020B0604020202020204"/>
            </a:endParaRPr>
          </a:p>
        </p:txBody>
      </p:sp>
      <p:sp>
        <p:nvSpPr>
          <p:cNvPr id="2" name="Text Box 1"/>
          <p:cNvSpPr txBox="1"/>
          <p:nvPr/>
        </p:nvSpPr>
        <p:spPr>
          <a:xfrm>
            <a:off x="919480" y="1355090"/>
            <a:ext cx="7607300" cy="5492750"/>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Default method</a:t>
            </a:r>
            <a:r>
              <a:rPr lang="en-US"/>
              <a:t> : Cung cấp phương thức mặc định cho Interface.</a:t>
            </a:r>
            <a:endParaRPr lang="en-US"/>
          </a:p>
          <a:p>
            <a:pPr marL="285750" indent="-285750">
              <a:lnSpc>
                <a:spcPct val="150000"/>
              </a:lnSpc>
              <a:buFont typeface="Arial" panose="020B0604020202020204" pitchFamily="34" charset="0"/>
              <a:buChar char="•"/>
            </a:pPr>
            <a:r>
              <a:rPr lang="en-US" b="1"/>
              <a:t>Lambda expression</a:t>
            </a:r>
            <a:r>
              <a:rPr lang="en-US"/>
              <a:t> : Thêm khả năng xử lý function cho Java.</a:t>
            </a:r>
            <a:endParaRPr lang="en-US"/>
          </a:p>
          <a:p>
            <a:pPr marL="285750" indent="-285750">
              <a:lnSpc>
                <a:spcPct val="150000"/>
              </a:lnSpc>
              <a:buFont typeface="Arial" panose="020B0604020202020204" pitchFamily="34" charset="0"/>
              <a:buChar char="•"/>
            </a:pPr>
            <a:r>
              <a:rPr lang="en-US" b="1"/>
              <a:t>Method references</a:t>
            </a:r>
            <a:r>
              <a:rPr lang="en-US"/>
              <a:t> : Các hàm tham chiếu theo tên của phương thức thay vì gọi trực tiếp. Sử dụng các function làm tham số.</a:t>
            </a:r>
            <a:endParaRPr lang="en-US"/>
          </a:p>
          <a:p>
            <a:pPr marL="285750" indent="-285750">
              <a:lnSpc>
                <a:spcPct val="150000"/>
              </a:lnSpc>
              <a:buFont typeface="Arial" panose="020B0604020202020204" pitchFamily="34" charset="0"/>
              <a:buChar char="•"/>
            </a:pPr>
            <a:r>
              <a:rPr lang="en-US" b="1"/>
              <a:t>Stream API </a:t>
            </a:r>
            <a:r>
              <a:rPr lang="en-US"/>
              <a:t>: bao gồm các class, interface và enum để cho phép các hoạt động kiểu function trên các element (phần tử) của một Collection, Array. Nó thực hiện chỉ khi nó yêu cầu (lazy).</a:t>
            </a:r>
            <a:endParaRPr lang="en-US"/>
          </a:p>
          <a:p>
            <a:pPr marL="285750" indent="-285750">
              <a:lnSpc>
                <a:spcPct val="150000"/>
              </a:lnSpc>
              <a:buFont typeface="Arial" panose="020B0604020202020204" pitchFamily="34" charset="0"/>
              <a:buChar char="•"/>
            </a:pPr>
            <a:r>
              <a:rPr lang="en-US" b="1"/>
              <a:t>Date Time API </a:t>
            </a:r>
            <a:r>
              <a:rPr lang="en-US"/>
              <a:t>: cung cấp một số lớp mới trong gói java.time cùng với định dạng thời gian Joda.</a:t>
            </a:r>
            <a:endParaRPr lang="en-US"/>
          </a:p>
          <a:p>
            <a:pPr marL="285750" indent="-285750">
              <a:lnSpc>
                <a:spcPct val="150000"/>
              </a:lnSpc>
              <a:buFont typeface="Arial" panose="020B0604020202020204" pitchFamily="34" charset="0"/>
              <a:buChar char="•"/>
            </a:pPr>
            <a:r>
              <a:rPr lang="en-US" b="1"/>
              <a:t>Optional </a:t>
            </a:r>
            <a:r>
              <a:rPr lang="en-US"/>
              <a:t>: là một lớp được sử dụng để hạn chế với lỗi NullPointerException trong ứng dụng Java.</a:t>
            </a:r>
            <a:endParaRPr lang="en-US"/>
          </a:p>
          <a:p>
            <a:pPr>
              <a:lnSpc>
                <a:spcPct val="150000"/>
              </a:lnSpc>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9</a:t>
            </a:r>
            <a:endParaRPr lang="en-US" sz="4400" b="1" strike="noStrike" spc="-1">
              <a:latin typeface="Arial" panose="020B0604020202020204"/>
            </a:endParaRPr>
          </a:p>
        </p:txBody>
      </p:sp>
      <p:sp>
        <p:nvSpPr>
          <p:cNvPr id="2" name="Text Box 1"/>
          <p:cNvSpPr txBox="1"/>
          <p:nvPr/>
        </p:nvSpPr>
        <p:spPr>
          <a:xfrm>
            <a:off x="919480" y="1355090"/>
            <a:ext cx="7607300" cy="4661535"/>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Java 9 REPL</a:t>
            </a:r>
            <a:r>
              <a:rPr lang="en-US"/>
              <a:t> (Java Shell): Nó được sử dụng để thực hiện và kiểm tra bất kỳ cấu trúc Java nào như class, interface, enum, object, statements ...vv rất dễ dàng.</a:t>
            </a:r>
            <a:endParaRPr lang="en-US"/>
          </a:p>
          <a:p>
            <a:pPr marL="285750" indent="-285750">
              <a:lnSpc>
                <a:spcPct val="150000"/>
              </a:lnSpc>
              <a:buFont typeface="Arial" panose="020B0604020202020204" pitchFamily="34" charset="0"/>
              <a:buChar char="•"/>
            </a:pPr>
            <a:r>
              <a:rPr lang="en-US" b="1"/>
              <a:t>Collection Factory Methods</a:t>
            </a:r>
            <a:r>
              <a:rPr lang="en-US"/>
              <a:t>: Oracle Corp đã giới thiệu một số phương pháp để tạo ra danh sách không thể thay đổi các đối tượng Set, Map và Map.Entry.</a:t>
            </a:r>
            <a:endParaRPr lang="en-US"/>
          </a:p>
          <a:p>
            <a:pPr marL="285750" indent="-285750">
              <a:lnSpc>
                <a:spcPct val="150000"/>
              </a:lnSpc>
              <a:buFont typeface="Arial" panose="020B0604020202020204" pitchFamily="34" charset="0"/>
              <a:buChar char="•"/>
            </a:pPr>
            <a:r>
              <a:rPr lang="en-US" b="1"/>
              <a:t>Private methods in Interfaces</a:t>
            </a:r>
            <a:r>
              <a:rPr lang="en-US"/>
              <a:t>: chúng ta cũng có thể viết các phương thức private static và private trong một giao diện sử dụng từ khoá ‘private’.</a:t>
            </a:r>
            <a:endParaRPr lang="en-US"/>
          </a:p>
          <a:p>
            <a:pPr marL="285750" indent="-285750">
              <a:lnSpc>
                <a:spcPct val="150000"/>
              </a:lnSpc>
              <a:buFont typeface="Arial" panose="020B0604020202020204" pitchFamily="34" charset="0"/>
              <a:buChar char="•"/>
            </a:pPr>
            <a:r>
              <a:rPr lang="en-US" b="1"/>
              <a:t>Process API Improvements</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1"/>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1"/>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endParaRPr lang="en-US" sz="2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437418"/>
            <a:ext cx="9071640" cy="9899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Important Classes/Interfaces in the Executor hierarchy</a:t>
            </a:r>
            <a:endParaRPr lang="en-US" sz="2800" b="1" strike="noStrike" spc="-1">
              <a:latin typeface="Arial" panose="020B0604020202020204"/>
            </a:endParaRPr>
          </a:p>
        </p:txBody>
      </p:sp>
      <p:pic>
        <p:nvPicPr>
          <p:cNvPr id="2" name="Picture 1"/>
          <p:cNvPicPr>
            <a:picLocks noChangeAspect="1"/>
          </p:cNvPicPr>
          <p:nvPr/>
        </p:nvPicPr>
        <p:blipFill>
          <a:blip r:embed="rId1"/>
          <a:stretch>
            <a:fillRect/>
          </a:stretch>
        </p:blipFill>
        <p:spPr>
          <a:xfrm>
            <a:off x="1111250" y="1525905"/>
            <a:ext cx="7856855" cy="5809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60527"/>
            <a:ext cx="9071640" cy="494665"/>
          </a:xfrm>
          <a:prstGeom prst="rect">
            <a:avLst/>
          </a:prstGeom>
          <a:noFill/>
          <a:ln>
            <a:noFill/>
          </a:ln>
        </p:spPr>
        <p:txBody>
          <a:bodyPr lIns="0" tIns="0" rIns="0" bIns="0" anchor="ctr">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Callable, Future, Executors</a:t>
            </a:r>
            <a:endParaRPr lang="en-US" sz="2800" b="0" strike="noStrike" spc="-1">
              <a:latin typeface="Arial" panose="020B0604020202020204"/>
            </a:endParaRPr>
          </a:p>
        </p:txBody>
      </p:sp>
      <p:sp>
        <p:nvSpPr>
          <p:cNvPr id="58" name="TextShape 2"/>
          <p:cNvSpPr txBox="1"/>
          <p:nvPr/>
        </p:nvSpPr>
        <p:spPr>
          <a:xfrm>
            <a:off x="741240" y="1012320"/>
            <a:ext cx="8859960" cy="6223635"/>
          </a:xfrm>
          <a:prstGeom prst="rect">
            <a:avLst/>
          </a:prstGeom>
          <a:noFill/>
          <a:ln>
            <a:noFill/>
          </a:ln>
        </p:spPr>
        <p:txBody>
          <a:bodyPr wrap="square" lIns="90000" tIns="45000" rIns="90000" bIns="45000">
            <a:spAutoFit/>
          </a:bodyPr>
          <a:p>
            <a:pPr indent="0">
              <a:lnSpc>
                <a:spcPct val="150000"/>
              </a:lnSpc>
              <a:spcBef>
                <a:spcPts val="580"/>
              </a:spcBef>
              <a:spcAft>
                <a:spcPts val="580"/>
              </a:spcAft>
              <a:buClr>
                <a:srgbClr val="000000"/>
              </a:buClr>
              <a:buSzPct val="45000"/>
              <a:buFont typeface="Wingdings" panose="05000000000000000000" pitchFamily="2" charset="2"/>
              <a:buNone/>
            </a:pPr>
            <a:r>
              <a:rPr lang="en-US" sz="2000" b="1" strike="noStrike" spc="-1">
                <a:latin typeface="Arial" panose="020B0604020202020204"/>
              </a:rPr>
              <a:t>Ta có thể xử lý bất đồng bộ trong java voi Future</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Thay vì tạo thread bằng việc Extend Thread hoặc implement Runable và tự quản lý số lượng thread. Thì ta có một hướng tiếp cận khác đó là sử dụng Callable và Future. (Cho phép hủy các thread, kiểm tra thread đã hoàn thành chưa, quản lý số thread chạy cùng lúc …)</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Callable là một interface trong java, nó định nghĩa một công việc và trả về một kết quả trong tương lai và có thể throw Exception</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Future là kết quả trả về của Callable, nó thể hiện kết quả của một phép tính không đồng bộ, cho phép kiểm tra trạng thái của phép tính (đã thực hiện xong chưa, kết quả trả về là gì…)</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Executors là một class tiện ích trong Java, dùng để tạo thread pool, đối tượng Callable cho các xử lý bất đồng bộ..</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7232</Words>
  <Application>WPS Presentation</Application>
  <PresentationFormat/>
  <Paragraphs>133</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vt:lpstr>
      <vt:lpstr>Symbol</vt:lpstr>
      <vt:lpstr>Times New Roman</vt:lpstr>
      <vt:lpstr>Microsoft YaHei</vt:lpstr>
      <vt:lpstr/>
      <vt:lpstr>Arial Unicode MS</vt:lpstr>
      <vt:lpstr>Calibri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20</cp:revision>
  <dcterms:created xsi:type="dcterms:W3CDTF">2019-06-26T16:22:00Z</dcterms:created>
  <dcterms:modified xsi:type="dcterms:W3CDTF">2019-10-04T04:18:32Z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