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33ECBCCC-2E64-4F50-B7BD-BEDA704A0FD9}"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Java Core</a:t>
            </a:r>
            <a:endParaRPr lang="en-US" sz="4400" b="0" strike="noStrike" spc="-1">
              <a:latin typeface="Arial" panose="020B0604020202020204"/>
            </a:endParaRPr>
          </a:p>
        </p:txBody>
      </p:sp>
      <p:sp>
        <p:nvSpPr>
          <p:cNvPr id="42" name="TextShape 2"/>
          <p:cNvSpPr txBox="1"/>
          <p:nvPr/>
        </p:nvSpPr>
        <p:spPr>
          <a:xfrm>
            <a:off x="715680" y="1371600"/>
            <a:ext cx="8859960" cy="639572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vs 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HashCode vs Equals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Callable, Future, Executors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CompletableFuture</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So sánh Future và CompletableFuture trong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How to init object in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String Pool, StringBuffer, StringBuilder</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Exception</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Database Index</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8</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Java 9</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CompletableFuture</a:t>
            </a:r>
            <a:endParaRPr lang="en-US" sz="2800" b="0" strike="noStrike" spc="-1">
              <a:latin typeface="Arial" panose="020B0604020202020204"/>
            </a:endParaRPr>
          </a:p>
        </p:txBody>
      </p:sp>
      <p:sp>
        <p:nvSpPr>
          <p:cNvPr id="63" name="TextShape 2"/>
          <p:cNvSpPr txBox="1"/>
          <p:nvPr/>
        </p:nvSpPr>
        <p:spPr>
          <a:xfrm>
            <a:off x="924120" y="1420200"/>
            <a:ext cx="8859960" cy="5521325"/>
          </a:xfrm>
          <a:prstGeom prst="rect">
            <a:avLst/>
          </a:prstGeom>
          <a:noFill/>
          <a:ln>
            <a:noFill/>
          </a:ln>
        </p:spPr>
        <p:txBody>
          <a:bodyPr wrap="square" lIns="90000" tIns="45000" rIns="90000" bIns="45000">
            <a:spAutoFit/>
          </a:bodyPr>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Ta có thể xử lý bất đồng bộ trong java voi Future, tuy nhiên nó vẫn còn nhiều hạn chế. Từ Java 8, ta có thêm class CompletableFuture để khác phúc các vấn đề đó.</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a:t>
            </a:r>
            <a:r>
              <a:rPr lang="en-US" sz="2400" b="1" strike="noStrike" spc="-1">
                <a:latin typeface="Arial" panose="020B0604020202020204"/>
              </a:rPr>
              <a:t>CompletableFuture</a:t>
            </a:r>
            <a:r>
              <a:rPr lang="en-US" sz="2400" b="0" strike="noStrike" spc="-1">
                <a:latin typeface="Arial" panose="020B0604020202020204"/>
              </a:rPr>
              <a:t> là kết quả trả về của phép tính / method bất đồng bộ, cho phép kiểm tra trạng thái của phép tính (đã thực hiện xong chưa, kết quả trả về là gì…), bắt sự kiện khi method hoàn thành…</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Vd: https://stackjava.com/java8/completablefuture-la-gi-code-vi-du-java-completablefuture-java-8.html</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Future vs CompletableFuture</a:t>
            </a:r>
            <a:endParaRPr lang="en-US" sz="2800" b="0" strike="noStrike" spc="-1">
              <a:latin typeface="Arial" panose="020B0604020202020204"/>
            </a:endParaRPr>
          </a:p>
        </p:txBody>
      </p:sp>
      <p:sp>
        <p:nvSpPr>
          <p:cNvPr id="65" name="TextShape 2"/>
          <p:cNvSpPr txBox="1"/>
          <p:nvPr/>
        </p:nvSpPr>
        <p:spPr>
          <a:xfrm>
            <a:off x="924120" y="1420200"/>
            <a:ext cx="8859960" cy="4980600"/>
          </a:xfrm>
          <a:prstGeom prst="rect">
            <a:avLst/>
          </a:prstGeom>
          <a:noFill/>
          <a:ln>
            <a:noFill/>
          </a:ln>
        </p:spPr>
        <p:txBody>
          <a:bodyPr lIns="90000" tIns="45000" rIns="90000" bIns="45000">
            <a:spAutoFit/>
          </a:bodyPr>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Future là một tính năng cung cấp từ Java 5. Future là kết quả trả về của một tính toán bất đồng bộ (khi tính toán nó sẽ tạo ra một thread riêng để chạy và sau đó trả về kết quả vào Future)</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CompletableFuture được cung tấp từ Java 8, nó thực hiện implements lại Future và khắc phục, bổ sung các hạn chế mà Future chưa xử lý được.</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Future vs CompletableFuture</a:t>
            </a:r>
            <a:endParaRPr lang="en-US" sz="2800" b="0" strike="noStrike" spc="-1">
              <a:latin typeface="Arial" panose="020B0604020202020204"/>
            </a:endParaRPr>
          </a:p>
        </p:txBody>
      </p:sp>
      <p:sp>
        <p:nvSpPr>
          <p:cNvPr id="67" name="TextShape 2"/>
          <p:cNvSpPr txBox="1"/>
          <p:nvPr/>
        </p:nvSpPr>
        <p:spPr>
          <a:xfrm>
            <a:off x="924120" y="1420200"/>
            <a:ext cx="8859960" cy="5373370"/>
          </a:xfrm>
          <a:prstGeom prst="rect">
            <a:avLst/>
          </a:prstGeom>
          <a:noFill/>
          <a:ln>
            <a:noFill/>
          </a:ln>
        </p:spPr>
        <p:txBody>
          <a:bodyPr lIns="90000" tIns="45000" rIns="90000" bIns="45000">
            <a:spAutoFit/>
          </a:bodyPr>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implements từ Future do đó nó có thể làm tất cả những gì mà Future cung cấp.</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Ngoài ra CompletableFuture còn implements CompletionStage nên nó thể khắc phục các hạn chế mà Future chưa thể làm được như:</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thông báo và cho phép lắng nghe sự kiện hoàn thành, ta có thể xử lý dữ liệu, thêm các hành động khi CompletableFuture thực hiện xong với các method thenRun, thenAccept, thenApply, handle, thenApply...</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hỗ trợ xử lý async và cả sync cho các hành động xử lý dữ liệu với  các method thenRunAsync, thenAcceptAsync, thenApplyAsync, handleAsync, thenApplyAsync...</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Ta có thể bắt CompletableFuture hoàn thành và trả về một giá trị mặc định nào đó</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cho phép xử lý exception với method handle, handleAsync</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cho phép xử lý kết hợp nhiều tính toán bất đồng bộ với nhau như</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Thực hiện các tính toán theo một thứ tự với method thenApply, thenRun, thenAccept(Ví dụ hành động 1 xong thì mới bắt đầu hành động 2)</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bắt sự kiện khi nhiều CompletableFuture hoàn thành với method allOf (ví dụ cả hành động 1 và hành động 2 xong thì mới bắt đầu hành động 3)</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69"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#1: Using “</a:t>
            </a:r>
            <a:r>
              <a:rPr lang="en-US" sz="1800" b="0" i="1" strike="noStrike" spc="-1">
                <a:latin typeface="Arial" panose="020B0604020202020204"/>
              </a:rPr>
              <a:t>new</a:t>
            </a:r>
            <a:r>
              <a:rPr lang="en-US" sz="1800" b="0" strike="noStrike" spc="-1">
                <a:latin typeface="Arial" panose="020B0604020202020204"/>
              </a:rPr>
              <a:t>” key:  Customer c1 = new Customer();</a:t>
            </a:r>
            <a:endParaRPr lang="en-US" sz="1800" b="0" strike="noStrike" spc="-1">
              <a:latin typeface="Arial" panose="020B0604020202020204"/>
            </a:endParaRPr>
          </a:p>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#2: Using method </a:t>
            </a:r>
            <a:r>
              <a:rPr lang="en-US" sz="1800" b="0" i="1" strike="noStrike" spc="-1">
                <a:latin typeface="Arial" panose="020B0604020202020204"/>
              </a:rPr>
              <a:t>newInstance()</a:t>
            </a:r>
            <a:endParaRPr lang="en-US" sz="1800" b="0" strike="noStrike" spc="-1">
              <a:latin typeface="Arial" panose="020B0604020202020204"/>
            </a:endParaRPr>
          </a:p>
        </p:txBody>
      </p:sp>
      <p:pic>
        <p:nvPicPr>
          <p:cNvPr id="70" name="Picture 69"/>
          <p:cNvPicPr/>
          <p:nvPr/>
        </p:nvPicPr>
        <p:blipFill>
          <a:blip r:embed="rId1"/>
          <a:stretch>
            <a:fillRect/>
          </a:stretch>
        </p:blipFill>
        <p:spPr>
          <a:xfrm>
            <a:off x="1828800" y="2522520"/>
            <a:ext cx="6428880" cy="2323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2"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Clone object, Class của đối tượng được clone phải implement interface Cloneable và override lại method clone():</a:t>
            </a:r>
            <a:endParaRPr lang="en-US" sz="1800" b="0" strike="noStrike" spc="-1">
              <a:latin typeface="Arial" panose="020B0604020202020204"/>
            </a:endParaRPr>
          </a:p>
        </p:txBody>
      </p:sp>
      <p:pic>
        <p:nvPicPr>
          <p:cNvPr id="73" name="Picture 72"/>
          <p:cNvPicPr/>
          <p:nvPr/>
        </p:nvPicPr>
        <p:blipFill>
          <a:blip r:embed="rId1"/>
          <a:stretch>
            <a:fillRect/>
          </a:stretch>
        </p:blipFill>
        <p:spPr>
          <a:xfrm>
            <a:off x="2352960" y="2108520"/>
            <a:ext cx="5419440" cy="3161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5" name="TextShape 2"/>
          <p:cNvSpPr txBox="1"/>
          <p:nvPr/>
        </p:nvSpPr>
        <p:spPr>
          <a:xfrm>
            <a:off x="924120" y="1420200"/>
            <a:ext cx="8859960" cy="64262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#4: Sử dụng deserialization, Cách này chính là chuyển một mảng byte thành đối tượng.</a:t>
            </a:r>
            <a:endParaRPr lang="en-US" sz="1800" b="0" strike="noStrike" spc="-1">
              <a:latin typeface="Arial" panose="020B0604020202020204"/>
            </a:endParaRPr>
          </a:p>
        </p:txBody>
      </p:sp>
      <p:pic>
        <p:nvPicPr>
          <p:cNvPr id="76" name="Picture 75"/>
          <p:cNvPicPr/>
          <p:nvPr/>
        </p:nvPicPr>
        <p:blipFill>
          <a:blip r:embed="rId1"/>
          <a:stretch>
            <a:fillRect/>
          </a:stretch>
        </p:blipFill>
        <p:spPr>
          <a:xfrm>
            <a:off x="1856160" y="2581560"/>
            <a:ext cx="7013520" cy="3453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String Pool, StringBuffer, StringBuilder</a:t>
            </a:r>
            <a:endParaRPr lang="en-US" sz="2200" b="0" strike="noStrike" spc="-1">
              <a:latin typeface="Arial" panose="020B0604020202020204"/>
            </a:endParaRPr>
          </a:p>
        </p:txBody>
      </p:sp>
      <p:sp>
        <p:nvSpPr>
          <p:cNvPr id="78" name="TextShape 2"/>
          <p:cNvSpPr txBox="1"/>
          <p:nvPr/>
        </p:nvSpPr>
        <p:spPr>
          <a:xfrm>
            <a:off x="924120" y="1420200"/>
            <a:ext cx="8859960" cy="4038600"/>
          </a:xfrm>
          <a:prstGeom prst="rect">
            <a:avLst/>
          </a:prstGeom>
          <a:noFill/>
          <a:ln>
            <a:noFill/>
          </a:ln>
        </p:spPr>
        <p:txBody>
          <a:bodyPr wrap="square" lIns="90000" tIns="45000" rIns="90000" bIns="45000">
            <a:spAutoFit/>
          </a:bodyPr>
          <a:p>
            <a:pPr indent="0">
              <a:spcBef>
                <a:spcPts val="1450"/>
              </a:spcBef>
              <a:spcAft>
                <a:spcPts val="1450"/>
              </a:spcAft>
              <a:buClr>
                <a:srgbClr val="000000"/>
              </a:buClr>
              <a:buSzPct val="45000"/>
              <a:buFont typeface="Wingdings" panose="05000000000000000000" pitchFamily="2" charset="2"/>
              <a:buNone/>
            </a:pP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is immutable whereas StringBuffer and StringBuider are mutable classes.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StringBuffer is thread safe and synchronized whereas StringBuilder is not, thats why </a:t>
            </a:r>
            <a:r>
              <a:rPr lang="en-US" sz="2000" b="0" i="1" strike="noStrike" spc="-1">
                <a:latin typeface="Arial" panose="020B0604020202020204"/>
              </a:rPr>
              <a:t>StringBuilder is more faster than StringBuffer</a:t>
            </a:r>
            <a:r>
              <a:rPr lang="en-US" sz="2000" b="0" strike="noStrike" spc="-1">
                <a:latin typeface="Arial" panose="020B0604020202020204"/>
              </a:rPr>
              <a:t>.</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concat + operator internally uses StringBuffer or StringBuilder class.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For String manipulations in non-multi threaded environment, we should use StringBuilder else use StringBuffer class.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504990"/>
            <a:ext cx="9071640" cy="388620"/>
          </a:xfrm>
          <a:prstGeom prst="rect">
            <a:avLst/>
          </a:prstGeom>
          <a:noFill/>
          <a:ln>
            <a:noFill/>
          </a:ln>
        </p:spPr>
        <p:txBody>
          <a:bodyPr lIns="0" tIns="0" rIns="0" bIns="0" anchor="ctr">
            <a:spAutoFit/>
          </a:bodyPr>
          <a:p>
            <a:pPr indent="0" algn="l">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Exception</a:t>
            </a:r>
            <a:endParaRPr lang="en-US" sz="2200" b="0" strike="noStrike" spc="-1">
              <a:latin typeface="Arial" panose="020B0604020202020204"/>
            </a:endParaRPr>
          </a:p>
        </p:txBody>
      </p:sp>
      <p:pic>
        <p:nvPicPr>
          <p:cNvPr id="80" name="Picture 79"/>
          <p:cNvPicPr/>
          <p:nvPr/>
        </p:nvPicPr>
        <p:blipFill>
          <a:blip r:embed="rId1"/>
          <a:stretch>
            <a:fillRect/>
          </a:stretch>
        </p:blipFill>
        <p:spPr>
          <a:xfrm>
            <a:off x="2743200" y="1097280"/>
            <a:ext cx="6162480" cy="5648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Database Index</a:t>
            </a:r>
            <a:endParaRPr lang="en-US" sz="2200" b="0" strike="noStrike" spc="-1">
              <a:latin typeface="Arial" panose="020B0604020202020204"/>
            </a:endParaRPr>
          </a:p>
        </p:txBody>
      </p:sp>
      <p:sp>
        <p:nvSpPr>
          <p:cNvPr id="82" name="TextShape 2"/>
          <p:cNvSpPr txBox="1"/>
          <p:nvPr/>
        </p:nvSpPr>
        <p:spPr>
          <a:xfrm>
            <a:off x="1721160" y="2217600"/>
            <a:ext cx="6686640" cy="602280"/>
          </a:xfrm>
          <a:prstGeom prst="rect">
            <a:avLst/>
          </a:prstGeom>
          <a:noFill/>
          <a:ln>
            <a:noFill/>
          </a:ln>
        </p:spPr>
        <p:txBody>
          <a:bodyPr lIns="90000" tIns="45000" rIns="90000" bIns="45000">
            <a:spAutoFit/>
          </a:bodyPr>
          <a:p>
            <a:r>
              <a:rPr lang="en-US" sz="1800" b="0" strike="noStrike" spc="-1">
                <a:latin typeface="Arial" panose="020B0604020202020204"/>
              </a:rPr>
              <a:t>https://viblo.asia/p/tim-hieu-ve-database-index-3wjAM7VgRmWe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8</a:t>
            </a:r>
            <a:endParaRPr lang="en-US" sz="4400" b="1" strike="noStrike" spc="-1">
              <a:latin typeface="Arial" panose="020B0604020202020204"/>
            </a:endParaRPr>
          </a:p>
        </p:txBody>
      </p:sp>
      <p:sp>
        <p:nvSpPr>
          <p:cNvPr id="2" name="Text Box 1"/>
          <p:cNvSpPr txBox="1"/>
          <p:nvPr/>
        </p:nvSpPr>
        <p:spPr>
          <a:xfrm>
            <a:off x="919480" y="1355090"/>
            <a:ext cx="7607300" cy="5492750"/>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Default method</a:t>
            </a:r>
            <a:r>
              <a:rPr lang="en-US"/>
              <a:t> : Cung cấp phương thức mặc định cho Interface.</a:t>
            </a:r>
            <a:endParaRPr lang="en-US"/>
          </a:p>
          <a:p>
            <a:pPr marL="285750" indent="-285750">
              <a:lnSpc>
                <a:spcPct val="150000"/>
              </a:lnSpc>
              <a:buFont typeface="Arial" panose="020B0604020202020204" pitchFamily="34" charset="0"/>
              <a:buChar char="•"/>
            </a:pPr>
            <a:r>
              <a:rPr lang="en-US" b="1"/>
              <a:t>Lambda expression</a:t>
            </a:r>
            <a:r>
              <a:rPr lang="en-US"/>
              <a:t> : Thêm khả năng xử lý function cho Java.</a:t>
            </a:r>
            <a:endParaRPr lang="en-US"/>
          </a:p>
          <a:p>
            <a:pPr marL="285750" indent="-285750">
              <a:lnSpc>
                <a:spcPct val="150000"/>
              </a:lnSpc>
              <a:buFont typeface="Arial" panose="020B0604020202020204" pitchFamily="34" charset="0"/>
              <a:buChar char="•"/>
            </a:pPr>
            <a:r>
              <a:rPr lang="en-US" b="1"/>
              <a:t>Method references</a:t>
            </a:r>
            <a:r>
              <a:rPr lang="en-US"/>
              <a:t> : Các hàm tham chiếu theo tên của phương thức thay vì gọi trực tiếp. Sử dụng các function làm tham số.</a:t>
            </a:r>
            <a:endParaRPr lang="en-US"/>
          </a:p>
          <a:p>
            <a:pPr marL="285750" indent="-285750">
              <a:lnSpc>
                <a:spcPct val="150000"/>
              </a:lnSpc>
              <a:buFont typeface="Arial" panose="020B0604020202020204" pitchFamily="34" charset="0"/>
              <a:buChar char="•"/>
            </a:pPr>
            <a:r>
              <a:rPr lang="en-US" b="1"/>
              <a:t>Stream API </a:t>
            </a:r>
            <a:r>
              <a:rPr lang="en-US"/>
              <a:t>: bao gồm các class, interface và enum để cho phép các hoạt động kiểu function trên các element (phần tử) của một Collection, Array. Nó thực hiện chỉ khi nó yêu cầu (lazy).</a:t>
            </a:r>
            <a:endParaRPr lang="en-US"/>
          </a:p>
          <a:p>
            <a:pPr marL="285750" indent="-285750">
              <a:lnSpc>
                <a:spcPct val="150000"/>
              </a:lnSpc>
              <a:buFont typeface="Arial" panose="020B0604020202020204" pitchFamily="34" charset="0"/>
              <a:buChar char="•"/>
            </a:pPr>
            <a:r>
              <a:rPr lang="en-US" b="1"/>
              <a:t>Date Time API </a:t>
            </a:r>
            <a:r>
              <a:rPr lang="en-US"/>
              <a:t>: cung cấp một số lớp mới trong gói java.time cùng với định dạng thời gian Joda.</a:t>
            </a:r>
            <a:endParaRPr lang="en-US"/>
          </a:p>
          <a:p>
            <a:pPr marL="285750" indent="-285750">
              <a:lnSpc>
                <a:spcPct val="150000"/>
              </a:lnSpc>
              <a:buFont typeface="Arial" panose="020B0604020202020204" pitchFamily="34" charset="0"/>
              <a:buChar char="•"/>
            </a:pPr>
            <a:r>
              <a:rPr lang="en-US" b="1"/>
              <a:t>Optional </a:t>
            </a:r>
            <a:r>
              <a:rPr lang="en-US"/>
              <a:t>: là một lớp được sử dụng để hạn chế với lỗi NullPointerException trong ứng dụng Java.</a:t>
            </a:r>
            <a:endParaRPr lang="en-US"/>
          </a:p>
          <a:p>
            <a:pPr>
              <a:lnSpc>
                <a:spcPct val="150000"/>
              </a:lnSpc>
            </a:pP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4"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Heap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là bộ nhớ được sử dụng bởi Java Runtime để cấp phát bộ nhớ cho các đối tượng (object) và String.</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Bất kỳ khi nào có một đối tượng được tạo, nó sẽ được tạo lưu ở bộ nhớ Heap.</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Bộ dọn rác (Garbage Collection) chạy trên heap memory để giải phóng bộ nhớ được sử dụng bởi các đối tượng có bất kỳ tham chiếu nào.</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10362"/>
            <a:ext cx="9071640" cy="77787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4400" b="1" strike="noStrike" spc="-1">
                <a:latin typeface="Arial" panose="020B0604020202020204"/>
              </a:rPr>
              <a:t>Java 9</a:t>
            </a:r>
            <a:endParaRPr lang="en-US" sz="4400" b="1" strike="noStrike" spc="-1">
              <a:latin typeface="Arial" panose="020B0604020202020204"/>
            </a:endParaRPr>
          </a:p>
        </p:txBody>
      </p:sp>
      <p:sp>
        <p:nvSpPr>
          <p:cNvPr id="2" name="Text Box 1"/>
          <p:cNvSpPr txBox="1"/>
          <p:nvPr/>
        </p:nvSpPr>
        <p:spPr>
          <a:xfrm>
            <a:off x="919480" y="1355090"/>
            <a:ext cx="7607300" cy="4661535"/>
          </a:xfrm>
          <a:prstGeom prst="rect">
            <a:avLst/>
          </a:prstGeom>
          <a:noFill/>
        </p:spPr>
        <p:txBody>
          <a:bodyPr wrap="square" rtlCol="0" anchor="t">
            <a:spAutoFit/>
          </a:bodyPr>
          <a:p>
            <a:pPr>
              <a:lnSpc>
                <a:spcPct val="150000"/>
              </a:lnSpc>
            </a:pPr>
            <a:r>
              <a:rPr lang="en-US"/>
              <a:t>Một số tính năng mới chủ yếu của Java 8 bao gồm:</a:t>
            </a:r>
            <a:endParaRPr lang="en-US"/>
          </a:p>
          <a:p>
            <a:pPr marL="285750" indent="-285750">
              <a:lnSpc>
                <a:spcPct val="150000"/>
              </a:lnSpc>
              <a:buFont typeface="Arial" panose="020B0604020202020204" pitchFamily="34" charset="0"/>
              <a:buChar char="•"/>
            </a:pPr>
            <a:r>
              <a:rPr lang="en-US" b="1"/>
              <a:t>Java 9 REPL</a:t>
            </a:r>
            <a:r>
              <a:rPr lang="en-US"/>
              <a:t> (Java Shell): Nó được sử dụng để thực hiện và kiểm tra bất kỳ cấu trúc Java nào như class, interface, enum, object, statements ...vv rất dễ dàng.</a:t>
            </a:r>
            <a:endParaRPr lang="en-US"/>
          </a:p>
          <a:p>
            <a:pPr marL="285750" indent="-285750">
              <a:lnSpc>
                <a:spcPct val="150000"/>
              </a:lnSpc>
              <a:buFont typeface="Arial" panose="020B0604020202020204" pitchFamily="34" charset="0"/>
              <a:buChar char="•"/>
            </a:pPr>
            <a:r>
              <a:rPr lang="en-US" b="1"/>
              <a:t>Collection Factory Methods</a:t>
            </a:r>
            <a:r>
              <a:rPr lang="en-US"/>
              <a:t>: Oracle Corp đã giới thiệu một số phương pháp để tạo ra danh sách không thể thay đổi các đối tượng Set, Map và Map.Entry.</a:t>
            </a:r>
            <a:endParaRPr lang="en-US"/>
          </a:p>
          <a:p>
            <a:pPr marL="285750" indent="-285750">
              <a:lnSpc>
                <a:spcPct val="150000"/>
              </a:lnSpc>
              <a:buFont typeface="Arial" panose="020B0604020202020204" pitchFamily="34" charset="0"/>
              <a:buChar char="•"/>
            </a:pPr>
            <a:r>
              <a:rPr lang="en-US" b="1"/>
              <a:t>Private methods in Interfaces</a:t>
            </a:r>
            <a:r>
              <a:rPr lang="en-US"/>
              <a:t>: chúng ta cũng có thể viết các phương thức private static và private trong một giao diện sử dụng từ khoá ‘private’.</a:t>
            </a:r>
            <a:endParaRPr lang="en-US"/>
          </a:p>
          <a:p>
            <a:pPr marL="285750" indent="-285750">
              <a:lnSpc>
                <a:spcPct val="150000"/>
              </a:lnSpc>
              <a:buFont typeface="Arial" panose="020B0604020202020204" pitchFamily="34" charset="0"/>
              <a:buChar char="•"/>
            </a:pPr>
            <a:r>
              <a:rPr lang="en-US" b="1"/>
              <a:t>Process API Improvements</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702530"/>
            <a:ext cx="9071640" cy="459740"/>
          </a:xfrm>
          <a:prstGeom prst="rect">
            <a:avLst/>
          </a:prstGeom>
          <a:noFill/>
          <a:ln>
            <a:noFill/>
          </a:ln>
        </p:spPr>
        <p:txBody>
          <a:bodyPr wrap="square"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6" name="TextShape 2"/>
          <p:cNvSpPr txBox="1"/>
          <p:nvPr/>
        </p:nvSpPr>
        <p:spPr>
          <a:xfrm>
            <a:off x="715840" y="1549105"/>
            <a:ext cx="8859960" cy="5354320"/>
          </a:xfrm>
          <a:prstGeom prst="rect">
            <a:avLst/>
          </a:prstGeom>
          <a:noFill/>
          <a:ln>
            <a:noFill/>
          </a:ln>
        </p:spPr>
        <p:txBody>
          <a:bodyPr wrap="square" lIns="90000" tIns="45000" rIns="90000" bIns="45000">
            <a:spAutoFit/>
          </a:bodyPr>
          <a:p>
            <a:pPr indent="0">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sử dụng cho quá trình thực thi của mỗi thread.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bao gồm các giá trị cụ thể của method: các biến local và các tham chiếu tới các đối tượng chứa ở trong heap memory được tham chiếu bởi method.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có kích thước rất nhỏ so với Heap memory.</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48" name="TextShape 2"/>
          <p:cNvSpPr txBox="1"/>
          <p:nvPr/>
        </p:nvSpPr>
        <p:spPr>
          <a:xfrm>
            <a:off x="741240" y="196884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vd1:</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49" name="Picture 48"/>
          <p:cNvPicPr/>
          <p:nvPr/>
        </p:nvPicPr>
        <p:blipFill>
          <a:blip r:embed="rId1"/>
          <a:stretch>
            <a:fillRect/>
          </a:stretch>
        </p:blipFill>
        <p:spPr>
          <a:xfrm>
            <a:off x="2644560" y="2926080"/>
            <a:ext cx="4762080" cy="3076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51" name="TextShape 2"/>
          <p:cNvSpPr txBox="1"/>
          <p:nvPr/>
        </p:nvSpPr>
        <p:spPr>
          <a:xfrm>
            <a:off x="731520" y="132876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vd2:</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52" name="Picture 51"/>
          <p:cNvPicPr/>
          <p:nvPr/>
        </p:nvPicPr>
        <p:blipFill>
          <a:blip r:embed="rId1"/>
          <a:stretch>
            <a:fillRect/>
          </a:stretch>
        </p:blipFill>
        <p:spPr>
          <a:xfrm>
            <a:off x="266760" y="1936800"/>
            <a:ext cx="9700200" cy="5286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06247"/>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4" name="TextShape 2"/>
          <p:cNvSpPr txBox="1"/>
          <p:nvPr/>
        </p:nvSpPr>
        <p:spPr>
          <a:xfrm>
            <a:off x="741240" y="1250280"/>
            <a:ext cx="8859960" cy="6047105"/>
          </a:xfrm>
          <a:prstGeom prst="rect">
            <a:avLst/>
          </a:prstGeom>
          <a:noFill/>
          <a:ln>
            <a:noFill/>
          </a:ln>
        </p:spPr>
        <p:txBody>
          <a:bodyPr lIns="90000" tIns="45000" rIns="90000" bIns="45000">
            <a:spAutoFit/>
          </a:bodyPr>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Toán tử ‘==’:</a:t>
            </a:r>
            <a:r>
              <a:rPr lang="en-US" sz="2200" b="0" strike="noStrike" spc="-1">
                <a:latin typeface="Arial" panose="020B0604020202020204"/>
              </a:rPr>
              <a:t> được dùng để so sánh địa chỉ 2 đối tượng và giá trị của các biến primative (int, long, byte,..)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Đối với các biến primative thì khi so sánh ‘==’ nó sẽ so sánh giá trị của chúng, ví dụ int a=10, int b=10 thì a==b sẽ trả về giá trị true, hay String str1=”a” , str2=”abc” thì so sánh str1==str2 sẽ trả về false.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Equal()</a:t>
            </a:r>
            <a:r>
              <a:rPr lang="en-US" sz="2200" b="0" strike="noStrike" spc="-1">
                <a:latin typeface="Arial" panose="020B0604020202020204"/>
              </a:rPr>
              <a:t>: được dùng để định nghĩa thế nào là 2 đối tượng trùng nhau, equals() chỉ áp dụng cho kiểu đối tượng, không áp dụng cho kiểu primative.</a:t>
            </a:r>
            <a:endParaRPr lang="en-US" sz="2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có thể hiểu là giá trị định danh cho 1 đối tượng, những đối tượng bằng nhau sẽ có hashCode bằng nhau còn hashCode bằng nhau thì chưa chắc 2 đối tượng đó đã bằng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6"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60527"/>
            <a:ext cx="9071640" cy="494665"/>
          </a:xfrm>
          <a:prstGeom prst="rect">
            <a:avLst/>
          </a:prstGeom>
          <a:noFill/>
          <a:ln>
            <a:noFill/>
          </a:ln>
        </p:spPr>
        <p:txBody>
          <a:bodyPr lIns="0" tIns="0" rIns="0" bIns="0" anchor="ctr">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Callable, Future, Executors</a:t>
            </a:r>
            <a:endParaRPr lang="en-US" sz="2800" b="0" strike="noStrike" spc="-1">
              <a:latin typeface="Arial" panose="020B0604020202020204"/>
            </a:endParaRPr>
          </a:p>
        </p:txBody>
      </p:sp>
      <p:sp>
        <p:nvSpPr>
          <p:cNvPr id="58" name="TextShape 2"/>
          <p:cNvSpPr txBox="1"/>
          <p:nvPr/>
        </p:nvSpPr>
        <p:spPr>
          <a:xfrm>
            <a:off x="741240" y="1012320"/>
            <a:ext cx="8859960" cy="6223635"/>
          </a:xfrm>
          <a:prstGeom prst="rect">
            <a:avLst/>
          </a:prstGeom>
          <a:noFill/>
          <a:ln>
            <a:noFill/>
          </a:ln>
        </p:spPr>
        <p:txBody>
          <a:bodyPr wrap="square" lIns="90000" tIns="45000" rIns="90000" bIns="45000">
            <a:spAutoFit/>
          </a:bodyPr>
          <a:p>
            <a:pPr indent="0">
              <a:lnSpc>
                <a:spcPct val="150000"/>
              </a:lnSpc>
              <a:spcBef>
                <a:spcPts val="580"/>
              </a:spcBef>
              <a:spcAft>
                <a:spcPts val="580"/>
              </a:spcAft>
              <a:buClr>
                <a:srgbClr val="000000"/>
              </a:buClr>
              <a:buSzPct val="45000"/>
              <a:buFont typeface="Wingdings" panose="05000000000000000000" pitchFamily="2" charset="2"/>
              <a:buNone/>
            </a:pPr>
            <a:r>
              <a:rPr lang="en-US" sz="2000" b="1" strike="noStrike" spc="-1">
                <a:latin typeface="Arial" panose="020B0604020202020204"/>
              </a:rPr>
              <a:t>Ta có thể xử lý bất đồng bộ trong java voi Future</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Thay vì tạo thread bằng việc Extend Thread hoặc implement Runable và tự quản lý số lượng thread. Thì ta có một hướng tiếp cận khác đó là sử dụng Callable và Future. (Cho phép hủy các thread, kiểm tra thread đã hoàn thành chưa, quản lý số thread chạy cùng lúc …)</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Callablelà một interface trong java, nó định nghĩa một công việc và trả về một kết quả trong tương lai và có thể throw Exception</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Future là kết quả trả về của Callable, nó thể hiện kết quả của một phép tính không đồng bộ, cho phép kiểm tra trạng thái của phép tính (đã thực hiện xong chưa, kết quả trả về là gì…)</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Executors là một class tiện ích trong Java, dùng để tạo thread pool, đối tượng Callable cho các xử lý bất đồng bộ..</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Callable, Future, Executors</a:t>
            </a:r>
            <a:endParaRPr lang="en-US" sz="2800" b="0" strike="noStrike" spc="-1">
              <a:latin typeface="Arial" panose="020B0604020202020204"/>
            </a:endParaRPr>
          </a:p>
        </p:txBody>
      </p:sp>
      <p:pic>
        <p:nvPicPr>
          <p:cNvPr id="60" name="Picture 59"/>
          <p:cNvPicPr/>
          <p:nvPr/>
        </p:nvPicPr>
        <p:blipFill>
          <a:blip r:embed="rId1"/>
          <a:stretch>
            <a:fillRect/>
          </a:stretch>
        </p:blipFill>
        <p:spPr>
          <a:xfrm>
            <a:off x="1097280" y="1645920"/>
            <a:ext cx="8412480" cy="4572000"/>
          </a:xfrm>
          <a:prstGeom prst="rect">
            <a:avLst/>
          </a:prstGeom>
          <a:ln>
            <a:noFill/>
          </a:ln>
        </p:spPr>
      </p:pic>
      <p:sp>
        <p:nvSpPr>
          <p:cNvPr id="61" name="TextShape 2"/>
          <p:cNvSpPr txBox="1"/>
          <p:nvPr/>
        </p:nvSpPr>
        <p:spPr>
          <a:xfrm>
            <a:off x="1097280" y="6510960"/>
            <a:ext cx="8079480" cy="602280"/>
          </a:xfrm>
          <a:prstGeom prst="rect">
            <a:avLst/>
          </a:prstGeom>
          <a:noFill/>
          <a:ln>
            <a:noFill/>
          </a:ln>
        </p:spPr>
        <p:txBody>
          <a:bodyPr lIns="90000" tIns="45000" rIns="90000" bIns="45000">
            <a:spAutoFit/>
          </a:bodyPr>
          <a:p>
            <a:r>
              <a:rPr lang="en-US" sz="1800" b="0" strike="noStrike" spc="-1">
                <a:latin typeface="Arial" panose="020B0604020202020204"/>
              </a:rPr>
              <a:t>https://stackjava.com/java/code-vi-du-callable-future-executors-trong-java.html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7177</Words>
  <Application>WPS Presentation</Application>
  <PresentationFormat/>
  <Paragraphs>131</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Symbol</vt:lpstr>
      <vt:lpstr>Times New Roman</vt:lpstr>
      <vt:lpstr>Microsoft YaHei</vt:lpstr>
      <vt:lpstr/>
      <vt:lpstr>Arial Unicode MS</vt:lpstr>
      <vt:lpstr>Calibri</vt:lpstr>
      <vt:lpstr>Segoe Print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18</cp:revision>
  <dcterms:created xsi:type="dcterms:W3CDTF">2019-06-26T16:22:00Z</dcterms:created>
  <dcterms:modified xsi:type="dcterms:W3CDTF">2019-10-01T10:30:05Z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