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299" r:id="rId5"/>
    <p:sldId id="323" r:id="rId6"/>
    <p:sldId id="324" r:id="rId7"/>
    <p:sldId id="257" r:id="rId8"/>
    <p:sldId id="295" r:id="rId9"/>
    <p:sldId id="326" r:id="rId10"/>
    <p:sldId id="296" r:id="rId11"/>
    <p:sldId id="276" r:id="rId12"/>
    <p:sldId id="258" r:id="rId13"/>
    <p:sldId id="259" r:id="rId14"/>
    <p:sldId id="260" r:id="rId15"/>
    <p:sldId id="297" r:id="rId16"/>
    <p:sldId id="325"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lstStyle/>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lstStyle/>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lstStyle/>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noAutofit/>
          </a:bodyPr>
          <a:lstStyle/>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lstStyle/>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lstStyle/>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lstStyle/>
          <a:p>
            <a:pPr algn="r"/>
            <a:fld id="{14AE4065-4D9B-4134-9BA8-E34BFE22B87A}"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Content</a:t>
            </a:r>
            <a:endParaRPr lang="en-US" sz="4400" b="0" strike="noStrike" spc="-1">
              <a:latin typeface="Arial" panose="020B0604020202020204"/>
            </a:endParaRPr>
          </a:p>
        </p:txBody>
      </p:sp>
      <p:sp>
        <p:nvSpPr>
          <p:cNvPr id="42" name="TextShape 2"/>
          <p:cNvSpPr txBox="1"/>
          <p:nvPr/>
        </p:nvSpPr>
        <p:spPr>
          <a:xfrm>
            <a:off x="915120" y="1573200"/>
            <a:ext cx="8594640" cy="2581910"/>
          </a:xfrm>
          <a:prstGeom prst="rect">
            <a:avLst/>
          </a:prstGeom>
          <a:noFill/>
          <a:ln>
            <a:noFill/>
          </a:ln>
        </p:spPr>
        <p:txBody>
          <a:bodyPr lIns="90000" tIns="45000" rIns="90000" bIns="45000">
            <a:spAutoFit/>
          </a:bodyPr>
          <a:lstStyle/>
          <a:p>
            <a:pPr>
              <a:lnSpc>
                <a:spcPct val="150000"/>
              </a:lnSpc>
            </a:pPr>
            <a:r>
              <a:rPr lang="en-US" sz="1800" b="0" strike="noStrike" spc="-1">
                <a:latin typeface="Arial" panose="020B0604020202020204"/>
              </a:rPr>
              <a:t>1.Spring Bean</a:t>
            </a:r>
            <a:endParaRPr lang="en-US" sz="1800" b="0" strike="noStrike" spc="-1">
              <a:latin typeface="Arial" panose="020B0604020202020204"/>
            </a:endParaRPr>
          </a:p>
          <a:p>
            <a:pPr>
              <a:lnSpc>
                <a:spcPct val="150000"/>
              </a:lnSpc>
            </a:pPr>
            <a:r>
              <a:rPr lang="en-US" sz="1800" b="0" strike="noStrike" spc="-1">
                <a:latin typeface="Arial" panose="020B0604020202020204"/>
              </a:rPr>
              <a:t>2. Annotation</a:t>
            </a:r>
            <a:endParaRPr lang="en-US" sz="1800" b="0" strike="noStrike" spc="-1">
              <a:latin typeface="Arial" panose="020B0604020202020204"/>
            </a:endParaRPr>
          </a:p>
          <a:p>
            <a:pPr>
              <a:lnSpc>
                <a:spcPct val="150000"/>
              </a:lnSpc>
            </a:pPr>
            <a:r>
              <a:rPr lang="en-US" sz="1800" b="0" strike="noStrike" spc="-1">
                <a:latin typeface="Arial" panose="020B0604020202020204"/>
              </a:rPr>
              <a:t>3. Spring JPA</a:t>
            </a:r>
            <a:endParaRPr lang="en-US" sz="1800" b="0" strike="noStrike" spc="-1">
              <a:latin typeface="Arial" panose="020B0604020202020204"/>
            </a:endParaRPr>
          </a:p>
          <a:p>
            <a:pPr>
              <a:lnSpc>
                <a:spcPct val="150000"/>
              </a:lnSpc>
            </a:pPr>
            <a:r>
              <a:rPr lang="en-US" sz="1800" b="0" strike="noStrike" spc="-1">
                <a:latin typeface="Arial" panose="020B0604020202020204"/>
              </a:rPr>
              <a:t>4. Spring Security (JWT)</a:t>
            </a:r>
            <a:endParaRPr lang="en-US" sz="1800" b="0" strike="noStrike" spc="-1">
              <a:latin typeface="Arial" panose="020B0604020202020204"/>
            </a:endParaRPr>
          </a:p>
          <a:p>
            <a:pPr>
              <a:lnSpc>
                <a:spcPct val="150000"/>
              </a:lnSpc>
            </a:pPr>
            <a:r>
              <a:rPr lang="en-US" sz="1800" b="0" strike="noStrike" spc="-1">
                <a:latin typeface="Arial" panose="020B0604020202020204"/>
              </a:rPr>
              <a:t>5. Oauth2</a:t>
            </a:r>
            <a:endParaRPr lang="en-US" sz="1800" b="0" strike="noStrike" spc="-1">
              <a:latin typeface="Arial" panose="020B0604020202020204"/>
            </a:endParaRPr>
          </a:p>
          <a:p>
            <a:pPr>
              <a:lnSpc>
                <a:spcPct val="150000"/>
              </a:lnSpc>
            </a:pPr>
            <a:r>
              <a:rPr lang="en-US" sz="1800" b="0" strike="noStrike" spc="-1">
                <a:latin typeface="Arial" panose="020B0604020202020204"/>
              </a:rPr>
              <a:t>6. JMS and ActiveMQ</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endParaRPr lang="en-US" sz="4400" b="0" strike="noStrike" spc="-1">
              <a:latin typeface="Arial" panose="020B0604020202020204"/>
            </a:endParaRP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@Component </a:t>
            </a:r>
            <a:endParaRPr lang="en-US" sz="4400" b="0" strike="noStrike" spc="-1">
              <a:latin typeface="Arial" panose="020B0604020202020204"/>
            </a:endParaRPr>
          </a:p>
        </p:txBody>
      </p:sp>
      <p:pic>
        <p:nvPicPr>
          <p:cNvPr id="46" name="Picture 45"/>
          <p:cNvPicPr/>
          <p:nvPr/>
        </p:nvPicPr>
        <p:blipFill>
          <a:blip r:embed="rId1"/>
          <a:stretch>
            <a:fillRect/>
          </a:stretch>
        </p:blipFill>
        <p:spPr>
          <a:xfrm>
            <a:off x="731520" y="1661400"/>
            <a:ext cx="8747280" cy="2361960"/>
          </a:xfrm>
          <a:prstGeom prst="rect">
            <a:avLst/>
          </a:prstGeom>
          <a:ln>
            <a:noFill/>
          </a:ln>
        </p:spPr>
      </p:pic>
      <p:pic>
        <p:nvPicPr>
          <p:cNvPr id="47" name="Picture 46"/>
          <p:cNvPicPr/>
          <p:nvPr/>
        </p:nvPicPr>
        <p:blipFill>
          <a:blip r:embed="rId2"/>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@Service vs @Repository </a:t>
            </a:r>
            <a:endParaRPr lang="en-US" sz="4400" b="0" strike="noStrike" spc="-1">
              <a:latin typeface="Arial" panose="020B0604020202020204"/>
            </a:endParaRP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lstStyle/>
          <a:p>
            <a:r>
              <a:rPr lang="en-US" sz="1800" b="0" strike="noStrike" spc="-1">
                <a:latin typeface="Arial" panose="020B0604020202020204"/>
              </a:rPr>
              <a:t>Về bản chất @Service và @Repository cũng chính là @Component. Nhưng đặt tên khác nhau để giúp chúng ta phân biệt các tầng với nhau.</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@Autowired </a:t>
            </a:r>
            <a:endParaRPr lang="en-US" sz="4400" b="0" strike="noStrike" spc="-1">
              <a:latin typeface="Arial" panose="020B0604020202020204"/>
            </a:endParaRPr>
          </a:p>
        </p:txBody>
      </p:sp>
      <p:pic>
        <p:nvPicPr>
          <p:cNvPr id="51" name="Picture 50"/>
          <p:cNvPicPr/>
          <p:nvPr/>
        </p:nvPicPr>
        <p:blipFill>
          <a:blip r:embed="rId1"/>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431800" y="323453"/>
            <a:ext cx="9071640" cy="676910"/>
          </a:xfrm>
          <a:prstGeom prst="rect">
            <a:avLst/>
          </a:prstGeom>
          <a:noFill/>
          <a:ln>
            <a:noFill/>
          </a:ln>
        </p:spPr>
        <p:txBody>
          <a:bodyPr lIns="0" tIns="0" rIns="0" bIns="0" anchor="ctr">
            <a:spAutoFit/>
          </a:bodyPr>
          <a:lstStyle/>
          <a:p>
            <a:pPr algn="ctr"/>
            <a:r>
              <a:rPr lang="en-US" sz="4400" b="0" strike="noStrike" spc="-1" dirty="0" smtClean="0">
                <a:latin typeface="Arial" panose="020B0604020202020204"/>
              </a:rPr>
              <a:t>@Controller </a:t>
            </a:r>
            <a:r>
              <a:rPr lang="en-US" sz="4400" b="0" strike="noStrike" spc="-1" dirty="0" err="1" smtClean="0">
                <a:latin typeface="Arial" panose="020B0604020202020204"/>
              </a:rPr>
              <a:t>vs</a:t>
            </a:r>
            <a:r>
              <a:rPr lang="en-US" sz="4400" b="0" strike="noStrike" spc="-1" dirty="0" smtClean="0">
                <a:latin typeface="Arial" panose="020B0604020202020204"/>
              </a:rPr>
              <a:t> @</a:t>
            </a:r>
            <a:r>
              <a:rPr lang="en-US" sz="4400" b="0" strike="noStrike" spc="-1" dirty="0" err="1" smtClean="0">
                <a:latin typeface="Arial" panose="020B0604020202020204"/>
              </a:rPr>
              <a:t>RestController</a:t>
            </a:r>
            <a:endParaRPr lang="en-US" sz="4400" b="0" strike="noStrike" spc="-1" dirty="0">
              <a:latin typeface="Arial" panose="020B0604020202020204"/>
            </a:endParaRPr>
          </a:p>
        </p:txBody>
      </p:sp>
      <p:sp>
        <p:nvSpPr>
          <p:cNvPr id="2" name="Rectangle 1"/>
          <p:cNvSpPr>
            <a:spLocks noChangeArrowheads="1"/>
          </p:cNvSpPr>
          <p:nvPr/>
        </p:nvSpPr>
        <p:spPr bwMode="auto">
          <a:xfrm rot="10800000" flipV="1">
            <a:off x="257049" y="1281122"/>
            <a:ext cx="9648140" cy="3693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i="0" u="none" strike="noStrike" cap="none" normalizeH="0" baseline="0" dirty="0" err="1" smtClean="0">
                <a:ln>
                  <a:noFill/>
                </a:ln>
                <a:solidFill>
                  <a:srgbClr val="666666"/>
                </a:solidFill>
                <a:effectLst/>
                <a:cs typeface="+mn-lt"/>
              </a:rPr>
              <a:t>Khi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đến</a:t>
            </a:r>
            <a:r>
              <a:rPr kumimoji="0" lang="en-US" sz="1600" i="0" u="none" strike="noStrike" cap="none" normalizeH="0" baseline="0" dirty="0" smtClean="0">
                <a:ln>
                  <a:noFill/>
                </a:ln>
                <a:solidFill>
                  <a:srgbClr val="666666"/>
                </a:solidFill>
                <a:effectLst/>
                <a:cs typeface="+mn-lt"/>
              </a:rPr>
              <a:t>, dispatcher servlet </a:t>
            </a:r>
            <a:r>
              <a:rPr kumimoji="0" lang="en-US" sz="1600" i="0" u="none" strike="noStrike" cap="none" normalizeH="0" baseline="0" dirty="0" err="1" smtClean="0">
                <a:ln>
                  <a:noFill/>
                </a:ln>
                <a:solidFill>
                  <a:srgbClr val="666666"/>
                </a:solidFill>
                <a:effectLst/>
                <a:cs typeface="+mn-lt"/>
              </a:rPr>
              <a:t>sẽ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chuyển</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tiếp</a:t>
            </a:r>
            <a:r>
              <a:rPr kumimoji="0" lang="en-US" sz="1600" i="0" u="none" strike="noStrike" cap="none" normalizeH="0" baseline="0" dirty="0" smtClean="0">
                <a:ln>
                  <a:noFill/>
                </a:ln>
                <a:solidFill>
                  <a:srgbClr val="666666"/>
                </a:solidFill>
                <a:effectLst/>
                <a:cs typeface="+mn-lt"/>
              </a:rPr>
              <a:t> request </a:t>
            </a:r>
            <a:r>
              <a:rPr kumimoji="0" lang="en-US" sz="1600" i="0" u="none" strike="noStrike" cap="none" normalizeH="0" baseline="0" dirty="0" err="1" smtClean="0">
                <a:ln>
                  <a:noFill/>
                </a:ln>
                <a:solidFill>
                  <a:srgbClr val="666666"/>
                </a:solidFill>
                <a:effectLst/>
                <a:cs typeface="+mn-lt"/>
              </a:rPr>
              <a:t>xuống</a:t>
            </a:r>
            <a:r>
              <a:rPr kumimoji="0" lang="en-US" sz="1600" i="0" u="none" strike="noStrike" cap="none" normalizeH="0" baseline="0" dirty="0" smtClean="0">
                <a:ln>
                  <a:noFill/>
                </a:ln>
                <a:solidFill>
                  <a:srgbClr val="666666"/>
                </a:solidFill>
                <a:effectLst/>
                <a:cs typeface="+mn-lt"/>
              </a:rPr>
              <a:t> handler mapping, </a:t>
            </a:r>
            <a:r>
              <a:rPr kumimoji="0" lang="en-US" sz="1600" i="0" u="none" strike="noStrike" cap="none" normalizeH="0" baseline="0" dirty="0" err="1" smtClean="0">
                <a:ln>
                  <a:noFill/>
                </a:ln>
                <a:solidFill>
                  <a:srgbClr val="666666"/>
                </a:solidFill>
                <a:effectLst/>
                <a:cs typeface="+mn-lt"/>
              </a:rPr>
              <a:t>sau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dựa</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vào</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thông</a:t>
            </a:r>
            <a:r>
              <a:rPr kumimoji="0" lang="en-US" sz="1600" i="0" u="none" strike="noStrike" cap="none" normalizeH="0" baseline="0" dirty="0" smtClean="0">
                <a:ln>
                  <a:noFill/>
                </a:ln>
                <a:solidFill>
                  <a:srgbClr val="666666"/>
                </a:solidFill>
                <a:effectLst/>
                <a:cs typeface="+mn-lt"/>
              </a:rPr>
              <a:t> tin request </a:t>
            </a:r>
            <a:r>
              <a:rPr kumimoji="0" lang="en-US" sz="1600" i="0" u="none" strike="noStrike" cap="none" normalizeH="0" baseline="0" dirty="0" err="1" smtClean="0">
                <a:ln>
                  <a:noFill/>
                </a:ln>
                <a:solidFill>
                  <a:srgbClr val="666666"/>
                </a:solidFill>
                <a:effectLst/>
                <a:cs typeface="+mn-lt"/>
              </a:rPr>
              <a:t>kết</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hợp</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smtClean="0">
                <a:ln>
                  <a:noFill/>
                </a:ln>
                <a:solidFill>
                  <a:srgbClr val="6C757D"/>
                </a:solidFill>
                <a:effectLst/>
                <a:cs typeface="+mn-lt"/>
              </a:rPr>
              <a:t>@</a:t>
            </a:r>
            <a:r>
              <a:rPr kumimoji="0" lang="en-US" sz="1600" i="0" u="none" strike="noStrike" cap="none" normalizeH="0" baseline="0" dirty="0" err="1" smtClean="0">
                <a:ln>
                  <a:noFill/>
                </a:ln>
                <a:solidFill>
                  <a:srgbClr val="6C757D"/>
                </a:solidFill>
                <a:effectLst/>
                <a:cs typeface="+mn-lt"/>
              </a:rPr>
              <a:t>RequestMapping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đã</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trước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điều</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hướng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một</a:t>
            </a:r>
            <a:r>
              <a:rPr kumimoji="0" lang="en-US" sz="1600" i="0" u="none" strike="noStrike" cap="none" normalizeH="0" baseline="0" dirty="0" smtClean="0">
                <a:ln>
                  <a:noFill/>
                </a:ln>
                <a:solidFill>
                  <a:srgbClr val="666666"/>
                </a:solidFill>
                <a:effectLst/>
                <a:cs typeface="+mn-lt"/>
              </a:rPr>
              <a:t> method action </a:t>
            </a:r>
            <a:r>
              <a:rPr kumimoji="0" lang="en-US" sz="1600" i="0" u="none" strike="noStrike" cap="none" normalizeH="0" baseline="0" dirty="0" err="1" smtClean="0">
                <a:ln>
                  <a:noFill/>
                </a:ln>
                <a:solidFill>
                  <a:srgbClr val="666666"/>
                </a:solidFill>
                <a:effectLst/>
                <a:cs typeface="+mn-lt"/>
              </a:rPr>
              <a:t>của</a:t>
            </a:r>
            <a:r>
              <a:rPr kumimoji="0" lang="en-US" sz="1600" i="0" u="none" strike="noStrike" cap="none" normalizeH="0" baseline="0" dirty="0" smtClean="0">
                <a:ln>
                  <a:noFill/>
                </a:ln>
                <a:solidFill>
                  <a:srgbClr val="666666"/>
                </a:solidFill>
                <a:effectLst/>
                <a:cs typeface="+mn-lt"/>
              </a:rPr>
              <a:t> controller </a:t>
            </a:r>
            <a:r>
              <a:rPr kumimoji="0" lang="en-US" sz="1600" i="0" u="none" strike="noStrike" cap="none" normalizeH="0" baseline="0" dirty="0" err="1" smtClean="0">
                <a:ln>
                  <a:noFill/>
                </a:ln>
                <a:solidFill>
                  <a:srgbClr val="666666"/>
                </a:solidFill>
                <a:effectLst/>
                <a:cs typeface="+mn-lt"/>
              </a:rPr>
              <a:t>cụ</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Thay</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ở file </a:t>
            </a:r>
            <a:r>
              <a:rPr kumimoji="0" lang="en-US" sz="1600" i="0" u="none" strike="noStrike" cap="none" normalizeH="0" baseline="0" dirty="0" smtClean="0">
                <a:ln>
                  <a:noFill/>
                </a:ln>
                <a:solidFill>
                  <a:srgbClr val="6C757D"/>
                </a:solidFill>
                <a:effectLst/>
                <a:cs typeface="+mn-lt"/>
              </a:rPr>
              <a:t>web.xml</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trong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SpringMVC</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thì</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spring boot </a:t>
            </a:r>
            <a:r>
              <a:rPr kumimoji="0" lang="en-US" sz="1600" i="0" u="none" strike="noStrike" cap="none" normalizeH="0" baseline="0" dirty="0" err="1" smtClean="0">
                <a:ln>
                  <a:noFill/>
                </a:ln>
                <a:solidFill>
                  <a:srgbClr val="666666"/>
                </a:solidFill>
                <a:effectLst/>
                <a:cs typeface="+mn-lt"/>
              </a:rPr>
              <a:t>chúng</a:t>
            </a:r>
            <a:r>
              <a:rPr kumimoji="0" lang="en-US" sz="1600" i="0" u="none" strike="noStrike" cap="none" normalizeH="0" baseline="0" dirty="0" smtClean="0">
                <a:ln>
                  <a:noFill/>
                </a:ln>
                <a:solidFill>
                  <a:srgbClr val="666666"/>
                </a:solidFill>
                <a:effectLst/>
                <a:cs typeface="+mn-lt"/>
              </a:rPr>
              <a:t> ta </a:t>
            </a:r>
            <a:r>
              <a:rPr kumimoji="0" lang="en-US" sz="1600" i="0" u="none" strike="noStrike" cap="none" normalizeH="0" baseline="0" dirty="0" err="1" smtClean="0">
                <a:ln>
                  <a:noFill/>
                </a:ln>
                <a:solidFill>
                  <a:srgbClr val="666666"/>
                </a:solidFill>
                <a:effectLst/>
                <a:cs typeface="+mn-lt"/>
              </a:rPr>
              <a:t>có</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thể</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dễ</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dàng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đăng</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ký</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với</a:t>
            </a:r>
            <a:r>
              <a:rPr kumimoji="0" lang="en-US" sz="1600" i="0" u="none" strike="noStrike" cap="none" normalizeH="0" baseline="0" dirty="0" smtClean="0">
                <a:ln>
                  <a:noFill/>
                </a:ln>
                <a:solidFill>
                  <a:srgbClr val="666666"/>
                </a:solidFill>
                <a:effectLst/>
                <a:cs typeface="+mn-lt"/>
              </a:rPr>
              <a:t> </a:t>
            </a:r>
            <a:r>
              <a:rPr kumimoji="0" lang="en-US" sz="1600" i="0" u="none" strike="noStrike" cap="none" normalizeH="0" baseline="0" dirty="0" err="1" smtClean="0">
                <a:ln>
                  <a:noFill/>
                </a:ln>
                <a:solidFill>
                  <a:srgbClr val="666666"/>
                </a:solidFill>
                <a:effectLst/>
                <a:cs typeface="+mn-lt"/>
              </a:rPr>
              <a:t>các</a:t>
            </a:r>
            <a:r>
              <a:rPr kumimoji="0" lang="en-US" sz="1600" i="0" u="none" strike="noStrike" cap="none" normalizeH="0" baseline="0" dirty="0" smtClean="0">
                <a:ln>
                  <a:noFill/>
                </a:ln>
                <a:solidFill>
                  <a:srgbClr val="666666"/>
                </a:solidFill>
                <a:effectLst/>
                <a:cs typeface="+mn-lt"/>
              </a:rPr>
              <a:t> annotation.</a:t>
            </a:r>
            <a:r>
              <a:rPr kumimoji="0" lang="en-US" sz="1600" i="0" u="none" strike="noStrike" cap="none" normalizeH="0" baseline="0" dirty="0" smtClean="0">
                <a:ln>
                  <a:noFill/>
                </a:ln>
                <a:solidFill>
                  <a:schemeClr val="tx1"/>
                </a:solidFill>
                <a:effectLst/>
                <a:cs typeface="+mn-lt"/>
              </a:rPr>
              <a:t> </a:t>
            </a:r>
            <a:endParaRPr kumimoji="0" lang="en-US" sz="1600" i="0" u="none" strike="noStrike" cap="none" normalizeH="0" baseline="0" dirty="0" smtClean="0">
              <a:ln>
                <a:noFill/>
              </a:ln>
              <a:solidFill>
                <a:schemeClr val="tx1"/>
              </a:solidFill>
              <a:effectLst/>
              <a:cs typeface="+mn-lt"/>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a:p>
            <a:r>
              <a:rPr lang="vi-VN" sz="1600" dirty="0">
                <a:cs typeface="+mn-lt"/>
              </a:rPr>
              <a:t>@Controller là </a:t>
            </a:r>
            <a:r>
              <a:rPr lang="vi-VN" sz="1600" dirty="0" smtClean="0">
                <a:cs typeface="+mn-lt"/>
              </a:rPr>
              <a:t>annotation</a:t>
            </a:r>
            <a:r>
              <a:rPr lang="en-US" sz="1600" dirty="0" smtClean="0">
                <a:cs typeface="+mn-lt"/>
              </a:rPr>
              <a:t> </a:t>
            </a:r>
            <a:r>
              <a:rPr lang="vi-VN" sz="1600" dirty="0" smtClean="0">
                <a:cs typeface="+mn-lt"/>
              </a:rPr>
              <a:t>khai </a:t>
            </a:r>
            <a:r>
              <a:rPr lang="vi-VN" sz="1600" dirty="0">
                <a:cs typeface="+mn-lt"/>
              </a:rPr>
              <a:t>báo </a:t>
            </a:r>
            <a:r>
              <a:rPr lang="vi-VN" sz="1600" dirty="0" smtClean="0">
                <a:cs typeface="+mn-lt"/>
              </a:rPr>
              <a:t>class </a:t>
            </a:r>
            <a:r>
              <a:rPr lang="vi-VN" sz="1600" dirty="0">
                <a:cs typeface="+mn-lt"/>
              </a:rPr>
              <a:t>đó là </a:t>
            </a:r>
            <a:r>
              <a:rPr lang="vi-VN" sz="1600" dirty="0" smtClean="0">
                <a:cs typeface="+mn-lt"/>
              </a:rPr>
              <a:t>controller</a:t>
            </a:r>
            <a:r>
              <a:rPr lang="en-US" sz="1600" dirty="0" smtClean="0">
                <a:cs typeface="+mn-lt"/>
              </a:rPr>
              <a:t> </a:t>
            </a:r>
            <a:r>
              <a:rPr lang="en-US" sz="1600" dirty="0" err="1" smtClean="0">
                <a:cs typeface="+mn-lt"/>
              </a:rPr>
              <a:t>trong</a:t>
            </a:r>
            <a:r>
              <a:rPr lang="en-US" sz="1600" dirty="0" smtClean="0">
                <a:cs typeface="+mn-lt"/>
              </a:rPr>
              <a:t> </a:t>
            </a:r>
            <a:r>
              <a:rPr lang="vi-VN" sz="1600" dirty="0" smtClean="0">
                <a:cs typeface="+mn-lt"/>
              </a:rPr>
              <a:t>SpringMVC </a:t>
            </a:r>
            <a:r>
              <a:rPr lang="en-US" sz="1600" dirty="0" err="1" smtClean="0">
                <a:cs typeface="+mn-lt"/>
              </a:rPr>
              <a:t>và</a:t>
            </a:r>
            <a:r>
              <a:rPr lang="en-US" sz="1600" dirty="0" smtClean="0">
                <a:cs typeface="+mn-lt"/>
              </a:rPr>
              <a:t> </a:t>
            </a:r>
            <a:r>
              <a:rPr lang="vi-VN" sz="1600" dirty="0" smtClean="0">
                <a:cs typeface="+mn-lt"/>
              </a:rPr>
              <a:t>buộc</a:t>
            </a:r>
            <a:r>
              <a:rPr lang="vi-VN" sz="1600" dirty="0">
                <a:cs typeface="+mn-lt"/>
              </a:rPr>
              <a:t> phải cài đặt một template </a:t>
            </a:r>
            <a:r>
              <a:rPr lang="vi-VN" sz="1600" dirty="0" smtClean="0">
                <a:cs typeface="+mn-lt"/>
              </a:rPr>
              <a:t>engine</a:t>
            </a:r>
            <a:endParaRPr lang="en-US" sz="1600" dirty="0">
              <a:cs typeface="+mn-lt"/>
            </a:endParaRPr>
          </a:p>
          <a:p>
            <a:r>
              <a:rPr lang="vi-VN" sz="1600" dirty="0">
                <a:cs typeface="+mn-lt"/>
              </a:rPr>
              <a:t>Default các method của @Controller</a:t>
            </a:r>
            <a:r>
              <a:rPr lang="vi-VN" sz="1600" dirty="0">
                <a:cs typeface="+mn-lt"/>
              </a:rPr>
              <a:t> sẽ return về một view resolver và bắt buộc view đó phải tồn tại và được đặt trong folder resources/templates</a:t>
            </a:r>
            <a:r>
              <a:rPr lang="vi-VN" sz="1600" dirty="0" smtClean="0">
                <a:cs typeface="+mn-lt"/>
              </a:rPr>
              <a:t>.</a:t>
            </a:r>
            <a:endParaRPr kumimoji="0" lang="en-US" sz="1600" i="0" u="none" strike="noStrike" cap="none" normalizeH="0" baseline="0" dirty="0" smtClean="0">
              <a:ln>
                <a:noFill/>
              </a:ln>
              <a:solidFill>
                <a:schemeClr val="tx1"/>
              </a:solidFill>
              <a:effectLst/>
              <a:cs typeface="+mn-lt"/>
            </a:endParaRPr>
          </a:p>
          <a:p>
            <a:pPr marL="0" marR="0" lvl="0" indent="0" algn="l" defTabSz="914400" rtl="0" eaLnBrk="1" fontAlgn="base" latinLnBrk="0" hangingPunct="1">
              <a:lnSpc>
                <a:spcPct val="100000"/>
              </a:lnSpc>
              <a:spcBef>
                <a:spcPct val="0"/>
              </a:spcBef>
              <a:spcAft>
                <a:spcPct val="0"/>
              </a:spcAft>
              <a:buClrTx/>
              <a:buSzTx/>
              <a:buFontTx/>
              <a:buNone/>
            </a:pPr>
            <a:endParaRPr lang="en-US" sz="1600" dirty="0">
              <a:cs typeface="+mn-lt"/>
            </a:endParaRPr>
          </a:p>
          <a:p>
            <a:r>
              <a:rPr lang="vi-VN" sz="1600" dirty="0">
                <a:cs typeface="+mn-lt"/>
              </a:rPr>
              <a:t>@RestController là một composed annotation được kết </a:t>
            </a:r>
            <a:r>
              <a:rPr lang="en-US" sz="1600" dirty="0" err="1" smtClean="0">
                <a:cs typeface="+mn-lt"/>
              </a:rPr>
              <a:t>hợp</a:t>
            </a:r>
            <a:r>
              <a:rPr lang="en-US" sz="1600" dirty="0" smtClean="0">
                <a:cs typeface="+mn-lt"/>
              </a:rPr>
              <a:t> </a:t>
            </a:r>
            <a:r>
              <a:rPr lang="vi-VN" sz="1600" dirty="0" smtClean="0">
                <a:cs typeface="+mn-lt"/>
              </a:rPr>
              <a:t>từ </a:t>
            </a:r>
            <a:r>
              <a:rPr lang="vi-VN" sz="1600" dirty="0">
                <a:cs typeface="+mn-lt"/>
              </a:rPr>
              <a:t> @Controller và @ResponseBody, khi đặt một annotation @RestController  trên một class </a:t>
            </a:r>
            <a:r>
              <a:rPr lang="vi-VN" sz="1600" dirty="0" smtClean="0">
                <a:cs typeface="+mn-lt"/>
              </a:rPr>
              <a:t>thì response </a:t>
            </a:r>
            <a:r>
              <a:rPr lang="vi-VN" sz="1600" dirty="0">
                <a:cs typeface="+mn-lt"/>
              </a:rPr>
              <a:t>data trong controller này sẽ được trả về dưới dạng </a:t>
            </a:r>
            <a:r>
              <a:rPr lang="vi-VN" sz="1600" dirty="0" smtClean="0">
                <a:cs typeface="+mn-lt"/>
              </a:rPr>
              <a:t>message</a:t>
            </a:r>
            <a:r>
              <a:rPr lang="en-US" sz="1600" dirty="0" smtClean="0">
                <a:cs typeface="+mn-lt"/>
              </a:rPr>
              <a:t> (JSON/XML)</a:t>
            </a:r>
            <a:r>
              <a:rPr lang="vi-VN" sz="1600" dirty="0" smtClean="0">
                <a:cs typeface="+mn-lt"/>
              </a:rPr>
              <a:t>.</a:t>
            </a:r>
            <a:endParaRPr lang="vi-VN" sz="1600" dirty="0">
              <a:cs typeface="+mn-lt"/>
            </a:endParaRPr>
          </a:p>
          <a:p>
            <a:r>
              <a:rPr lang="vi-VN" sz="1600" dirty="0">
                <a:cs typeface="+mn-lt"/>
              </a:rPr>
              <a:t>Khi sử dụng @RestController thì chúng ta không cần phải cài đặt template engine</a:t>
            </a:r>
            <a:endParaRPr lang="vi-VN" sz="1600" dirty="0">
              <a:cs typeface="+mn-lt"/>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i="0" u="none" strike="noStrike" cap="none" normalizeH="0" baseline="0" dirty="0" smtClean="0">
              <a:ln>
                <a:noFill/>
              </a:ln>
              <a:solidFill>
                <a:schemeClr val="tx1"/>
              </a:solidFill>
              <a:effectLs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593945"/>
            <a:ext cx="9071640" cy="676910"/>
          </a:xfrm>
          <a:prstGeom prst="rect">
            <a:avLst/>
          </a:prstGeom>
          <a:noFill/>
          <a:ln>
            <a:noFill/>
          </a:ln>
        </p:spPr>
        <p:txBody>
          <a:bodyPr lIns="0" tIns="0" rIns="0" bIns="0" anchor="ctr">
            <a:spAutoFit/>
          </a:bodyPr>
          <a:lstStyle/>
          <a:p>
            <a:pPr algn="ctr"/>
            <a:r>
              <a:rPr lang="en-US" sz="4400" b="0" strike="noStrike" spc="-1" dirty="0">
                <a:latin typeface="Arial" panose="020B0604020202020204"/>
              </a:rPr>
              <a:t>@Qualifier</a:t>
            </a:r>
            <a:endParaRPr lang="en-US" sz="4400" b="0" strike="noStrike" spc="-1" dirty="0">
              <a:latin typeface="Arial" panose="020B0604020202020204"/>
            </a:endParaRPr>
          </a:p>
        </p:txBody>
      </p:sp>
      <p:sp>
        <p:nvSpPr>
          <p:cNvPr id="52" name="TextShape 2"/>
          <p:cNvSpPr txBox="1"/>
          <p:nvPr/>
        </p:nvSpPr>
        <p:spPr>
          <a:xfrm>
            <a:off x="431800" y="1691530"/>
            <a:ext cx="9509760" cy="1042670"/>
          </a:xfrm>
          <a:prstGeom prst="rect">
            <a:avLst/>
          </a:prstGeom>
          <a:noFill/>
          <a:ln>
            <a:noFill/>
          </a:ln>
        </p:spPr>
        <p:txBody>
          <a:bodyPr lIns="90000" tIns="45000" rIns="90000" bIns="45000">
            <a:spAutoFit/>
          </a:bodyPr>
          <a:lstStyle/>
          <a:p>
            <a:pPr>
              <a:lnSpc>
                <a:spcPct val="115000"/>
              </a:lnSpc>
            </a:pPr>
            <a:r>
              <a:rPr lang="en-US" sz="1800" b="0" strike="noStrike" spc="-1" dirty="0" err="1">
                <a:latin typeface="Arial" panose="020B0604020202020204"/>
              </a:rPr>
              <a:t>Khi</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nhiều</a:t>
            </a:r>
            <a:r>
              <a:rPr lang="en-US" sz="1800" b="0" strike="noStrike" spc="-1" dirty="0">
                <a:latin typeface="Arial" panose="020B0604020202020204"/>
              </a:rPr>
              <a:t> </a:t>
            </a:r>
            <a:r>
              <a:rPr lang="en-US" sz="1800" b="0" strike="noStrike" spc="-1" dirty="0" err="1">
                <a:latin typeface="Arial" panose="020B0604020202020204"/>
              </a:rPr>
              <a:t>hơn</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cùng</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a:t>
            </a:r>
            <a:r>
              <a:rPr lang="en-US" sz="1800" b="0" strike="noStrike" spc="-1" dirty="0" err="1">
                <a:latin typeface="Arial" panose="020B0604020202020204"/>
              </a:rPr>
              <a:t>loại</a:t>
            </a:r>
            <a:r>
              <a:rPr lang="en-US" sz="1800" b="0" strike="noStrike" spc="-1" dirty="0">
                <a:latin typeface="Arial" panose="020B0604020202020204"/>
              </a:rPr>
              <a:t> </a:t>
            </a:r>
            <a:r>
              <a:rPr lang="en-US" sz="1800" b="0" strike="noStrike" spc="-1" dirty="0" err="1">
                <a:latin typeface="Arial" panose="020B0604020202020204"/>
              </a:rPr>
              <a:t>và</a:t>
            </a:r>
            <a:r>
              <a:rPr lang="en-US" sz="1800" b="0" strike="noStrike" spc="-1" dirty="0">
                <a:latin typeface="Arial" panose="020B0604020202020204"/>
              </a:rPr>
              <a:t> </a:t>
            </a:r>
            <a:r>
              <a:rPr lang="en-US" sz="1800" b="0" strike="noStrike" spc="-1" dirty="0" err="1">
                <a:latin typeface="Arial" panose="020B0604020202020204"/>
              </a:rPr>
              <a:t>chỉ</a:t>
            </a:r>
            <a:r>
              <a:rPr lang="en-US" sz="1800" b="0" strike="noStrike" spc="-1" dirty="0">
                <a:latin typeface="Arial" panose="020B0604020202020204"/>
              </a:rPr>
              <a:t> </a:t>
            </a:r>
            <a:r>
              <a:rPr lang="en-US" sz="1800" b="0" strike="noStrike" spc="-1" dirty="0" err="1">
                <a:latin typeface="Arial" panose="020B0604020202020204"/>
              </a:rPr>
              <a:t>có</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bean </a:t>
            </a:r>
            <a:r>
              <a:rPr lang="en-US" sz="1800" b="0" strike="noStrike" spc="-1" dirty="0" err="1">
                <a:latin typeface="Arial" panose="020B0604020202020204"/>
              </a:rPr>
              <a:t>trong</a:t>
            </a:r>
            <a:r>
              <a:rPr lang="en-US" sz="1800" b="0" strike="noStrike" spc="-1" dirty="0">
                <a:latin typeface="Arial" panose="020B0604020202020204"/>
              </a:rPr>
              <a:t> </a:t>
            </a:r>
            <a:r>
              <a:rPr lang="en-US" sz="1800" b="0" strike="noStrike" spc="-1" dirty="0" err="1">
                <a:latin typeface="Arial" panose="020B0604020202020204"/>
              </a:rPr>
              <a:t>số</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a:t>
            </a:r>
            <a:r>
              <a:rPr lang="en-US" sz="1800" b="0" strike="noStrike" spc="-1" dirty="0" err="1">
                <a:latin typeface="Arial" panose="020B0604020202020204"/>
              </a:rPr>
              <a:t>cần</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một</a:t>
            </a:r>
            <a:r>
              <a:rPr lang="en-US" sz="1800" b="0" strike="noStrike" spc="-1" dirty="0">
                <a:latin typeface="Arial" panose="020B0604020202020204"/>
              </a:rPr>
              <a:t> property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a:latin typeface="Arial" panose="020B0604020202020204"/>
              </a:rPr>
              <a:t>đó</a:t>
            </a:r>
            <a:r>
              <a:rPr lang="en-US" sz="1800" b="0" strike="noStrike" spc="-1" dirty="0">
                <a:latin typeface="Arial" panose="020B0604020202020204"/>
              </a:rPr>
              <a:t>, @Qualifier </a:t>
            </a:r>
            <a:r>
              <a:rPr lang="en-US" sz="1800" b="0" strike="noStrike" spc="-1" dirty="0" err="1">
                <a:latin typeface="Arial" panose="020B0604020202020204"/>
              </a:rPr>
              <a:t>sẽ</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a:t>
            </a:r>
            <a:r>
              <a:rPr lang="en-US" sz="1800" b="0" strike="noStrike" spc="-1" dirty="0" err="1">
                <a:latin typeface="Arial" panose="020B0604020202020204"/>
              </a:rPr>
              <a:t>sử</a:t>
            </a:r>
            <a:r>
              <a:rPr lang="en-US" sz="1800" b="0" strike="noStrike" spc="-1" dirty="0">
                <a:latin typeface="Arial" panose="020B0604020202020204"/>
              </a:rPr>
              <a:t> </a:t>
            </a:r>
            <a:r>
              <a:rPr lang="en-US" sz="1800" b="0" strike="noStrike" spc="-1" dirty="0" err="1">
                <a:latin typeface="Arial" panose="020B0604020202020204"/>
              </a:rPr>
              <a:t>dụng</a:t>
            </a:r>
            <a:r>
              <a:rPr lang="en-US" sz="1800" b="0" strike="noStrike" spc="-1" dirty="0">
                <a:latin typeface="Arial" panose="020B0604020202020204"/>
              </a:rPr>
              <a:t> </a:t>
            </a:r>
            <a:r>
              <a:rPr lang="en-US" sz="1800" b="0" strike="noStrike" spc="-1" dirty="0" err="1">
                <a:latin typeface="Arial" panose="020B0604020202020204"/>
              </a:rPr>
              <a:t>với</a:t>
            </a:r>
            <a:r>
              <a:rPr lang="en-US" sz="1800" b="0" strike="noStrike" spc="-1" dirty="0">
                <a:latin typeface="Arial" panose="020B0604020202020204"/>
              </a:rPr>
              <a:t> @</a:t>
            </a:r>
            <a:r>
              <a:rPr lang="en-US" sz="1800" b="0" strike="noStrike" spc="-1" dirty="0" err="1">
                <a:latin typeface="Arial" panose="020B0604020202020204"/>
              </a:rPr>
              <a:t>Autowired</a:t>
            </a:r>
            <a:r>
              <a:rPr lang="en-US" sz="1800" b="0" strike="noStrike" spc="-1" dirty="0">
                <a:latin typeface="Arial" panose="020B0604020202020204"/>
              </a:rPr>
              <a:t> </a:t>
            </a:r>
            <a:r>
              <a:rPr lang="en-US" sz="1800" b="0" strike="noStrike" spc="-1" dirty="0" err="1">
                <a:latin typeface="Arial" panose="020B0604020202020204"/>
              </a:rPr>
              <a:t>để</a:t>
            </a:r>
            <a:r>
              <a:rPr lang="en-US" sz="1800" b="0" strike="noStrike" spc="-1" dirty="0">
                <a:latin typeface="Arial" panose="020B0604020202020204"/>
              </a:rPr>
              <a:t> </a:t>
            </a:r>
            <a:r>
              <a:rPr lang="en-US" sz="1800" b="0" strike="noStrike" spc="-1" dirty="0" err="1">
                <a:latin typeface="Arial" panose="020B0604020202020204"/>
              </a:rPr>
              <a:t>giảm</a:t>
            </a:r>
            <a:r>
              <a:rPr lang="en-US" sz="1800" b="0" strike="noStrike" spc="-1" dirty="0">
                <a:latin typeface="Arial" panose="020B0604020202020204"/>
              </a:rPr>
              <a:t> </a:t>
            </a:r>
            <a:r>
              <a:rPr lang="en-US" sz="1800" b="0" strike="noStrike" spc="-1" dirty="0" err="1">
                <a:latin typeface="Arial" panose="020B0604020202020204"/>
              </a:rPr>
              <a:t>thiểu</a:t>
            </a:r>
            <a:r>
              <a:rPr lang="en-US" sz="1800" b="0" strike="noStrike" spc="-1" dirty="0">
                <a:latin typeface="Arial" panose="020B0604020202020204"/>
              </a:rPr>
              <a:t> </a:t>
            </a:r>
            <a:r>
              <a:rPr lang="en-US" sz="1800" b="0" strike="noStrike" spc="-1" dirty="0" err="1">
                <a:latin typeface="Arial" panose="020B0604020202020204"/>
              </a:rPr>
              <a:t>sự</a:t>
            </a:r>
            <a:r>
              <a:rPr lang="en-US" sz="1800" b="0" strike="noStrike" spc="-1" dirty="0">
                <a:latin typeface="Arial" panose="020B0604020202020204"/>
              </a:rPr>
              <a:t> </a:t>
            </a:r>
            <a:r>
              <a:rPr lang="en-US" sz="1800" b="0" strike="noStrike" spc="-1" dirty="0" err="1">
                <a:latin typeface="Arial" panose="020B0604020202020204"/>
              </a:rPr>
              <a:t>nhầm</a:t>
            </a:r>
            <a:r>
              <a:rPr lang="en-US" sz="1800" b="0" strike="noStrike" spc="-1" dirty="0">
                <a:latin typeface="Arial" panose="020B0604020202020204"/>
              </a:rPr>
              <a:t> </a:t>
            </a:r>
            <a:r>
              <a:rPr lang="en-US" sz="1800" b="0" strike="noStrike" spc="-1" dirty="0" err="1">
                <a:latin typeface="Arial" panose="020B0604020202020204"/>
              </a:rPr>
              <a:t>lẫn</a:t>
            </a:r>
            <a:r>
              <a:rPr lang="en-US" sz="1800" b="0" strike="noStrike" spc="-1" dirty="0">
                <a:latin typeface="Arial" panose="020B0604020202020204"/>
              </a:rPr>
              <a:t> </a:t>
            </a:r>
            <a:r>
              <a:rPr lang="en-US" sz="1800" b="0" strike="noStrike" spc="-1" dirty="0" err="1">
                <a:latin typeface="Arial" panose="020B0604020202020204"/>
              </a:rPr>
              <a:t>bằng</a:t>
            </a:r>
            <a:r>
              <a:rPr lang="en-US" sz="1800" b="0" strike="noStrike" spc="-1" dirty="0">
                <a:latin typeface="Arial" panose="020B0604020202020204"/>
              </a:rPr>
              <a:t> </a:t>
            </a:r>
            <a:r>
              <a:rPr lang="en-US" sz="1800" b="0" strike="noStrike" spc="-1" dirty="0" err="1">
                <a:latin typeface="Arial" panose="020B0604020202020204"/>
              </a:rPr>
              <a:t>cách</a:t>
            </a:r>
            <a:r>
              <a:rPr lang="en-US" sz="1800" b="0" strike="noStrike" spc="-1" dirty="0">
                <a:latin typeface="Arial" panose="020B0604020202020204"/>
              </a:rPr>
              <a:t> </a:t>
            </a:r>
            <a:r>
              <a:rPr lang="en-US" sz="1800" b="0" strike="noStrike" spc="-1" dirty="0" err="1">
                <a:latin typeface="Arial" panose="020B0604020202020204"/>
              </a:rPr>
              <a:t>định</a:t>
            </a:r>
            <a:r>
              <a:rPr lang="en-US" sz="1800" b="0" strike="noStrike" spc="-1" dirty="0">
                <a:latin typeface="Arial" panose="020B0604020202020204"/>
              </a:rPr>
              <a:t> </a:t>
            </a:r>
            <a:r>
              <a:rPr lang="en-US" sz="1800" b="0" strike="noStrike" spc="-1" dirty="0" err="1">
                <a:latin typeface="Arial" panose="020B0604020202020204"/>
              </a:rPr>
              <a:t>danh</a:t>
            </a:r>
            <a:r>
              <a:rPr lang="en-US" sz="1800" b="0" strike="noStrike" spc="-1" dirty="0">
                <a:latin typeface="Arial" panose="020B0604020202020204"/>
              </a:rPr>
              <a:t> </a:t>
            </a:r>
            <a:r>
              <a:rPr lang="en-US" sz="1800" b="0" strike="noStrike" spc="-1" dirty="0" err="1">
                <a:latin typeface="Arial" panose="020B0604020202020204"/>
              </a:rPr>
              <a:t>chính</a:t>
            </a:r>
            <a:r>
              <a:rPr lang="en-US" sz="1800" b="0" strike="noStrike" spc="-1" dirty="0">
                <a:latin typeface="Arial" panose="020B0604020202020204"/>
              </a:rPr>
              <a:t> </a:t>
            </a:r>
            <a:r>
              <a:rPr lang="en-US" sz="1800" b="0" strike="noStrike" spc="-1" dirty="0" err="1">
                <a:latin typeface="Arial" panose="020B0604020202020204"/>
              </a:rPr>
              <a:t>xác</a:t>
            </a:r>
            <a:r>
              <a:rPr lang="en-US" sz="1800" b="0" strike="noStrike" spc="-1" dirty="0">
                <a:latin typeface="Arial" panose="020B0604020202020204"/>
              </a:rPr>
              <a:t> bean </a:t>
            </a:r>
            <a:r>
              <a:rPr lang="en-US" sz="1800" b="0" strike="noStrike" spc="-1" dirty="0" err="1">
                <a:latin typeface="Arial" panose="020B0604020202020204"/>
              </a:rPr>
              <a:t>nào</a:t>
            </a:r>
            <a:r>
              <a:rPr lang="en-US" sz="1800" b="0" strike="noStrike" spc="-1" dirty="0">
                <a:latin typeface="Arial" panose="020B0604020202020204"/>
              </a:rPr>
              <a:t> </a:t>
            </a:r>
            <a:r>
              <a:rPr lang="en-US" sz="1800" b="0" strike="noStrike" spc="-1" dirty="0" err="1">
                <a:latin typeface="Arial" panose="020B0604020202020204"/>
              </a:rPr>
              <a:t>được</a:t>
            </a:r>
            <a:r>
              <a:rPr lang="en-US" sz="1800" b="0" strike="noStrike" spc="-1" dirty="0">
                <a:latin typeface="Arial" panose="020B0604020202020204"/>
              </a:rPr>
              <a:t> wire.</a:t>
            </a:r>
            <a:endParaRPr lang="en-US" sz="1800" b="0" strike="noStrike" spc="-1" dirty="0">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@Value </a:t>
            </a:r>
            <a:endParaRPr lang="en-US" sz="4400" b="0" strike="noStrike" spc="-1">
              <a:latin typeface="Arial" panose="020B0604020202020204"/>
            </a:endParaRP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endParaRPr lang="en-US" sz="1800" b="0" strike="noStrike" spc="-1">
              <a:latin typeface="Arial" panose="020B0604020202020204"/>
            </a:endParaRP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lstStyle/>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endParaRPr lang="en-US" sz="1800" b="0" strike="noStrike" spc="-1">
              <a:latin typeface="Arial" panose="020B0604020202020204"/>
            </a:endParaRP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lstStyle/>
          <a:p>
            <a:r>
              <a:rPr lang="en-US" sz="1800" b="0" strike="noStrike" spc="-1">
                <a:latin typeface="Arial" panose="020B0604020202020204"/>
              </a:rPr>
              <a:t>@Value được sử dụng trên thuộc tính của class, Có nhiệm vụ lấy thông tin từ file properties và gán vào biến.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public class AppConfig {</a:t>
            </a:r>
            <a:endParaRPr lang="en-US" sz="1800" b="0" strike="noStrike" spc="-1">
              <a:latin typeface="Arial" panose="020B0604020202020204"/>
            </a:endParaRPr>
          </a:p>
          <a:p>
            <a:r>
              <a:rPr lang="en-US" sz="1800" b="0" strike="noStrike" spc="-1">
                <a:latin typeface="Arial" panose="020B0604020202020204"/>
              </a:rPr>
              <a:t>    // Lấy giá trị config từ file application.properties</a:t>
            </a:r>
            <a:endParaRPr lang="en-US" sz="1800" b="0" strike="noStrike" spc="-1">
              <a:latin typeface="Arial" panose="020B0604020202020204"/>
            </a:endParaRPr>
          </a:p>
          <a:p>
            <a:r>
              <a:rPr lang="en-US" sz="1800" b="0" strike="noStrike" spc="-1">
                <a:latin typeface="Arial" panose="020B0604020202020204"/>
              </a:rPr>
              <a:t>    @Value("${loda.mysql.url}")</a:t>
            </a:r>
            <a:endParaRPr lang="en-US" sz="1800" b="0" strike="noStrike" spc="-1">
              <a:latin typeface="Arial" panose="020B0604020202020204"/>
            </a:endParaRPr>
          </a:p>
          <a:p>
            <a:r>
              <a:rPr lang="en-US" sz="1800" b="0" strike="noStrike" spc="-1">
                <a:latin typeface="Arial" panose="020B0604020202020204"/>
              </a:rPr>
              <a:t>    String mysqlUrl;</a:t>
            </a:r>
            <a:endParaRPr lang="en-US" sz="1800" b="0" strike="noStrike" spc="-1">
              <a:latin typeface="Arial" panose="020B0604020202020204"/>
            </a:endParaRPr>
          </a:p>
          <a:p>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lstStyle/>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lstStyle/>
          <a:p>
            <a:pPr>
              <a:lnSpc>
                <a:spcPct val="150000"/>
              </a:lnSpc>
            </a:pPr>
            <a:r>
              <a:rPr lang="en-US" sz="1800" b="0" strike="noStrike" spc="-1">
                <a:latin typeface="Arial" panose="020B0604020202020204"/>
              </a:rPr>
              <a:t>@PostMapping có nhiệm vụ đánh dấu hàm xử lý POST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@GetMapping có nhiệm vụ đánh dấu hàm xử lý GET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@PutMapping </a:t>
            </a:r>
            <a:endParaRPr lang="en-US" sz="1800" b="0" strike="noStrike" spc="-1">
              <a:latin typeface="Arial" panose="020B0604020202020204"/>
            </a:endParaRPr>
          </a:p>
          <a:p>
            <a:pPr>
              <a:lnSpc>
                <a:spcPct val="150000"/>
              </a:lnSpc>
            </a:pPr>
            <a:r>
              <a:rPr lang="en-US" sz="1800" b="0" strike="noStrike" spc="-1">
                <a:latin typeface="Arial" panose="020B0604020202020204"/>
              </a:rPr>
              <a:t>@DeleteMapping</a:t>
            </a:r>
            <a:endParaRPr lang="en-US" sz="1800" b="0" strike="noStrike" spc="-1">
              <a:latin typeface="Arial" panose="020B0604020202020204"/>
            </a:endParaRP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endParaRPr lang="en-US" sz="1800" b="0" strike="noStrike" spc="-1">
              <a:latin typeface="Arial" panose="020B0604020202020204"/>
            </a:endParaRPr>
          </a:p>
        </p:txBody>
      </p:sp>
      <p:pic>
        <p:nvPicPr>
          <p:cNvPr id="59" name="Picture 58"/>
          <p:cNvPicPr/>
          <p:nvPr/>
        </p:nvPicPr>
        <p:blipFill>
          <a:blip r:embed="rId1"/>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endParaRPr lang="en-US" sz="4400" b="0" strike="noStrike" spc="-1">
              <a:latin typeface="Arial" panose="020B0604020202020204"/>
            </a:endParaRPr>
          </a:p>
        </p:txBody>
      </p:sp>
      <p:pic>
        <p:nvPicPr>
          <p:cNvPr id="61" name="Picture 60"/>
          <p:cNvPicPr/>
          <p:nvPr/>
        </p:nvPicPr>
        <p:blipFill>
          <a:blip r:embed="rId1"/>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0" strike="noStrike" spc="-1">
                <a:latin typeface="Arial" panose="020B0604020202020204"/>
              </a:rPr>
              <a:t>Spring Data JPA </a:t>
            </a:r>
            <a:endParaRPr lang="en-US" sz="4400" b="0" strike="noStrike" spc="-1">
              <a:latin typeface="Arial" panose="020B0604020202020204"/>
            </a:endParaRP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lstStyle/>
          <a:p>
            <a:r>
              <a:rPr lang="en-US" sz="1400" b="0" strike="noStrike" spc="-1">
                <a:latin typeface="Arial" panose="020B0604020202020204"/>
              </a:rPr>
              <a:t>Generate database script in Spring boot:</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latin typeface="Arial" panose="020B0604020202020204"/>
              </a:rPr>
              <a:t>Add config into application.properties</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1655445" y="1763395"/>
            <a:ext cx="6858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lstStyle/>
          <a:p>
            <a:pPr algn="ctr"/>
            <a:r>
              <a:rPr lang="en-US" sz="4400" b="0" strike="noStrike" spc="-1">
                <a:latin typeface="Arial" panose="020B0604020202020204"/>
              </a:rPr>
              <a:t>Spring Security JWT</a:t>
            </a:r>
            <a:endParaRPr lang="en-US" sz="4400" b="0" strike="noStrike" spc="-1">
              <a:latin typeface="Arial" panose="020B0604020202020204"/>
            </a:endParaRPr>
          </a:p>
        </p:txBody>
      </p:sp>
      <p:pic>
        <p:nvPicPr>
          <p:cNvPr id="65" name="Picture 64"/>
          <p:cNvPicPr/>
          <p:nvPr/>
        </p:nvPicPr>
        <p:blipFill>
          <a:blip r:embed="rId1"/>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lstStyle/>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endParaRPr lang="en-US" sz="1600" b="0" strike="noStrike" spc="-1">
              <a:latin typeface="Arial" panose="020B0604020202020204"/>
            </a:endParaRP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lstStyle/>
          <a:p>
            <a:r>
              <a:rPr lang="en-US" sz="1600" b="0" strike="noStrike" spc="-1">
                <a:latin typeface="Arial" panose="020B0604020202020204"/>
              </a:rPr>
              <a:t>OAuth2 làm việc với 4 đối tượng mang những vai trò riêng:</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1"/>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The OAuth 2.0 Authorization Framework</a:t>
            </a:r>
            <a:endParaRPr lang="en-US" sz="1800" b="0" strike="noStrike" spc="-1">
              <a:latin typeface="Arial" panose="020B0604020202020204"/>
            </a:endParaRP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lstStyle/>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lstStyle/>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lstStyle/>
          <a:p>
            <a:r>
              <a:rPr lang="en-US" sz="1800" b="0" strike="noStrike" spc="-1">
                <a:latin typeface="Arial" panose="020B0604020202020204"/>
              </a:rPr>
              <a:t>https://viblo.asia/p/introduction-to-oauth2-3OEqGjDpR9bL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endParaRPr lang="en-US" sz="1800" b="0" strike="noStrike" spc="-1">
              <a:latin typeface="Arial" panose="020B0604020202020204"/>
            </a:endParaRP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1"/>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endParaRPr lang="en-US" sz="1800" b="0" strike="noStrike" spc="-1">
              <a:latin typeface="Arial" panose="020B0604020202020204"/>
            </a:endParaRP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endParaRPr lang="en-US" sz="1800" b="0" strike="noStrike" spc="-1">
              <a:latin typeface="Arial" panose="020B0604020202020204"/>
            </a:endParaRPr>
          </a:p>
          <a:p>
            <a:pPr>
              <a:lnSpc>
                <a:spcPct val="150000"/>
              </a:lnSpc>
            </a:pPr>
            <a:r>
              <a:rPr lang="en-US" sz="1800" b="0" strike="noStrike" spc="-1">
                <a:latin typeface="Arial" panose="020B0604020202020204"/>
              </a:rPr>
              <a:t>Còn MOM là ứng dụng trung gian.</a:t>
            </a:r>
            <a:endParaRPr lang="en-US" sz="1800" b="0" strike="noStrike" spc="-1">
              <a:latin typeface="Arial" panose="020B0604020202020204"/>
            </a:endParaRPr>
          </a:p>
          <a:p>
            <a:pPr>
              <a:lnSpc>
                <a:spcPct val="150000"/>
              </a:lnSpc>
            </a:pPr>
            <a:r>
              <a:rPr lang="en-US" sz="1800" b="0" strike="noStrike" spc="-1">
                <a:latin typeface="Arial" panose="020B0604020202020204"/>
              </a:rPr>
              <a:t>Một số MOM tiêu biểu: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3" name="Text Box 2"/>
          <p:cNvSpPr txBox="1"/>
          <p:nvPr/>
        </p:nvSpPr>
        <p:spPr>
          <a:xfrm>
            <a:off x="1295400" y="1763395"/>
            <a:ext cx="7798435" cy="4769485"/>
          </a:xfrm>
          <a:prstGeom prst="rect">
            <a:avLst/>
          </a:prstGeom>
          <a:noFill/>
        </p:spPr>
        <p:txBody>
          <a:bodyPr wrap="square" rtlCol="0" anchor="t">
            <a:spAutoFit/>
          </a:bodyPr>
          <a:lstStyle/>
          <a:p>
            <a:r>
              <a:rPr lang="en-US" sz="1600" b="1"/>
              <a:t>Spring là gì?</a:t>
            </a:r>
            <a:endParaRPr lang="en-US" sz="1600" b="1"/>
          </a:p>
          <a:p>
            <a:r>
              <a:rPr lang="en-US" sz="1600"/>
              <a:t>Spring là một open source framework dành cho Java Enterprise. Core feature của Spring có thể dùng để xây dựng bất cứ Java application nào, các extensions của Spring có thể được sử dụng cho việc xây dựng web application trên nền tảng Java EE. Spring framework cũng hướng tới mục tiêu làm cho việc phát triển các ứng dụng trên nền tảng Java EE dễ dàng hơn và thúc đẩy việc lập trình tốt hơn bằng model POJO-based.</a:t>
            </a:r>
            <a:endParaRPr lang="en-US" sz="1600"/>
          </a:p>
          <a:p>
            <a:endParaRPr lang="en-US" sz="1600"/>
          </a:p>
          <a:p>
            <a:r>
              <a:rPr lang="en-US" sz="1600" b="1"/>
              <a:t>Lợi ích mà Spring framework mang lại</a:t>
            </a:r>
            <a:endParaRPr lang="en-US" sz="1600" b="1"/>
          </a:p>
          <a:p>
            <a:r>
              <a:rPr lang="en-US" sz="1600"/>
              <a:t>Spring framwork mang lại cho chúng ta sự gọn nhẹ (</a:t>
            </a:r>
            <a:r>
              <a:rPr lang="en-US" sz="1600" b="1"/>
              <a:t>lightweight</a:t>
            </a:r>
            <a:r>
              <a:rPr lang="en-US" sz="1600"/>
              <a:t>), sử dụng Inversion of control (</a:t>
            </a:r>
            <a:r>
              <a:rPr lang="en-US" sz="1600" b="1"/>
              <a:t>IoC</a:t>
            </a:r>
            <a:r>
              <a:rPr lang="en-US" sz="1600"/>
              <a:t>) để giúp loose coupling, sử dụng Aspect oriented programming để tách biệt các thành phần business, có container nới quản lý tất cả life cycle và config của các object trong application, phát triển ứng dụng đơn giản với MVC, có transaction management, cung cấp các API tiện lợi cho việc handling exception.</a:t>
            </a:r>
            <a:endParaRPr lang="en-US" sz="1600"/>
          </a:p>
          <a:p>
            <a:endParaRPr lang="en-US" sz="1600"/>
          </a:p>
          <a:p>
            <a:r>
              <a:rPr lang="en-US" sz="1600" b="1"/>
              <a:t>SpringBoot là gì?</a:t>
            </a:r>
            <a:endParaRPr lang="en-US" sz="1600" b="1"/>
          </a:p>
          <a:p>
            <a:r>
              <a:rPr lang="en-US" sz="1600"/>
              <a:t>SpringBoot về cơ bản là một phần mở rộng của Spring framework đã loại bỏ các cấu hình được viết sẵn cần thiết để cài đặt một ứng dụng Spring.</a:t>
            </a:r>
            <a:endParaRPr lang="en-US" sz="1600"/>
          </a:p>
          <a:p>
            <a:r>
              <a:rPr lang="en-US" sz="1600"/>
              <a:t>Spring Boot Framework được sử dụng rộng rãi để phát triển các REST APIs.</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lstStyle/>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lstStyle/>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4" name="Picture 3"/>
          <p:cNvPicPr>
            <a:picLocks noChangeAspect="1"/>
          </p:cNvPicPr>
          <p:nvPr/>
        </p:nvPicPr>
        <p:blipFill>
          <a:blip r:embed="rId1"/>
          <a:stretch>
            <a:fillRect/>
          </a:stretch>
        </p:blipFill>
        <p:spPr>
          <a:xfrm>
            <a:off x="504190" y="1292225"/>
            <a:ext cx="9315450" cy="6076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480060" y="1683385"/>
            <a:ext cx="9120505" cy="5599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endParaRPr lang="en-US" sz="4400" b="0" strike="noStrike" spc="-1">
              <a:latin typeface="Arial" panose="020B0604020202020204"/>
            </a:endParaRPr>
          </a:p>
        </p:txBody>
      </p:sp>
      <p:sp>
        <p:nvSpPr>
          <p:cNvPr id="44" name="TextShape 2"/>
          <p:cNvSpPr txBox="1"/>
          <p:nvPr/>
        </p:nvSpPr>
        <p:spPr>
          <a:xfrm>
            <a:off x="1007705" y="1270635"/>
            <a:ext cx="8316000" cy="5813425"/>
          </a:xfrm>
          <a:prstGeom prst="rect">
            <a:avLst/>
          </a:prstGeom>
          <a:noFill/>
          <a:ln>
            <a:noFill/>
          </a:ln>
        </p:spPr>
        <p:txBody>
          <a:bodyPr lIns="90000" tIns="45000" rIns="90000" bIns="45000">
            <a:spAutoFit/>
          </a:bodyPr>
          <a:lstStyle/>
          <a:p>
            <a:pPr>
              <a:lnSpc>
                <a:spcPct val="115000"/>
              </a:lnSpc>
            </a:pPr>
            <a:r>
              <a:rPr lang="en-US" sz="1800" b="0" strike="noStrike" spc="-1">
                <a:latin typeface="Arial" panose="020B0604020202020204"/>
              </a:rPr>
              <a:t>Spring </a:t>
            </a:r>
            <a:r>
              <a:rPr lang="en-US" sz="1800" b="1" strike="noStrike" spc="-1">
                <a:latin typeface="Arial" panose="020B0604020202020204"/>
              </a:rPr>
              <a:t>Beans </a:t>
            </a:r>
            <a:r>
              <a:rPr lang="en-US" sz="1800" b="0" strike="noStrike" spc="-1">
                <a:latin typeface="Arial" panose="020B0604020202020204"/>
              </a:rPr>
              <a:t>chính là những Java Object mà từ đó tạo nên khung sườn của một ứng dụng Spring. Chúng được  quản lý bởi Spring IoC container.</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Inversion of Control</a:t>
            </a:r>
            <a:r>
              <a:rPr lang="en-US" sz="1800" b="0" strike="noStrike" spc="-1">
                <a:latin typeface="Arial" panose="020B0604020202020204"/>
              </a:rPr>
              <a:t> viết tắt là IoC là một quá trình trong đó một object định nghĩa các dependency (phụ thuộc) mà không cần phải khởi tạo chúng.Việc khởi tạo các dependency này được chuyển giao cho IoC container.</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Scope of Bean</a:t>
            </a:r>
            <a:endParaRPr lang="en-US" sz="1800" b="1" strike="noStrike" spc="-1">
              <a:latin typeface="Arial" panose="020B0604020202020204"/>
            </a:endParaRPr>
          </a:p>
          <a:p>
            <a:pPr>
              <a:lnSpc>
                <a:spcPct val="115000"/>
              </a:lnSpc>
            </a:pPr>
            <a:r>
              <a:rPr lang="en-US" sz="1800" b="0" strike="noStrike" spc="-1">
                <a:latin typeface="Arial" panose="020B0604020202020204"/>
              </a:rPr>
              <a:t>Việc định nghĩa scope có thể thực hiện thông qua việc sử dụng thuộc tính tên là “scope” khi định nghĩa. Lấy ví dụ, khi bean phải tạo mới mỗi lần cần sử dụng, thuộc tính scope sẽ là “prototype”. Mặt khác, khi bean luôn luôn trả về một instance giống nhau khi sử dụng, thuộc tính scope sẽ là “singleton”.</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Làm sao để cung cấp configuration metadata cho Spring Container?</a:t>
            </a:r>
            <a:endParaRPr lang="en-US" sz="1800" b="1" strike="noStrike" spc="-1">
              <a:latin typeface="Arial" panose="020B0604020202020204"/>
            </a:endParaRPr>
          </a:p>
          <a:p>
            <a:pPr>
              <a:lnSpc>
                <a:spcPct val="115000"/>
              </a:lnSpc>
            </a:pPr>
            <a:r>
              <a:rPr lang="en-US" sz="1800" b="0" strike="noStrike" spc="-1">
                <a:latin typeface="Arial" panose="020B0604020202020204"/>
              </a:rPr>
              <a:t>Có ba cách để cũng cấp configuration metadata cho Spring container.</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XML configuration file</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Annotation-based configuration</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Java-based configuration</a:t>
            </a:r>
            <a:endParaRPr lang="en-US" sz="1800" b="1"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endParaRPr lang="en-US" sz="4400" b="0" strike="noStrike" spc="-1">
              <a:latin typeface="Arial" panose="020B0604020202020204"/>
            </a:endParaRPr>
          </a:p>
        </p:txBody>
      </p:sp>
      <p:sp>
        <p:nvSpPr>
          <p:cNvPr id="44" name="TextShape 2"/>
          <p:cNvSpPr txBox="1"/>
          <p:nvPr/>
        </p:nvSpPr>
        <p:spPr>
          <a:xfrm>
            <a:off x="1007705" y="1259205"/>
            <a:ext cx="8316000" cy="3268980"/>
          </a:xfrm>
          <a:prstGeom prst="rect">
            <a:avLst/>
          </a:prstGeom>
          <a:noFill/>
          <a:ln>
            <a:noFill/>
          </a:ln>
        </p:spPr>
        <p:txBody>
          <a:bodyPr lIns="90000" tIns="45000" rIns="90000" bIns="45000">
            <a:spAutoFit/>
          </a:bodyPr>
          <a:lstStyle/>
          <a:p>
            <a:pPr>
              <a:lnSpc>
                <a:spcPct val="115000"/>
              </a:lnSpc>
            </a:pPr>
            <a:r>
              <a:rPr lang="en-US" sz="1800" b="1" strike="noStrike" spc="-1">
                <a:latin typeface="Arial" panose="020B0604020202020204"/>
              </a:rPr>
              <a:t>scope của bean</a:t>
            </a:r>
            <a:endParaRPr lang="en-US" sz="1800" b="1" strike="noStrike" spc="-1">
              <a:latin typeface="Arial" panose="020B0604020202020204"/>
            </a:endParaRPr>
          </a:p>
          <a:p>
            <a:pPr>
              <a:lnSpc>
                <a:spcPct val="115000"/>
              </a:lnSpc>
            </a:pPr>
            <a:r>
              <a:rPr lang="en-US" sz="1800" b="1" strike="noStrike" spc="-1">
                <a:latin typeface="Arial" panose="020B0604020202020204"/>
              </a:rPr>
              <a:t>singleton</a:t>
            </a:r>
            <a:r>
              <a:rPr lang="en-US" sz="1800" strike="noStrike" spc="-1">
                <a:latin typeface="Arial" panose="020B0604020202020204"/>
              </a:rPr>
              <a:t>: cho biết bean đó có một instance duy nhất trong Sping IoC container.</a:t>
            </a:r>
            <a:endParaRPr lang="en-US" sz="1800" strike="noStrike" spc="-1">
              <a:latin typeface="Arial" panose="020B0604020202020204"/>
            </a:endParaRPr>
          </a:p>
          <a:p>
            <a:pPr>
              <a:lnSpc>
                <a:spcPct val="115000"/>
              </a:lnSpc>
            </a:pPr>
            <a:r>
              <a:rPr lang="en-US" sz="1800" b="1" strike="noStrike" spc="-1">
                <a:latin typeface="Arial" panose="020B0604020202020204"/>
              </a:rPr>
              <a:t>prototype</a:t>
            </a:r>
            <a:r>
              <a:rPr lang="en-US" sz="1800" strike="noStrike" spc="-1">
                <a:latin typeface="Arial" panose="020B0604020202020204"/>
              </a:rPr>
              <a:t>: cho biết bean đó được định nghĩa là có nhiều object instances, mỗi lần muốn sử dụng sẽ tạo mới.</a:t>
            </a:r>
            <a:endParaRPr lang="en-US" sz="1800" strike="noStrike" spc="-1">
              <a:latin typeface="Arial" panose="020B0604020202020204"/>
            </a:endParaRPr>
          </a:p>
          <a:p>
            <a:pPr>
              <a:lnSpc>
                <a:spcPct val="115000"/>
              </a:lnSpc>
            </a:pPr>
            <a:r>
              <a:rPr lang="en-US" sz="1800" b="1" strike="noStrike" spc="-1">
                <a:latin typeface="Arial" panose="020B0604020202020204"/>
              </a:rPr>
              <a:t>request</a:t>
            </a:r>
            <a:r>
              <a:rPr lang="en-US" sz="1800" strike="noStrike" spc="-1">
                <a:latin typeface="Arial" panose="020B0604020202020204"/>
              </a:rPr>
              <a:t>: cho biết bean được định nghĩa với một HTTP request. Scope này chỉ hợp lệ khi chúng ta sử dụng Web Application Context.</a:t>
            </a:r>
            <a:endParaRPr lang="en-US" sz="1800" strike="noStrike" spc="-1">
              <a:latin typeface="Arial" panose="020B0604020202020204"/>
            </a:endParaRPr>
          </a:p>
          <a:p>
            <a:pPr>
              <a:lnSpc>
                <a:spcPct val="115000"/>
              </a:lnSpc>
            </a:pPr>
            <a:r>
              <a:rPr lang="en-US" sz="1800" b="1" strike="noStrike" spc="-1">
                <a:latin typeface="Arial" panose="020B0604020202020204"/>
              </a:rPr>
              <a:t>session</a:t>
            </a:r>
            <a:r>
              <a:rPr lang="en-US" sz="1800" strike="noStrike" spc="-1">
                <a:latin typeface="Arial" panose="020B0604020202020204"/>
              </a:rPr>
              <a:t>: cho biết bean được định nghĩa với một HTTP session. Scope này cũng chỉ hợp lệ khi chúng ta sử dụng Web Application Context.</a:t>
            </a:r>
            <a:endParaRPr lang="en-US" sz="1800" strike="noStrike" spc="-1">
              <a:latin typeface="Arial" panose="020B0604020202020204"/>
            </a:endParaRPr>
          </a:p>
          <a:p>
            <a:pPr>
              <a:lnSpc>
                <a:spcPct val="115000"/>
              </a:lnSpc>
            </a:pPr>
            <a:r>
              <a:rPr lang="en-US" sz="1800" b="1" strike="noStrike" spc="-1">
                <a:latin typeface="Arial" panose="020B0604020202020204"/>
              </a:rPr>
              <a:t>global-session</a:t>
            </a:r>
            <a:r>
              <a:rPr lang="en-US" sz="1800" strike="noStrike" spc="-1">
                <a:latin typeface="Arial" panose="020B0604020202020204"/>
              </a:rPr>
              <a:t>: cho biết bean được định nghĩa với một global HTTP session. Scope này cũng chỉ hợp lệ khi chúng ta sử dụng Web Application Context.</a:t>
            </a:r>
            <a:endParaRPr lang="en-US" sz="180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481"/>
            <a:ext cx="9071640" cy="677108"/>
          </a:xfrm>
          <a:prstGeom prst="rect">
            <a:avLst/>
          </a:prstGeom>
          <a:noFill/>
          <a:ln>
            <a:noFill/>
          </a:ln>
        </p:spPr>
        <p:txBody>
          <a:bodyPr lIns="0" tIns="0" rIns="0" bIns="0" anchor="ctr">
            <a:spAutoFit/>
          </a:bodyPr>
          <a:lstStyle/>
          <a:p>
            <a:pPr algn="ctr"/>
            <a:r>
              <a:rPr lang="en-US" sz="4400" b="1" dirty="0"/>
              <a:t>How to create bean?</a:t>
            </a:r>
            <a:endParaRPr lang="en-US" sz="4400" b="0" strike="noStrike" spc="-1" dirty="0">
              <a:latin typeface="Arial" panose="020B0604020202020204"/>
            </a:endParaRPr>
          </a:p>
        </p:txBody>
      </p:sp>
      <p:sp>
        <p:nvSpPr>
          <p:cNvPr id="44" name="TextShape 2"/>
          <p:cNvSpPr txBox="1"/>
          <p:nvPr/>
        </p:nvSpPr>
        <p:spPr>
          <a:xfrm>
            <a:off x="1007705" y="1259205"/>
            <a:ext cx="8316000" cy="5215359"/>
          </a:xfrm>
          <a:prstGeom prst="rect">
            <a:avLst/>
          </a:prstGeom>
          <a:noFill/>
          <a:ln>
            <a:noFill/>
          </a:ln>
        </p:spPr>
        <p:txBody>
          <a:bodyPr lIns="90000" tIns="45000" rIns="90000" bIns="45000">
            <a:spAutoFit/>
          </a:bodyPr>
          <a:lstStyle/>
          <a:p>
            <a:pPr>
              <a:lnSpc>
                <a:spcPct val="115000"/>
              </a:lnSpc>
            </a:pPr>
            <a:r>
              <a:rPr lang="en-US" b="1" dirty="0"/>
              <a:t>Declaring a bean in XML configuration </a:t>
            </a:r>
            <a:r>
              <a:rPr lang="en-US" b="1" dirty="0" smtClean="0"/>
              <a:t>file</a:t>
            </a:r>
            <a:endParaRPr lang="en-US" b="1" dirty="0" smtClean="0"/>
          </a:p>
          <a:p>
            <a:pPr>
              <a:lnSpc>
                <a:spcPct val="115000"/>
              </a:lnSpc>
            </a:pPr>
            <a:endParaRPr lang="en-US" b="1" dirty="0"/>
          </a:p>
          <a:p>
            <a:pPr>
              <a:lnSpc>
                <a:spcPct val="115000"/>
              </a:lnSpc>
            </a:pPr>
            <a:r>
              <a:rPr lang="en-US" dirty="0" smtClean="0"/>
              <a:t>	&lt;</a:t>
            </a:r>
            <a:r>
              <a:rPr lang="en-US" dirty="0"/>
              <a:t>bean id=”user” class=”</a:t>
            </a:r>
            <a:r>
              <a:rPr lang="en-US" dirty="0" err="1"/>
              <a:t>com.codippa.User</a:t>
            </a:r>
            <a:r>
              <a:rPr lang="en-US" dirty="0"/>
              <a:t>”&gt;&lt;/bean&gt;</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@Component </a:t>
            </a:r>
            <a:r>
              <a:rPr lang="en-US" b="1" dirty="0" smtClean="0"/>
              <a:t>annotation</a:t>
            </a:r>
            <a:endParaRPr lang="en-US" b="1" dirty="0" smtClean="0"/>
          </a:p>
          <a:p>
            <a:pPr>
              <a:lnSpc>
                <a:spcPct val="115000"/>
              </a:lnSpc>
            </a:pPr>
            <a:r>
              <a:rPr lang="en-US" dirty="0"/>
              <a:t>@Component</a:t>
            </a:r>
            <a:r>
              <a:rPr lang="en-US" dirty="0"/>
              <a:t> annotation above a class indicates that this class is a component and should be automatically detected and instantiated.</a:t>
            </a:r>
            <a:endParaRPr lang="en-US" b="1" dirty="0" smtClean="0"/>
          </a:p>
          <a:p>
            <a:pPr>
              <a:lnSpc>
                <a:spcPct val="115000"/>
              </a:lnSpc>
            </a:pPr>
            <a:endParaRPr lang="en-US" sz="1800" b="1" strike="noStrike" spc="-1" dirty="0">
              <a:latin typeface="Arial" panose="020B0604020202020204"/>
            </a:endParaRPr>
          </a:p>
          <a:p>
            <a:pPr>
              <a:lnSpc>
                <a:spcPct val="115000"/>
              </a:lnSpc>
            </a:pPr>
            <a:r>
              <a:rPr lang="en-US" b="1" dirty="0"/>
              <a:t>Using @Configuration </a:t>
            </a:r>
            <a:r>
              <a:rPr lang="en-US" b="1" dirty="0" smtClean="0"/>
              <a:t>annotation and @Bean</a:t>
            </a:r>
            <a:endParaRPr lang="en-US" b="1" dirty="0" smtClean="0"/>
          </a:p>
          <a:p>
            <a:pPr lvl="2" fontAlgn="base"/>
            <a:r>
              <a:rPr lang="en-US" dirty="0"/>
              <a:t>@Configuration</a:t>
            </a:r>
            <a:endParaRPr lang="en-US" dirty="0"/>
          </a:p>
          <a:p>
            <a:pPr lvl="2" fontAlgn="base"/>
            <a:r>
              <a:rPr lang="en-US" dirty="0"/>
              <a:t>public </a:t>
            </a:r>
            <a:r>
              <a:rPr lang="en-US" b="1" dirty="0"/>
              <a:t>class</a:t>
            </a:r>
            <a:r>
              <a:rPr lang="en-US" dirty="0"/>
              <a:t> User {</a:t>
            </a:r>
            <a:endParaRPr lang="en-US" dirty="0"/>
          </a:p>
          <a:p>
            <a:pPr lvl="3" fontAlgn="base"/>
            <a:r>
              <a:rPr lang="en-US" dirty="0"/>
              <a:t>@Bean(name="</a:t>
            </a:r>
            <a:r>
              <a:rPr lang="en-US" dirty="0" err="1"/>
              <a:t>extUser</a:t>
            </a:r>
            <a:r>
              <a:rPr lang="en-US" dirty="0"/>
              <a:t>")</a:t>
            </a:r>
            <a:endParaRPr lang="en-US" dirty="0"/>
          </a:p>
          <a:p>
            <a:pPr lvl="3" fontAlgn="base"/>
            <a:r>
              <a:rPr lang="en-US" dirty="0"/>
              <a:t>public </a:t>
            </a:r>
            <a:r>
              <a:rPr lang="en-US" dirty="0" err="1"/>
              <a:t>ExternalUser</a:t>
            </a:r>
            <a:r>
              <a:rPr lang="en-US" dirty="0"/>
              <a:t> </a:t>
            </a:r>
            <a:r>
              <a:rPr lang="en-US" dirty="0" err="1"/>
              <a:t>getUser</a:t>
            </a:r>
            <a:r>
              <a:rPr lang="en-US" dirty="0"/>
              <a:t>() {</a:t>
            </a:r>
            <a:endParaRPr lang="en-US" dirty="0"/>
          </a:p>
          <a:p>
            <a:pPr lvl="3" fontAlgn="base"/>
            <a:r>
              <a:rPr lang="en-US" b="1" dirty="0" smtClean="0"/>
              <a:t>	return</a:t>
            </a:r>
            <a:r>
              <a:rPr lang="en-US" dirty="0" smtClean="0"/>
              <a:t> </a:t>
            </a:r>
            <a:r>
              <a:rPr lang="en-US" b="1" dirty="0"/>
              <a:t>new</a:t>
            </a:r>
            <a:r>
              <a:rPr lang="en-US" dirty="0"/>
              <a:t> </a:t>
            </a:r>
            <a:r>
              <a:rPr lang="en-US" dirty="0" err="1"/>
              <a:t>ExternalUser</a:t>
            </a:r>
            <a:r>
              <a:rPr lang="en-US" dirty="0"/>
              <a:t>();</a:t>
            </a:r>
            <a:endParaRPr lang="en-US" dirty="0"/>
          </a:p>
          <a:p>
            <a:pPr lvl="3" fontAlgn="base"/>
            <a:r>
              <a:rPr lang="en-US" dirty="0"/>
              <a:t>}</a:t>
            </a:r>
            <a:endParaRPr lang="en-US" dirty="0"/>
          </a:p>
          <a:p>
            <a:pPr lvl="2" fontAlgn="base"/>
            <a:r>
              <a:rPr lang="en-US" dirty="0"/>
              <a:t>}</a:t>
            </a:r>
            <a:endParaRPr lang="en-US" dirty="0"/>
          </a:p>
          <a:p>
            <a:pPr>
              <a:lnSpc>
                <a:spcPct val="115000"/>
              </a:lnSpc>
            </a:pPr>
            <a:endParaRPr lang="en-US" sz="1800" strike="noStrike" spc="-1" dirty="0">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lstStyle/>
          <a:p>
            <a:pPr algn="ctr"/>
            <a:r>
              <a:rPr lang="en-US" sz="4400" b="0" strike="noStrike" spc="-1">
                <a:latin typeface="Arial" panose="020B0604020202020204"/>
              </a:rPr>
              <a:t>@Bean</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720725" y="1403350"/>
            <a:ext cx="8684895" cy="5337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10873</Words>
  <Application>WPS Presentation</Application>
  <PresentationFormat>Custom</PresentationFormat>
  <Paragraphs>259</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Arial</vt:lpstr>
      <vt:lpstr>Symbol</vt:lpstr>
      <vt:lpstr>Times New Roman</vt:lpstr>
      <vt:lpstr>Microsoft YaHei</vt:lpstr>
      <vt:lpstr>Arial Unicode MS</vt:lpstr>
      <vt:lpstr>Calibri</vt:lpstr>
      <vt:lpstr>Poppins</vt:lpstr>
      <vt:lpstr>Segoe Print</vt:lpstr>
      <vt:lpstr>SFMono-Regular</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Phan</dc:creator>
  <cp:lastModifiedBy>pvtruong</cp:lastModifiedBy>
  <cp:revision>26</cp:revision>
  <dcterms:created xsi:type="dcterms:W3CDTF">2019-08-02T11:31:00Z</dcterms:created>
  <dcterms:modified xsi:type="dcterms:W3CDTF">2021-06-29T11:55:38Z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