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1"/>
  </p:notesMasterIdLst>
  <p:sldIdLst>
    <p:sldId id="274" r:id="rId4"/>
    <p:sldId id="275" r:id="rId5"/>
    <p:sldId id="276" r:id="rId6"/>
    <p:sldId id="282" r:id="rId7"/>
    <p:sldId id="278" r:id="rId8"/>
    <p:sldId id="280" r:id="rId9"/>
    <p:sldId id="279" r:id="rId10"/>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817112" cy="55513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989570" y="0"/>
            <a:ext cx="3817112" cy="555133"/>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085088" y="1383030"/>
            <a:ext cx="6638544" cy="373418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80872" y="5324666"/>
            <a:ext cx="7046976" cy="4356545"/>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10509108"/>
            <a:ext cx="3817112" cy="5551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989570" y="10509108"/>
            <a:ext cx="3817112" cy="555132"/>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3640" y="1768680"/>
            <a:ext cx="907128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3640" y="4059000"/>
            <a:ext cx="90712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364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196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3640" y="405900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1960" y="4059000"/>
            <a:ext cx="442656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3640" y="176868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0840" y="176868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7680" y="176868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3640" y="405900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0840" y="405900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7680" y="4059000"/>
            <a:ext cx="29206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7" name="PlaceHolder 2"/>
          <p:cNvSpPr>
            <a:spLocks noGrp="1"/>
          </p:cNvSpPr>
          <p:nvPr>
            <p:ph type="subTitle"/>
          </p:nvPr>
        </p:nvSpPr>
        <p:spPr>
          <a:xfrm>
            <a:off x="503640" y="1768680"/>
            <a:ext cx="9071280" cy="4384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9" name="PlaceHolder 2"/>
          <p:cNvSpPr>
            <a:spLocks noGrp="1"/>
          </p:cNvSpPr>
          <p:nvPr>
            <p:ph type="body"/>
          </p:nvPr>
        </p:nvSpPr>
        <p:spPr>
          <a:xfrm>
            <a:off x="503640" y="1768680"/>
            <a:ext cx="907128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1" name="PlaceHolder 2"/>
          <p:cNvSpPr>
            <a:spLocks noGrp="1"/>
          </p:cNvSpPr>
          <p:nvPr>
            <p:ph type="body"/>
          </p:nvPr>
        </p:nvSpPr>
        <p:spPr>
          <a:xfrm>
            <a:off x="503640" y="1768680"/>
            <a:ext cx="4426560" cy="4384800"/>
          </a:xfrm>
          <a:prstGeom prst="rect">
            <a:avLst/>
          </a:prstGeom>
        </p:spPr>
        <p:txBody>
          <a:bodyPr lIns="0" tIns="0" rIns="0" bIns="0">
            <a:spAutoFit/>
          </a:bodyPr>
          <a:p>
            <a:endParaRPr lang="en-US" sz="3200" b="0" strike="noStrike" spc="-1">
              <a:latin typeface="Arial" panose="020B0604020202020204"/>
            </a:endParaRPr>
          </a:p>
        </p:txBody>
      </p:sp>
      <p:sp>
        <p:nvSpPr>
          <p:cNvPr id="52" name="PlaceHolder 3"/>
          <p:cNvSpPr>
            <a:spLocks noGrp="1"/>
          </p:cNvSpPr>
          <p:nvPr>
            <p:ph type="body"/>
          </p:nvPr>
        </p:nvSpPr>
        <p:spPr>
          <a:xfrm>
            <a:off x="5151960" y="1768680"/>
            <a:ext cx="442656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3640" y="301320"/>
            <a:ext cx="907128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6" name="PlaceHolder 2"/>
          <p:cNvSpPr>
            <a:spLocks noGrp="1"/>
          </p:cNvSpPr>
          <p:nvPr>
            <p:ph type="body"/>
          </p:nvPr>
        </p:nvSpPr>
        <p:spPr>
          <a:xfrm>
            <a:off x="50364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57" name="PlaceHolder 3"/>
          <p:cNvSpPr>
            <a:spLocks noGrp="1"/>
          </p:cNvSpPr>
          <p:nvPr>
            <p:ph type="body"/>
          </p:nvPr>
        </p:nvSpPr>
        <p:spPr>
          <a:xfrm>
            <a:off x="5151960" y="1768680"/>
            <a:ext cx="4426560" cy="4384800"/>
          </a:xfrm>
          <a:prstGeom prst="rect">
            <a:avLst/>
          </a:prstGeom>
        </p:spPr>
        <p:txBody>
          <a:bodyPr lIns="0" tIns="0" rIns="0" bIns="0">
            <a:spAutoFit/>
          </a:bodyPr>
          <a:p>
            <a:endParaRPr lang="en-US" sz="3200" b="0" strike="noStrike" spc="-1">
              <a:latin typeface="Arial" panose="020B0604020202020204"/>
            </a:endParaRPr>
          </a:p>
        </p:txBody>
      </p:sp>
      <p:sp>
        <p:nvSpPr>
          <p:cNvPr id="58" name="PlaceHolder 4"/>
          <p:cNvSpPr>
            <a:spLocks noGrp="1"/>
          </p:cNvSpPr>
          <p:nvPr>
            <p:ph type="body"/>
          </p:nvPr>
        </p:nvSpPr>
        <p:spPr>
          <a:xfrm>
            <a:off x="503640" y="4059000"/>
            <a:ext cx="442656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3640" y="1768680"/>
            <a:ext cx="9071280" cy="4384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0" name="PlaceHolder 2"/>
          <p:cNvSpPr>
            <a:spLocks noGrp="1"/>
          </p:cNvSpPr>
          <p:nvPr>
            <p:ph type="body"/>
          </p:nvPr>
        </p:nvSpPr>
        <p:spPr>
          <a:xfrm>
            <a:off x="503640" y="1768680"/>
            <a:ext cx="4426560" cy="4384800"/>
          </a:xfrm>
          <a:prstGeom prst="rect">
            <a:avLst/>
          </a:prstGeom>
        </p:spPr>
        <p:txBody>
          <a:bodyPr lIns="0" tIns="0" rIns="0" bIns="0">
            <a:spAutoFit/>
          </a:bodyPr>
          <a:p>
            <a:endParaRPr lang="en-US" sz="3200" b="0" strike="noStrike" spc="-1">
              <a:latin typeface="Arial" panose="020B0604020202020204"/>
            </a:endParaRPr>
          </a:p>
        </p:txBody>
      </p:sp>
      <p:sp>
        <p:nvSpPr>
          <p:cNvPr id="61" name="PlaceHolder 3"/>
          <p:cNvSpPr>
            <a:spLocks noGrp="1"/>
          </p:cNvSpPr>
          <p:nvPr>
            <p:ph type="body"/>
          </p:nvPr>
        </p:nvSpPr>
        <p:spPr>
          <a:xfrm>
            <a:off x="515196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62" name="PlaceHolder 4"/>
          <p:cNvSpPr>
            <a:spLocks noGrp="1"/>
          </p:cNvSpPr>
          <p:nvPr>
            <p:ph type="body"/>
          </p:nvPr>
        </p:nvSpPr>
        <p:spPr>
          <a:xfrm>
            <a:off x="5151960" y="4059000"/>
            <a:ext cx="442656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4" name="PlaceHolder 2"/>
          <p:cNvSpPr>
            <a:spLocks noGrp="1"/>
          </p:cNvSpPr>
          <p:nvPr>
            <p:ph type="body"/>
          </p:nvPr>
        </p:nvSpPr>
        <p:spPr>
          <a:xfrm>
            <a:off x="50364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65" name="PlaceHolder 3"/>
          <p:cNvSpPr>
            <a:spLocks noGrp="1"/>
          </p:cNvSpPr>
          <p:nvPr>
            <p:ph type="body"/>
          </p:nvPr>
        </p:nvSpPr>
        <p:spPr>
          <a:xfrm>
            <a:off x="515196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66" name="PlaceHolder 4"/>
          <p:cNvSpPr>
            <a:spLocks noGrp="1"/>
          </p:cNvSpPr>
          <p:nvPr>
            <p:ph type="body"/>
          </p:nvPr>
        </p:nvSpPr>
        <p:spPr>
          <a:xfrm>
            <a:off x="503640" y="4059000"/>
            <a:ext cx="90712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8" name="PlaceHolder 2"/>
          <p:cNvSpPr>
            <a:spLocks noGrp="1"/>
          </p:cNvSpPr>
          <p:nvPr>
            <p:ph type="body"/>
          </p:nvPr>
        </p:nvSpPr>
        <p:spPr>
          <a:xfrm>
            <a:off x="503640" y="1768680"/>
            <a:ext cx="9071280" cy="2091240"/>
          </a:xfrm>
          <a:prstGeom prst="rect">
            <a:avLst/>
          </a:prstGeom>
        </p:spPr>
        <p:txBody>
          <a:bodyPr lIns="0" tIns="0" rIns="0" bIns="0">
            <a:spAutoFit/>
          </a:bodyPr>
          <a:p>
            <a:endParaRPr lang="en-US" sz="3200" b="0" strike="noStrike" spc="-1">
              <a:latin typeface="Arial" panose="020B0604020202020204"/>
            </a:endParaRPr>
          </a:p>
        </p:txBody>
      </p:sp>
      <p:sp>
        <p:nvSpPr>
          <p:cNvPr id="69" name="PlaceHolder 3"/>
          <p:cNvSpPr>
            <a:spLocks noGrp="1"/>
          </p:cNvSpPr>
          <p:nvPr>
            <p:ph type="body"/>
          </p:nvPr>
        </p:nvSpPr>
        <p:spPr>
          <a:xfrm>
            <a:off x="503640" y="4059000"/>
            <a:ext cx="90712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71" name="PlaceHolder 2"/>
          <p:cNvSpPr>
            <a:spLocks noGrp="1"/>
          </p:cNvSpPr>
          <p:nvPr>
            <p:ph type="body"/>
          </p:nvPr>
        </p:nvSpPr>
        <p:spPr>
          <a:xfrm>
            <a:off x="50364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72" name="PlaceHolder 3"/>
          <p:cNvSpPr>
            <a:spLocks noGrp="1"/>
          </p:cNvSpPr>
          <p:nvPr>
            <p:ph type="body"/>
          </p:nvPr>
        </p:nvSpPr>
        <p:spPr>
          <a:xfrm>
            <a:off x="515196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73" name="PlaceHolder 4"/>
          <p:cNvSpPr>
            <a:spLocks noGrp="1"/>
          </p:cNvSpPr>
          <p:nvPr>
            <p:ph type="body"/>
          </p:nvPr>
        </p:nvSpPr>
        <p:spPr>
          <a:xfrm>
            <a:off x="503640" y="405900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74" name="PlaceHolder 5"/>
          <p:cNvSpPr>
            <a:spLocks noGrp="1"/>
          </p:cNvSpPr>
          <p:nvPr>
            <p:ph type="body"/>
          </p:nvPr>
        </p:nvSpPr>
        <p:spPr>
          <a:xfrm>
            <a:off x="5151960" y="4059000"/>
            <a:ext cx="442656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76" name="PlaceHolder 2"/>
          <p:cNvSpPr>
            <a:spLocks noGrp="1"/>
          </p:cNvSpPr>
          <p:nvPr>
            <p:ph type="body"/>
          </p:nvPr>
        </p:nvSpPr>
        <p:spPr>
          <a:xfrm>
            <a:off x="503640" y="176868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77" name="PlaceHolder 3"/>
          <p:cNvSpPr>
            <a:spLocks noGrp="1"/>
          </p:cNvSpPr>
          <p:nvPr>
            <p:ph type="body"/>
          </p:nvPr>
        </p:nvSpPr>
        <p:spPr>
          <a:xfrm>
            <a:off x="3570840" y="176868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78" name="PlaceHolder 4"/>
          <p:cNvSpPr>
            <a:spLocks noGrp="1"/>
          </p:cNvSpPr>
          <p:nvPr>
            <p:ph type="body"/>
          </p:nvPr>
        </p:nvSpPr>
        <p:spPr>
          <a:xfrm>
            <a:off x="6637680" y="176868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79" name="PlaceHolder 5"/>
          <p:cNvSpPr>
            <a:spLocks noGrp="1"/>
          </p:cNvSpPr>
          <p:nvPr>
            <p:ph type="body"/>
          </p:nvPr>
        </p:nvSpPr>
        <p:spPr>
          <a:xfrm>
            <a:off x="503640" y="405900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80" name="PlaceHolder 6"/>
          <p:cNvSpPr>
            <a:spLocks noGrp="1"/>
          </p:cNvSpPr>
          <p:nvPr>
            <p:ph type="body"/>
          </p:nvPr>
        </p:nvSpPr>
        <p:spPr>
          <a:xfrm>
            <a:off x="3570840" y="405900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81" name="PlaceHolder 7"/>
          <p:cNvSpPr>
            <a:spLocks noGrp="1"/>
          </p:cNvSpPr>
          <p:nvPr>
            <p:ph type="body"/>
          </p:nvPr>
        </p:nvSpPr>
        <p:spPr>
          <a:xfrm>
            <a:off x="6637680" y="4059000"/>
            <a:ext cx="29206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3640" y="1768680"/>
            <a:ext cx="907128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3640" y="1768680"/>
            <a:ext cx="4426560" cy="438480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1960" y="1768680"/>
            <a:ext cx="442656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301320"/>
            <a:ext cx="907128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364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1960" y="1768680"/>
            <a:ext cx="4426560" cy="438480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3640" y="4059000"/>
            <a:ext cx="442656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3640" y="1768680"/>
            <a:ext cx="4426560" cy="438480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196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1960" y="4059000"/>
            <a:ext cx="442656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301320"/>
            <a:ext cx="907128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364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1960" y="1768680"/>
            <a:ext cx="442656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3640" y="4059000"/>
            <a:ext cx="90712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fld id="{F72372F0-3CE8-474A-B77D-FE0A81D7571C}"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50364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42" name="PlaceHolder 2"/>
          <p:cNvSpPr>
            <a:spLocks noGrp="1"/>
          </p:cNvSpPr>
          <p:nvPr>
            <p:ph type="ftr"/>
          </p:nvPr>
        </p:nvSpPr>
        <p:spPr>
          <a:xfrm>
            <a:off x="3447000" y="6887160"/>
            <a:ext cx="319464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43" name="PlaceHolder 3"/>
          <p:cNvSpPr>
            <a:spLocks noGrp="1"/>
          </p:cNvSpPr>
          <p:nvPr>
            <p:ph type="sldNum"/>
          </p:nvPr>
        </p:nvSpPr>
        <p:spPr>
          <a:xfrm>
            <a:off x="7226640" y="6887160"/>
            <a:ext cx="2348280" cy="521280"/>
          </a:xfrm>
          <a:prstGeom prst="rect">
            <a:avLst/>
          </a:prstGeom>
        </p:spPr>
        <p:txBody>
          <a:bodyPr lIns="0" tIns="0" rIns="0" bIns="0">
            <a:noAutofit/>
          </a:bodyPr>
          <a:p>
            <a:pPr algn="r">
              <a:lnSpc>
                <a:spcPct val="100000"/>
              </a:lnSpc>
            </a:pPr>
            <a:fld id="{45C93FE2-4B31-4AD6-A661-54CB4469ABE2}"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
        <p:nvSpPr>
          <p:cNvPr id="44" name="PlaceHolder 4"/>
          <p:cNvSpPr>
            <a:spLocks noGrp="1"/>
          </p:cNvSpPr>
          <p:nvPr>
            <p:ph type="title"/>
          </p:nvPr>
        </p:nvSpPr>
        <p:spPr>
          <a:xfrm>
            <a:off x="503640" y="301320"/>
            <a:ext cx="9071280" cy="126180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45" name="PlaceHolder 5"/>
          <p:cNvSpPr>
            <a:spLocks noGrp="1"/>
          </p:cNvSpPr>
          <p:nvPr>
            <p:ph type="body"/>
          </p:nvPr>
        </p:nvSpPr>
        <p:spPr>
          <a:xfrm>
            <a:off x="503640" y="1768680"/>
            <a:ext cx="9071280" cy="438480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503640" y="301320"/>
            <a:ext cx="9070920" cy="1262160"/>
          </a:xfrm>
          <a:prstGeom prst="rect">
            <a:avLst/>
          </a:prstGeom>
          <a:noFill/>
          <a:ln>
            <a:noFill/>
          </a:ln>
        </p:spPr>
        <p:txBody>
          <a:bodyPr lIns="0" tIns="0" rIns="0" bIns="0" anchor="ctr" anchorCtr="1">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3200" b="1" strike="noStrike" spc="-1">
                <a:solidFill>
                  <a:srgbClr val="000000"/>
                </a:solidFill>
                <a:latin typeface="Arial" panose="020B0604020202020204"/>
                <a:ea typeface="Microsoft YaHei" panose="020B0503020204020204" charset="-122"/>
              </a:rPr>
              <a:t>RESTFul Web Services</a:t>
            </a:r>
            <a:endParaRPr lang="en-US" sz="3200" b="0" strike="noStrike" spc="-1">
              <a:latin typeface="Arial" panose="020B0604020202020204"/>
            </a:endParaRPr>
          </a:p>
        </p:txBody>
      </p:sp>
      <p:sp>
        <p:nvSpPr>
          <p:cNvPr id="127" name="TextShape 2"/>
          <p:cNvSpPr txBox="1"/>
          <p:nvPr/>
        </p:nvSpPr>
        <p:spPr>
          <a:xfrm>
            <a:off x="503640" y="1769040"/>
            <a:ext cx="9070920" cy="4989600"/>
          </a:xfrm>
          <a:prstGeom prst="rect">
            <a:avLst/>
          </a:prstGeom>
          <a:noFill/>
          <a:ln>
            <a:noFill/>
          </a:ln>
        </p:spPr>
        <p:txBody>
          <a:bodyPr lIns="0" tIns="0" rIns="0" bIns="0">
            <a:noAutofit/>
          </a:bodyPr>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Restful Web Services is a </a:t>
            </a:r>
            <a:r>
              <a:rPr lang="en-US" sz="2000" b="1" strike="noStrike" spc="-1">
                <a:latin typeface="Arial" panose="020B0604020202020204"/>
              </a:rPr>
              <a:t>stateless client-server</a:t>
            </a:r>
            <a:r>
              <a:rPr lang="en-US" sz="2000" b="0" strike="noStrike" spc="-1">
                <a:latin typeface="Arial" panose="020B0604020202020204"/>
              </a:rPr>
              <a:t> architecture where web services are resources and can be identified by their URIs.</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Java API for RESTful Web Services (JAX-RS) is the Java API for creating REST web services.</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Restful Web Services Annotations:</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@Path</a:t>
            </a:r>
            <a:r>
              <a:rPr lang="en-US" sz="2000" b="0" strike="noStrike" spc="-1">
                <a:latin typeface="Arial" panose="020B0604020202020204"/>
              </a:rPr>
              <a:t>: used to specify the relative path of class and methods. We can get the URI of a webservice by scanning the Path annotation value.</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@GET, @PUT, @POST, @DELETE and @HEAD</a:t>
            </a:r>
            <a:r>
              <a:rPr lang="en-US" sz="2000" b="0" strike="noStrike" spc="-1">
                <a:latin typeface="Arial" panose="020B0604020202020204"/>
              </a:rPr>
              <a:t>: used to specify the HTTP request type for a method.</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@Produces, @Consumes</a:t>
            </a:r>
            <a:r>
              <a:rPr lang="en-US" sz="2000" b="0" strike="noStrike" spc="-1">
                <a:latin typeface="Arial" panose="020B0604020202020204"/>
              </a:rPr>
              <a:t>: used to specify the request and response types.</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@PathParam</a:t>
            </a:r>
            <a:r>
              <a:rPr lang="en-US" sz="2000" b="0" strike="noStrike" spc="-1">
                <a:latin typeface="Arial" panose="020B0604020202020204"/>
              </a:rPr>
              <a:t>: used to bind the method parameter to path value by parsing it.</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503640" y="301320"/>
            <a:ext cx="9070920" cy="1262160"/>
          </a:xfrm>
          <a:prstGeom prst="rect">
            <a:avLst/>
          </a:prstGeom>
          <a:noFill/>
          <a:ln>
            <a:noFill/>
          </a:ln>
        </p:spPr>
        <p:txBody>
          <a:bodyPr lIns="0" tIns="0" rIns="0" bIns="0" anchor="ctr" anchorCtr="1">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3200" b="1" strike="noStrike" spc="-1">
                <a:solidFill>
                  <a:srgbClr val="000000"/>
                </a:solidFill>
                <a:latin typeface="Arial" panose="020B0604020202020204"/>
                <a:ea typeface="Microsoft YaHei" panose="020B0503020204020204" charset="-122"/>
              </a:rPr>
              <a:t>Restful Web Services vs SOAP</a:t>
            </a:r>
            <a:endParaRPr lang="en-US" sz="3200" b="0" strike="noStrike" spc="-1">
              <a:latin typeface="Arial" panose="020B0604020202020204"/>
            </a:endParaRPr>
          </a:p>
        </p:txBody>
      </p:sp>
      <p:sp>
        <p:nvSpPr>
          <p:cNvPr id="129" name="TextShape 2"/>
          <p:cNvSpPr txBox="1"/>
          <p:nvPr/>
        </p:nvSpPr>
        <p:spPr>
          <a:xfrm>
            <a:off x="503640" y="1769040"/>
            <a:ext cx="9070920" cy="4989600"/>
          </a:xfrm>
          <a:prstGeom prst="rect">
            <a:avLst/>
          </a:prstGeom>
          <a:noFill/>
          <a:ln>
            <a:noFill/>
          </a:ln>
        </p:spPr>
        <p:txBody>
          <a:bodyPr lIns="0" tIns="0" rIns="0" bIns="0">
            <a:noAutofit/>
          </a:bodyPr>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SOAP is a protocol whereas REST is an architectural style.</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SOAP server and client applications are tightly coupled and bind with the WSDL contract whereas there is no contract in REST web services and client.</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Learning curve is easy for REST when compared to SOAP web services.</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REST web services request and response types can be XML, JSON, text etc. whereas SOAP works with XML only.</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JAX-RS is the Java API for REST web services whereas JAX-WS is the Java API for SOAP web services.</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503640" y="301320"/>
            <a:ext cx="9070920" cy="1262160"/>
          </a:xfrm>
          <a:prstGeom prst="rect">
            <a:avLst/>
          </a:prstGeom>
          <a:noFill/>
          <a:ln>
            <a:noFill/>
          </a:ln>
        </p:spPr>
        <p:txBody>
          <a:bodyPr lIns="0" tIns="0" rIns="0" bIns="0" anchor="ctr" anchorCtr="1">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3200" b="1" strike="noStrike" spc="-1">
                <a:solidFill>
                  <a:srgbClr val="000000"/>
                </a:solidFill>
                <a:latin typeface="Arial" panose="020B0604020202020204"/>
                <a:ea typeface="Microsoft YaHei" panose="020B0503020204020204" charset="-122"/>
              </a:rPr>
              <a:t>REST API Implementations</a:t>
            </a:r>
            <a:endParaRPr lang="en-US" sz="3200" b="0" strike="noStrike" spc="-1">
              <a:latin typeface="Arial" panose="020B0604020202020204"/>
            </a:endParaRPr>
          </a:p>
        </p:txBody>
      </p:sp>
      <p:sp>
        <p:nvSpPr>
          <p:cNvPr id="131" name="TextShape 2"/>
          <p:cNvSpPr txBox="1"/>
          <p:nvPr/>
        </p:nvSpPr>
        <p:spPr>
          <a:xfrm>
            <a:off x="503640" y="1769040"/>
            <a:ext cx="9070920" cy="4989600"/>
          </a:xfrm>
          <a:prstGeom prst="rect">
            <a:avLst/>
          </a:prstGeom>
          <a:noFill/>
          <a:ln>
            <a:noFill/>
          </a:ln>
        </p:spPr>
        <p:txBody>
          <a:bodyPr lIns="0" tIns="0" rIns="0" bIns="0">
            <a:noAutofit/>
          </a:bodyPr>
          <a:p>
            <a:pPr marL="431800" indent="-323850">
              <a:spcAft>
                <a:spcPts val="1415"/>
              </a:spcAft>
              <a:buClr>
                <a:srgbClr val="000000"/>
              </a:buClr>
              <a:buSzPct val="45000"/>
              <a:buFont typeface="Wingdings" panose="05000000000000000000" pitchFamily="2" charset="2"/>
              <a:buChar char=""/>
            </a:pPr>
            <a:r>
              <a:rPr lang="en-US" sz="2000" b="0" strike="noStrike" spc="-1">
                <a:latin typeface="Arial" panose="020B0604020202020204"/>
              </a:rPr>
              <a:t>There are two major implementations of JAX-RS API:</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Jersey</a:t>
            </a:r>
            <a:r>
              <a:rPr lang="en-US" sz="2000" b="0" strike="noStrike" spc="-1">
                <a:latin typeface="Arial" panose="020B0604020202020204"/>
              </a:rPr>
              <a:t>: Jersey is the reference implementation provided by Sun. For using Jersey as our JAX-RS implementation, all we need to configure its servlet in web.xml and add required dependencies. Note that JAX-RS API is part of JDK not Jersey, so we have to add its dependency jars in our application.</a:t>
            </a:r>
            <a:endParaRPr lang="en-US" sz="20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2000" b="1" strike="noStrike" spc="-1">
                <a:latin typeface="Arial" panose="020B0604020202020204"/>
              </a:rPr>
              <a:t>RESTEasy</a:t>
            </a:r>
            <a:r>
              <a:rPr lang="en-US" sz="2000" b="0" strike="noStrike" spc="-1">
                <a:latin typeface="Arial" panose="020B0604020202020204"/>
              </a:rPr>
              <a:t>: RESTEasy is the JBoss project that provides JAX-RS implementation.</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3640" y="686158"/>
            <a:ext cx="9071280" cy="492125"/>
          </a:xfrm>
        </p:spPr>
        <p:txBody>
          <a:bodyPr/>
          <a:p>
            <a:pPr algn="ctr"/>
            <a:r>
              <a:rPr lang="en-US" sz="3200" b="1"/>
              <a:t>REST vs WEB SOCKET</a:t>
            </a:r>
            <a:endParaRPr lang="en-US" sz="3200" b="1"/>
          </a:p>
        </p:txBody>
      </p:sp>
      <p:pic>
        <p:nvPicPr>
          <p:cNvPr id="4" name="Picture 3"/>
          <p:cNvPicPr>
            <a:picLocks noChangeAspect="1"/>
          </p:cNvPicPr>
          <p:nvPr/>
        </p:nvPicPr>
        <p:blipFill>
          <a:blip r:embed="rId1"/>
          <a:stretch>
            <a:fillRect/>
          </a:stretch>
        </p:blipFill>
        <p:spPr>
          <a:xfrm>
            <a:off x="215900" y="1907540"/>
            <a:ext cx="9772650" cy="44443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503640" y="301320"/>
            <a:ext cx="9070920" cy="1262160"/>
          </a:xfrm>
          <a:prstGeom prst="rect">
            <a:avLst/>
          </a:prstGeom>
          <a:noFill/>
          <a:ln>
            <a:noFill/>
          </a:ln>
        </p:spPr>
        <p:txBody>
          <a:bodyPr lIns="0" tIns="0" rIns="0" bIns="0" anchor="ctr" anchorCtr="1">
            <a:noAutofit/>
          </a:bodyPr>
          <a:p>
            <a:pPr marL="107950" indent="0" algn="ctr">
              <a:lnSpc>
                <a:spcPct val="100000"/>
              </a:lnSpc>
              <a:spcAft>
                <a:spcPts val="1415"/>
              </a:spcAft>
              <a:buClr>
                <a:srgbClr val="000000"/>
              </a:buClr>
              <a:buSzPct val="45000"/>
              <a:buFont typeface="Wingdings" panose="05000000000000000000" pitchFamily="2" charset="2"/>
              <a:buNone/>
            </a:pPr>
            <a:r>
              <a:rPr lang="en-US" sz="3200" b="1" strike="noStrike" spc="-1">
                <a:latin typeface="Arial" panose="020B0604020202020204"/>
              </a:rPr>
              <a:t>RESTful API là gì?</a:t>
            </a:r>
            <a:endParaRPr lang="en-US" sz="3200" b="1" strike="noStrike" spc="-1">
              <a:latin typeface="Arial" panose="020B0604020202020204"/>
            </a:endParaRPr>
          </a:p>
        </p:txBody>
      </p:sp>
      <p:sp>
        <p:nvSpPr>
          <p:cNvPr id="131" name="TextShape 2"/>
          <p:cNvSpPr txBox="1"/>
          <p:nvPr/>
        </p:nvSpPr>
        <p:spPr>
          <a:xfrm>
            <a:off x="431885" y="1563300"/>
            <a:ext cx="9070920" cy="4989600"/>
          </a:xfrm>
          <a:prstGeom prst="rect">
            <a:avLst/>
          </a:prstGeom>
          <a:noFill/>
          <a:ln>
            <a:noFill/>
          </a:ln>
        </p:spPr>
        <p:txBody>
          <a:bodyPr lIns="0" tIns="0" rIns="0" bIns="0">
            <a:noAutofit/>
          </a:bodyPr>
          <a:p>
            <a:pPr marL="107950" indent="0">
              <a:spcAft>
                <a:spcPts val="1415"/>
              </a:spcAft>
              <a:buClr>
                <a:srgbClr val="000000"/>
              </a:buClr>
              <a:buSzPct val="45000"/>
              <a:buFont typeface="Wingdings" panose="05000000000000000000" pitchFamily="2" charset="2"/>
              <a:buNone/>
            </a:pPr>
            <a:r>
              <a:rPr lang="en-US" sz="1400" b="1" strike="noStrike" spc="-1">
                <a:latin typeface="Arial" panose="020B0604020202020204"/>
              </a:rPr>
              <a:t>RESTful API </a:t>
            </a:r>
            <a:r>
              <a:rPr lang="en-US" sz="1400" b="0" strike="noStrike" spc="-1">
                <a:latin typeface="Arial" panose="020B0604020202020204"/>
              </a:rPr>
              <a:t>là một tiêu chuẩn dùng trong việc thiết kế API cho các ứng dụng web (thiết kế Web services) để tiện cho việc quản lý các resource. Nó chú trọng vào tài nguyên hệ thống (tệp văn bản, ảnh, âm thanh, video, hoặc dữ liệu động…), bao gồm các trạng thái tài nguyên được định dạng và được truyền tải qua HTTP.</a:t>
            </a:r>
            <a:endParaRPr lang="en-US" sz="1400" b="0" strike="noStrike" spc="-1">
              <a:latin typeface="Arial" panose="020B0604020202020204"/>
            </a:endParaRPr>
          </a:p>
          <a:p>
            <a:pPr marL="107950" indent="0">
              <a:spcAft>
                <a:spcPts val="1415"/>
              </a:spcAft>
              <a:buClr>
                <a:srgbClr val="000000"/>
              </a:buClr>
              <a:buSzPct val="45000"/>
              <a:buFont typeface="Wingdings" panose="05000000000000000000" pitchFamily="2" charset="2"/>
              <a:buNone/>
            </a:pPr>
            <a:r>
              <a:rPr lang="en-US" sz="1400" b="1" strike="noStrike" spc="-1">
                <a:latin typeface="Arial" panose="020B0604020202020204"/>
              </a:rPr>
              <a:t>API </a:t>
            </a:r>
            <a:r>
              <a:rPr lang="en-US" sz="1400" b="0" strike="noStrike" spc="-1">
                <a:latin typeface="Arial" panose="020B0604020202020204"/>
              </a:rPr>
              <a:t>(Application Programming Interface) là một tập các quy tắc và cơ chế mà theo đó, một ứng dụng hay một thành phần sẽ tương tác với một ứng dụng hay thành phần khác. API có thể trả về dữ liệu mà bạn cần cho ứng dụng của mình ở những kiểu dữ liệu phổ biến như JSON hay XML.</a:t>
            </a:r>
            <a:endParaRPr lang="en-US" sz="1400" b="0" strike="noStrike" spc="-1">
              <a:latin typeface="Arial" panose="020B0604020202020204"/>
            </a:endParaRPr>
          </a:p>
          <a:p>
            <a:pPr marL="107950" indent="0">
              <a:spcAft>
                <a:spcPts val="1415"/>
              </a:spcAft>
              <a:buClr>
                <a:srgbClr val="000000"/>
              </a:buClr>
              <a:buSzPct val="45000"/>
              <a:buFont typeface="Wingdings" panose="05000000000000000000" pitchFamily="2" charset="2"/>
              <a:buNone/>
            </a:pPr>
            <a:r>
              <a:rPr lang="en-US" sz="1400" b="1" strike="noStrike" spc="-1">
                <a:latin typeface="Arial" panose="020B0604020202020204"/>
              </a:rPr>
              <a:t>REST </a:t>
            </a:r>
            <a:r>
              <a:rPr lang="en-US" sz="1400" b="0" strike="noStrike" spc="-1">
                <a:latin typeface="Arial" panose="020B0604020202020204"/>
              </a:rPr>
              <a:t>(REpresentational State** T**ransfer) là một dạng chuyển đổi cấu trúc dữ liệu, một kiểu kiến trúc để viết API. Nó sử dụng phương thức HTTP đơn giản để tạo cho giao tiếp giữa các máy. Vì vậy, thay vì sử dụng một URL cho việc xử lý một số thông tin người dùng, REST gửi một yêu cầu HTTP như GET, POST, DELETE, vv đến một URL để xử lý dữ liệu.</a:t>
            </a:r>
            <a:endParaRPr lang="en-US" sz="1400" b="0" strike="noStrike" spc="-1">
              <a:latin typeface="Arial" panose="020B0604020202020204"/>
            </a:endParaRPr>
          </a:p>
          <a:p>
            <a:pPr marL="107950" indent="0">
              <a:spcAft>
                <a:spcPts val="1415"/>
              </a:spcAft>
              <a:buClr>
                <a:srgbClr val="000000"/>
              </a:buClr>
              <a:buSzPct val="45000"/>
              <a:buFont typeface="Wingdings" panose="05000000000000000000" pitchFamily="2" charset="2"/>
              <a:buNone/>
            </a:pPr>
            <a:r>
              <a:rPr lang="en-US" sz="1400" b="1" strike="noStrike" spc="-1">
                <a:latin typeface="Arial" panose="020B0604020202020204"/>
              </a:rPr>
              <a:t>RESTful API </a:t>
            </a:r>
            <a:r>
              <a:rPr lang="en-US" sz="1400" b="0" strike="noStrike" spc="-1">
                <a:latin typeface="Arial" panose="020B0604020202020204"/>
              </a:rPr>
              <a:t>là một tiêu chuẩn dùng trong việc thiết kế các API cho các ứng dụng web để quản lý các resource. RESTful là một trong những kiểu thiết kế API được sử dụng phổ biến ngày nay để cho các ứng dụng (web, mobile…) khác nhau giao tiếp với nhau.</a:t>
            </a:r>
            <a:endParaRPr lang="en-US" sz="1400" b="0" strike="noStrike" spc="-1">
              <a:latin typeface="Arial" panose="020B0604020202020204"/>
            </a:endParaRPr>
          </a:p>
          <a:p>
            <a:pPr marL="107950" indent="0">
              <a:spcAft>
                <a:spcPts val="1415"/>
              </a:spcAft>
              <a:buClr>
                <a:srgbClr val="000000"/>
              </a:buClr>
              <a:buSzPct val="45000"/>
              <a:buFont typeface="Wingdings" panose="05000000000000000000" pitchFamily="2" charset="2"/>
              <a:buNone/>
            </a:pPr>
            <a:r>
              <a:rPr lang="en-US" sz="1400" b="0" strike="noStrike" spc="-1">
                <a:latin typeface="Arial" panose="020B0604020202020204"/>
              </a:rPr>
              <a:t>Chức năng quan trọng nhất của REST là quy định cách sử dụng các HTTP method (như GET, POST, PUT, DELETE…) và cách định dạng các URL cho ứng dụng web để quản các resource.</a:t>
            </a:r>
            <a:endParaRPr lang="en-US" sz="1400" b="0" strike="noStrike" spc="-1">
              <a:latin typeface="Arial" panose="020B0604020202020204"/>
            </a:endParaRPr>
          </a:p>
          <a:p>
            <a:pPr marL="107950" indent="0">
              <a:spcAft>
                <a:spcPts val="1415"/>
              </a:spcAft>
              <a:buClr>
                <a:srgbClr val="000000"/>
              </a:buClr>
              <a:buSzPct val="45000"/>
              <a:buFont typeface="Wingdings" panose="05000000000000000000" pitchFamily="2" charset="2"/>
              <a:buNone/>
            </a:pP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503640" y="301320"/>
            <a:ext cx="9070920" cy="1262160"/>
          </a:xfrm>
          <a:prstGeom prst="rect">
            <a:avLst/>
          </a:prstGeom>
          <a:noFill/>
          <a:ln>
            <a:noFill/>
          </a:ln>
        </p:spPr>
        <p:txBody>
          <a:bodyPr lIns="0" tIns="0" rIns="0" bIns="0" anchor="ctr" anchorCtr="1">
            <a:noAutofit/>
          </a:bodyPr>
          <a:p>
            <a:pPr marL="107950" indent="0" algn="ctr">
              <a:lnSpc>
                <a:spcPct val="100000"/>
              </a:lnSpc>
              <a:spcAft>
                <a:spcPts val="1415"/>
              </a:spcAft>
              <a:buClr>
                <a:srgbClr val="000000"/>
              </a:buClr>
              <a:buSzPct val="45000"/>
              <a:buFont typeface="Wingdings" panose="05000000000000000000" pitchFamily="2" charset="2"/>
              <a:buNone/>
            </a:pPr>
            <a:r>
              <a:rPr lang="en-US" sz="3200" b="1" strike="noStrike" spc="-1">
                <a:latin typeface="Arial" panose="020B0604020202020204"/>
              </a:rPr>
              <a:t>RESTful API hoạt động như thế nào?</a:t>
            </a:r>
            <a:endParaRPr lang="en-US" sz="3200" b="1" strike="noStrike" spc="-1">
              <a:latin typeface="Arial" panose="020B0604020202020204"/>
            </a:endParaRPr>
          </a:p>
        </p:txBody>
      </p:sp>
      <p:sp>
        <p:nvSpPr>
          <p:cNvPr id="131" name="TextShape 2"/>
          <p:cNvSpPr txBox="1"/>
          <p:nvPr/>
        </p:nvSpPr>
        <p:spPr>
          <a:xfrm>
            <a:off x="503640" y="1563300"/>
            <a:ext cx="9070920" cy="4989600"/>
          </a:xfrm>
          <a:prstGeom prst="rect">
            <a:avLst/>
          </a:prstGeom>
          <a:noFill/>
          <a:ln>
            <a:noFill/>
          </a:ln>
        </p:spPr>
        <p:txBody>
          <a:bodyPr lIns="0" tIns="0" rIns="0" bIns="0">
            <a:noAutofit/>
          </a:bodyPr>
          <a:p>
            <a:pPr marL="107950" indent="0">
              <a:spcAft>
                <a:spcPts val="1415"/>
              </a:spcAft>
              <a:buClr>
                <a:srgbClr val="000000"/>
              </a:buClr>
              <a:buSzPct val="45000"/>
              <a:buFont typeface="Wingdings" panose="05000000000000000000" pitchFamily="2" charset="2"/>
              <a:buNone/>
            </a:pPr>
            <a:r>
              <a:rPr lang="en-US" sz="1400" b="0" strike="noStrike" spc="-1">
                <a:latin typeface="Arial" panose="020B0604020202020204"/>
              </a:rPr>
              <a:t>REST hoạt động chủ yếu dựa vào giao thức HTTP. Các hoạt động cơ bản nêu trên sẽ sử dụng những phương thức HTTP riêng.</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GET (SELECT): Trả về một Resource hoặc một danh sách Resource.</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POST (CREATE): Tạo mới một Resource.</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PUT (UPDATE): Cập nhật thông tin cho Resource.</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DELETE (DELETE): Xoá một Resource.</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endParaRPr lang="en-US" sz="1400" b="0" strike="noStrike" spc="-1">
              <a:latin typeface="Arial" panose="020B0604020202020204"/>
            </a:endParaRPr>
          </a:p>
          <a:p>
            <a:pPr marL="107950" indent="0">
              <a:spcAft>
                <a:spcPts val="1415"/>
              </a:spcAft>
              <a:buClr>
                <a:srgbClr val="000000"/>
              </a:buClr>
              <a:buSzPct val="45000"/>
              <a:buFont typeface="Wingdings" panose="05000000000000000000" pitchFamily="2" charset="2"/>
              <a:buNone/>
            </a:pPr>
            <a:r>
              <a:rPr lang="en-US" sz="1400" b="0" strike="noStrike" spc="-1">
                <a:latin typeface="Arial" panose="020B0604020202020204"/>
              </a:rPr>
              <a:t>RESTful API không sử dụng session và cookie, nó sử dụng một access_token với mỗi request (JWT)</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503640" y="301320"/>
            <a:ext cx="9070920" cy="1262160"/>
          </a:xfrm>
          <a:prstGeom prst="rect">
            <a:avLst/>
          </a:prstGeom>
          <a:noFill/>
          <a:ln>
            <a:noFill/>
          </a:ln>
        </p:spPr>
        <p:txBody>
          <a:bodyPr lIns="0" tIns="0" rIns="0" bIns="0" anchor="ctr" anchorCtr="1">
            <a:noAutofit/>
          </a:bodyPr>
          <a:p>
            <a:pPr marL="107950" indent="0" algn="ctr">
              <a:lnSpc>
                <a:spcPct val="100000"/>
              </a:lnSpc>
              <a:spcAft>
                <a:spcPts val="1415"/>
              </a:spcAft>
              <a:buClr>
                <a:srgbClr val="000000"/>
              </a:buClr>
              <a:buSzPct val="45000"/>
              <a:buFont typeface="Wingdings" panose="05000000000000000000" pitchFamily="2" charset="2"/>
              <a:buNone/>
            </a:pPr>
            <a:r>
              <a:rPr lang="en-US" sz="3200" b="1" strike="noStrike" spc="-1">
                <a:latin typeface="Arial" panose="020B0604020202020204"/>
              </a:rPr>
              <a:t>Status code</a:t>
            </a:r>
            <a:endParaRPr lang="en-US" sz="3200" b="1" strike="noStrike" spc="-1">
              <a:latin typeface="Arial" panose="020B0604020202020204"/>
            </a:endParaRPr>
          </a:p>
        </p:txBody>
      </p:sp>
      <p:sp>
        <p:nvSpPr>
          <p:cNvPr id="131" name="TextShape 2"/>
          <p:cNvSpPr txBox="1"/>
          <p:nvPr/>
        </p:nvSpPr>
        <p:spPr>
          <a:xfrm>
            <a:off x="503640" y="1563300"/>
            <a:ext cx="9070920" cy="4989600"/>
          </a:xfrm>
          <a:prstGeom prst="rect">
            <a:avLst/>
          </a:prstGeom>
          <a:noFill/>
          <a:ln>
            <a:noFill/>
          </a:ln>
        </p:spPr>
        <p:txBody>
          <a:bodyPr lIns="0" tIns="0" rIns="0" bIns="0">
            <a:noAutofit/>
          </a:bodyPr>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200 OK – Trả về thành công cho những phương thức GET, PUT, PATCH hoặc DELETE.</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201 Created – Trả về khi một Resouce vừa được tạo thành công.</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204 No Content – Trả về khi Resource xoá thành công.</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304 Not Modified – Client có thể sử dụng dữ liệu cache.</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400 Bad Request – Request không hợp lệ</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401 Unauthorized – Request cần có auth.</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403 Forbidden – bị từ chối không cho phép.</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404 Not Found – Không tìm thấy resource từ URI</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405 Method Not Allowed – Phương thức không cho phép với user hiện tại.</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410 Gone – Resource không còn tồn tại, Version cũ đã không còn hỗ trợ.</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415 Unsupported Media Type – Không hỗ trợ kiểu Resource này.</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422 Unprocessable Entity – Dữ liệu không được xác thực</a:t>
            </a:r>
            <a:endParaRPr lang="en-US" sz="1400" b="0" strike="noStrike" spc="-1">
              <a:latin typeface="Arial" panose="020B0604020202020204"/>
            </a:endParaRPr>
          </a:p>
          <a:p>
            <a:pPr marL="431800" indent="-323850">
              <a:spcAft>
                <a:spcPts val="1415"/>
              </a:spcAft>
              <a:buClr>
                <a:srgbClr val="000000"/>
              </a:buClr>
              <a:buSzPct val="45000"/>
              <a:buFont typeface="Wingdings" panose="05000000000000000000" pitchFamily="2" charset="2"/>
              <a:buChar char=""/>
            </a:pPr>
            <a:r>
              <a:rPr lang="en-US" sz="1400" b="0" strike="noStrike" spc="-1">
                <a:latin typeface="Arial" panose="020B0604020202020204"/>
              </a:rPr>
              <a:t>429 Too Many Requests – Request bị từ chối do bị giới hạn</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4137</Words>
  <Application>WPS Presentation</Application>
  <PresentationFormat/>
  <Paragraphs>61</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vt:i4>
      </vt:variant>
    </vt:vector>
  </HeadingPairs>
  <TitlesOfParts>
    <vt:vector size="20" baseType="lpstr">
      <vt:lpstr>Arial</vt:lpstr>
      <vt:lpstr>SimSun</vt:lpstr>
      <vt:lpstr>Wingdings</vt:lpstr>
      <vt:lpstr>Arial</vt:lpstr>
      <vt:lpstr>Symbol</vt:lpstr>
      <vt:lpstr>Times New Roman</vt:lpstr>
      <vt:lpstr>Lucida Sans Unicode</vt:lpstr>
      <vt:lpstr>Microsoft YaHei</vt:lpstr>
      <vt:lpstr>Arial Unicode MS</vt:lpstr>
      <vt:lpstr>DejaVu Sans</vt:lpstr>
      <vt:lpstr>Calibri</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Phan</dc:creator>
  <cp:lastModifiedBy>pvtruong</cp:lastModifiedBy>
  <cp:revision>9</cp:revision>
  <dcterms:created xsi:type="dcterms:W3CDTF">2019-06-26T09:14:00Z</dcterms:created>
  <dcterms:modified xsi:type="dcterms:W3CDTF">2021-07-01T07:53:39Z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