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9.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11.png" ContentType="image/png"/>
  <Override PartName="/ppt/media/image9.png" ContentType="image/png"/>
  <Override PartName="/ppt/media/image12.png" ContentType="image/png"/>
  <Override PartName="/ppt/media/image10.png" ContentType="image/png"/>
  <Override PartName="/ppt/media/image8.png" ContentType="image/png"/>
  <Override PartName="/ppt/media/image7.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spAutoFit/>
          </a:bodyPr>
          <a:p>
            <a:endParaRPr b="0" lang="en-US"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spAutoFit/>
          </a:bodyPr>
          <a:p>
            <a:endParaRPr b="0" lang="en-US"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spAutoFit/>
          </a:bodyPr>
          <a:p>
            <a:endParaRPr b="0" lang="en-US"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spAutoFit/>
          </a:bodyPr>
          <a:p>
            <a:endParaRPr b="0" lang="en-US"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spAutoFit/>
          </a:bodyPr>
          <a:p>
            <a:endParaRPr b="0" lang="en-US"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spAutoFit/>
          </a:bodyPr>
          <a:p>
            <a:endParaRPr b="0" lang="en-US"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spAutoFit/>
          </a:bodyPr>
          <a:p>
            <a:endParaRPr b="0" lang="en-US"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spAutoFit/>
          </a:bodyPr>
          <a:p>
            <a:endParaRPr b="0" lang="en-US"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spAutoFit/>
          </a:bodyPr>
          <a:p>
            <a:endParaRPr b="0" lang="en-US"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9040"/>
            <a:ext cx="9071640" cy="4384800"/>
          </a:xfrm>
          <a:prstGeom prst="rect">
            <a:avLst/>
          </a:prstGeom>
        </p:spPr>
        <p:txBody>
          <a:bodyPr lIns="0" rIns="0" tIns="0" bIns="0">
            <a:sp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769040"/>
            <a:ext cx="4426920" cy="4384800"/>
          </a:xfrm>
          <a:prstGeom prst="rect">
            <a:avLst/>
          </a:prstGeom>
        </p:spPr>
        <p:txBody>
          <a:bodyPr lIns="0" rIns="0" tIns="0" bIns="0">
            <a:spAutoFit/>
          </a:bodyPr>
          <a:p>
            <a:endParaRPr b="0" lang="en-US" sz="3200" spc="-1" strike="noStrike">
              <a:latin typeface="Arial"/>
            </a:endParaRPr>
          </a:p>
        </p:txBody>
      </p:sp>
      <p:sp>
        <p:nvSpPr>
          <p:cNvPr id="11" name="PlaceHolder 3"/>
          <p:cNvSpPr>
            <a:spLocks noGrp="1"/>
          </p:cNvSpPr>
          <p:nvPr>
            <p:ph type="body"/>
          </p:nvPr>
        </p:nvSpPr>
        <p:spPr>
          <a:xfrm>
            <a:off x="5152680" y="1769040"/>
            <a:ext cx="4426920" cy="4384800"/>
          </a:xfrm>
          <a:prstGeom prst="rect">
            <a:avLst/>
          </a:prstGeom>
        </p:spPr>
        <p:txBody>
          <a:bodyPr lIns="0" rIns="0" tIns="0" bIns="0">
            <a:sp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spAutoFit/>
          </a:bodyPr>
          <a:p>
            <a:endParaRPr b="0" lang="en-US" sz="3200" spc="-1" strike="noStrike">
              <a:latin typeface="Arial"/>
            </a:endParaRPr>
          </a:p>
        </p:txBody>
      </p:sp>
      <p:sp>
        <p:nvSpPr>
          <p:cNvPr id="16" name="PlaceHolder 3"/>
          <p:cNvSpPr>
            <a:spLocks noGrp="1"/>
          </p:cNvSpPr>
          <p:nvPr>
            <p:ph type="body"/>
          </p:nvPr>
        </p:nvSpPr>
        <p:spPr>
          <a:xfrm>
            <a:off x="5152680" y="1769040"/>
            <a:ext cx="4426920" cy="4384800"/>
          </a:xfrm>
          <a:prstGeom prst="rect">
            <a:avLst/>
          </a:prstGeom>
        </p:spPr>
        <p:txBody>
          <a:bodyPr lIns="0" rIns="0" tIns="0" bIns="0">
            <a:spAutoFit/>
          </a:bodyPr>
          <a:p>
            <a:endParaRPr b="0" lang="en-US"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769040"/>
            <a:ext cx="4426920" cy="4384800"/>
          </a:xfrm>
          <a:prstGeom prst="rect">
            <a:avLst/>
          </a:prstGeom>
        </p:spPr>
        <p:txBody>
          <a:bodyPr lIns="0" rIns="0" tIns="0" bIns="0">
            <a:spAutoFit/>
          </a:bodyPr>
          <a:p>
            <a:endParaRPr b="0" lang="en-US"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spAutoFit/>
          </a:bodyPr>
          <a:p>
            <a:endParaRPr b="0" lang="en-US"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spAutoFit/>
          </a:bodyPr>
          <a:p>
            <a:endParaRPr b="0" lang="en-US"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spAutoFit/>
          </a:bodyPr>
          <a:p>
            <a:endParaRPr b="0" lang="en-US"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sp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9040"/>
            <a:ext cx="9071640" cy="4384800"/>
          </a:xfrm>
          <a:prstGeom prst="rect">
            <a:avLst/>
          </a:prstGeom>
        </p:spPr>
        <p:txBody>
          <a:bodyPr lIns="0" rIns="0" tIns="0" bIns="0">
            <a:spAutoFit/>
          </a:bodyPr>
          <a:p>
            <a:pPr marL="432000" indent="-324000">
              <a:spcAft>
                <a:spcPts val="1414"/>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noAutofit/>
          </a:bodyPr>
          <a:p>
            <a:pPr algn="r"/>
            <a:fld id="{B0A65238-BB91-4735-8717-8D9FAA5D1C3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hyperlink" Target="https://viblo.asia/p/hashmap-hoat-dong-nhu-the-nao-trong-java-lPXzgalYRAg" TargetMode="External"/><Relationship Id="rId2" Type="http://schemas.openxmlformats.org/officeDocument/2006/relationships/hyperlink" Target="https://viblo.asia/p/gioi-thieu-ve-collection-trong-java-aWj53268l6m" TargetMode="External"/><Relationship Id="rId3" Type="http://schemas.openxmlformats.org/officeDocument/2006/relationships/hyperlink" Target="https://viblo.asia/p/how-and-when-override-equals-and-hashcode-1Je5EYvy5nL" TargetMode="External"/><Relationship Id="rId4" Type="http://schemas.openxmlformats.org/officeDocument/2006/relationships/hyperlink" Target="https://viblo.asia/p/deep-dive-into-hashing-hashmap-in-android-MVpeKBxwGKd" TargetMode="External"/><Relationship Id="rId5"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spAutoFit/>
          </a:bodyPr>
          <a:p>
            <a:r>
              <a:rPr b="0" lang="en-US" sz="4400" spc="-1" strike="noStrike">
                <a:latin typeface="Arial"/>
              </a:rPr>
              <a:t>Contain:</a:t>
            </a:r>
            <a:endParaRPr b="0" lang="en-US" sz="4400" spc="-1" strike="noStrike">
              <a:latin typeface="Arial"/>
            </a:endParaRPr>
          </a:p>
        </p:txBody>
      </p:sp>
      <p:sp>
        <p:nvSpPr>
          <p:cNvPr id="42" name="TextShape 2"/>
          <p:cNvSpPr txBox="1"/>
          <p:nvPr/>
        </p:nvSpPr>
        <p:spPr>
          <a:xfrm>
            <a:off x="504000" y="1281960"/>
            <a:ext cx="9071640" cy="1660320"/>
          </a:xfrm>
          <a:prstGeom prst="rect">
            <a:avLst/>
          </a:prstGeom>
          <a:noFill/>
          <a:ln>
            <a:noFill/>
          </a:ln>
        </p:spPr>
        <p:txBody>
          <a:bodyPr lIns="0" rIns="0" tIns="0" bIns="0" anchor="ctr">
            <a:spAutoFit/>
          </a:bodyPr>
          <a:p>
            <a:pPr>
              <a:lnSpc>
                <a:spcPct val="150000"/>
              </a:lnSpc>
            </a:pPr>
            <a:r>
              <a:rPr b="0" lang="en-US" sz="2600" spc="-1" strike="noStrike">
                <a:latin typeface="Arial"/>
              </a:rPr>
              <a:t>1. Overview</a:t>
            </a:r>
            <a:br/>
            <a:r>
              <a:rPr b="0" lang="en-US" sz="2600" spc="-1" strike="noStrike">
                <a:latin typeface="Arial"/>
              </a:rPr>
              <a:t>2. Question</a:t>
            </a:r>
            <a:br/>
            <a:r>
              <a:rPr b="0" lang="en-US" sz="2600" spc="-1" strike="noStrike">
                <a:latin typeface="Arial"/>
              </a:rPr>
              <a:t>3. Sorting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a:noFill/>
          <a:ln>
            <a:noFill/>
          </a:ln>
        </p:spPr>
        <p:txBody>
          <a:bodyPr lIns="0" rIns="0" tIns="0" bIns="0" anchor="ctr">
            <a:spAutoFit/>
          </a:bodyPr>
          <a:p>
            <a:r>
              <a:rPr b="0" lang="en-US" sz="4400" spc="-1" strike="noStrike">
                <a:latin typeface="Arial"/>
              </a:rPr>
              <a:t>EnumMap</a:t>
            </a:r>
            <a:endParaRPr b="0" lang="en-US" sz="4400" spc="-1" strike="noStrike">
              <a:latin typeface="Arial"/>
            </a:endParaRPr>
          </a:p>
        </p:txBody>
      </p:sp>
      <p:sp>
        <p:nvSpPr>
          <p:cNvPr id="69" name="TextShape 2"/>
          <p:cNvSpPr txBox="1"/>
          <p:nvPr/>
        </p:nvSpPr>
        <p:spPr>
          <a:xfrm>
            <a:off x="182880" y="1645920"/>
            <a:ext cx="9601200" cy="4480560"/>
          </a:xfrm>
          <a:prstGeom prst="rect">
            <a:avLst/>
          </a:prstGeom>
          <a:noFill/>
          <a:ln>
            <a:noFill/>
          </a:ln>
        </p:spPr>
        <p:txBody>
          <a:bodyPr lIns="90000" rIns="90000" tIns="45000" bIns="45000">
            <a:spAutoFit/>
          </a:bodyPr>
          <a:p>
            <a:pPr>
              <a:lnSpc>
                <a:spcPct val="150000"/>
              </a:lnSpc>
            </a:pPr>
            <a:r>
              <a:rPr b="0" lang="en-US" sz="1800" spc="-1" strike="noStrike">
                <a:latin typeface="Arial"/>
              </a:rPr>
              <a:t>EnumMap is one of the specialized implementation of Map interface for use with enum type keys, introduced in Java 1.5 with enumeration type. All of the keys in an enum map must come from a single enum type that is specified, explicitly or implicitly, when the map is created. Enum maps are represented internally as arrays. This representation is extremely compact and efficient. Programmer often use HashMap to store enum type, because they are unaware about this little gem. Enum constants are unique and have predefined length, you can't create new enum at runtime. It allows java designer to make highly optimized EmumMap. Enum maps are maintained in the natural order of their keys (the order in which the enum constants are declared)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346680" y="182880"/>
            <a:ext cx="9071640" cy="795960"/>
          </a:xfrm>
          <a:prstGeom prst="rect">
            <a:avLst/>
          </a:prstGeom>
          <a:noFill/>
          <a:ln>
            <a:noFill/>
          </a:ln>
        </p:spPr>
        <p:txBody>
          <a:bodyPr lIns="0" rIns="0" tIns="0" bIns="0" anchor="ctr">
            <a:spAutoFit/>
          </a:bodyPr>
          <a:p>
            <a:r>
              <a:rPr b="0" lang="en-US" sz="4400" spc="-1" strike="noStrike">
                <a:latin typeface="Arial"/>
              </a:rPr>
              <a:t>EnumMap</a:t>
            </a:r>
            <a:endParaRPr b="0" lang="en-US" sz="4400" spc="-1" strike="noStrike">
              <a:latin typeface="Arial"/>
            </a:endParaRPr>
          </a:p>
        </p:txBody>
      </p:sp>
      <p:sp>
        <p:nvSpPr>
          <p:cNvPr id="71" name="TextShape 2"/>
          <p:cNvSpPr txBox="1"/>
          <p:nvPr/>
        </p:nvSpPr>
        <p:spPr>
          <a:xfrm>
            <a:off x="182880" y="1044720"/>
            <a:ext cx="9784080" cy="6242400"/>
          </a:xfrm>
          <a:prstGeom prst="rect">
            <a:avLst/>
          </a:prstGeom>
          <a:noFill/>
          <a:ln>
            <a:noFill/>
          </a:ln>
        </p:spPr>
        <p:txBody>
          <a:bodyPr lIns="90000" rIns="90000" tIns="45000" bIns="45000">
            <a:spAutoFit/>
          </a:bodyPr>
          <a:p>
            <a:r>
              <a:rPr b="0" lang="en-US" sz="1800" spc="-1" strike="noStrike">
                <a:latin typeface="Arial"/>
              </a:rPr>
              <a:t>Features:</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Java EnumMap inherits AbstractMap class.</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All keys of each EnumMap instance must be keys of a single enum type.</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Java EnumMap does not permits null key, but permits multiple null values.</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Enum maps are maintained in the natural order of their keys as the order in which the enum constants are declared).</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Iterators returned by the collection views are weakly consistent: they will never throw ConcurrentModificationException and they may or may not show the effects of any modifications to the map that occur while the iteration is in progress.</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Java EnumMap is not synchronized.</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Java EnumMap is not thread-safe. You can make thread-safe by doing Collections.synchronizedMap(new EnumMap&lt;EnumKey, V&gt;(...));</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Java EnumMap implementation provides constant-time performance for the basic operations (like get, and put)</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Java EnumMap performance is better than HashMap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346680" y="182880"/>
            <a:ext cx="9071640" cy="795960"/>
          </a:xfrm>
          <a:prstGeom prst="rect">
            <a:avLst/>
          </a:prstGeom>
          <a:noFill/>
          <a:ln>
            <a:noFill/>
          </a:ln>
        </p:spPr>
        <p:txBody>
          <a:bodyPr lIns="0" rIns="0" tIns="0" bIns="0" anchor="ctr">
            <a:spAutoFit/>
          </a:bodyPr>
          <a:p>
            <a:r>
              <a:rPr b="0" lang="en-US" sz="4400" spc="-1" strike="noStrike">
                <a:latin typeface="Arial"/>
              </a:rPr>
              <a:t>EnumMap vs HashMap</a:t>
            </a:r>
            <a:endParaRPr b="0" lang="en-US" sz="4400" spc="-1" strike="noStrike">
              <a:latin typeface="Arial"/>
            </a:endParaRPr>
          </a:p>
        </p:txBody>
      </p:sp>
      <p:pic>
        <p:nvPicPr>
          <p:cNvPr id="73" name="" descr=""/>
          <p:cNvPicPr/>
          <p:nvPr/>
        </p:nvPicPr>
        <p:blipFill>
          <a:blip r:embed="rId1"/>
          <a:stretch/>
        </p:blipFill>
        <p:spPr>
          <a:xfrm>
            <a:off x="1371600" y="1444320"/>
            <a:ext cx="7955280" cy="5505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rIns="0" tIns="0" bIns="0" anchor="ctr">
            <a:spAutoFit/>
          </a:bodyPr>
          <a:p>
            <a:r>
              <a:rPr b="0" lang="en-US" sz="4400" spc="-1" strike="noStrike">
                <a:latin typeface="Arial"/>
              </a:rPr>
              <a:t>What is the importance of hashCode() and equals() methods?</a:t>
            </a:r>
            <a:endParaRPr b="0" lang="en-US" sz="4400" spc="-1" strike="noStrike">
              <a:latin typeface="Arial"/>
            </a:endParaRPr>
          </a:p>
        </p:txBody>
      </p:sp>
      <p:sp>
        <p:nvSpPr>
          <p:cNvPr id="75"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76" name="TextShape 3"/>
          <p:cNvSpPr txBox="1"/>
          <p:nvPr/>
        </p:nvSpPr>
        <p:spPr>
          <a:xfrm>
            <a:off x="914400" y="1868040"/>
            <a:ext cx="8237880" cy="4820760"/>
          </a:xfrm>
          <a:prstGeom prst="rect">
            <a:avLst/>
          </a:prstGeom>
          <a:noFill/>
          <a:ln>
            <a:noFill/>
          </a:ln>
        </p:spPr>
        <p:txBody>
          <a:bodyPr lIns="90000" rIns="90000" tIns="45000" bIns="45000">
            <a:spAutoFit/>
          </a:bodyPr>
          <a:p>
            <a:pPr marL="216000" indent="-216000">
              <a:lnSpc>
                <a:spcPct val="115000"/>
              </a:lnSpc>
              <a:buClr>
                <a:srgbClr val="000000"/>
              </a:buClr>
              <a:buSzPct val="45000"/>
              <a:buFont typeface="Wingdings" charset="2"/>
              <a:buChar char=""/>
            </a:pPr>
            <a:r>
              <a:rPr b="0" lang="en-US" sz="1800" spc="-1" strike="noStrike">
                <a:solidFill>
                  <a:srgbClr val="c5000b"/>
                </a:solidFill>
                <a:latin typeface="Arial"/>
              </a:rPr>
              <a:t>HashMap</a:t>
            </a:r>
            <a:r>
              <a:rPr b="0" lang="en-US" sz="1800" spc="-1" strike="noStrike">
                <a:latin typeface="Arial"/>
              </a:rPr>
              <a:t> uses Key object </a:t>
            </a:r>
            <a:r>
              <a:rPr b="1" lang="en-US" sz="1800" spc="-1" strike="noStrike">
                <a:latin typeface="Arial"/>
              </a:rPr>
              <a:t>hashCode</a:t>
            </a:r>
            <a:r>
              <a:rPr b="0" lang="en-US" sz="1800" spc="-1" strike="noStrike">
                <a:latin typeface="Arial"/>
              </a:rPr>
              <a:t>() and equals() method to determine the index to put the key-value pair. These methods are also used when we try to get value from </a:t>
            </a:r>
            <a:r>
              <a:rPr b="1" lang="en-US" sz="1800" spc="-1" strike="noStrike">
                <a:latin typeface="Arial"/>
              </a:rPr>
              <a:t>HashMap</a:t>
            </a:r>
            <a:r>
              <a:rPr b="0" lang="en-US" sz="1800" spc="-1" strike="noStrike">
                <a:latin typeface="Arial"/>
              </a:rPr>
              <a:t>. If these methods are not implemented correctly, two different Key’s might produce same </a:t>
            </a:r>
            <a:r>
              <a:rPr b="1" lang="en-US" sz="1800" spc="-1" strike="noStrike">
                <a:latin typeface="Arial"/>
              </a:rPr>
              <a:t>hashCode</a:t>
            </a:r>
            <a:r>
              <a:rPr b="0" lang="en-US" sz="1800" spc="-1" strike="noStrike">
                <a:latin typeface="Arial"/>
              </a:rPr>
              <a:t>() and equals() output and in that case rather than storing it at different location, </a:t>
            </a:r>
            <a:r>
              <a:rPr b="1" lang="en-US" sz="1800" spc="-1" strike="noStrike">
                <a:latin typeface="Arial"/>
              </a:rPr>
              <a:t>HashMap</a:t>
            </a:r>
            <a:r>
              <a:rPr b="0" lang="en-US" sz="1800" spc="-1" strike="noStrike">
                <a:latin typeface="Arial"/>
              </a:rPr>
              <a:t> will consider them same and overwrite them.</a:t>
            </a:r>
            <a:endParaRPr b="0" lang="en-US" sz="1800" spc="-1" strike="noStrike">
              <a:latin typeface="Arial"/>
            </a:endParaRPr>
          </a:p>
          <a:p>
            <a:pPr>
              <a:lnSpc>
                <a:spcPct val="115000"/>
              </a:lnSpc>
            </a:pP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Similarly all the collection classes that doesn’t store duplicate data use hashCode() and equals() to find duplicates, so it’s very important to implement them correctly. The implementation of equals() and hashCode() should follow these rules.</a:t>
            </a:r>
            <a:endParaRPr b="0" lang="en-US" sz="1800" spc="-1" strike="noStrike">
              <a:latin typeface="Arial"/>
            </a:endParaRPr>
          </a:p>
          <a:p>
            <a:pPr marL="216000" indent="-216000">
              <a:lnSpc>
                <a:spcPct val="115000"/>
              </a:lnSpc>
              <a:buClr>
                <a:srgbClr val="000000"/>
              </a:buClr>
              <a:buSzPct val="45000"/>
              <a:buFont typeface="Wingdings" charset="2"/>
              <a:buChar char=""/>
            </a:pP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If </a:t>
            </a:r>
            <a:r>
              <a:rPr b="1" lang="en-US" sz="1800" spc="-1" strike="noStrike">
                <a:latin typeface="Arial"/>
              </a:rPr>
              <a:t>o1.equals(o2)</a:t>
            </a:r>
            <a:r>
              <a:rPr b="0" lang="en-US" sz="1800" spc="-1" strike="noStrike">
                <a:latin typeface="Arial"/>
              </a:rPr>
              <a:t>, then </a:t>
            </a:r>
            <a:r>
              <a:rPr b="1" lang="en-US" sz="1800" spc="-1" strike="noStrike">
                <a:latin typeface="Arial"/>
              </a:rPr>
              <a:t>o1.hashCode() == o2.hashCode() </a:t>
            </a:r>
            <a:r>
              <a:rPr b="0" lang="en-US" sz="1800" spc="-1" strike="noStrike">
                <a:latin typeface="Arial"/>
              </a:rPr>
              <a:t>should always be true.</a:t>
            </a: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If </a:t>
            </a:r>
            <a:r>
              <a:rPr b="1" lang="en-US" sz="1800" spc="-1" strike="noStrike">
                <a:latin typeface="Arial"/>
              </a:rPr>
              <a:t>o1.hashCode() == o2.hashCode</a:t>
            </a:r>
            <a:r>
              <a:rPr b="0" lang="en-US" sz="1800" spc="-1" strike="noStrike">
                <a:latin typeface="Arial"/>
              </a:rPr>
              <a:t> is true, it doesn’t mean that </a:t>
            </a:r>
            <a:r>
              <a:rPr b="1" lang="en-US" sz="1800" spc="-1" strike="noStrike">
                <a:latin typeface="Arial"/>
              </a:rPr>
              <a:t>o1.equals(o2)</a:t>
            </a:r>
            <a:r>
              <a:rPr b="0" lang="en-US" sz="1800" spc="-1" strike="noStrike">
                <a:latin typeface="Arial"/>
              </a:rPr>
              <a:t> will be true.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rIns="0" tIns="0" bIns="0" anchor="ctr">
            <a:spAutoFit/>
          </a:bodyPr>
          <a:p>
            <a:r>
              <a:rPr b="0" lang="en-US" sz="4400" spc="-1" strike="noStrike">
                <a:latin typeface="Arial"/>
              </a:rPr>
              <a:t>What is difference between HashMap and Hashtable?</a:t>
            </a:r>
            <a:endParaRPr b="0" lang="en-US" sz="4400" spc="-1" strike="noStrike">
              <a:latin typeface="Arial"/>
            </a:endParaRPr>
          </a:p>
        </p:txBody>
      </p:sp>
      <p:sp>
        <p:nvSpPr>
          <p:cNvPr id="78"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79" name="TextShape 3"/>
          <p:cNvSpPr txBox="1"/>
          <p:nvPr/>
        </p:nvSpPr>
        <p:spPr>
          <a:xfrm>
            <a:off x="914760" y="1868400"/>
            <a:ext cx="8237880" cy="5538240"/>
          </a:xfrm>
          <a:prstGeom prst="rect">
            <a:avLst/>
          </a:prstGeom>
          <a:noFill/>
          <a:ln>
            <a:noFill/>
          </a:ln>
        </p:spPr>
        <p:txBody>
          <a:bodyPr lIns="90000" rIns="90000" tIns="45000" bIns="45000">
            <a:spAutoFit/>
          </a:bodyPr>
          <a:p>
            <a:pPr marL="216000" indent="-216000">
              <a:lnSpc>
                <a:spcPct val="115000"/>
              </a:lnSpc>
              <a:buClr>
                <a:srgbClr val="000000"/>
              </a:buClr>
              <a:buSzPct val="45000"/>
              <a:buFont typeface="Wingdings" charset="2"/>
              <a:buChar char=""/>
            </a:pPr>
            <a:r>
              <a:rPr b="1" lang="en-US" sz="1800" spc="-1" strike="noStrike">
                <a:latin typeface="Arial"/>
              </a:rPr>
              <a:t>HashMap</a:t>
            </a:r>
            <a:r>
              <a:rPr b="0" lang="en-US" sz="1800" spc="-1" strike="noStrike">
                <a:latin typeface="Arial"/>
              </a:rPr>
              <a:t> and </a:t>
            </a:r>
            <a:r>
              <a:rPr b="1" lang="en-US" sz="1800" spc="-1" strike="noStrike">
                <a:latin typeface="Arial"/>
              </a:rPr>
              <a:t>Hashtable</a:t>
            </a:r>
            <a:r>
              <a:rPr b="0" lang="en-US" sz="1800" spc="-1" strike="noStrike">
                <a:latin typeface="Arial"/>
              </a:rPr>
              <a:t> both implements </a:t>
            </a:r>
            <a:r>
              <a:rPr b="1" lang="en-US" sz="1800" spc="-1" strike="noStrike">
                <a:latin typeface="Arial"/>
              </a:rPr>
              <a:t>Map</a:t>
            </a:r>
            <a:r>
              <a:rPr b="0" lang="en-US" sz="1800" spc="-1" strike="noStrike">
                <a:latin typeface="Arial"/>
              </a:rPr>
              <a:t> interface and looks similar, however there are following difference between </a:t>
            </a:r>
            <a:r>
              <a:rPr b="1" lang="en-US" sz="1800" spc="-1" strike="noStrike">
                <a:latin typeface="Arial"/>
              </a:rPr>
              <a:t>HashMap</a:t>
            </a:r>
            <a:r>
              <a:rPr b="0" lang="en-US" sz="1800" spc="-1" strike="noStrike">
                <a:latin typeface="Arial"/>
              </a:rPr>
              <a:t> and </a:t>
            </a:r>
            <a:r>
              <a:rPr b="1" lang="en-US" sz="1800" spc="-1" strike="noStrike">
                <a:latin typeface="Arial"/>
              </a:rPr>
              <a:t>Hashtable</a:t>
            </a:r>
            <a:r>
              <a:rPr b="0" lang="en-US" sz="1800" spc="-1" strike="noStrike">
                <a:latin typeface="Arial"/>
              </a:rPr>
              <a:t>.</a:t>
            </a:r>
            <a:endParaRPr b="0" lang="en-US" sz="1800" spc="-1" strike="noStrike">
              <a:latin typeface="Arial"/>
            </a:endParaRPr>
          </a:p>
          <a:p>
            <a:pPr marL="216000" indent="-216000">
              <a:lnSpc>
                <a:spcPct val="115000"/>
              </a:lnSpc>
              <a:buClr>
                <a:srgbClr val="000000"/>
              </a:buClr>
              <a:buSzPct val="45000"/>
              <a:buFont typeface="Wingdings" charset="2"/>
              <a:buChar char=""/>
            </a:pPr>
            <a:endParaRPr b="0" lang="en-US" sz="1800" spc="-1" strike="noStrike">
              <a:latin typeface="Arial"/>
            </a:endParaRPr>
          </a:p>
          <a:p>
            <a:pPr marL="216000" indent="-216000">
              <a:lnSpc>
                <a:spcPct val="115000"/>
              </a:lnSpc>
              <a:buClr>
                <a:srgbClr val="000000"/>
              </a:buClr>
              <a:buSzPct val="45000"/>
              <a:buFont typeface="Wingdings" charset="2"/>
              <a:buChar char=""/>
            </a:pPr>
            <a:r>
              <a:rPr b="1" lang="en-US" sz="1800" spc="-1" strike="noStrike">
                <a:latin typeface="Arial"/>
              </a:rPr>
              <a:t>HashMap</a:t>
            </a:r>
            <a:r>
              <a:rPr b="0" lang="en-US" sz="1800" spc="-1" strike="noStrike">
                <a:latin typeface="Arial"/>
              </a:rPr>
              <a:t> allows null key and values whereas </a:t>
            </a:r>
            <a:r>
              <a:rPr b="1" lang="en-US" sz="1800" spc="-1" strike="noStrike">
                <a:latin typeface="Arial"/>
              </a:rPr>
              <a:t>Hashtable</a:t>
            </a:r>
            <a:r>
              <a:rPr b="0" lang="en-US" sz="1800" spc="-1" strike="noStrike">
                <a:latin typeface="Arial"/>
              </a:rPr>
              <a:t> doesn’t allow null key and values.</a:t>
            </a:r>
            <a:endParaRPr b="0" lang="en-US" sz="1800" spc="-1" strike="noStrike">
              <a:latin typeface="Arial"/>
            </a:endParaRPr>
          </a:p>
          <a:p>
            <a:pPr marL="216000" indent="-216000">
              <a:lnSpc>
                <a:spcPct val="115000"/>
              </a:lnSpc>
              <a:buClr>
                <a:srgbClr val="000000"/>
              </a:buClr>
              <a:buSzPct val="45000"/>
              <a:buFont typeface="Wingdings" charset="2"/>
              <a:buChar char=""/>
            </a:pPr>
            <a:r>
              <a:rPr b="1" lang="en-US" sz="1800" spc="-1" strike="noStrike">
                <a:latin typeface="Arial"/>
              </a:rPr>
              <a:t>Hashtable</a:t>
            </a:r>
            <a:r>
              <a:rPr b="0" lang="en-US" sz="1800" spc="-1" strike="noStrike">
                <a:latin typeface="Arial"/>
              </a:rPr>
              <a:t> is synchronized but </a:t>
            </a:r>
            <a:r>
              <a:rPr b="1" lang="en-US" sz="1800" spc="-1" strike="noStrike">
                <a:latin typeface="Arial"/>
              </a:rPr>
              <a:t>HashMap</a:t>
            </a:r>
            <a:r>
              <a:rPr b="0" lang="en-US" sz="1800" spc="-1" strike="noStrike">
                <a:latin typeface="Arial"/>
              </a:rPr>
              <a:t> is not synchronized. So </a:t>
            </a:r>
            <a:r>
              <a:rPr b="1" lang="en-US" sz="1800" spc="-1" strike="noStrike">
                <a:latin typeface="Arial"/>
              </a:rPr>
              <a:t>HashMap</a:t>
            </a:r>
            <a:r>
              <a:rPr b="0" lang="en-US" sz="1800" spc="-1" strike="noStrike">
                <a:latin typeface="Arial"/>
              </a:rPr>
              <a:t> is better for single threaded environment, </a:t>
            </a:r>
            <a:r>
              <a:rPr b="1" lang="en-US" sz="1800" spc="-1" strike="noStrike">
                <a:latin typeface="Arial"/>
              </a:rPr>
              <a:t>Hashtable</a:t>
            </a:r>
            <a:r>
              <a:rPr b="0" lang="en-US" sz="1800" spc="-1" strike="noStrike">
                <a:latin typeface="Arial"/>
              </a:rPr>
              <a:t> is suitable for multi-threaded environment.</a:t>
            </a:r>
            <a:endParaRPr b="0" lang="en-US" sz="1800" spc="-1" strike="noStrike">
              <a:latin typeface="Arial"/>
            </a:endParaRPr>
          </a:p>
          <a:p>
            <a:pPr marL="216000" indent="-216000">
              <a:lnSpc>
                <a:spcPct val="115000"/>
              </a:lnSpc>
              <a:buClr>
                <a:srgbClr val="000000"/>
              </a:buClr>
              <a:buSzPct val="45000"/>
              <a:buFont typeface="Wingdings" charset="2"/>
              <a:buChar char=""/>
            </a:pPr>
            <a:r>
              <a:rPr b="1" lang="en-US" sz="1800" spc="-1" strike="noStrike">
                <a:latin typeface="Arial"/>
              </a:rPr>
              <a:t>LinkedHashMap</a:t>
            </a:r>
            <a:r>
              <a:rPr b="0" lang="en-US" sz="1800" spc="-1" strike="noStrike">
                <a:latin typeface="Arial"/>
              </a:rPr>
              <a:t> was introduced in Java 1.4 as a subclass of </a:t>
            </a:r>
            <a:r>
              <a:rPr b="1" lang="en-US" sz="1800" spc="-1" strike="noStrike">
                <a:latin typeface="Arial"/>
              </a:rPr>
              <a:t>HashMap</a:t>
            </a:r>
            <a:r>
              <a:rPr b="0" lang="en-US" sz="1800" spc="-1" strike="noStrike">
                <a:latin typeface="Arial"/>
              </a:rPr>
              <a:t>, so incase you want iteration order, you can easily switch from </a:t>
            </a:r>
            <a:r>
              <a:rPr b="1" lang="en-US" sz="1800" spc="-1" strike="noStrike">
                <a:latin typeface="Arial"/>
              </a:rPr>
              <a:t>HashMap</a:t>
            </a:r>
            <a:r>
              <a:rPr b="0" lang="en-US" sz="1800" spc="-1" strike="noStrike">
                <a:latin typeface="Arial"/>
              </a:rPr>
              <a:t> to </a:t>
            </a:r>
            <a:r>
              <a:rPr b="1" lang="en-US" sz="1800" spc="-1" strike="noStrike">
                <a:latin typeface="Arial"/>
              </a:rPr>
              <a:t>LinkedHashMap</a:t>
            </a:r>
            <a:r>
              <a:rPr b="0" lang="en-US" sz="1800" spc="-1" strike="noStrike">
                <a:latin typeface="Arial"/>
              </a:rPr>
              <a:t> but that is not the case with </a:t>
            </a:r>
            <a:r>
              <a:rPr b="1" lang="en-US" sz="1800" spc="-1" strike="noStrike">
                <a:latin typeface="Arial"/>
              </a:rPr>
              <a:t>Hashtable</a:t>
            </a:r>
            <a:r>
              <a:rPr b="0" lang="en-US" sz="1800" spc="-1" strike="noStrike">
                <a:latin typeface="Arial"/>
              </a:rPr>
              <a:t> whose iteration order is unpredictable.</a:t>
            </a:r>
            <a:endParaRPr b="0" lang="en-US" sz="1800" spc="-1" strike="noStrike">
              <a:latin typeface="Arial"/>
            </a:endParaRPr>
          </a:p>
          <a:p>
            <a:pPr marL="216000" indent="-216000">
              <a:lnSpc>
                <a:spcPct val="115000"/>
              </a:lnSpc>
              <a:buClr>
                <a:srgbClr val="000000"/>
              </a:buClr>
              <a:buSzPct val="45000"/>
              <a:buFont typeface="Wingdings" charset="2"/>
              <a:buChar char=""/>
            </a:pPr>
            <a:r>
              <a:rPr b="1" lang="en-US" sz="1800" spc="-1" strike="noStrike">
                <a:latin typeface="Arial"/>
              </a:rPr>
              <a:t>HashMap</a:t>
            </a:r>
            <a:r>
              <a:rPr b="0" lang="en-US" sz="1800" spc="-1" strike="noStrike">
                <a:latin typeface="Arial"/>
              </a:rPr>
              <a:t> provides Set of keys to iterate and hence it’s fail-fast but </a:t>
            </a:r>
            <a:r>
              <a:rPr b="1" lang="en-US" sz="1800" spc="-1" strike="noStrike">
                <a:latin typeface="Arial"/>
              </a:rPr>
              <a:t>Hashtable</a:t>
            </a:r>
            <a:r>
              <a:rPr b="0" lang="en-US" sz="1800" spc="-1" strike="noStrike">
                <a:latin typeface="Arial"/>
              </a:rPr>
              <a:t> provides </a:t>
            </a:r>
            <a:r>
              <a:rPr b="1" lang="en-US" sz="1800" spc="-1" strike="noStrike">
                <a:latin typeface="Arial"/>
              </a:rPr>
              <a:t>Enumeration</a:t>
            </a:r>
            <a:r>
              <a:rPr b="0" lang="en-US" sz="1800" spc="-1" strike="noStrike">
                <a:latin typeface="Arial"/>
              </a:rPr>
              <a:t> of keys that doesn’t support this feature.</a:t>
            </a:r>
            <a:endParaRPr b="0" lang="en-US" sz="1800" spc="-1" strike="noStrike">
              <a:latin typeface="Arial"/>
            </a:endParaRPr>
          </a:p>
          <a:p>
            <a:pPr marL="216000" indent="-216000">
              <a:lnSpc>
                <a:spcPct val="115000"/>
              </a:lnSpc>
              <a:buClr>
                <a:srgbClr val="000000"/>
              </a:buClr>
              <a:buSzPct val="45000"/>
              <a:buFont typeface="Wingdings" charset="2"/>
              <a:buChar char=""/>
            </a:pPr>
            <a:r>
              <a:rPr b="1" lang="en-US" sz="1800" spc="-1" strike="noStrike">
                <a:latin typeface="Arial"/>
              </a:rPr>
              <a:t>Hashtable</a:t>
            </a:r>
            <a:r>
              <a:rPr b="0" lang="en-US" sz="1800" spc="-1" strike="noStrike">
                <a:latin typeface="Arial"/>
              </a:rPr>
              <a:t> is considered to be legacy class and if you are looking for modifications of </a:t>
            </a:r>
            <a:r>
              <a:rPr b="1" lang="en-US" sz="1800" spc="-1" strike="noStrike">
                <a:latin typeface="Arial"/>
              </a:rPr>
              <a:t>Map</a:t>
            </a:r>
            <a:r>
              <a:rPr b="0" lang="en-US" sz="1800" spc="-1" strike="noStrike">
                <a:latin typeface="Arial"/>
              </a:rPr>
              <a:t> while iterating, you should use </a:t>
            </a:r>
            <a:r>
              <a:rPr b="1" lang="en-US" sz="1800" spc="-1" strike="noStrike">
                <a:latin typeface="Arial"/>
              </a:rPr>
              <a:t>ConcurrentHashMap</a:t>
            </a:r>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rIns="0" tIns="0" bIns="0" anchor="ctr">
            <a:spAutoFit/>
          </a:bodyPr>
          <a:p>
            <a:r>
              <a:rPr b="0" lang="en-US" sz="4400" spc="-1" strike="noStrike">
                <a:latin typeface="Arial"/>
              </a:rPr>
              <a:t>How to decide between HashMap and TreeMap?</a:t>
            </a:r>
            <a:endParaRPr b="0" lang="en-US" sz="4400" spc="-1" strike="noStrike">
              <a:latin typeface="Arial"/>
            </a:endParaRPr>
          </a:p>
        </p:txBody>
      </p:sp>
      <p:sp>
        <p:nvSpPr>
          <p:cNvPr id="81"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82" name="TextShape 3"/>
          <p:cNvSpPr txBox="1"/>
          <p:nvPr/>
        </p:nvSpPr>
        <p:spPr>
          <a:xfrm>
            <a:off x="914760" y="1868400"/>
            <a:ext cx="8237880" cy="5538240"/>
          </a:xfrm>
          <a:prstGeom prst="rect">
            <a:avLst/>
          </a:prstGeom>
          <a:noFill/>
          <a:ln>
            <a:noFill/>
          </a:ln>
        </p:spPr>
        <p:txBody>
          <a:bodyPr lIns="90000" rIns="90000" tIns="45000" bIns="45000">
            <a:spAutoFit/>
          </a:bodyPr>
          <a:p>
            <a:pPr marL="216000" indent="-216000">
              <a:lnSpc>
                <a:spcPct val="150000"/>
              </a:lnSpc>
              <a:buClr>
                <a:srgbClr val="000000"/>
              </a:buClr>
              <a:buSzPct val="45000"/>
              <a:buFont typeface="Wingdings" charset="2"/>
              <a:buChar char=""/>
            </a:pPr>
            <a:r>
              <a:rPr b="0" lang="en-US" sz="1800" spc="-1" strike="noStrike">
                <a:latin typeface="Arial"/>
              </a:rPr>
              <a:t>For </a:t>
            </a:r>
            <a:r>
              <a:rPr b="1" lang="en-US" sz="1800" spc="-1" strike="noStrike">
                <a:latin typeface="Arial"/>
              </a:rPr>
              <a:t>inserting</a:t>
            </a:r>
            <a:r>
              <a:rPr b="0" lang="en-US" sz="1800" spc="-1" strike="noStrike">
                <a:latin typeface="Arial"/>
              </a:rPr>
              <a:t>, </a:t>
            </a:r>
            <a:r>
              <a:rPr b="1" lang="en-US" sz="1800" spc="-1" strike="noStrike">
                <a:latin typeface="Arial"/>
              </a:rPr>
              <a:t>deleting</a:t>
            </a:r>
            <a:r>
              <a:rPr b="0" lang="en-US" sz="1800" spc="-1" strike="noStrike">
                <a:latin typeface="Arial"/>
              </a:rPr>
              <a:t>, and </a:t>
            </a:r>
            <a:r>
              <a:rPr b="1" lang="en-US" sz="1800" spc="-1" strike="noStrike">
                <a:latin typeface="Arial"/>
              </a:rPr>
              <a:t>locating</a:t>
            </a:r>
            <a:r>
              <a:rPr b="0" lang="en-US" sz="1800" spc="-1" strike="noStrike">
                <a:latin typeface="Arial"/>
              </a:rPr>
              <a:t> elements in a </a:t>
            </a:r>
            <a:r>
              <a:rPr b="1" lang="en-US" sz="1800" spc="-1" strike="noStrike">
                <a:latin typeface="Arial"/>
              </a:rPr>
              <a:t>Map</a:t>
            </a:r>
            <a:r>
              <a:rPr b="0" lang="en-US" sz="1800" spc="-1" strike="noStrike">
                <a:latin typeface="Arial"/>
              </a:rPr>
              <a:t>, the </a:t>
            </a:r>
            <a:r>
              <a:rPr b="1" lang="en-US" sz="1800" spc="-1" strike="noStrike">
                <a:latin typeface="Arial"/>
              </a:rPr>
              <a:t>HashMap</a:t>
            </a:r>
            <a:r>
              <a:rPr b="0" lang="en-US" sz="1800" spc="-1" strike="noStrike">
                <a:latin typeface="Arial"/>
              </a:rPr>
              <a:t> offers the best alternative. If, however, you need to traverse the keys in a sorted order, then </a:t>
            </a:r>
            <a:r>
              <a:rPr b="1" lang="en-US" sz="1800" spc="-1" strike="noStrike">
                <a:latin typeface="Arial"/>
              </a:rPr>
              <a:t>TreeMap</a:t>
            </a:r>
            <a:r>
              <a:rPr b="0" lang="en-US" sz="1800" spc="-1" strike="noStrike">
                <a:latin typeface="Arial"/>
              </a:rPr>
              <a:t> is your better alternative. Depending upon the size of your collection, it may be faster to add elements to a </a:t>
            </a:r>
            <a:r>
              <a:rPr b="1" lang="en-US" sz="1800" spc="-1" strike="noStrike">
                <a:latin typeface="Arial"/>
              </a:rPr>
              <a:t>HashMap</a:t>
            </a:r>
            <a:r>
              <a:rPr b="0" lang="en-US" sz="1800" spc="-1" strike="noStrike">
                <a:latin typeface="Arial"/>
              </a:rPr>
              <a:t>, then convert the map to a </a:t>
            </a:r>
            <a:r>
              <a:rPr b="1" lang="en-US" sz="1800" spc="-1" strike="noStrike">
                <a:latin typeface="Arial"/>
              </a:rPr>
              <a:t>TreeMap</a:t>
            </a:r>
            <a:r>
              <a:rPr b="0" lang="en-US" sz="1800" spc="-1" strike="noStrike">
                <a:latin typeface="Arial"/>
              </a:rPr>
              <a:t> for sorted key traversal.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182880"/>
            <a:ext cx="9071640" cy="1097280"/>
          </a:xfrm>
          <a:prstGeom prst="rect">
            <a:avLst/>
          </a:prstGeom>
          <a:noFill/>
          <a:ln>
            <a:noFill/>
          </a:ln>
        </p:spPr>
        <p:txBody>
          <a:bodyPr lIns="0" rIns="0" tIns="0" bIns="0" anchor="ctr">
            <a:spAutoFit/>
          </a:bodyPr>
          <a:p>
            <a:r>
              <a:rPr b="0" lang="en-US" sz="4400" spc="-1" strike="noStrike">
                <a:latin typeface="Arial"/>
              </a:rPr>
              <a:t> </a:t>
            </a:r>
            <a:r>
              <a:rPr b="0" lang="en-US" sz="4400" spc="-1" strike="noStrike">
                <a:latin typeface="Arial"/>
              </a:rPr>
              <a:t>Array vs ArrayList?</a:t>
            </a:r>
            <a:endParaRPr b="0" lang="en-US" sz="4400" spc="-1" strike="noStrike">
              <a:latin typeface="Arial"/>
            </a:endParaRPr>
          </a:p>
        </p:txBody>
      </p:sp>
      <p:sp>
        <p:nvSpPr>
          <p:cNvPr id="84"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85" name="TextShape 3"/>
          <p:cNvSpPr txBox="1"/>
          <p:nvPr/>
        </p:nvSpPr>
        <p:spPr>
          <a:xfrm>
            <a:off x="365760" y="1481040"/>
            <a:ext cx="9144000" cy="5925600"/>
          </a:xfrm>
          <a:prstGeom prst="rect">
            <a:avLst/>
          </a:prstGeom>
          <a:noFill/>
          <a:ln>
            <a:noFill/>
          </a:ln>
        </p:spPr>
        <p:txBody>
          <a:bodyPr lIns="90000" rIns="90000" tIns="45000" bIns="45000">
            <a:spAutoFit/>
          </a:bodyPr>
          <a:p>
            <a:pPr marL="216000" indent="-216000">
              <a:lnSpc>
                <a:spcPct val="150000"/>
              </a:lnSpc>
              <a:buClr>
                <a:srgbClr val="000000"/>
              </a:buClr>
              <a:buSzPct val="45000"/>
              <a:buFont typeface="Wingdings" charset="2"/>
              <a:buChar char=""/>
            </a:pPr>
            <a:r>
              <a:rPr b="1" lang="en-US" sz="1800" spc="-1" strike="noStrike">
                <a:latin typeface="Arial"/>
              </a:rPr>
              <a:t>Arrays</a:t>
            </a:r>
            <a:r>
              <a:rPr b="0" lang="en-US" sz="1800" spc="-1" strike="noStrike">
                <a:latin typeface="Arial"/>
              </a:rPr>
              <a:t> can contain primitive or Objects whereas </a:t>
            </a:r>
            <a:r>
              <a:rPr b="1" lang="en-US" sz="1800" spc="-1" strike="noStrike">
                <a:latin typeface="Arial"/>
              </a:rPr>
              <a:t>ArrayList</a:t>
            </a:r>
            <a:r>
              <a:rPr b="0" lang="en-US" sz="1800" spc="-1" strike="noStrike">
                <a:latin typeface="Arial"/>
              </a:rPr>
              <a:t> can contain only </a:t>
            </a:r>
            <a:r>
              <a:rPr b="1" lang="en-US" sz="1800" spc="-1" strike="noStrike">
                <a:latin typeface="Arial"/>
              </a:rPr>
              <a:t>Objects</a:t>
            </a:r>
            <a:r>
              <a:rPr b="0" lang="en-US" sz="1800" spc="-1" strike="noStrike">
                <a:latin typeface="Arial"/>
              </a:rPr>
              <a:t>.</a:t>
            </a:r>
            <a:endParaRPr b="0" lang="en-US" sz="1800" spc="-1" strike="noStrike">
              <a:latin typeface="Arial"/>
            </a:endParaRPr>
          </a:p>
          <a:p>
            <a:pPr marL="216000" indent="-216000">
              <a:lnSpc>
                <a:spcPct val="150000"/>
              </a:lnSpc>
              <a:buClr>
                <a:srgbClr val="000000"/>
              </a:buClr>
              <a:buSzPct val="45000"/>
              <a:buFont typeface="Wingdings" charset="2"/>
              <a:buChar char=""/>
            </a:pPr>
            <a:r>
              <a:rPr b="1" lang="en-US" sz="1800" spc="-1" strike="noStrike">
                <a:latin typeface="Arial"/>
              </a:rPr>
              <a:t>Arrays</a:t>
            </a:r>
            <a:r>
              <a:rPr b="0" lang="en-US" sz="1800" spc="-1" strike="noStrike">
                <a:latin typeface="Arial"/>
              </a:rPr>
              <a:t> are fixed size whereas </a:t>
            </a:r>
            <a:r>
              <a:rPr b="1" lang="en-US" sz="1800" spc="-1" strike="noStrike">
                <a:latin typeface="Arial"/>
              </a:rPr>
              <a:t>ArrayList</a:t>
            </a:r>
            <a:r>
              <a:rPr b="0" lang="en-US" sz="1800" spc="-1" strike="noStrike">
                <a:latin typeface="Arial"/>
              </a:rPr>
              <a:t> size is dynamic.</a:t>
            </a:r>
            <a:endParaRPr b="0" lang="en-US" sz="1800" spc="-1" strike="noStrike">
              <a:latin typeface="Arial"/>
            </a:endParaRPr>
          </a:p>
          <a:p>
            <a:pPr marL="216000" indent="-216000">
              <a:lnSpc>
                <a:spcPct val="150000"/>
              </a:lnSpc>
              <a:buClr>
                <a:srgbClr val="000000"/>
              </a:buClr>
              <a:buSzPct val="45000"/>
              <a:buFont typeface="Wingdings" charset="2"/>
              <a:buChar char=""/>
            </a:pPr>
            <a:r>
              <a:rPr b="1" lang="en-US" sz="1800" spc="-1" strike="noStrike">
                <a:latin typeface="Arial"/>
              </a:rPr>
              <a:t>Arrays</a:t>
            </a:r>
            <a:r>
              <a:rPr b="0" lang="en-US" sz="1800" spc="-1" strike="noStrike">
                <a:latin typeface="Arial"/>
              </a:rPr>
              <a:t> doesn’t provide a lot of features like </a:t>
            </a:r>
            <a:r>
              <a:rPr b="1" lang="en-US" sz="1800" spc="-1" strike="noStrike">
                <a:latin typeface="Arial"/>
              </a:rPr>
              <a:t>ArrayList</a:t>
            </a:r>
            <a:r>
              <a:rPr b="0" lang="en-US" sz="1800" spc="-1" strike="noStrike">
                <a:latin typeface="Arial"/>
              </a:rPr>
              <a:t>, such as </a:t>
            </a:r>
            <a:r>
              <a:rPr b="0" lang="en-US" sz="1800" spc="-1" strike="noStrike">
                <a:latin typeface="Arial"/>
              </a:rPr>
              <a:t>addAll</a:t>
            </a:r>
            <a:r>
              <a:rPr b="0" lang="en-US" sz="1800" spc="-1" strike="noStrike">
                <a:latin typeface="Arial"/>
              </a:rPr>
              <a:t>, removeAll, iterator etc.</a:t>
            </a:r>
            <a:endParaRPr b="0" lang="en-US" sz="1800" spc="-1" strike="noStrike">
              <a:latin typeface="Arial"/>
            </a:endParaRPr>
          </a:p>
          <a:p>
            <a:pPr marL="216000" indent="-216000">
              <a:lnSpc>
                <a:spcPct val="150000"/>
              </a:lnSpc>
              <a:buClr>
                <a:srgbClr val="000000"/>
              </a:buClr>
              <a:buSzPct val="45000"/>
              <a:buFont typeface="Wingdings" charset="2"/>
              <a:buChar char=""/>
            </a:pP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Although </a:t>
            </a:r>
            <a:r>
              <a:rPr b="1" lang="en-US" sz="1800" spc="-1" strike="noStrike">
                <a:latin typeface="Arial"/>
              </a:rPr>
              <a:t>ArrayList</a:t>
            </a:r>
            <a:r>
              <a:rPr b="0" lang="en-US" sz="1800" spc="-1" strike="noStrike">
                <a:latin typeface="Arial"/>
              </a:rPr>
              <a:t> is the obvious choice when we work on list, there are few times when array are good to use.</a:t>
            </a:r>
            <a:endParaRPr b="0" lang="en-US" sz="1800" spc="-1" strike="noStrike">
              <a:latin typeface="Arial"/>
            </a:endParaRPr>
          </a:p>
          <a:p>
            <a:pPr marL="216000" indent="-216000">
              <a:lnSpc>
                <a:spcPct val="150000"/>
              </a:lnSpc>
              <a:buClr>
                <a:srgbClr val="000000"/>
              </a:buClr>
              <a:buSzPct val="45000"/>
              <a:buFont typeface="Wingdings" charset="2"/>
              <a:buChar char=""/>
            </a:pP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If the size of list is fixed and mostly used to store and traverse them.</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For list of primitive data types, although </a:t>
            </a:r>
            <a:r>
              <a:rPr b="1" lang="en-US" sz="1800" spc="-1" strike="noStrike">
                <a:latin typeface="Arial"/>
              </a:rPr>
              <a:t>Collections</a:t>
            </a:r>
            <a:r>
              <a:rPr b="0" lang="en-US" sz="1800" spc="-1" strike="noStrike">
                <a:latin typeface="Arial"/>
              </a:rPr>
              <a:t> use autoboxing to reduce the coding effort but still it makes them slow when working on fixed size primitive data types.</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If you are working on fixed multi-dimensional situation, using [][] is far more easier than List&lt;List&lt;&gt;&gt;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1070280"/>
          </a:xfrm>
          <a:prstGeom prst="rect">
            <a:avLst/>
          </a:prstGeom>
          <a:noFill/>
          <a:ln>
            <a:noFill/>
          </a:ln>
        </p:spPr>
        <p:txBody>
          <a:bodyPr lIns="0" rIns="0" tIns="0" bIns="0" anchor="ctr">
            <a:spAutoFit/>
          </a:bodyPr>
          <a:p>
            <a:r>
              <a:rPr b="0" lang="en-US" sz="4400" spc="-1" strike="noStrike">
                <a:latin typeface="Arial"/>
              </a:rPr>
              <a:t> </a:t>
            </a:r>
            <a:r>
              <a:rPr b="0" lang="en-US" sz="4400" spc="-1" strike="noStrike">
                <a:latin typeface="Arial"/>
              </a:rPr>
              <a:t>ArrayList vs LinkedList?</a:t>
            </a:r>
            <a:endParaRPr b="0" lang="en-US" sz="4400" spc="-1" strike="noStrike">
              <a:latin typeface="Arial"/>
            </a:endParaRPr>
          </a:p>
        </p:txBody>
      </p:sp>
      <p:sp>
        <p:nvSpPr>
          <p:cNvPr id="87"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88" name="TextShape 3"/>
          <p:cNvSpPr txBox="1"/>
          <p:nvPr/>
        </p:nvSpPr>
        <p:spPr>
          <a:xfrm>
            <a:off x="365760" y="1554480"/>
            <a:ext cx="9144000" cy="5538240"/>
          </a:xfrm>
          <a:prstGeom prst="rect">
            <a:avLst/>
          </a:prstGeom>
          <a:noFill/>
          <a:ln>
            <a:noFill/>
          </a:ln>
        </p:spPr>
        <p:txBody>
          <a:bodyPr lIns="90000" rIns="90000" tIns="45000" bIns="45000">
            <a:spAutoFit/>
          </a:bodyPr>
          <a:p>
            <a:pPr marL="216000" indent="-216000">
              <a:lnSpc>
                <a:spcPct val="150000"/>
              </a:lnSpc>
              <a:buClr>
                <a:srgbClr val="000000"/>
              </a:buClr>
              <a:buSzPct val="45000"/>
              <a:buFont typeface="Wingdings" charset="2"/>
              <a:buChar char=""/>
            </a:pPr>
            <a:r>
              <a:rPr b="1" lang="en-US" sz="1800" spc="-1" strike="noStrike">
                <a:latin typeface="Arial"/>
              </a:rPr>
              <a:t>ArrayList</a:t>
            </a:r>
            <a:r>
              <a:rPr b="0" lang="en-US" sz="1800" spc="-1" strike="noStrike">
                <a:latin typeface="Arial"/>
              </a:rPr>
              <a:t> and </a:t>
            </a:r>
            <a:r>
              <a:rPr b="1" lang="en-US" sz="1800" spc="-1" strike="noStrike">
                <a:latin typeface="Arial"/>
              </a:rPr>
              <a:t>LinkedList</a:t>
            </a:r>
            <a:r>
              <a:rPr b="0" lang="en-US" sz="1800" spc="-1" strike="noStrike">
                <a:latin typeface="Arial"/>
              </a:rPr>
              <a:t> both implement </a:t>
            </a:r>
            <a:r>
              <a:rPr b="1" lang="en-US" sz="1800" spc="-1" strike="noStrike">
                <a:latin typeface="Arial"/>
              </a:rPr>
              <a:t>List</a:t>
            </a:r>
            <a:r>
              <a:rPr b="0" lang="en-US" sz="1800" spc="-1" strike="noStrike">
                <a:latin typeface="Arial"/>
              </a:rPr>
              <a:t> interface but there are some differences between them.</a:t>
            </a:r>
            <a:endParaRPr b="0" lang="en-US" sz="1800" spc="-1" strike="noStrike">
              <a:latin typeface="Arial"/>
            </a:endParaRPr>
          </a:p>
          <a:p>
            <a:pPr marL="216000" indent="-216000">
              <a:lnSpc>
                <a:spcPct val="150000"/>
              </a:lnSpc>
              <a:buClr>
                <a:srgbClr val="000000"/>
              </a:buClr>
              <a:buSzPct val="45000"/>
              <a:buFont typeface="Wingdings" charset="2"/>
              <a:buChar char=""/>
            </a:pPr>
            <a:endParaRPr b="0" lang="en-US" sz="1800" spc="-1" strike="noStrike">
              <a:latin typeface="Arial"/>
            </a:endParaRPr>
          </a:p>
          <a:p>
            <a:pPr marL="216000" indent="-216000">
              <a:lnSpc>
                <a:spcPct val="150000"/>
              </a:lnSpc>
              <a:buClr>
                <a:srgbClr val="000000"/>
              </a:buClr>
              <a:buSzPct val="45000"/>
              <a:buFont typeface="Wingdings" charset="2"/>
              <a:buChar char=""/>
            </a:pPr>
            <a:r>
              <a:rPr b="1" lang="en-US" sz="1800" spc="-1" strike="noStrike">
                <a:latin typeface="Arial"/>
              </a:rPr>
              <a:t>ArrayList</a:t>
            </a:r>
            <a:r>
              <a:rPr b="0" lang="en-US" sz="1800" spc="-1" strike="noStrike">
                <a:latin typeface="Arial"/>
              </a:rPr>
              <a:t> is an index based data structure backed by Array, so it provides random access to it’s elements with performance as O(1) but </a:t>
            </a:r>
            <a:r>
              <a:rPr b="1" lang="en-US" sz="1800" spc="-1" strike="noStrike">
                <a:latin typeface="Arial"/>
              </a:rPr>
              <a:t>LinkedList</a:t>
            </a:r>
            <a:r>
              <a:rPr b="0" lang="en-US" sz="1800" spc="-1" strike="noStrike">
                <a:latin typeface="Arial"/>
              </a:rPr>
              <a:t> stores data as list of nodes where every node is linked to it’s previous and next node. So even though there is a method to get the element using index, internally it traverse from start to reach at the index node and then return the element, so performance is O(n) that is slower than </a:t>
            </a:r>
            <a:r>
              <a:rPr b="1" lang="en-US" sz="1800" spc="-1" strike="noStrike">
                <a:latin typeface="Arial"/>
              </a:rPr>
              <a:t>ArrayList</a:t>
            </a:r>
            <a:r>
              <a:rPr b="0" lang="en-US" sz="1800" spc="-1" strike="noStrike">
                <a:latin typeface="Arial"/>
              </a:rPr>
              <a:t>.</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Insertion</a:t>
            </a:r>
            <a:r>
              <a:rPr b="0" lang="en-US" sz="1800" spc="-1" strike="noStrike">
                <a:latin typeface="Arial"/>
              </a:rPr>
              <a:t>, addition or removal of an element is faster in </a:t>
            </a:r>
            <a:r>
              <a:rPr b="1" lang="en-US" sz="1800" spc="-1" strike="noStrike">
                <a:latin typeface="Arial"/>
              </a:rPr>
              <a:t>LinkedList</a:t>
            </a:r>
            <a:r>
              <a:rPr b="0" lang="en-US" sz="1800" spc="-1" strike="noStrike">
                <a:latin typeface="Arial"/>
              </a:rPr>
              <a:t> compared to </a:t>
            </a:r>
            <a:r>
              <a:rPr b="1" lang="en-US" sz="1800" spc="-1" strike="noStrike">
                <a:latin typeface="Arial"/>
              </a:rPr>
              <a:t>ArrayList</a:t>
            </a:r>
            <a:r>
              <a:rPr b="0" lang="en-US" sz="1800" spc="-1" strike="noStrike">
                <a:latin typeface="Arial"/>
              </a:rPr>
              <a:t> because there is no concept of resizing array or updating index when element is added in middle.</a:t>
            </a:r>
            <a:endParaRPr b="0" lang="en-US" sz="1800" spc="-1" strike="noStrike">
              <a:latin typeface="Arial"/>
            </a:endParaRPr>
          </a:p>
          <a:p>
            <a:pPr marL="216000" indent="-216000">
              <a:lnSpc>
                <a:spcPct val="150000"/>
              </a:lnSpc>
              <a:buClr>
                <a:srgbClr val="000000"/>
              </a:buClr>
              <a:buSzPct val="45000"/>
              <a:buFont typeface="Wingdings" charset="2"/>
              <a:buChar char=""/>
            </a:pPr>
            <a:r>
              <a:rPr b="1" lang="en-US" sz="1800" spc="-1" strike="noStrike">
                <a:latin typeface="Arial"/>
              </a:rPr>
              <a:t>LinkedList</a:t>
            </a:r>
            <a:r>
              <a:rPr b="0" lang="en-US" sz="1800" spc="-1" strike="noStrike">
                <a:latin typeface="Arial"/>
              </a:rPr>
              <a:t> consumes more memory than </a:t>
            </a:r>
            <a:r>
              <a:rPr b="1" lang="en-US" sz="1800" spc="-1" strike="noStrike">
                <a:latin typeface="Arial"/>
              </a:rPr>
              <a:t>ArrayList</a:t>
            </a:r>
            <a:r>
              <a:rPr b="0" lang="en-US" sz="1800" spc="-1" strike="noStrike">
                <a:latin typeface="Arial"/>
              </a:rPr>
              <a:t> because every node in </a:t>
            </a:r>
            <a:r>
              <a:rPr b="1" lang="en-US" sz="1800" spc="-1" strike="noStrike">
                <a:latin typeface="Arial"/>
              </a:rPr>
              <a:t>LinkedList</a:t>
            </a:r>
            <a:r>
              <a:rPr b="0" lang="en-US" sz="1800" spc="-1" strike="noStrike">
                <a:latin typeface="Arial"/>
              </a:rPr>
              <a:t> stores reference of previous and next elements.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rIns="0" tIns="0" bIns="0" anchor="ctr">
            <a:spAutoFit/>
          </a:bodyPr>
          <a:p>
            <a:r>
              <a:rPr b="0" lang="en-US" sz="4400" spc="-1" strike="noStrike">
                <a:latin typeface="Arial"/>
              </a:rPr>
              <a:t>Comparable vs Comparator?</a:t>
            </a:r>
            <a:endParaRPr b="0" lang="en-US" sz="4400" spc="-1" strike="noStrike">
              <a:latin typeface="Arial"/>
            </a:endParaRPr>
          </a:p>
        </p:txBody>
      </p:sp>
      <p:sp>
        <p:nvSpPr>
          <p:cNvPr id="90"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91" name="TextShape 3"/>
          <p:cNvSpPr txBox="1"/>
          <p:nvPr/>
        </p:nvSpPr>
        <p:spPr>
          <a:xfrm>
            <a:off x="365760" y="1868400"/>
            <a:ext cx="9144000" cy="5538240"/>
          </a:xfrm>
          <a:prstGeom prst="rect">
            <a:avLst/>
          </a:prstGeom>
          <a:noFill/>
          <a:ln>
            <a:noFill/>
          </a:ln>
        </p:spPr>
        <p:txBody>
          <a:bodyPr lIns="90000" rIns="90000" tIns="45000" bIns="45000">
            <a:spAutoFit/>
          </a:bodyPr>
          <a:p>
            <a:pPr marL="216000" indent="-216000">
              <a:lnSpc>
                <a:spcPct val="115000"/>
              </a:lnSpc>
              <a:spcBef>
                <a:spcPts val="581"/>
              </a:spcBef>
              <a:spcAft>
                <a:spcPts val="581"/>
              </a:spcAft>
              <a:buClr>
                <a:srgbClr val="000000"/>
              </a:buClr>
              <a:buSzPct val="45000"/>
              <a:buFont typeface="Wingdings" charset="2"/>
              <a:buChar char=""/>
            </a:pPr>
            <a:r>
              <a:rPr b="0" lang="en-US" sz="1800" spc="-1" strike="noStrike">
                <a:latin typeface="Arial"/>
              </a:rPr>
              <a:t>Java provides Comparable interface which should be implemented by any custom class if we want to use Arrays or Collections sorting methods. Comparable interface has compareTo(T obj) method which is used by sorting methods. We should override this method in such a way that it returns a negative integer, zero, or a positive integer if “this” object is less than, equal to, or greater than the object passed as argument.</a:t>
            </a:r>
            <a:endParaRPr b="0" lang="en-US" sz="1800" spc="-1" strike="noStrike">
              <a:latin typeface="Arial"/>
            </a:endParaRPr>
          </a:p>
          <a:p>
            <a:pPr marL="216000" indent="-216000">
              <a:lnSpc>
                <a:spcPct val="115000"/>
              </a:lnSpc>
              <a:buClr>
                <a:srgbClr val="000000"/>
              </a:buClr>
              <a:buSzPct val="45000"/>
              <a:buFont typeface="Wingdings" charset="2"/>
              <a:buChar char=""/>
            </a:pP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But, in most real life scenarios, we want sorting based on different parameters. For example, as a CEO, I would like to sort the employees based on Salary, an HR would like to sort them based on the age. This is the situation where we need to use Comparator interface because Comparable.compareTo(Object o) method implementation can sort based on one field only and we can’t chose the field on which we want to sort the Object.</a:t>
            </a:r>
            <a:endParaRPr b="0" lang="en-US" sz="1800" spc="-1" strike="noStrike">
              <a:latin typeface="Arial"/>
            </a:endParaRPr>
          </a:p>
          <a:p>
            <a:pPr marL="216000" indent="-216000">
              <a:lnSpc>
                <a:spcPct val="115000"/>
              </a:lnSpc>
              <a:buClr>
                <a:srgbClr val="000000"/>
              </a:buClr>
              <a:buSzPct val="45000"/>
              <a:buFont typeface="Wingdings" charset="2"/>
              <a:buChar char=""/>
            </a:pP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Comparator interface compare(Object o1, Object o2) method need to be implemented that takes two Object argument, it should be implemented in such a way that it returns negative int if first argument is less than the second one and returns zero if they are equal and positive int if first argument is greater than second one.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457200"/>
            <a:ext cx="9071640" cy="1371600"/>
          </a:xfrm>
          <a:prstGeom prst="rect">
            <a:avLst/>
          </a:prstGeom>
          <a:noFill/>
          <a:ln>
            <a:noFill/>
          </a:ln>
        </p:spPr>
        <p:txBody>
          <a:bodyPr lIns="0" rIns="0" tIns="0" bIns="0" anchor="ctr">
            <a:spAutoFit/>
          </a:bodyPr>
          <a:p>
            <a:r>
              <a:rPr b="0" lang="en-US" sz="4400" spc="-1" strike="noStrike">
                <a:latin typeface="Arial"/>
              </a:rPr>
              <a:t>Comparable vs Comparator?</a:t>
            </a:r>
            <a:endParaRPr b="0" lang="en-US" sz="4400" spc="-1" strike="noStrike">
              <a:latin typeface="Arial"/>
            </a:endParaRPr>
          </a:p>
        </p:txBody>
      </p:sp>
      <p:sp>
        <p:nvSpPr>
          <p:cNvPr id="93"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94" name="TextShape 3"/>
          <p:cNvSpPr txBox="1"/>
          <p:nvPr/>
        </p:nvSpPr>
        <p:spPr>
          <a:xfrm>
            <a:off x="431640" y="2011680"/>
            <a:ext cx="9144000" cy="2886480"/>
          </a:xfrm>
          <a:prstGeom prst="rect">
            <a:avLst/>
          </a:prstGeom>
          <a:noFill/>
          <a:ln>
            <a:noFill/>
          </a:ln>
        </p:spPr>
        <p:txBody>
          <a:bodyPr lIns="90000" rIns="90000" tIns="45000" bIns="45000">
            <a:spAutoFit/>
          </a:bodyPr>
          <a:p>
            <a:pPr marL="216000" indent="-216000">
              <a:lnSpc>
                <a:spcPct val="150000"/>
              </a:lnSpc>
              <a:buClr>
                <a:srgbClr val="000000"/>
              </a:buClr>
              <a:buSzPct val="45000"/>
              <a:buFont typeface="Wingdings" charset="2"/>
              <a:buChar char=""/>
            </a:pPr>
            <a:r>
              <a:rPr b="0" lang="en-US" sz="1800" spc="-1" strike="noStrike">
                <a:latin typeface="Arial"/>
              </a:rPr>
              <a:t>Comparable and Comparator interfaces are used to sort collection or array of objects.</a:t>
            </a:r>
            <a:endParaRPr b="0" lang="en-US" sz="1800" spc="-1" strike="noStrike">
              <a:latin typeface="Arial"/>
            </a:endParaRPr>
          </a:p>
          <a:p>
            <a:pPr marL="216000" indent="-216000">
              <a:lnSpc>
                <a:spcPct val="150000"/>
              </a:lnSpc>
              <a:buClr>
                <a:srgbClr val="000000"/>
              </a:buClr>
              <a:buSzPct val="45000"/>
              <a:buFont typeface="Wingdings" charset="2"/>
              <a:buChar char=""/>
            </a:pP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Comparable interface is used to provide the natural sorting of objects and we can use it to provide sorting based on single logic.</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Comparator interface is used to provide different algorithms for sorting and we can chose the comparator we want to use to sort the given collection of objects.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Overview</a:t>
            </a:r>
            <a:endParaRPr b="0" lang="en-US" sz="4400" spc="-1" strike="noStrike">
              <a:latin typeface="Arial"/>
            </a:endParaRPr>
          </a:p>
        </p:txBody>
      </p:sp>
      <p:sp>
        <p:nvSpPr>
          <p:cNvPr id="44"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pic>
        <p:nvPicPr>
          <p:cNvPr id="45" name="" descr=""/>
          <p:cNvPicPr/>
          <p:nvPr/>
        </p:nvPicPr>
        <p:blipFill>
          <a:blip r:embed="rId1"/>
          <a:stretch/>
        </p:blipFill>
        <p:spPr>
          <a:xfrm>
            <a:off x="2286000" y="1371600"/>
            <a:ext cx="6019560" cy="50194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rIns="0" tIns="0" bIns="0" anchor="ctr">
            <a:spAutoFit/>
          </a:bodyPr>
          <a:p>
            <a:r>
              <a:rPr b="0" lang="en-US" sz="4400" spc="-1" strike="noStrike">
                <a:latin typeface="Arial"/>
              </a:rPr>
              <a:t>Best Links</a:t>
            </a:r>
            <a:endParaRPr b="0" lang="en-US" sz="4400" spc="-1" strike="noStrike">
              <a:latin typeface="Arial"/>
            </a:endParaRPr>
          </a:p>
        </p:txBody>
      </p:sp>
      <p:sp>
        <p:nvSpPr>
          <p:cNvPr id="96"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97" name="TextShape 3"/>
          <p:cNvSpPr txBox="1"/>
          <p:nvPr/>
        </p:nvSpPr>
        <p:spPr>
          <a:xfrm>
            <a:off x="1280160" y="2304720"/>
            <a:ext cx="7111800" cy="602280"/>
          </a:xfrm>
          <a:prstGeom prst="rect">
            <a:avLst/>
          </a:prstGeom>
          <a:noFill/>
          <a:ln>
            <a:noFill/>
          </a:ln>
        </p:spPr>
        <p:txBody>
          <a:bodyPr lIns="90000" rIns="90000" tIns="45000" bIns="45000">
            <a:spAutoFit/>
          </a:bodyPr>
          <a:p>
            <a:r>
              <a:rPr b="0" lang="en-US" sz="1800" spc="-1" strike="noStrike">
                <a:latin typeface="Arial"/>
              </a:rPr>
              <a:t>https://viblo.asia/p/java-collections-sap-xep-collections-naQZRgvdlvx</a:t>
            </a:r>
            <a:endParaRPr b="0" lang="en-US" sz="1800" spc="-1" strike="noStrike">
              <a:latin typeface="Arial"/>
            </a:endParaRPr>
          </a:p>
        </p:txBody>
      </p:sp>
      <p:sp>
        <p:nvSpPr>
          <p:cNvPr id="98" name="TextShape 4"/>
          <p:cNvSpPr txBox="1"/>
          <p:nvPr/>
        </p:nvSpPr>
        <p:spPr>
          <a:xfrm>
            <a:off x="1463040" y="3291840"/>
            <a:ext cx="4484520" cy="232560"/>
          </a:xfrm>
          <a:prstGeom prst="rect">
            <a:avLst/>
          </a:prstGeom>
          <a:noFill/>
          <a:ln>
            <a:noFill/>
          </a:ln>
        </p:spPr>
        <p:txBody>
          <a:bodyPr lIns="90000" rIns="90000" tIns="45000" bIns="45000">
            <a:spAutoFit/>
          </a:bodyPr>
          <a:p>
            <a:r>
              <a:rPr b="0" lang="en-US" sz="1000" spc="-1" strike="noStrike">
                <a:latin typeface="Arial"/>
                <a:hlinkClick r:id="rId1"/>
              </a:rPr>
              <a:t>https://viblo.asia/p/hashmap-hoat-dong-nhu-the-nao-trong-java-lPXzgalYRAg</a:t>
            </a:r>
            <a:endParaRPr b="0" lang="en-US" sz="1000" spc="-1" strike="noStrike">
              <a:latin typeface="Arial"/>
            </a:endParaRPr>
          </a:p>
        </p:txBody>
      </p:sp>
      <p:sp>
        <p:nvSpPr>
          <p:cNvPr id="99" name="TextShape 5"/>
          <p:cNvSpPr txBox="1"/>
          <p:nvPr/>
        </p:nvSpPr>
        <p:spPr>
          <a:xfrm>
            <a:off x="1495800" y="2958480"/>
            <a:ext cx="3899160" cy="232560"/>
          </a:xfrm>
          <a:prstGeom prst="rect">
            <a:avLst/>
          </a:prstGeom>
          <a:noFill/>
          <a:ln>
            <a:noFill/>
          </a:ln>
        </p:spPr>
        <p:txBody>
          <a:bodyPr lIns="90000" rIns="90000" tIns="45000" bIns="45000">
            <a:spAutoFit/>
          </a:bodyPr>
          <a:p>
            <a:r>
              <a:rPr b="0" lang="en-US" sz="1000" spc="-1" strike="noStrike">
                <a:latin typeface="Arial"/>
                <a:hlinkClick r:id="rId2"/>
              </a:rPr>
              <a:t>https://viblo.asia/p/gioi-thieu-ve-collection-trong-java-aWj53268l6m</a:t>
            </a:r>
            <a:endParaRPr b="0" lang="en-US" sz="1000" spc="-1" strike="noStrike">
              <a:latin typeface="Arial"/>
            </a:endParaRPr>
          </a:p>
        </p:txBody>
      </p:sp>
      <p:sp>
        <p:nvSpPr>
          <p:cNvPr id="100" name="TextShape 6"/>
          <p:cNvSpPr txBox="1"/>
          <p:nvPr/>
        </p:nvSpPr>
        <p:spPr>
          <a:xfrm>
            <a:off x="1312920" y="4248000"/>
            <a:ext cx="4630680" cy="232560"/>
          </a:xfrm>
          <a:prstGeom prst="rect">
            <a:avLst/>
          </a:prstGeom>
          <a:noFill/>
          <a:ln>
            <a:noFill/>
          </a:ln>
        </p:spPr>
        <p:txBody>
          <a:bodyPr lIns="90000" rIns="90000" tIns="45000" bIns="45000">
            <a:spAutoFit/>
          </a:bodyPr>
          <a:p>
            <a:r>
              <a:rPr b="0" lang="en-US" sz="1000" spc="-1" strike="noStrike">
                <a:latin typeface="Arial"/>
                <a:hlinkClick r:id="rId3"/>
              </a:rPr>
              <a:t>https://viblo.asia/p/how-and-when-override-equals-and-hashcode-1Je5EYvy5nL</a:t>
            </a:r>
            <a:endParaRPr b="0" lang="en-US" sz="1000" spc="-1" strike="noStrike">
              <a:latin typeface="Arial"/>
            </a:endParaRPr>
          </a:p>
        </p:txBody>
      </p:sp>
      <p:sp>
        <p:nvSpPr>
          <p:cNvPr id="101" name="TextShape 7"/>
          <p:cNvSpPr txBox="1"/>
          <p:nvPr/>
        </p:nvSpPr>
        <p:spPr>
          <a:xfrm>
            <a:off x="1410480" y="4796640"/>
            <a:ext cx="8282160" cy="415440"/>
          </a:xfrm>
          <a:prstGeom prst="rect">
            <a:avLst/>
          </a:prstGeom>
          <a:noFill/>
          <a:ln>
            <a:noFill/>
          </a:ln>
        </p:spPr>
        <p:txBody>
          <a:bodyPr lIns="90000" rIns="90000" tIns="45000" bIns="45000">
            <a:spAutoFit/>
          </a:bodyPr>
          <a:p>
            <a:r>
              <a:rPr b="0" lang="en-US" sz="1800" spc="-1" strike="noStrike">
                <a:latin typeface="Arial"/>
                <a:hlinkClick r:id="rId4"/>
              </a:rPr>
              <a:t>https://viblo.asia/p/deep-dive-into-hashing-hashmap-in-android-MVpeKBxwGKd</a:t>
            </a:r>
            <a:endParaRPr b="0" lang="en-US" sz="1800" spc="-1" strike="noStrike">
              <a:latin typeface="Arial"/>
            </a:endParaRPr>
          </a:p>
        </p:txBody>
      </p:sp>
      <p:sp>
        <p:nvSpPr>
          <p:cNvPr id="102" name="TextShape 8"/>
          <p:cNvSpPr txBox="1"/>
          <p:nvPr/>
        </p:nvSpPr>
        <p:spPr>
          <a:xfrm>
            <a:off x="1634400" y="5760720"/>
            <a:ext cx="5680800" cy="602280"/>
          </a:xfrm>
          <a:prstGeom prst="rect">
            <a:avLst/>
          </a:prstGeom>
          <a:noFill/>
          <a:ln>
            <a:noFill/>
          </a:ln>
        </p:spPr>
        <p:txBody>
          <a:bodyPr lIns="90000" rIns="90000" tIns="45000" bIns="45000">
            <a:spAutoFit/>
          </a:bodyPr>
          <a:p>
            <a:r>
              <a:rPr b="0" lang="en-US" sz="1800" spc="-1" strike="noStrike">
                <a:latin typeface="Arial"/>
              </a:rPr>
              <a:t>https://viblo.asia/p/sap-xep-trong-java-8-63vKjaLM52R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301320"/>
            <a:ext cx="9071640" cy="1262160"/>
          </a:xfrm>
          <a:prstGeom prst="rect">
            <a:avLst/>
          </a:prstGeom>
          <a:noFill/>
          <a:ln>
            <a:noFill/>
          </a:ln>
        </p:spPr>
        <p:txBody>
          <a:bodyPr lIns="0" rIns="0" tIns="0" bIns="0" anchor="ctr">
            <a:spAutoFit/>
          </a:bodyPr>
          <a:p>
            <a:r>
              <a:rPr b="0" lang="en-US" sz="4400" spc="-1" strike="noStrike">
                <a:latin typeface="Arial"/>
              </a:rPr>
              <a:t>Sort Array</a:t>
            </a:r>
            <a:endParaRPr b="0" lang="en-US" sz="4400" spc="-1" strike="noStrike">
              <a:latin typeface="Arial"/>
            </a:endParaRPr>
          </a:p>
        </p:txBody>
      </p:sp>
      <p:sp>
        <p:nvSpPr>
          <p:cNvPr id="104"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pic>
        <p:nvPicPr>
          <p:cNvPr id="105" name="" descr=""/>
          <p:cNvPicPr/>
          <p:nvPr/>
        </p:nvPicPr>
        <p:blipFill>
          <a:blip r:embed="rId1"/>
          <a:stretch/>
        </p:blipFill>
        <p:spPr>
          <a:xfrm>
            <a:off x="1554480" y="1371600"/>
            <a:ext cx="7000560" cy="59050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rIns="0" tIns="0" bIns="0" anchor="ctr">
            <a:spAutoFit/>
          </a:bodyPr>
          <a:p>
            <a:r>
              <a:rPr b="0" lang="en-US" sz="4400" spc="-1" strike="noStrike">
                <a:latin typeface="Arial"/>
              </a:rPr>
              <a:t>Sort List</a:t>
            </a:r>
            <a:endParaRPr b="0" lang="en-US" sz="4400" spc="-1" strike="noStrike">
              <a:latin typeface="Arial"/>
            </a:endParaRPr>
          </a:p>
        </p:txBody>
      </p:sp>
      <p:sp>
        <p:nvSpPr>
          <p:cNvPr id="107"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pic>
        <p:nvPicPr>
          <p:cNvPr id="108" name="" descr=""/>
          <p:cNvPicPr/>
          <p:nvPr/>
        </p:nvPicPr>
        <p:blipFill>
          <a:blip r:embed="rId1"/>
          <a:stretch/>
        </p:blipFill>
        <p:spPr>
          <a:xfrm>
            <a:off x="1097280" y="1737360"/>
            <a:ext cx="7863840" cy="48992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504000" y="301320"/>
            <a:ext cx="9071640" cy="1262160"/>
          </a:xfrm>
          <a:prstGeom prst="rect">
            <a:avLst/>
          </a:prstGeom>
          <a:noFill/>
          <a:ln>
            <a:noFill/>
          </a:ln>
        </p:spPr>
        <p:txBody>
          <a:bodyPr lIns="0" rIns="0" tIns="0" bIns="0" anchor="ctr">
            <a:spAutoFit/>
          </a:bodyPr>
          <a:p>
            <a:r>
              <a:rPr b="0" lang="en-US" sz="4400" spc="-1" strike="noStrike">
                <a:latin typeface="Arial"/>
              </a:rPr>
              <a:t>Sort Set</a:t>
            </a:r>
            <a:endParaRPr b="0" lang="en-US" sz="4400" spc="-1" strike="noStrike">
              <a:latin typeface="Arial"/>
            </a:endParaRPr>
          </a:p>
        </p:txBody>
      </p:sp>
      <p:sp>
        <p:nvSpPr>
          <p:cNvPr id="110"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111" name="TextShape 3"/>
          <p:cNvSpPr txBox="1"/>
          <p:nvPr/>
        </p:nvSpPr>
        <p:spPr>
          <a:xfrm>
            <a:off x="457200" y="2103120"/>
            <a:ext cx="2725920" cy="4206240"/>
          </a:xfrm>
          <a:prstGeom prst="rect">
            <a:avLst/>
          </a:prstGeom>
          <a:noFill/>
          <a:ln>
            <a:noFill/>
          </a:ln>
        </p:spPr>
        <p:txBody>
          <a:bodyPr lIns="90000" rIns="90000" tIns="45000" bIns="45000">
            <a:spAutoFit/>
          </a:bodyPr>
          <a:p>
            <a:pPr>
              <a:lnSpc>
                <a:spcPct val="150000"/>
              </a:lnSpc>
            </a:pPr>
            <a:r>
              <a:rPr b="0" lang="en-US" sz="1400" spc="-1" strike="noStrike">
                <a:latin typeface="Arial"/>
              </a:rPr>
              <a:t>Chúng ta phải sử dụng LinkedHashSet để có thể giữ được thứ tự các phần tử trong một tập hợp.</a:t>
            </a:r>
            <a:endParaRPr b="0" lang="en-US" sz="1400" spc="-1" strike="noStrike">
              <a:latin typeface="Arial"/>
            </a:endParaRPr>
          </a:p>
          <a:p>
            <a:pPr>
              <a:lnSpc>
                <a:spcPct val="150000"/>
              </a:lnSpc>
            </a:pPr>
            <a:endParaRPr b="0" lang="en-US" sz="1400" spc="-1" strike="noStrike">
              <a:latin typeface="Arial"/>
            </a:endParaRPr>
          </a:p>
          <a:p>
            <a:pPr>
              <a:lnSpc>
                <a:spcPct val="150000"/>
              </a:lnSpc>
            </a:pPr>
            <a:r>
              <a:rPr b="0" lang="en-US" sz="1400" spc="-1" strike="noStrike">
                <a:latin typeface="Arial"/>
              </a:rPr>
              <a:t>Lớp tiện ích Collections chỉ hỗ trợ sắp xếp các phần tử trong một List. Do đó, để có thể sắp xếp được một Set chúng ta cần chuyển một Set qua một List, sau đó thực hiện sắp xếp danh sách này và cuối cùng thực hiện chuyển List về Set.</a:t>
            </a:r>
            <a:endParaRPr b="0" lang="en-US" sz="1400" spc="-1" strike="noStrike">
              <a:latin typeface="Arial"/>
            </a:endParaRPr>
          </a:p>
        </p:txBody>
      </p:sp>
      <p:pic>
        <p:nvPicPr>
          <p:cNvPr id="112" name="" descr=""/>
          <p:cNvPicPr/>
          <p:nvPr/>
        </p:nvPicPr>
        <p:blipFill>
          <a:blip r:embed="rId1"/>
          <a:stretch/>
        </p:blipFill>
        <p:spPr>
          <a:xfrm>
            <a:off x="3474720" y="1371600"/>
            <a:ext cx="6445440" cy="585216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504000" y="94320"/>
            <a:ext cx="9071640" cy="1262160"/>
          </a:xfrm>
          <a:prstGeom prst="rect">
            <a:avLst/>
          </a:prstGeom>
          <a:noFill/>
          <a:ln>
            <a:noFill/>
          </a:ln>
        </p:spPr>
        <p:txBody>
          <a:bodyPr lIns="0" rIns="0" tIns="0" bIns="0" anchor="ctr">
            <a:spAutoFit/>
          </a:bodyPr>
          <a:p>
            <a:r>
              <a:rPr b="0" lang="en-US" sz="4400" spc="-1" strike="noStrike">
                <a:latin typeface="Arial"/>
              </a:rPr>
              <a:t>Sort Map: by Key</a:t>
            </a:r>
            <a:endParaRPr b="0" lang="en-US" sz="4400" spc="-1" strike="noStrike">
              <a:latin typeface="Arial"/>
            </a:endParaRPr>
          </a:p>
        </p:txBody>
      </p:sp>
      <p:sp>
        <p:nvSpPr>
          <p:cNvPr id="114"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pic>
        <p:nvPicPr>
          <p:cNvPr id="115" name="" descr=""/>
          <p:cNvPicPr/>
          <p:nvPr/>
        </p:nvPicPr>
        <p:blipFill>
          <a:blip r:embed="rId1"/>
          <a:stretch/>
        </p:blipFill>
        <p:spPr>
          <a:xfrm>
            <a:off x="2468880" y="1356480"/>
            <a:ext cx="7333920" cy="5850720"/>
          </a:xfrm>
          <a:prstGeom prst="rect">
            <a:avLst/>
          </a:prstGeom>
          <a:ln>
            <a:noFill/>
          </a:ln>
        </p:spPr>
      </p:pic>
      <p:sp>
        <p:nvSpPr>
          <p:cNvPr id="116" name="TextShape 3"/>
          <p:cNvSpPr txBox="1"/>
          <p:nvPr/>
        </p:nvSpPr>
        <p:spPr>
          <a:xfrm>
            <a:off x="450000" y="1755360"/>
            <a:ext cx="1927440" cy="5285520"/>
          </a:xfrm>
          <a:prstGeom prst="rect">
            <a:avLst/>
          </a:prstGeom>
          <a:noFill/>
          <a:ln>
            <a:noFill/>
          </a:ln>
        </p:spPr>
        <p:txBody>
          <a:bodyPr lIns="90000" rIns="90000" tIns="45000" bIns="45000">
            <a:spAutoFit/>
          </a:bodyPr>
          <a:p>
            <a:pPr>
              <a:lnSpc>
                <a:spcPct val="150000"/>
              </a:lnSpc>
            </a:pPr>
            <a:r>
              <a:rPr b="0" lang="en-US" sz="1500" spc="-1" strike="noStrike">
                <a:latin typeface="Arial"/>
              </a:rPr>
              <a:t>Lớp tiện ích Collections chỉ hỗ trợ sắp xếp các phần tử trong một List. Do đó, để có thể sắp xếp được một Map chúng ta cần chuyển một Map qua một List, sau đó thực hiện sắp xếp danh sách này và cuối cùng thực hiện chuyển List về Map.</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504000" y="109440"/>
            <a:ext cx="9071640" cy="1262160"/>
          </a:xfrm>
          <a:prstGeom prst="rect">
            <a:avLst/>
          </a:prstGeom>
          <a:noFill/>
          <a:ln>
            <a:noFill/>
          </a:ln>
        </p:spPr>
        <p:txBody>
          <a:bodyPr lIns="0" rIns="0" tIns="0" bIns="0" anchor="ctr">
            <a:spAutoFit/>
          </a:bodyPr>
          <a:p>
            <a:r>
              <a:rPr b="0" lang="en-US" sz="4400" spc="-1" strike="noStrike">
                <a:latin typeface="Arial"/>
              </a:rPr>
              <a:t>Sort Map: by Value</a:t>
            </a:r>
            <a:endParaRPr b="0" lang="en-US" sz="4400" spc="-1" strike="noStrike">
              <a:latin typeface="Arial"/>
            </a:endParaRPr>
          </a:p>
        </p:txBody>
      </p:sp>
      <p:sp>
        <p:nvSpPr>
          <p:cNvPr id="118"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119" name="TextShape 3"/>
          <p:cNvSpPr txBox="1"/>
          <p:nvPr/>
        </p:nvSpPr>
        <p:spPr>
          <a:xfrm>
            <a:off x="450000" y="1755360"/>
            <a:ext cx="1927440" cy="5285520"/>
          </a:xfrm>
          <a:prstGeom prst="rect">
            <a:avLst/>
          </a:prstGeom>
          <a:noFill/>
          <a:ln>
            <a:noFill/>
          </a:ln>
        </p:spPr>
        <p:txBody>
          <a:bodyPr lIns="90000" rIns="90000" tIns="45000" bIns="45000">
            <a:spAutoFit/>
          </a:bodyPr>
          <a:p>
            <a:pPr>
              <a:lnSpc>
                <a:spcPct val="150000"/>
              </a:lnSpc>
            </a:pPr>
            <a:r>
              <a:rPr b="0" lang="en-US" sz="1500" spc="-1" strike="noStrike">
                <a:latin typeface="Arial"/>
              </a:rPr>
              <a:t>Tương tự như sắp xếp theo Key, chúng ta chỉ việc viết lại phương thức Comparator so sánh theo value:</a:t>
            </a:r>
            <a:endParaRPr b="0" lang="en-US" sz="1500" spc="-1" strike="noStrike">
              <a:latin typeface="Arial"/>
            </a:endParaRPr>
          </a:p>
        </p:txBody>
      </p:sp>
      <p:pic>
        <p:nvPicPr>
          <p:cNvPr id="120" name="" descr=""/>
          <p:cNvPicPr/>
          <p:nvPr/>
        </p:nvPicPr>
        <p:blipFill>
          <a:blip r:embed="rId1"/>
          <a:stretch/>
        </p:blipFill>
        <p:spPr>
          <a:xfrm>
            <a:off x="2468880" y="1229040"/>
            <a:ext cx="7305480" cy="62949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Overview</a:t>
            </a:r>
            <a:endParaRPr b="0" lang="en-US" sz="4400" spc="-1" strike="noStrike">
              <a:latin typeface="Arial"/>
            </a:endParaRPr>
          </a:p>
        </p:txBody>
      </p:sp>
      <p:sp>
        <p:nvSpPr>
          <p:cNvPr id="47"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pic>
        <p:nvPicPr>
          <p:cNvPr id="48" name="" descr=""/>
          <p:cNvPicPr/>
          <p:nvPr/>
        </p:nvPicPr>
        <p:blipFill>
          <a:blip r:embed="rId1"/>
          <a:stretch/>
        </p:blipFill>
        <p:spPr>
          <a:xfrm>
            <a:off x="2286000" y="1692000"/>
            <a:ext cx="6516000" cy="49831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Overview</a:t>
            </a:r>
            <a:endParaRPr b="0" lang="en-US" sz="4400" spc="-1" strike="noStrike">
              <a:latin typeface="Arial"/>
            </a:endParaRPr>
          </a:p>
        </p:txBody>
      </p:sp>
      <p:sp>
        <p:nvSpPr>
          <p:cNvPr id="50"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pic>
        <p:nvPicPr>
          <p:cNvPr id="51" name="" descr=""/>
          <p:cNvPicPr/>
          <p:nvPr/>
        </p:nvPicPr>
        <p:blipFill>
          <a:blip r:embed="rId1"/>
          <a:stretch/>
        </p:blipFill>
        <p:spPr>
          <a:xfrm>
            <a:off x="1325880" y="1521360"/>
            <a:ext cx="7543800" cy="49708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Overview</a:t>
            </a:r>
            <a:endParaRPr b="0" lang="en-US" sz="4400" spc="-1" strike="noStrike">
              <a:latin typeface="Arial"/>
            </a:endParaRPr>
          </a:p>
        </p:txBody>
      </p:sp>
      <p:sp>
        <p:nvSpPr>
          <p:cNvPr id="53"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pic>
        <p:nvPicPr>
          <p:cNvPr id="54" name="" descr=""/>
          <p:cNvPicPr/>
          <p:nvPr/>
        </p:nvPicPr>
        <p:blipFill>
          <a:blip r:embed="rId1"/>
          <a:stretch/>
        </p:blipFill>
        <p:spPr>
          <a:xfrm>
            <a:off x="914400" y="1433520"/>
            <a:ext cx="8654040" cy="56073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Overview</a:t>
            </a:r>
            <a:endParaRPr b="0" lang="en-US" sz="4400" spc="-1" strike="noStrike">
              <a:latin typeface="Arial"/>
            </a:endParaRPr>
          </a:p>
        </p:txBody>
      </p:sp>
      <p:sp>
        <p:nvSpPr>
          <p:cNvPr id="56"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pic>
        <p:nvPicPr>
          <p:cNvPr id="57" name="" descr=""/>
          <p:cNvPicPr/>
          <p:nvPr/>
        </p:nvPicPr>
        <p:blipFill>
          <a:blip r:embed="rId1"/>
          <a:stretch/>
        </p:blipFill>
        <p:spPr>
          <a:xfrm>
            <a:off x="1825920" y="2282400"/>
            <a:ext cx="6476760" cy="30286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What are the basic interfaces of Java Collections Framework?</a:t>
            </a:r>
            <a:endParaRPr b="0" lang="en-US" sz="4400" spc="-1" strike="noStrike">
              <a:latin typeface="Arial"/>
            </a:endParaRPr>
          </a:p>
        </p:txBody>
      </p:sp>
      <p:sp>
        <p:nvSpPr>
          <p:cNvPr id="59"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60" name="TextShape 3"/>
          <p:cNvSpPr txBox="1"/>
          <p:nvPr/>
        </p:nvSpPr>
        <p:spPr>
          <a:xfrm>
            <a:off x="548640" y="1920240"/>
            <a:ext cx="9158400" cy="4502160"/>
          </a:xfrm>
          <a:prstGeom prst="rect">
            <a:avLst/>
          </a:prstGeom>
          <a:noFill/>
          <a:ln>
            <a:noFill/>
          </a:ln>
        </p:spPr>
        <p:txBody>
          <a:bodyPr lIns="90000" rIns="90000" tIns="45000" bIns="45000">
            <a:spAutoFit/>
          </a:bodyPr>
          <a:p>
            <a:pPr marL="216000" indent="-216000">
              <a:lnSpc>
                <a:spcPct val="115000"/>
              </a:lnSpc>
              <a:buClr>
                <a:srgbClr val="000000"/>
              </a:buClr>
              <a:buSzPct val="45000"/>
              <a:buFont typeface="Wingdings" charset="2"/>
              <a:buChar char=""/>
            </a:pPr>
            <a:r>
              <a:rPr b="0" lang="en-US" sz="1800" spc="-1" strike="noStrike">
                <a:solidFill>
                  <a:srgbClr val="c5000b"/>
                </a:solidFill>
                <a:latin typeface="Arial"/>
              </a:rPr>
              <a:t>Collection</a:t>
            </a:r>
            <a:r>
              <a:rPr b="0" lang="en-US" sz="1800" spc="-1" strike="noStrike">
                <a:latin typeface="Arial"/>
              </a:rPr>
              <a:t> is the root of the collection hierarchy. A collection represents a group of objects known as its elements. The Java platform doesn’t provide any direct implementations of this interface.</a:t>
            </a:r>
            <a:endParaRPr b="0" lang="en-US" sz="1800" spc="-1" strike="noStrike">
              <a:latin typeface="Arial"/>
            </a:endParaRPr>
          </a:p>
          <a:p>
            <a:pPr>
              <a:lnSpc>
                <a:spcPct val="115000"/>
              </a:lnSpc>
            </a:pP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solidFill>
                  <a:srgbClr val="c5000b"/>
                </a:solidFill>
                <a:latin typeface="Arial"/>
              </a:rPr>
              <a:t>Set</a:t>
            </a:r>
            <a:r>
              <a:rPr b="0" lang="en-US" sz="1800" spc="-1" strike="noStrike">
                <a:latin typeface="Arial"/>
              </a:rPr>
              <a:t> is a collection that cannot contain duplicate elements. This interface models the mathematical set abstraction and is used to represent sets, such as the deck of cards.</a:t>
            </a:r>
            <a:endParaRPr b="0" lang="en-US" sz="1800" spc="-1" strike="noStrike">
              <a:latin typeface="Arial"/>
            </a:endParaRPr>
          </a:p>
          <a:p>
            <a:pPr>
              <a:lnSpc>
                <a:spcPct val="115000"/>
              </a:lnSpc>
            </a:pP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solidFill>
                  <a:srgbClr val="c5000b"/>
                </a:solidFill>
                <a:latin typeface="Arial"/>
              </a:rPr>
              <a:t>List</a:t>
            </a:r>
            <a:r>
              <a:rPr b="0" lang="en-US" sz="1800" spc="-1" strike="noStrike">
                <a:latin typeface="Arial"/>
              </a:rPr>
              <a:t> is an ordered collection and can contain duplicate elements. You can access any element from it’s index. List is more like array with dynamic length.</a:t>
            </a:r>
            <a:endParaRPr b="0" lang="en-US" sz="1800" spc="-1" strike="noStrike">
              <a:latin typeface="Arial"/>
            </a:endParaRPr>
          </a:p>
          <a:p>
            <a:pPr>
              <a:lnSpc>
                <a:spcPct val="115000"/>
              </a:lnSpc>
            </a:pP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A </a:t>
            </a:r>
            <a:r>
              <a:rPr b="0" lang="en-US" sz="1800" spc="-1" strike="noStrike">
                <a:solidFill>
                  <a:srgbClr val="c5000b"/>
                </a:solidFill>
                <a:latin typeface="Arial"/>
              </a:rPr>
              <a:t>Map</a:t>
            </a:r>
            <a:r>
              <a:rPr b="0" lang="en-US" sz="1800" spc="-1" strike="noStrike">
                <a:latin typeface="Arial"/>
              </a:rPr>
              <a:t> is an object that maps keys to values. A map cannot contain duplicate keys: Each key can map to at most one value.</a:t>
            </a:r>
            <a:endParaRPr b="0" lang="en-US" sz="1800" spc="-1" strike="noStrike">
              <a:latin typeface="Arial"/>
            </a:endParaRPr>
          </a:p>
          <a:p>
            <a:pPr>
              <a:lnSpc>
                <a:spcPct val="115000"/>
              </a:lnSpc>
            </a:pP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Some other interfaces are </a:t>
            </a:r>
            <a:r>
              <a:rPr b="0" lang="en-US" sz="1800" spc="-1" strike="noStrike">
                <a:solidFill>
                  <a:srgbClr val="c5000b"/>
                </a:solidFill>
                <a:latin typeface="Arial"/>
              </a:rPr>
              <a:t>Queue, Dequeue, Iterator, SortedSet, SortedMap and ListIterator.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How HashMap works in Java?</a:t>
            </a:r>
            <a:endParaRPr b="0" lang="en-US" sz="4400" spc="-1" strike="noStrike">
              <a:latin typeface="Arial"/>
            </a:endParaRPr>
          </a:p>
        </p:txBody>
      </p:sp>
      <p:sp>
        <p:nvSpPr>
          <p:cNvPr id="62"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sp>
        <p:nvSpPr>
          <p:cNvPr id="63" name="TextShape 3"/>
          <p:cNvSpPr txBox="1"/>
          <p:nvPr/>
        </p:nvSpPr>
        <p:spPr>
          <a:xfrm>
            <a:off x="548640" y="1737360"/>
            <a:ext cx="9158400" cy="3953880"/>
          </a:xfrm>
          <a:prstGeom prst="rect">
            <a:avLst/>
          </a:prstGeom>
          <a:noFill/>
          <a:ln>
            <a:noFill/>
          </a:ln>
        </p:spPr>
        <p:txBody>
          <a:bodyPr lIns="90000" rIns="90000" tIns="45000" bIns="45000">
            <a:spAutoFit/>
          </a:bodyPr>
          <a:p>
            <a:pPr marL="216000" indent="-216000">
              <a:lnSpc>
                <a:spcPct val="115000"/>
              </a:lnSpc>
              <a:buClr>
                <a:srgbClr val="000000"/>
              </a:buClr>
              <a:buSzPct val="45000"/>
              <a:buFont typeface="Wingdings" charset="2"/>
              <a:buChar char=""/>
            </a:pPr>
            <a:r>
              <a:rPr b="1" lang="en-US" sz="1800" spc="-1" strike="noStrike">
                <a:latin typeface="Arial"/>
              </a:rPr>
              <a:t>HashMap</a:t>
            </a:r>
            <a:r>
              <a:rPr b="0" lang="en-US" sz="1800" spc="-1" strike="noStrike">
                <a:latin typeface="Arial"/>
              </a:rPr>
              <a:t> stores key-value pair in </a:t>
            </a:r>
            <a:r>
              <a:rPr b="1" lang="en-US" sz="1800" spc="-1" strike="noStrike">
                <a:latin typeface="Arial"/>
              </a:rPr>
              <a:t>Map.Entry</a:t>
            </a:r>
            <a:r>
              <a:rPr b="0" lang="en-US" sz="1800" spc="-1" strike="noStrike">
                <a:latin typeface="Arial"/>
              </a:rPr>
              <a:t> static nested class implementation. </a:t>
            </a:r>
            <a:r>
              <a:rPr b="1" lang="en-US" sz="1800" spc="-1" strike="noStrike">
                <a:latin typeface="Arial"/>
              </a:rPr>
              <a:t>HashMap</a:t>
            </a:r>
            <a:r>
              <a:rPr b="0" lang="en-US" sz="1800" spc="-1" strike="noStrike">
                <a:latin typeface="Arial"/>
              </a:rPr>
              <a:t> works on hashing algorithm and uses </a:t>
            </a:r>
            <a:r>
              <a:rPr b="1" lang="en-US" sz="1800" spc="-1" strike="noStrike">
                <a:latin typeface="Arial"/>
              </a:rPr>
              <a:t>hashCode</a:t>
            </a:r>
            <a:r>
              <a:rPr b="0" lang="en-US" sz="1800" spc="-1" strike="noStrike">
                <a:latin typeface="Arial"/>
              </a:rPr>
              <a:t>() and </a:t>
            </a:r>
            <a:r>
              <a:rPr b="1" lang="en-US" sz="1800" spc="-1" strike="noStrike">
                <a:latin typeface="Arial"/>
              </a:rPr>
              <a:t>equals</a:t>
            </a:r>
            <a:r>
              <a:rPr b="0" lang="en-US" sz="1800" spc="-1" strike="noStrike">
                <a:latin typeface="Arial"/>
              </a:rPr>
              <a:t>() method in </a:t>
            </a:r>
            <a:r>
              <a:rPr b="1" lang="en-US" sz="1800" spc="-1" strike="noStrike">
                <a:latin typeface="Arial"/>
              </a:rPr>
              <a:t>put</a:t>
            </a:r>
            <a:r>
              <a:rPr b="0" lang="en-US" sz="1800" spc="-1" strike="noStrike">
                <a:latin typeface="Arial"/>
              </a:rPr>
              <a:t> and </a:t>
            </a:r>
            <a:r>
              <a:rPr b="1" lang="en-US" sz="1800" spc="-1" strike="noStrike">
                <a:latin typeface="Arial"/>
              </a:rPr>
              <a:t>get</a:t>
            </a:r>
            <a:r>
              <a:rPr b="0" lang="en-US" sz="1800" spc="-1" strike="noStrike">
                <a:latin typeface="Arial"/>
              </a:rPr>
              <a:t> methods.</a:t>
            </a:r>
            <a:endParaRPr b="0" lang="en-US" sz="1800" spc="-1" strike="noStrike">
              <a:latin typeface="Arial"/>
            </a:endParaRPr>
          </a:p>
          <a:p>
            <a:pPr marL="216000" indent="-216000">
              <a:lnSpc>
                <a:spcPct val="115000"/>
              </a:lnSpc>
              <a:buClr>
                <a:srgbClr val="000000"/>
              </a:buClr>
              <a:buSzPct val="45000"/>
              <a:buFont typeface="Wingdings" charset="2"/>
              <a:buChar char=""/>
            </a:pP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When we call put method by passing key-value pair, </a:t>
            </a:r>
            <a:r>
              <a:rPr b="1" lang="en-US" sz="1800" spc="-1" strike="noStrike">
                <a:latin typeface="Arial"/>
              </a:rPr>
              <a:t>HashMap</a:t>
            </a:r>
            <a:r>
              <a:rPr b="0" lang="en-US" sz="1800" spc="-1" strike="noStrike">
                <a:latin typeface="Arial"/>
              </a:rPr>
              <a:t> uses Key </a:t>
            </a:r>
            <a:r>
              <a:rPr b="1" lang="en-US" sz="1800" spc="-1" strike="noStrike">
                <a:latin typeface="Arial"/>
              </a:rPr>
              <a:t>hashCode</a:t>
            </a:r>
            <a:r>
              <a:rPr b="0" lang="en-US" sz="1800" spc="-1" strike="noStrike">
                <a:latin typeface="Arial"/>
              </a:rPr>
              <a:t>() with hashing to find out the index to store the key-value pair. The </a:t>
            </a:r>
            <a:r>
              <a:rPr b="1" lang="en-US" sz="1800" spc="-1" strike="noStrike">
                <a:latin typeface="Arial"/>
              </a:rPr>
              <a:t>Entry</a:t>
            </a:r>
            <a:r>
              <a:rPr b="0" lang="en-US" sz="1800" spc="-1" strike="noStrike">
                <a:latin typeface="Arial"/>
              </a:rPr>
              <a:t> is stored in the </a:t>
            </a:r>
            <a:r>
              <a:rPr b="1" lang="en-US" sz="1800" spc="-1" strike="noStrike">
                <a:latin typeface="Arial"/>
              </a:rPr>
              <a:t>LinkedList</a:t>
            </a:r>
            <a:r>
              <a:rPr b="0" lang="en-US" sz="1800" spc="-1" strike="noStrike">
                <a:latin typeface="Arial"/>
              </a:rPr>
              <a:t>, so if there are already existing entry, it uses equals() method to check if the passed key already exists, if yes it overwrites the value else it creates a new entry and store this key-value </a:t>
            </a:r>
            <a:r>
              <a:rPr b="1" lang="en-US" sz="1800" spc="-1" strike="noStrike">
                <a:latin typeface="Arial"/>
              </a:rPr>
              <a:t>Entry</a:t>
            </a:r>
            <a:r>
              <a:rPr b="0" lang="en-US" sz="1800" spc="-1" strike="noStrike">
                <a:latin typeface="Arial"/>
              </a:rPr>
              <a:t>.</a:t>
            </a:r>
            <a:endParaRPr b="0" lang="en-US" sz="1800" spc="-1" strike="noStrike">
              <a:latin typeface="Arial"/>
            </a:endParaRPr>
          </a:p>
          <a:p>
            <a:pPr marL="216000" indent="-216000">
              <a:lnSpc>
                <a:spcPct val="115000"/>
              </a:lnSpc>
              <a:buClr>
                <a:srgbClr val="000000"/>
              </a:buClr>
              <a:buSzPct val="45000"/>
              <a:buFont typeface="Wingdings" charset="2"/>
              <a:buChar char=""/>
            </a:pP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When we call get method by passing </a:t>
            </a:r>
            <a:r>
              <a:rPr b="1" lang="en-US" sz="1800" spc="-1" strike="noStrike">
                <a:latin typeface="Arial"/>
              </a:rPr>
              <a:t>Key</a:t>
            </a:r>
            <a:r>
              <a:rPr b="0" lang="en-US" sz="1800" spc="-1" strike="noStrike">
                <a:latin typeface="Arial"/>
              </a:rPr>
              <a:t>, again it uses the </a:t>
            </a:r>
            <a:r>
              <a:rPr b="1" lang="en-US" sz="1800" spc="-1" strike="noStrike">
                <a:latin typeface="Arial"/>
              </a:rPr>
              <a:t>hashCode</a:t>
            </a:r>
            <a:r>
              <a:rPr b="0" lang="en-US" sz="1800" spc="-1" strike="noStrike">
                <a:latin typeface="Arial"/>
              </a:rPr>
              <a:t>() to find the index in the array and then use </a:t>
            </a:r>
            <a:r>
              <a:rPr b="1" lang="en-US" sz="1800" spc="-1" strike="noStrike">
                <a:latin typeface="Arial"/>
              </a:rPr>
              <a:t>equals</a:t>
            </a:r>
            <a:r>
              <a:rPr b="0" lang="en-US" sz="1800" spc="-1" strike="noStrike">
                <a:latin typeface="Arial"/>
              </a:rPr>
              <a:t>() method to find the correct </a:t>
            </a:r>
            <a:r>
              <a:rPr b="1" lang="en-US" sz="1800" spc="-1" strike="noStrike">
                <a:latin typeface="Arial"/>
              </a:rPr>
              <a:t>Entry</a:t>
            </a:r>
            <a:r>
              <a:rPr b="0" lang="en-US" sz="1800" spc="-1" strike="noStrike">
                <a:latin typeface="Arial"/>
              </a:rPr>
              <a:t> and return it’s value. Below image will explain these detail clearly.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How HashMap works in Java?</a:t>
            </a:r>
            <a:endParaRPr b="0" lang="en-US" sz="4400" spc="-1" strike="noStrike">
              <a:latin typeface="Arial"/>
            </a:endParaRPr>
          </a:p>
        </p:txBody>
      </p:sp>
      <p:sp>
        <p:nvSpPr>
          <p:cNvPr id="65" name="TextShape 2"/>
          <p:cNvSpPr txBox="1"/>
          <p:nvPr/>
        </p:nvSpPr>
        <p:spPr>
          <a:xfrm>
            <a:off x="504000" y="1481040"/>
            <a:ext cx="9071640" cy="1262160"/>
          </a:xfrm>
          <a:prstGeom prst="rect">
            <a:avLst/>
          </a:prstGeom>
          <a:noFill/>
          <a:ln>
            <a:noFill/>
          </a:ln>
        </p:spPr>
        <p:txBody>
          <a:bodyPr lIns="0" rIns="0" tIns="0" bIns="0" anchor="ctr">
            <a:spAutoFit/>
          </a:bodyPr>
          <a:p>
            <a:pPr algn="ctr"/>
            <a:endParaRPr b="0" lang="en-US" sz="4400" spc="-1" strike="noStrike">
              <a:latin typeface="Arial"/>
            </a:endParaRPr>
          </a:p>
        </p:txBody>
      </p:sp>
      <p:pic>
        <p:nvPicPr>
          <p:cNvPr id="66" name="" descr=""/>
          <p:cNvPicPr/>
          <p:nvPr/>
        </p:nvPicPr>
        <p:blipFill>
          <a:blip r:embed="rId1"/>
          <a:stretch/>
        </p:blipFill>
        <p:spPr>
          <a:xfrm>
            <a:off x="2388240" y="1962000"/>
            <a:ext cx="5384160" cy="3524400"/>
          </a:xfrm>
          <a:prstGeom prst="rect">
            <a:avLst/>
          </a:prstGeom>
          <a:ln>
            <a:noFill/>
          </a:ln>
        </p:spPr>
      </p:pic>
      <p:sp>
        <p:nvSpPr>
          <p:cNvPr id="67" name="TextShape 3"/>
          <p:cNvSpPr txBox="1"/>
          <p:nvPr/>
        </p:nvSpPr>
        <p:spPr>
          <a:xfrm>
            <a:off x="1195560" y="5909040"/>
            <a:ext cx="7948440" cy="1114200"/>
          </a:xfrm>
          <a:prstGeom prst="rect">
            <a:avLst/>
          </a:prstGeom>
          <a:noFill/>
          <a:ln>
            <a:noFill/>
          </a:ln>
        </p:spPr>
        <p:txBody>
          <a:bodyPr lIns="90000" rIns="90000" tIns="45000" bIns="45000">
            <a:spAutoFit/>
          </a:bodyPr>
          <a:p>
            <a:r>
              <a:rPr b="0" lang="en-US" sz="1800" spc="-1" strike="noStrike">
                <a:latin typeface="Arial"/>
              </a:rPr>
              <a:t>Link tiếng Việt:</a:t>
            </a:r>
            <a:endParaRPr b="0" lang="en-US" sz="1800" spc="-1" strike="noStrike">
              <a:latin typeface="Arial"/>
            </a:endParaRPr>
          </a:p>
          <a:p>
            <a:endParaRPr b="0" lang="en-US" sz="1800" spc="-1" strike="noStrike">
              <a:latin typeface="Arial"/>
            </a:endParaRPr>
          </a:p>
          <a:p>
            <a:r>
              <a:rPr b="0" i="1" lang="en-US" sz="1800" spc="-1" strike="noStrike">
                <a:latin typeface="Arial"/>
              </a:rPr>
              <a:t>https://viblo.asia/p/hashmap-hoat-dong-nhu-the-nao-trong-java-lPXzgalYRAg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6721</TotalTime>
  <Application>LibreOffice/6.3.1.2$Linux_X86_64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2019-07-31T16:24:11Z</dcterms:created>
  <dc:creator>Truong Phan</dc:creator>
  <dc:description/>
  <dc:language>en-US</dc:language>
  <cp:lastModifiedBy>Truong Phan</cp:lastModifiedBy>
  <dcterms:modified xsi:type="dcterms:W3CDTF">2019-08-27T17:32:01Z</dcterms:modified>
  <cp:revision>13</cp:revision>
  <dc:subject/>
  <dc:title/>
</cp:coreProperties>
</file>