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5.png" ContentType="image/png"/>
  <Override PartName="/ppt/media/image4.png" ContentType="image/png"/>
  <Override PartName="/ppt/media/image3.png" ContentType="image/png"/>
  <Override PartName="/ppt/media/image1.png" ContentType="image/png"/>
  <Override PartName="/ppt/media/image9.png" ContentType="image/png"/>
  <Override PartName="/ppt/media/image2.png" ContentType="image/png"/>
  <Override PartName="/ppt/media/image6.jpeg" ContentType="image/jpeg"/>
  <Override PartName="/ppt/media/image10.png" ContentType="image/png"/>
  <Override PartName="/ppt/media/image8.png" ContentType="image/png"/>
  <Override PartName="/ppt/media/image7.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3640" y="1768680"/>
            <a:ext cx="9071280" cy="2091240"/>
          </a:xfrm>
          <a:prstGeom prst="rect">
            <a:avLst/>
          </a:prstGeom>
        </p:spPr>
        <p:txBody>
          <a:bodyPr lIns="0" rIns="0" tIns="0" bIns="0">
            <a:spAutoFit/>
          </a:bodyPr>
          <a:p>
            <a:endParaRPr b="0" lang="en-US" sz="3200" spc="-1" strike="noStrike">
              <a:latin typeface="Arial"/>
            </a:endParaRPr>
          </a:p>
        </p:txBody>
      </p:sp>
      <p:sp>
        <p:nvSpPr>
          <p:cNvPr id="28" name="PlaceHolder 3"/>
          <p:cNvSpPr>
            <a:spLocks noGrp="1"/>
          </p:cNvSpPr>
          <p:nvPr>
            <p:ph type="body"/>
          </p:nvPr>
        </p:nvSpPr>
        <p:spPr>
          <a:xfrm>
            <a:off x="503640" y="4059000"/>
            <a:ext cx="907128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3640" y="1768680"/>
            <a:ext cx="4426560" cy="2091240"/>
          </a:xfrm>
          <a:prstGeom prst="rect">
            <a:avLst/>
          </a:prstGeom>
        </p:spPr>
        <p:txBody>
          <a:bodyPr lIns="0" rIns="0" tIns="0" bIns="0">
            <a:spAutoFit/>
          </a:bodyPr>
          <a:p>
            <a:endParaRPr b="0" lang="en-US" sz="3200" spc="-1" strike="noStrike">
              <a:latin typeface="Arial"/>
            </a:endParaRPr>
          </a:p>
        </p:txBody>
      </p:sp>
      <p:sp>
        <p:nvSpPr>
          <p:cNvPr id="31" name="PlaceHolder 3"/>
          <p:cNvSpPr>
            <a:spLocks noGrp="1"/>
          </p:cNvSpPr>
          <p:nvPr>
            <p:ph type="body"/>
          </p:nvPr>
        </p:nvSpPr>
        <p:spPr>
          <a:xfrm>
            <a:off x="5151960" y="1768680"/>
            <a:ext cx="4426560" cy="2091240"/>
          </a:xfrm>
          <a:prstGeom prst="rect">
            <a:avLst/>
          </a:prstGeom>
        </p:spPr>
        <p:txBody>
          <a:bodyPr lIns="0" rIns="0" tIns="0" bIns="0">
            <a:spAutoFit/>
          </a:bodyPr>
          <a:p>
            <a:endParaRPr b="0" lang="en-US" sz="3200" spc="-1" strike="noStrike">
              <a:latin typeface="Arial"/>
            </a:endParaRPr>
          </a:p>
        </p:txBody>
      </p:sp>
      <p:sp>
        <p:nvSpPr>
          <p:cNvPr id="32" name="PlaceHolder 4"/>
          <p:cNvSpPr>
            <a:spLocks noGrp="1"/>
          </p:cNvSpPr>
          <p:nvPr>
            <p:ph type="body"/>
          </p:nvPr>
        </p:nvSpPr>
        <p:spPr>
          <a:xfrm>
            <a:off x="503640" y="4059000"/>
            <a:ext cx="4426560" cy="2091240"/>
          </a:xfrm>
          <a:prstGeom prst="rect">
            <a:avLst/>
          </a:prstGeom>
        </p:spPr>
        <p:txBody>
          <a:bodyPr lIns="0" rIns="0" tIns="0" bIns="0">
            <a:spAutoFit/>
          </a:bodyPr>
          <a:p>
            <a:endParaRPr b="0" lang="en-US" sz="3200" spc="-1" strike="noStrike">
              <a:latin typeface="Arial"/>
            </a:endParaRPr>
          </a:p>
        </p:txBody>
      </p:sp>
      <p:sp>
        <p:nvSpPr>
          <p:cNvPr id="33" name="PlaceHolder 5"/>
          <p:cNvSpPr>
            <a:spLocks noGrp="1"/>
          </p:cNvSpPr>
          <p:nvPr>
            <p:ph type="body"/>
          </p:nvPr>
        </p:nvSpPr>
        <p:spPr>
          <a:xfrm>
            <a:off x="5151960" y="4059000"/>
            <a:ext cx="442656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3640" y="1768680"/>
            <a:ext cx="2920680" cy="2091240"/>
          </a:xfrm>
          <a:prstGeom prst="rect">
            <a:avLst/>
          </a:prstGeom>
        </p:spPr>
        <p:txBody>
          <a:bodyPr lIns="0" rIns="0" tIns="0" bIns="0">
            <a:spAutoFit/>
          </a:bodyPr>
          <a:p>
            <a:endParaRPr b="0" lang="en-US" sz="3200" spc="-1" strike="noStrike">
              <a:latin typeface="Arial"/>
            </a:endParaRPr>
          </a:p>
        </p:txBody>
      </p:sp>
      <p:sp>
        <p:nvSpPr>
          <p:cNvPr id="36" name="PlaceHolder 3"/>
          <p:cNvSpPr>
            <a:spLocks noGrp="1"/>
          </p:cNvSpPr>
          <p:nvPr>
            <p:ph type="body"/>
          </p:nvPr>
        </p:nvSpPr>
        <p:spPr>
          <a:xfrm>
            <a:off x="3570840" y="1768680"/>
            <a:ext cx="2920680" cy="2091240"/>
          </a:xfrm>
          <a:prstGeom prst="rect">
            <a:avLst/>
          </a:prstGeom>
        </p:spPr>
        <p:txBody>
          <a:bodyPr lIns="0" rIns="0" tIns="0" bIns="0">
            <a:spAutoFit/>
          </a:bodyPr>
          <a:p>
            <a:endParaRPr b="0" lang="en-US" sz="3200" spc="-1" strike="noStrike">
              <a:latin typeface="Arial"/>
            </a:endParaRPr>
          </a:p>
        </p:txBody>
      </p:sp>
      <p:sp>
        <p:nvSpPr>
          <p:cNvPr id="37" name="PlaceHolder 4"/>
          <p:cNvSpPr>
            <a:spLocks noGrp="1"/>
          </p:cNvSpPr>
          <p:nvPr>
            <p:ph type="body"/>
          </p:nvPr>
        </p:nvSpPr>
        <p:spPr>
          <a:xfrm>
            <a:off x="6637680" y="1768680"/>
            <a:ext cx="2920680" cy="2091240"/>
          </a:xfrm>
          <a:prstGeom prst="rect">
            <a:avLst/>
          </a:prstGeom>
        </p:spPr>
        <p:txBody>
          <a:bodyPr lIns="0" rIns="0" tIns="0" bIns="0">
            <a:spAutoFit/>
          </a:bodyPr>
          <a:p>
            <a:endParaRPr b="0" lang="en-US" sz="3200" spc="-1" strike="noStrike">
              <a:latin typeface="Arial"/>
            </a:endParaRPr>
          </a:p>
        </p:txBody>
      </p:sp>
      <p:sp>
        <p:nvSpPr>
          <p:cNvPr id="38" name="PlaceHolder 5"/>
          <p:cNvSpPr>
            <a:spLocks noGrp="1"/>
          </p:cNvSpPr>
          <p:nvPr>
            <p:ph type="body"/>
          </p:nvPr>
        </p:nvSpPr>
        <p:spPr>
          <a:xfrm>
            <a:off x="503640" y="4059000"/>
            <a:ext cx="2920680" cy="2091240"/>
          </a:xfrm>
          <a:prstGeom prst="rect">
            <a:avLst/>
          </a:prstGeom>
        </p:spPr>
        <p:txBody>
          <a:bodyPr lIns="0" rIns="0" tIns="0" bIns="0">
            <a:spAutoFit/>
          </a:bodyPr>
          <a:p>
            <a:endParaRPr b="0" lang="en-US" sz="3200" spc="-1" strike="noStrike">
              <a:latin typeface="Arial"/>
            </a:endParaRPr>
          </a:p>
        </p:txBody>
      </p:sp>
      <p:sp>
        <p:nvSpPr>
          <p:cNvPr id="39" name="PlaceHolder 6"/>
          <p:cNvSpPr>
            <a:spLocks noGrp="1"/>
          </p:cNvSpPr>
          <p:nvPr>
            <p:ph type="body"/>
          </p:nvPr>
        </p:nvSpPr>
        <p:spPr>
          <a:xfrm>
            <a:off x="3570840" y="4059000"/>
            <a:ext cx="2920680" cy="2091240"/>
          </a:xfrm>
          <a:prstGeom prst="rect">
            <a:avLst/>
          </a:prstGeom>
        </p:spPr>
        <p:txBody>
          <a:bodyPr lIns="0" rIns="0" tIns="0" bIns="0">
            <a:spAutoFit/>
          </a:bodyPr>
          <a:p>
            <a:endParaRPr b="0" lang="en-US" sz="3200" spc="-1" strike="noStrike">
              <a:latin typeface="Arial"/>
            </a:endParaRPr>
          </a:p>
        </p:txBody>
      </p:sp>
      <p:sp>
        <p:nvSpPr>
          <p:cNvPr id="40" name="PlaceHolder 7"/>
          <p:cNvSpPr>
            <a:spLocks noGrp="1"/>
          </p:cNvSpPr>
          <p:nvPr>
            <p:ph type="body"/>
          </p:nvPr>
        </p:nvSpPr>
        <p:spPr>
          <a:xfrm>
            <a:off x="6637680" y="4059000"/>
            <a:ext cx="292068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subTitle"/>
          </p:nvPr>
        </p:nvSpPr>
        <p:spPr>
          <a:xfrm>
            <a:off x="503640" y="1768680"/>
            <a:ext cx="9071280" cy="4384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503640" y="1768680"/>
            <a:ext cx="907128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503640" y="1768680"/>
            <a:ext cx="4426560" cy="4384800"/>
          </a:xfrm>
          <a:prstGeom prst="rect">
            <a:avLst/>
          </a:prstGeom>
        </p:spPr>
        <p:txBody>
          <a:bodyPr lIns="0" rIns="0" tIns="0" bIns="0">
            <a:spAutoFit/>
          </a:bodyPr>
          <a:p>
            <a:endParaRPr b="0" lang="en-US" sz="3200" spc="-1" strike="noStrike">
              <a:latin typeface="Arial"/>
            </a:endParaRPr>
          </a:p>
        </p:txBody>
      </p:sp>
      <p:sp>
        <p:nvSpPr>
          <p:cNvPr id="52" name="PlaceHolder 3"/>
          <p:cNvSpPr>
            <a:spLocks noGrp="1"/>
          </p:cNvSpPr>
          <p:nvPr>
            <p:ph type="body"/>
          </p:nvPr>
        </p:nvSpPr>
        <p:spPr>
          <a:xfrm>
            <a:off x="5151960" y="1768680"/>
            <a:ext cx="442656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3640" y="301320"/>
            <a:ext cx="907128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3640" y="1768680"/>
            <a:ext cx="4426560" cy="2091240"/>
          </a:xfrm>
          <a:prstGeom prst="rect">
            <a:avLst/>
          </a:prstGeom>
        </p:spPr>
        <p:txBody>
          <a:bodyPr lIns="0" rIns="0" tIns="0" bIns="0">
            <a:spAutoFit/>
          </a:bodyPr>
          <a:p>
            <a:endParaRPr b="0" lang="en-US" sz="3200" spc="-1" strike="noStrike">
              <a:latin typeface="Arial"/>
            </a:endParaRPr>
          </a:p>
        </p:txBody>
      </p:sp>
      <p:sp>
        <p:nvSpPr>
          <p:cNvPr id="57" name="PlaceHolder 3"/>
          <p:cNvSpPr>
            <a:spLocks noGrp="1"/>
          </p:cNvSpPr>
          <p:nvPr>
            <p:ph type="body"/>
          </p:nvPr>
        </p:nvSpPr>
        <p:spPr>
          <a:xfrm>
            <a:off x="5151960" y="1768680"/>
            <a:ext cx="4426560" cy="4384800"/>
          </a:xfrm>
          <a:prstGeom prst="rect">
            <a:avLst/>
          </a:prstGeom>
        </p:spPr>
        <p:txBody>
          <a:bodyPr lIns="0" rIns="0" tIns="0" bIns="0">
            <a:spAutoFit/>
          </a:bodyPr>
          <a:p>
            <a:endParaRPr b="0" lang="en-US" sz="3200" spc="-1" strike="noStrike">
              <a:latin typeface="Arial"/>
            </a:endParaRPr>
          </a:p>
        </p:txBody>
      </p:sp>
      <p:sp>
        <p:nvSpPr>
          <p:cNvPr id="58" name="PlaceHolder 4"/>
          <p:cNvSpPr>
            <a:spLocks noGrp="1"/>
          </p:cNvSpPr>
          <p:nvPr>
            <p:ph type="body"/>
          </p:nvPr>
        </p:nvSpPr>
        <p:spPr>
          <a:xfrm>
            <a:off x="503640" y="4059000"/>
            <a:ext cx="442656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3640" y="1768680"/>
            <a:ext cx="9071280" cy="4384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3640" y="1768680"/>
            <a:ext cx="4426560" cy="4384800"/>
          </a:xfrm>
          <a:prstGeom prst="rect">
            <a:avLst/>
          </a:prstGeom>
        </p:spPr>
        <p:txBody>
          <a:bodyPr lIns="0" rIns="0" tIns="0" bIns="0">
            <a:spAutoFit/>
          </a:bodyPr>
          <a:p>
            <a:endParaRPr b="0" lang="en-US" sz="3200" spc="-1" strike="noStrike">
              <a:latin typeface="Arial"/>
            </a:endParaRPr>
          </a:p>
        </p:txBody>
      </p:sp>
      <p:sp>
        <p:nvSpPr>
          <p:cNvPr id="61" name="PlaceHolder 3"/>
          <p:cNvSpPr>
            <a:spLocks noGrp="1"/>
          </p:cNvSpPr>
          <p:nvPr>
            <p:ph type="body"/>
          </p:nvPr>
        </p:nvSpPr>
        <p:spPr>
          <a:xfrm>
            <a:off x="5151960" y="1768680"/>
            <a:ext cx="4426560" cy="2091240"/>
          </a:xfrm>
          <a:prstGeom prst="rect">
            <a:avLst/>
          </a:prstGeom>
        </p:spPr>
        <p:txBody>
          <a:bodyPr lIns="0" rIns="0" tIns="0" bIns="0">
            <a:spAutoFit/>
          </a:bodyPr>
          <a:p>
            <a:endParaRPr b="0" lang="en-US" sz="3200" spc="-1" strike="noStrike">
              <a:latin typeface="Arial"/>
            </a:endParaRPr>
          </a:p>
        </p:txBody>
      </p:sp>
      <p:sp>
        <p:nvSpPr>
          <p:cNvPr id="62" name="PlaceHolder 4"/>
          <p:cNvSpPr>
            <a:spLocks noGrp="1"/>
          </p:cNvSpPr>
          <p:nvPr>
            <p:ph type="body"/>
          </p:nvPr>
        </p:nvSpPr>
        <p:spPr>
          <a:xfrm>
            <a:off x="5151960" y="4059000"/>
            <a:ext cx="442656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3640" y="1768680"/>
            <a:ext cx="4426560" cy="2091240"/>
          </a:xfrm>
          <a:prstGeom prst="rect">
            <a:avLst/>
          </a:prstGeom>
        </p:spPr>
        <p:txBody>
          <a:bodyPr lIns="0" rIns="0" tIns="0" bIns="0">
            <a:spAutoFit/>
          </a:bodyPr>
          <a:p>
            <a:endParaRPr b="0" lang="en-US" sz="3200" spc="-1" strike="noStrike">
              <a:latin typeface="Arial"/>
            </a:endParaRPr>
          </a:p>
        </p:txBody>
      </p:sp>
      <p:sp>
        <p:nvSpPr>
          <p:cNvPr id="65" name="PlaceHolder 3"/>
          <p:cNvSpPr>
            <a:spLocks noGrp="1"/>
          </p:cNvSpPr>
          <p:nvPr>
            <p:ph type="body"/>
          </p:nvPr>
        </p:nvSpPr>
        <p:spPr>
          <a:xfrm>
            <a:off x="5151960" y="1768680"/>
            <a:ext cx="4426560" cy="2091240"/>
          </a:xfrm>
          <a:prstGeom prst="rect">
            <a:avLst/>
          </a:prstGeom>
        </p:spPr>
        <p:txBody>
          <a:bodyPr lIns="0" rIns="0" tIns="0" bIns="0">
            <a:spAutoFit/>
          </a:bodyPr>
          <a:p>
            <a:endParaRPr b="0" lang="en-US" sz="3200" spc="-1" strike="noStrike">
              <a:latin typeface="Arial"/>
            </a:endParaRPr>
          </a:p>
        </p:txBody>
      </p:sp>
      <p:sp>
        <p:nvSpPr>
          <p:cNvPr id="66" name="PlaceHolder 4"/>
          <p:cNvSpPr>
            <a:spLocks noGrp="1"/>
          </p:cNvSpPr>
          <p:nvPr>
            <p:ph type="body"/>
          </p:nvPr>
        </p:nvSpPr>
        <p:spPr>
          <a:xfrm>
            <a:off x="503640" y="4059000"/>
            <a:ext cx="907128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3640" y="1768680"/>
            <a:ext cx="9071280" cy="2091240"/>
          </a:xfrm>
          <a:prstGeom prst="rect">
            <a:avLst/>
          </a:prstGeom>
        </p:spPr>
        <p:txBody>
          <a:bodyPr lIns="0" rIns="0" tIns="0" bIns="0">
            <a:spAutoFit/>
          </a:bodyPr>
          <a:p>
            <a:endParaRPr b="0" lang="en-US" sz="3200" spc="-1" strike="noStrike">
              <a:latin typeface="Arial"/>
            </a:endParaRPr>
          </a:p>
        </p:txBody>
      </p:sp>
      <p:sp>
        <p:nvSpPr>
          <p:cNvPr id="69" name="PlaceHolder 3"/>
          <p:cNvSpPr>
            <a:spLocks noGrp="1"/>
          </p:cNvSpPr>
          <p:nvPr>
            <p:ph type="body"/>
          </p:nvPr>
        </p:nvSpPr>
        <p:spPr>
          <a:xfrm>
            <a:off x="503640" y="4059000"/>
            <a:ext cx="907128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503640" y="1768680"/>
            <a:ext cx="4426560" cy="2091240"/>
          </a:xfrm>
          <a:prstGeom prst="rect">
            <a:avLst/>
          </a:prstGeom>
        </p:spPr>
        <p:txBody>
          <a:bodyPr lIns="0" rIns="0" tIns="0" bIns="0">
            <a:spAutoFit/>
          </a:bodyPr>
          <a:p>
            <a:endParaRPr b="0" lang="en-US" sz="3200" spc="-1" strike="noStrike">
              <a:latin typeface="Arial"/>
            </a:endParaRPr>
          </a:p>
        </p:txBody>
      </p:sp>
      <p:sp>
        <p:nvSpPr>
          <p:cNvPr id="72" name="PlaceHolder 3"/>
          <p:cNvSpPr>
            <a:spLocks noGrp="1"/>
          </p:cNvSpPr>
          <p:nvPr>
            <p:ph type="body"/>
          </p:nvPr>
        </p:nvSpPr>
        <p:spPr>
          <a:xfrm>
            <a:off x="5151960" y="1768680"/>
            <a:ext cx="4426560" cy="2091240"/>
          </a:xfrm>
          <a:prstGeom prst="rect">
            <a:avLst/>
          </a:prstGeom>
        </p:spPr>
        <p:txBody>
          <a:bodyPr lIns="0" rIns="0" tIns="0" bIns="0">
            <a:spAutoFit/>
          </a:bodyPr>
          <a:p>
            <a:endParaRPr b="0" lang="en-US" sz="3200" spc="-1" strike="noStrike">
              <a:latin typeface="Arial"/>
            </a:endParaRPr>
          </a:p>
        </p:txBody>
      </p:sp>
      <p:sp>
        <p:nvSpPr>
          <p:cNvPr id="73" name="PlaceHolder 4"/>
          <p:cNvSpPr>
            <a:spLocks noGrp="1"/>
          </p:cNvSpPr>
          <p:nvPr>
            <p:ph type="body"/>
          </p:nvPr>
        </p:nvSpPr>
        <p:spPr>
          <a:xfrm>
            <a:off x="503640" y="4059000"/>
            <a:ext cx="4426560" cy="2091240"/>
          </a:xfrm>
          <a:prstGeom prst="rect">
            <a:avLst/>
          </a:prstGeom>
        </p:spPr>
        <p:txBody>
          <a:bodyPr lIns="0" rIns="0" tIns="0" bIns="0">
            <a:spAutoFit/>
          </a:bodyPr>
          <a:p>
            <a:endParaRPr b="0" lang="en-US" sz="3200" spc="-1" strike="noStrike">
              <a:latin typeface="Arial"/>
            </a:endParaRPr>
          </a:p>
        </p:txBody>
      </p:sp>
      <p:sp>
        <p:nvSpPr>
          <p:cNvPr id="74" name="PlaceHolder 5"/>
          <p:cNvSpPr>
            <a:spLocks noGrp="1"/>
          </p:cNvSpPr>
          <p:nvPr>
            <p:ph type="body"/>
          </p:nvPr>
        </p:nvSpPr>
        <p:spPr>
          <a:xfrm>
            <a:off x="5151960" y="4059000"/>
            <a:ext cx="442656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503640" y="1768680"/>
            <a:ext cx="2920680" cy="2091240"/>
          </a:xfrm>
          <a:prstGeom prst="rect">
            <a:avLst/>
          </a:prstGeom>
        </p:spPr>
        <p:txBody>
          <a:bodyPr lIns="0" rIns="0" tIns="0" bIns="0">
            <a:spAutoFit/>
          </a:bodyPr>
          <a:p>
            <a:endParaRPr b="0" lang="en-US" sz="3200" spc="-1" strike="noStrike">
              <a:latin typeface="Arial"/>
            </a:endParaRPr>
          </a:p>
        </p:txBody>
      </p:sp>
      <p:sp>
        <p:nvSpPr>
          <p:cNvPr id="77" name="PlaceHolder 3"/>
          <p:cNvSpPr>
            <a:spLocks noGrp="1"/>
          </p:cNvSpPr>
          <p:nvPr>
            <p:ph type="body"/>
          </p:nvPr>
        </p:nvSpPr>
        <p:spPr>
          <a:xfrm>
            <a:off x="3570840" y="1768680"/>
            <a:ext cx="2920680" cy="2091240"/>
          </a:xfrm>
          <a:prstGeom prst="rect">
            <a:avLst/>
          </a:prstGeom>
        </p:spPr>
        <p:txBody>
          <a:bodyPr lIns="0" rIns="0" tIns="0" bIns="0">
            <a:spAutoFit/>
          </a:bodyPr>
          <a:p>
            <a:endParaRPr b="0" lang="en-US" sz="3200" spc="-1" strike="noStrike">
              <a:latin typeface="Arial"/>
            </a:endParaRPr>
          </a:p>
        </p:txBody>
      </p:sp>
      <p:sp>
        <p:nvSpPr>
          <p:cNvPr id="78" name="PlaceHolder 4"/>
          <p:cNvSpPr>
            <a:spLocks noGrp="1"/>
          </p:cNvSpPr>
          <p:nvPr>
            <p:ph type="body"/>
          </p:nvPr>
        </p:nvSpPr>
        <p:spPr>
          <a:xfrm>
            <a:off x="6637680" y="1768680"/>
            <a:ext cx="2920680" cy="2091240"/>
          </a:xfrm>
          <a:prstGeom prst="rect">
            <a:avLst/>
          </a:prstGeom>
        </p:spPr>
        <p:txBody>
          <a:bodyPr lIns="0" rIns="0" tIns="0" bIns="0">
            <a:spAutoFit/>
          </a:bodyPr>
          <a:p>
            <a:endParaRPr b="0" lang="en-US" sz="3200" spc="-1" strike="noStrike">
              <a:latin typeface="Arial"/>
            </a:endParaRPr>
          </a:p>
        </p:txBody>
      </p:sp>
      <p:sp>
        <p:nvSpPr>
          <p:cNvPr id="79" name="PlaceHolder 5"/>
          <p:cNvSpPr>
            <a:spLocks noGrp="1"/>
          </p:cNvSpPr>
          <p:nvPr>
            <p:ph type="body"/>
          </p:nvPr>
        </p:nvSpPr>
        <p:spPr>
          <a:xfrm>
            <a:off x="503640" y="4059000"/>
            <a:ext cx="2920680" cy="2091240"/>
          </a:xfrm>
          <a:prstGeom prst="rect">
            <a:avLst/>
          </a:prstGeom>
        </p:spPr>
        <p:txBody>
          <a:bodyPr lIns="0" rIns="0" tIns="0" bIns="0">
            <a:spAutoFit/>
          </a:bodyPr>
          <a:p>
            <a:endParaRPr b="0" lang="en-US" sz="3200" spc="-1" strike="noStrike">
              <a:latin typeface="Arial"/>
            </a:endParaRPr>
          </a:p>
        </p:txBody>
      </p:sp>
      <p:sp>
        <p:nvSpPr>
          <p:cNvPr id="80" name="PlaceHolder 6"/>
          <p:cNvSpPr>
            <a:spLocks noGrp="1"/>
          </p:cNvSpPr>
          <p:nvPr>
            <p:ph type="body"/>
          </p:nvPr>
        </p:nvSpPr>
        <p:spPr>
          <a:xfrm>
            <a:off x="3570840" y="4059000"/>
            <a:ext cx="2920680" cy="2091240"/>
          </a:xfrm>
          <a:prstGeom prst="rect">
            <a:avLst/>
          </a:prstGeom>
        </p:spPr>
        <p:txBody>
          <a:bodyPr lIns="0" rIns="0" tIns="0" bIns="0">
            <a:spAutoFit/>
          </a:bodyPr>
          <a:p>
            <a:endParaRPr b="0" lang="en-US" sz="3200" spc="-1" strike="noStrike">
              <a:latin typeface="Arial"/>
            </a:endParaRPr>
          </a:p>
        </p:txBody>
      </p:sp>
      <p:sp>
        <p:nvSpPr>
          <p:cNvPr id="81" name="PlaceHolder 7"/>
          <p:cNvSpPr>
            <a:spLocks noGrp="1"/>
          </p:cNvSpPr>
          <p:nvPr>
            <p:ph type="body"/>
          </p:nvPr>
        </p:nvSpPr>
        <p:spPr>
          <a:xfrm>
            <a:off x="6637680" y="4059000"/>
            <a:ext cx="292068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3640" y="1768680"/>
            <a:ext cx="907128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3640" y="1768680"/>
            <a:ext cx="4426560" cy="4384800"/>
          </a:xfrm>
          <a:prstGeom prst="rect">
            <a:avLst/>
          </a:prstGeom>
        </p:spPr>
        <p:txBody>
          <a:bodyPr lIns="0" rIns="0" tIns="0" bIns="0">
            <a:spAutoFit/>
          </a:bodyPr>
          <a:p>
            <a:endParaRPr b="0" lang="en-US" sz="3200" spc="-1" strike="noStrike">
              <a:latin typeface="Arial"/>
            </a:endParaRPr>
          </a:p>
        </p:txBody>
      </p:sp>
      <p:sp>
        <p:nvSpPr>
          <p:cNvPr id="11" name="PlaceHolder 3"/>
          <p:cNvSpPr>
            <a:spLocks noGrp="1"/>
          </p:cNvSpPr>
          <p:nvPr>
            <p:ph type="body"/>
          </p:nvPr>
        </p:nvSpPr>
        <p:spPr>
          <a:xfrm>
            <a:off x="5151960" y="1768680"/>
            <a:ext cx="442656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301320"/>
            <a:ext cx="907128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3640" y="1768680"/>
            <a:ext cx="4426560" cy="2091240"/>
          </a:xfrm>
          <a:prstGeom prst="rect">
            <a:avLst/>
          </a:prstGeom>
        </p:spPr>
        <p:txBody>
          <a:bodyPr lIns="0" rIns="0" tIns="0" bIns="0">
            <a:spAutoFit/>
          </a:bodyPr>
          <a:p>
            <a:endParaRPr b="0" lang="en-US" sz="3200" spc="-1" strike="noStrike">
              <a:latin typeface="Arial"/>
            </a:endParaRPr>
          </a:p>
        </p:txBody>
      </p:sp>
      <p:sp>
        <p:nvSpPr>
          <p:cNvPr id="16" name="PlaceHolder 3"/>
          <p:cNvSpPr>
            <a:spLocks noGrp="1"/>
          </p:cNvSpPr>
          <p:nvPr>
            <p:ph type="body"/>
          </p:nvPr>
        </p:nvSpPr>
        <p:spPr>
          <a:xfrm>
            <a:off x="5151960" y="1768680"/>
            <a:ext cx="4426560" cy="4384800"/>
          </a:xfrm>
          <a:prstGeom prst="rect">
            <a:avLst/>
          </a:prstGeom>
        </p:spPr>
        <p:txBody>
          <a:bodyPr lIns="0" rIns="0" tIns="0" bIns="0">
            <a:spAutoFit/>
          </a:bodyPr>
          <a:p>
            <a:endParaRPr b="0" lang="en-US" sz="3200" spc="-1" strike="noStrike">
              <a:latin typeface="Arial"/>
            </a:endParaRPr>
          </a:p>
        </p:txBody>
      </p:sp>
      <p:sp>
        <p:nvSpPr>
          <p:cNvPr id="17" name="PlaceHolder 4"/>
          <p:cNvSpPr>
            <a:spLocks noGrp="1"/>
          </p:cNvSpPr>
          <p:nvPr>
            <p:ph type="body"/>
          </p:nvPr>
        </p:nvSpPr>
        <p:spPr>
          <a:xfrm>
            <a:off x="503640" y="4059000"/>
            <a:ext cx="442656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3640" y="1768680"/>
            <a:ext cx="4426560" cy="4384800"/>
          </a:xfrm>
          <a:prstGeom prst="rect">
            <a:avLst/>
          </a:prstGeom>
        </p:spPr>
        <p:txBody>
          <a:bodyPr lIns="0" rIns="0" tIns="0" bIns="0">
            <a:spAutoFit/>
          </a:bodyPr>
          <a:p>
            <a:endParaRPr b="0" lang="en-US" sz="3200" spc="-1" strike="noStrike">
              <a:latin typeface="Arial"/>
            </a:endParaRPr>
          </a:p>
        </p:txBody>
      </p:sp>
      <p:sp>
        <p:nvSpPr>
          <p:cNvPr id="20" name="PlaceHolder 3"/>
          <p:cNvSpPr>
            <a:spLocks noGrp="1"/>
          </p:cNvSpPr>
          <p:nvPr>
            <p:ph type="body"/>
          </p:nvPr>
        </p:nvSpPr>
        <p:spPr>
          <a:xfrm>
            <a:off x="5151960" y="1768680"/>
            <a:ext cx="4426560" cy="2091240"/>
          </a:xfrm>
          <a:prstGeom prst="rect">
            <a:avLst/>
          </a:prstGeom>
        </p:spPr>
        <p:txBody>
          <a:bodyPr lIns="0" rIns="0" tIns="0" bIns="0">
            <a:spAutoFit/>
          </a:bodyPr>
          <a:p>
            <a:endParaRPr b="0" lang="en-US" sz="3200" spc="-1" strike="noStrike">
              <a:latin typeface="Arial"/>
            </a:endParaRPr>
          </a:p>
        </p:txBody>
      </p:sp>
      <p:sp>
        <p:nvSpPr>
          <p:cNvPr id="21" name="PlaceHolder 4"/>
          <p:cNvSpPr>
            <a:spLocks noGrp="1"/>
          </p:cNvSpPr>
          <p:nvPr>
            <p:ph type="body"/>
          </p:nvPr>
        </p:nvSpPr>
        <p:spPr>
          <a:xfrm>
            <a:off x="5151960" y="4059000"/>
            <a:ext cx="442656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71280" cy="126180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3640" y="1768680"/>
            <a:ext cx="4426560" cy="2091240"/>
          </a:xfrm>
          <a:prstGeom prst="rect">
            <a:avLst/>
          </a:prstGeom>
        </p:spPr>
        <p:txBody>
          <a:bodyPr lIns="0" rIns="0" tIns="0" bIns="0">
            <a:spAutoFit/>
          </a:bodyPr>
          <a:p>
            <a:endParaRPr b="0" lang="en-US" sz="3200" spc="-1" strike="noStrike">
              <a:latin typeface="Arial"/>
            </a:endParaRPr>
          </a:p>
        </p:txBody>
      </p:sp>
      <p:sp>
        <p:nvSpPr>
          <p:cNvPr id="24" name="PlaceHolder 3"/>
          <p:cNvSpPr>
            <a:spLocks noGrp="1"/>
          </p:cNvSpPr>
          <p:nvPr>
            <p:ph type="body"/>
          </p:nvPr>
        </p:nvSpPr>
        <p:spPr>
          <a:xfrm>
            <a:off x="5151960" y="1768680"/>
            <a:ext cx="4426560" cy="2091240"/>
          </a:xfrm>
          <a:prstGeom prst="rect">
            <a:avLst/>
          </a:prstGeom>
        </p:spPr>
        <p:txBody>
          <a:bodyPr lIns="0" rIns="0" tIns="0" bIns="0">
            <a:spAutoFit/>
          </a:bodyPr>
          <a:p>
            <a:endParaRPr b="0" lang="en-US" sz="3200" spc="-1" strike="noStrike">
              <a:latin typeface="Arial"/>
            </a:endParaRPr>
          </a:p>
        </p:txBody>
      </p:sp>
      <p:sp>
        <p:nvSpPr>
          <p:cNvPr id="25" name="PlaceHolder 4"/>
          <p:cNvSpPr>
            <a:spLocks noGrp="1"/>
          </p:cNvSpPr>
          <p:nvPr>
            <p:ph type="body"/>
          </p:nvPr>
        </p:nvSpPr>
        <p:spPr>
          <a:xfrm>
            <a:off x="503640" y="4059000"/>
            <a:ext cx="9071280" cy="2091240"/>
          </a:xfrm>
          <a:prstGeom prst="rect">
            <a:avLst/>
          </a:prstGeom>
        </p:spPr>
        <p:txBody>
          <a:bodyPr lIns="0" rIns="0" tIns="0" bIns="0">
            <a:sp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9040"/>
            <a:ext cx="9071640" cy="4384800"/>
          </a:xfrm>
          <a:prstGeom prst="rect">
            <a:avLst/>
          </a:prstGeom>
        </p:spPr>
        <p:txBody>
          <a:bodyPr lIns="0" rIns="0" tIns="0" bIns="0">
            <a:sp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noAutofit/>
          </a:bodyPr>
          <a:p>
            <a:pPr algn="r"/>
            <a:fld id="{F72372F0-3CE8-474A-B77D-FE0A81D7571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503640" y="6887160"/>
            <a:ext cx="2348280" cy="521280"/>
          </a:xfrm>
          <a:prstGeom prst="rect">
            <a:avLst/>
          </a:prstGeom>
        </p:spPr>
        <p:txBody>
          <a:bodyPr lIns="0" rIns="0" tIns="0" bIns="0">
            <a:noAutofit/>
          </a:bodyPr>
          <a:p>
            <a:endParaRPr b="0" lang="en-US" sz="2400" spc="-1" strike="noStrike">
              <a:latin typeface="Times New Roman"/>
            </a:endParaRPr>
          </a:p>
        </p:txBody>
      </p:sp>
      <p:sp>
        <p:nvSpPr>
          <p:cNvPr id="42" name="PlaceHolder 2"/>
          <p:cNvSpPr>
            <a:spLocks noGrp="1"/>
          </p:cNvSpPr>
          <p:nvPr>
            <p:ph type="ftr"/>
          </p:nvPr>
        </p:nvSpPr>
        <p:spPr>
          <a:xfrm>
            <a:off x="3447000" y="6887160"/>
            <a:ext cx="3194640" cy="521280"/>
          </a:xfrm>
          <a:prstGeom prst="rect">
            <a:avLst/>
          </a:prstGeom>
        </p:spPr>
        <p:txBody>
          <a:bodyPr lIns="0" rIns="0" tIns="0" bIns="0" anchorCtr="1">
            <a:noAutofit/>
          </a:bodyPr>
          <a:p>
            <a:endParaRPr b="0" lang="en-US" sz="2400" spc="-1" strike="noStrike">
              <a:latin typeface="Times New Roman"/>
            </a:endParaRPr>
          </a:p>
        </p:txBody>
      </p:sp>
      <p:sp>
        <p:nvSpPr>
          <p:cNvPr id="43" name="PlaceHolder 3"/>
          <p:cNvSpPr>
            <a:spLocks noGrp="1"/>
          </p:cNvSpPr>
          <p:nvPr>
            <p:ph type="sldNum"/>
          </p:nvPr>
        </p:nvSpPr>
        <p:spPr>
          <a:xfrm>
            <a:off x="7226640" y="6887160"/>
            <a:ext cx="2348280" cy="521280"/>
          </a:xfrm>
          <a:prstGeom prst="rect">
            <a:avLst/>
          </a:prstGeom>
        </p:spPr>
        <p:txBody>
          <a:bodyPr lIns="0" rIns="0" tIns="0" bIns="0">
            <a:noAutofit/>
          </a:bodyPr>
          <a:p>
            <a:pPr algn="r">
              <a:lnSpc>
                <a:spcPct val="100000"/>
              </a:lnSpc>
            </a:pPr>
            <a:fld id="{45C93FE2-4B31-4AD6-A661-54CB4469ABE2}"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
        <p:nvSpPr>
          <p:cNvPr id="44" name="PlaceHolder 4"/>
          <p:cNvSpPr>
            <a:spLocks noGrp="1"/>
          </p:cNvSpPr>
          <p:nvPr>
            <p:ph type="title"/>
          </p:nvPr>
        </p:nvSpPr>
        <p:spPr>
          <a:xfrm>
            <a:off x="503640" y="301320"/>
            <a:ext cx="907128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503640" y="1768680"/>
            <a:ext cx="9071280" cy="4384800"/>
          </a:xfrm>
          <a:prstGeom prst="rect">
            <a:avLst/>
          </a:prstGeom>
        </p:spPr>
        <p:txBody>
          <a:bodyPr lIns="0" rIns="0" tIns="0" bIns="0">
            <a:sp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Java EE</a:t>
            </a:r>
            <a:endParaRPr b="0" lang="en-US" sz="4400" spc="-1" strike="noStrike">
              <a:latin typeface="Arial"/>
            </a:endParaRPr>
          </a:p>
        </p:txBody>
      </p:sp>
      <p:sp>
        <p:nvSpPr>
          <p:cNvPr id="83"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J2EE architecture</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Interceptor</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Stateful vs Stateless</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JPA vs Hibernate</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EntityManager vs Hibernate Session</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FetchType? Lazy loading vs Eager loading</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Hibernate – annotation</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RESTFul Web Services</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Hibernate</a:t>
            </a:r>
            <a:endParaRPr b="0" lang="en-US" sz="4400" spc="-1" strike="noStrike">
              <a:latin typeface="Arial"/>
            </a:endParaRPr>
          </a:p>
        </p:txBody>
      </p:sp>
      <p:sp>
        <p:nvSpPr>
          <p:cNvPr id="104"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Ngoài Hibernate ra có 1 số framework khác như Open JPA, Eclipselink cũng thực hiện implements JPA nhưng Hibernate được sử dụng phổ biến hơn cả.</a:t>
            </a:r>
            <a:endParaRPr b="0" lang="en-US" sz="3200" spc="-1" strike="noStrike">
              <a:latin typeface="Arial"/>
            </a:endParaRPr>
          </a:p>
        </p:txBody>
      </p:sp>
      <p:pic>
        <p:nvPicPr>
          <p:cNvPr id="105" name="Picture 3" descr=""/>
          <p:cNvPicPr/>
          <p:nvPr/>
        </p:nvPicPr>
        <p:blipFill>
          <a:blip r:embed="rId1"/>
          <a:stretch/>
        </p:blipFill>
        <p:spPr>
          <a:xfrm>
            <a:off x="1279800" y="4206240"/>
            <a:ext cx="7223400" cy="2291400"/>
          </a:xfrm>
          <a:prstGeom prst="rect">
            <a:avLst/>
          </a:prstGeom>
          <a:ln>
            <a:noFill/>
          </a:ln>
        </p:spPr>
      </p:pic>
    </p:spTree>
  </p:cSld>
  <mc:AlternateContent>
    <mc:Choice Requires="p14">
      <p:transition spd="slow" p14:dur="3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JPA vs Hibernate</a:t>
            </a:r>
            <a:endParaRPr b="0" lang="en-US" sz="4400" spc="-1" strike="noStrike">
              <a:latin typeface="Arial"/>
            </a:endParaRPr>
          </a:p>
        </p:txBody>
      </p:sp>
      <p:sp>
        <p:nvSpPr>
          <p:cNvPr id="107"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JPA is just a specification, meaning there is no implementation.</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Hibernate implements các interface của JPA, định nghĩa đó.</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3600" spc="-1" strike="noStrike">
                <a:solidFill>
                  <a:srgbClr val="000000"/>
                </a:solidFill>
                <a:latin typeface="Arial"/>
                <a:ea typeface="Microsoft YaHei"/>
              </a:rPr>
              <a:t>EntityManager vs Hibernate Session</a:t>
            </a:r>
            <a:endParaRPr b="0" lang="en-US" sz="3600" spc="-1" strike="noStrike">
              <a:latin typeface="Arial"/>
            </a:endParaRPr>
          </a:p>
        </p:txBody>
      </p:sp>
      <p:sp>
        <p:nvSpPr>
          <p:cNvPr id="109"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EntityManager là chuẩn của JPA dùng để thực hiện truy vấn database (thêm, sửa, xóa…). Còn Session chỉ dùng riêng cho Hibernate.</a:t>
            </a:r>
            <a:endParaRPr b="0" lang="en-US" sz="24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Tất cả các framwork ORM thừa kế từ JPA đều có thể sử dụng lại EntityManager (mỗi framework có một cách cài đặt lại khác nhau).</a:t>
            </a:r>
            <a:endParaRPr b="0" lang="en-US" sz="24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Hibernate cũng cài đặt từ JPA nên ta cũng có thể sử dụng EntityManager với Hibernate.</a:t>
            </a:r>
            <a:endParaRPr b="0" lang="en-US" sz="24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Vậy sao lại còn cần Hibernate Session? Có lẽ lúc thực hiện cài đặt lại các interface của JPA, người ta muốn thực hiện nhiều chức năng hơn ban đầu, ví dụ Hibernate Session có những method riêng mà EntityManager không có như saveOrUpdate(), load()...</a:t>
            </a:r>
            <a:endParaRPr b="0" lang="en-US" sz="2400" spc="-1" strike="noStrike">
              <a:latin typeface="Arial"/>
            </a:endParaRPr>
          </a:p>
        </p:txBody>
      </p:sp>
    </p:spTree>
  </p:cSld>
  <mc:AlternateContent>
    <mc:Choice Requires="p14">
      <p:transition spd="slow" p14:dur="3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3600" spc="-1" strike="noStrike">
                <a:solidFill>
                  <a:srgbClr val="000000"/>
                </a:solidFill>
                <a:latin typeface="Arial"/>
                <a:ea typeface="Microsoft YaHei"/>
              </a:rPr>
              <a:t>EntityManager vs Hibernate Session</a:t>
            </a:r>
            <a:endParaRPr b="0" lang="en-US" sz="3600" spc="-1" strike="noStrike">
              <a:latin typeface="Arial"/>
            </a:endParaRPr>
          </a:p>
        </p:txBody>
      </p:sp>
      <p:pic>
        <p:nvPicPr>
          <p:cNvPr id="111" name="Picture 3" descr=""/>
          <p:cNvPicPr/>
          <p:nvPr/>
        </p:nvPicPr>
        <p:blipFill>
          <a:blip r:embed="rId1"/>
          <a:stretch/>
        </p:blipFill>
        <p:spPr>
          <a:xfrm>
            <a:off x="1188360" y="1769040"/>
            <a:ext cx="7874640" cy="4555080"/>
          </a:xfrm>
          <a:prstGeom prst="rect">
            <a:avLst/>
          </a:prstGeom>
          <a:ln>
            <a:noFill/>
          </a:ln>
        </p:spPr>
      </p:pic>
    </p:spTree>
  </p:cSld>
  <mc:AlternateContent>
    <mc:Choice Requires="p14">
      <p:transition spd="slow" p14:dur="3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3600" spc="-1" strike="noStrike">
                <a:solidFill>
                  <a:srgbClr val="000000"/>
                </a:solidFill>
                <a:latin typeface="Arial"/>
                <a:ea typeface="Microsoft YaHei"/>
              </a:rPr>
              <a:t>The life cycle of Entity</a:t>
            </a:r>
            <a:endParaRPr b="0" lang="en-US" sz="3600" spc="-1" strike="noStrike">
              <a:latin typeface="Arial"/>
            </a:endParaRPr>
          </a:p>
        </p:txBody>
      </p:sp>
      <p:sp>
        <p:nvSpPr>
          <p:cNvPr id="113" name="TextShape 2"/>
          <p:cNvSpPr txBox="1"/>
          <p:nvPr/>
        </p:nvSpPr>
        <p:spPr>
          <a:xfrm>
            <a:off x="296280" y="1591200"/>
            <a:ext cx="9579240" cy="694800"/>
          </a:xfrm>
          <a:prstGeom prst="rect">
            <a:avLst/>
          </a:prstGeom>
          <a:noFill/>
          <a:ln>
            <a:noFill/>
          </a:ln>
        </p:spPr>
        <p:txBody>
          <a:bodyPr lIns="90000" rIns="90000" tIns="45000" bIns="45000">
            <a:spAutoFit/>
          </a:bodyPr>
          <a:p>
            <a:r>
              <a:rPr b="0" lang="en-US" sz="1800" spc="-1" strike="noStrike">
                <a:latin typeface="Arial"/>
              </a:rPr>
              <a:t>Every Hibernate entity naturally has a lifecycle within the framework – it’s either in a transient, managed, detached or removed state.</a:t>
            </a:r>
            <a:endParaRPr b="0" lang="en-US" sz="1800" spc="-1" strike="noStrike">
              <a:latin typeface="Arial"/>
            </a:endParaRPr>
          </a:p>
        </p:txBody>
      </p:sp>
      <p:pic>
        <p:nvPicPr>
          <p:cNvPr id="114" name="" descr=""/>
          <p:cNvPicPr/>
          <p:nvPr/>
        </p:nvPicPr>
        <p:blipFill>
          <a:blip r:embed="rId1"/>
          <a:stretch/>
        </p:blipFill>
        <p:spPr>
          <a:xfrm>
            <a:off x="1280160" y="2560320"/>
            <a:ext cx="7596720" cy="4389120"/>
          </a:xfrm>
          <a:prstGeom prst="rect">
            <a:avLst/>
          </a:prstGeom>
          <a:ln>
            <a:noFill/>
          </a:ln>
        </p:spPr>
      </p:pic>
    </p:spTree>
  </p:cSld>
  <mc:AlternateContent>
    <mc:Choice Requires="p14">
      <p:transition spd="slow" p14:dur="3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Callback Methods on JPA Entities</a:t>
            </a:r>
            <a:endParaRPr b="0" lang="en-US" sz="4400" spc="-1" strike="noStrike">
              <a:latin typeface="Arial"/>
            </a:endParaRPr>
          </a:p>
        </p:txBody>
      </p:sp>
      <p:sp>
        <p:nvSpPr>
          <p:cNvPr id="116"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pPr>
            <a:r>
              <a:rPr b="0" lang="en-US" sz="2000" spc="-1" strike="noStrike">
                <a:solidFill>
                  <a:srgbClr val="000000"/>
                </a:solidFill>
                <a:latin typeface="Arial"/>
                <a:ea typeface="Microsoft YaHei"/>
              </a:rPr>
              <a:t>@PrePersist: Thực thi trước khi entity được persist </a:t>
            </a:r>
            <a:endParaRPr b="0" lang="en-US" sz="2000" spc="-1" strike="noStrike">
              <a:latin typeface="Arial"/>
            </a:endParaRPr>
          </a:p>
          <a:p>
            <a:pPr marL="432000" indent="-324000">
              <a:lnSpc>
                <a:spcPct val="100000"/>
              </a:lnSpc>
              <a:spcAft>
                <a:spcPts val="1414"/>
              </a:spcAft>
            </a:pPr>
            <a:r>
              <a:rPr b="0" lang="en-US" sz="2000" spc="-1" strike="noStrike">
                <a:solidFill>
                  <a:srgbClr val="000000"/>
                </a:solidFill>
                <a:latin typeface="Arial"/>
                <a:ea typeface="Microsoft YaHei"/>
              </a:rPr>
              <a:t>@PostPersist : Thực thi sau khi entity được persist</a:t>
            </a:r>
            <a:endParaRPr b="0" lang="en-US" sz="2000" spc="-1" strike="noStrike">
              <a:latin typeface="Arial"/>
            </a:endParaRPr>
          </a:p>
          <a:p>
            <a:pPr marL="432000" indent="-324000">
              <a:lnSpc>
                <a:spcPct val="100000"/>
              </a:lnSpc>
              <a:spcAft>
                <a:spcPts val="1414"/>
              </a:spcAft>
            </a:pPr>
            <a:r>
              <a:rPr b="0" lang="en-US" sz="2000" spc="-1" strike="noStrike">
                <a:solidFill>
                  <a:srgbClr val="000000"/>
                </a:solidFill>
                <a:latin typeface="Arial"/>
                <a:ea typeface="Microsoft YaHei"/>
              </a:rPr>
              <a:t>@PostLoad:Thực thi sau khi một entity được load vào persistence context hiện tại hoặc một entity được refreshed</a:t>
            </a:r>
            <a:endParaRPr b="0" lang="en-US" sz="2000" spc="-1" strike="noStrike">
              <a:latin typeface="Arial"/>
            </a:endParaRPr>
          </a:p>
          <a:p>
            <a:pPr marL="432000" indent="-324000">
              <a:lnSpc>
                <a:spcPct val="100000"/>
              </a:lnSpc>
              <a:spcAft>
                <a:spcPts val="1414"/>
              </a:spcAft>
            </a:pPr>
            <a:r>
              <a:rPr b="0" lang="en-US" sz="2000" spc="-1" strike="noStrike">
                <a:solidFill>
                  <a:srgbClr val="000000"/>
                </a:solidFill>
                <a:latin typeface="Arial"/>
                <a:ea typeface="Microsoft YaHei"/>
              </a:rPr>
              <a:t>@PreUpdate: Thực thi trước khi entity được update.</a:t>
            </a:r>
            <a:endParaRPr b="0" lang="en-US" sz="2000" spc="-1" strike="noStrike">
              <a:latin typeface="Arial"/>
            </a:endParaRPr>
          </a:p>
          <a:p>
            <a:pPr marL="432000" indent="-324000">
              <a:lnSpc>
                <a:spcPct val="100000"/>
              </a:lnSpc>
              <a:spcAft>
                <a:spcPts val="1414"/>
              </a:spcAft>
            </a:pPr>
            <a:r>
              <a:rPr b="0" lang="en-US" sz="2000" spc="-1" strike="noStrike">
                <a:solidFill>
                  <a:srgbClr val="000000"/>
                </a:solidFill>
                <a:latin typeface="Arial"/>
                <a:ea typeface="Microsoft YaHei"/>
              </a:rPr>
              <a:t>@PostUpdate: Thực thi sau khi entity được update.</a:t>
            </a:r>
            <a:endParaRPr b="0" lang="en-US" sz="2000" spc="-1" strike="noStrike">
              <a:latin typeface="Arial"/>
            </a:endParaRPr>
          </a:p>
          <a:p>
            <a:pPr marL="432000" indent="-324000">
              <a:lnSpc>
                <a:spcPct val="100000"/>
              </a:lnSpc>
              <a:spcAft>
                <a:spcPts val="1414"/>
              </a:spcAft>
            </a:pPr>
            <a:r>
              <a:rPr b="0" lang="en-US" sz="2000" spc="-1" strike="noStrike">
                <a:solidFill>
                  <a:srgbClr val="000000"/>
                </a:solidFill>
                <a:latin typeface="Arial"/>
                <a:ea typeface="Microsoft YaHei"/>
              </a:rPr>
              <a:t>@PreRemove:  Thực thi trước khi entity bị xóa khỏi database bởi method remove()</a:t>
            </a:r>
            <a:endParaRPr b="0" lang="en-US" sz="2000" spc="-1" strike="noStrike">
              <a:latin typeface="Arial"/>
            </a:endParaRPr>
          </a:p>
          <a:p>
            <a:pPr marL="432000" indent="-324000">
              <a:lnSpc>
                <a:spcPct val="100000"/>
              </a:lnSpc>
              <a:spcAft>
                <a:spcPts val="1414"/>
              </a:spcAft>
            </a:pPr>
            <a:r>
              <a:rPr b="0" lang="en-US" sz="2000" spc="-1" strike="noStrike">
                <a:solidFill>
                  <a:srgbClr val="000000"/>
                </a:solidFill>
                <a:latin typeface="Arial"/>
                <a:ea typeface="Microsoft YaHei"/>
              </a:rPr>
              <a:t>@PostRemove: Thực thi sau khi entity bị xóa.</a:t>
            </a:r>
            <a:endParaRPr b="0" lang="en-US" sz="2000" spc="-1" strike="noStrike">
              <a:latin typeface="Arial"/>
            </a:endParaRPr>
          </a:p>
          <a:p>
            <a:pPr marL="432000" indent="-324000">
              <a:lnSpc>
                <a:spcPct val="100000"/>
              </a:lnSpc>
              <a:spcAft>
                <a:spcPts val="1414"/>
              </a:spcAft>
            </a:pPr>
            <a:r>
              <a:rPr b="0" lang="en-US" sz="2000" spc="-1" strike="noStrike">
                <a:solidFill>
                  <a:srgbClr val="000000"/>
                </a:solidFill>
                <a:latin typeface="Arial"/>
                <a:ea typeface="Microsoft YaHei"/>
              </a:rPr>
              <a:t>được dùng để đánh dấu các method lắng nghe các sự kiện khi đối tượng được thêm, sửa, xóa…</a:t>
            </a:r>
            <a:endParaRPr b="0" lang="en-US" sz="2000" spc="-1" strike="noStrike">
              <a:latin typeface="Arial"/>
            </a:endParaRPr>
          </a:p>
          <a:p>
            <a:pPr marL="432000" indent="-324000">
              <a:lnSpc>
                <a:spcPct val="100000"/>
              </a:lnSpc>
              <a:spcAft>
                <a:spcPts val="1414"/>
              </a:spcAft>
            </a:pPr>
            <a:r>
              <a:rPr b="0" lang="en-US" sz="2000" spc="-1" strike="noStrike">
                <a:solidFill>
                  <a:srgbClr val="000000"/>
                </a:solidFill>
                <a:latin typeface="Arial"/>
                <a:ea typeface="Microsoft YaHei"/>
              </a:rPr>
              <a:t>Thường dùng trong </a:t>
            </a:r>
            <a:r>
              <a:rPr b="0" lang="en-US" sz="2000" spc="-1" strike="noStrike">
                <a:solidFill>
                  <a:srgbClr val="000000"/>
                </a:solidFill>
                <a:latin typeface="Arial"/>
                <a:ea typeface="Microsoft YaHei"/>
              </a:rPr>
              <a:t>AuditingEntityListener class</a:t>
            </a:r>
            <a:endParaRPr b="0" lang="en-US" sz="2000" spc="-1" strike="noStrike">
              <a:latin typeface="Arial"/>
            </a:endParaRPr>
          </a:p>
          <a:p>
            <a:pPr marL="432000" indent="-324000">
              <a:lnSpc>
                <a:spcPct val="100000"/>
              </a:lnSpc>
              <a:spcAft>
                <a:spcPts val="1414"/>
              </a:spcAft>
            </a:pPr>
            <a:r>
              <a:rPr b="0" lang="en-US" sz="2000" spc="-1" strike="noStrike">
                <a:solidFill>
                  <a:srgbClr val="000000"/>
                </a:solidFill>
                <a:latin typeface="Arial"/>
                <a:ea typeface="Microsoft YaHei"/>
              </a:rPr>
              <a:t> </a:t>
            </a: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3640" y="182880"/>
            <a:ext cx="9070920" cy="914400"/>
          </a:xfrm>
          <a:prstGeom prst="rect">
            <a:avLst/>
          </a:prstGeom>
          <a:noFill/>
          <a:ln>
            <a:noFill/>
          </a:ln>
        </p:spPr>
        <p:txBody>
          <a:bodyPr lIns="0" rIns="0" tIns="0" bIns="0" anchor="ctr" anchorCtr="1">
            <a:noAutofit/>
          </a:bodyPr>
          <a:p>
            <a:pPr algn="ctr">
              <a:lnSpc>
                <a:spcPct val="100000"/>
              </a:lnSpc>
            </a:pPr>
            <a:r>
              <a:rPr b="0" lang="en-US" sz="2800" spc="-1" strike="noStrike">
                <a:solidFill>
                  <a:srgbClr val="000000"/>
                </a:solidFill>
                <a:latin typeface="Arial"/>
                <a:ea typeface="Microsoft YaHei"/>
              </a:rPr>
              <a:t>FetchType? LAZY loading vs EAGER loading</a:t>
            </a:r>
            <a:endParaRPr b="0" lang="en-US" sz="2800" spc="-1" strike="noStrike">
              <a:latin typeface="Arial"/>
            </a:endParaRPr>
          </a:p>
        </p:txBody>
      </p:sp>
      <p:sp>
        <p:nvSpPr>
          <p:cNvPr id="118" name="TextShape 2"/>
          <p:cNvSpPr txBox="1"/>
          <p:nvPr/>
        </p:nvSpPr>
        <p:spPr>
          <a:xfrm>
            <a:off x="147600" y="1188720"/>
            <a:ext cx="9932040" cy="866520"/>
          </a:xfrm>
          <a:prstGeom prst="rect">
            <a:avLst/>
          </a:prstGeom>
          <a:noFill/>
          <a:ln>
            <a:noFill/>
          </a:ln>
        </p:spPr>
        <p:txBody>
          <a:bodyPr lIns="90000" rIns="90000" tIns="45000" bIns="45000">
            <a:spAutoFit/>
          </a:bodyPr>
          <a:p>
            <a:r>
              <a:rPr b="0" lang="en-US" sz="1800" spc="-1" strike="noStrike">
                <a:latin typeface="Arial"/>
              </a:rPr>
              <a:t>Trong Hibernate, </a:t>
            </a:r>
            <a:r>
              <a:rPr b="1" lang="en-US" sz="1800" spc="-1" strike="noStrike">
                <a:latin typeface="Arial"/>
              </a:rPr>
              <a:t>FetchType</a:t>
            </a:r>
            <a:r>
              <a:rPr b="0" lang="en-US" sz="1800" spc="-1" strike="noStrike">
                <a:latin typeface="Arial"/>
              </a:rPr>
              <a:t> là một thuộc tính trong các annotation @OneToOne, @OneToMany, @ManyToOne, @ManyToMany, được dùng để định nghĩa phương thức lấy các đối tượng liên quan.</a:t>
            </a:r>
            <a:endParaRPr b="0" lang="en-US" sz="1800" spc="-1" strike="noStrike">
              <a:latin typeface="Arial"/>
            </a:endParaRPr>
          </a:p>
        </p:txBody>
      </p:sp>
      <p:pic>
        <p:nvPicPr>
          <p:cNvPr id="119" name="" descr=""/>
          <p:cNvPicPr/>
          <p:nvPr/>
        </p:nvPicPr>
        <p:blipFill>
          <a:blip r:embed="rId1"/>
          <a:stretch/>
        </p:blipFill>
        <p:spPr>
          <a:xfrm>
            <a:off x="3055680" y="2286000"/>
            <a:ext cx="4075920" cy="1447560"/>
          </a:xfrm>
          <a:prstGeom prst="rect">
            <a:avLst/>
          </a:prstGeom>
          <a:ln>
            <a:noFill/>
          </a:ln>
        </p:spPr>
      </p:pic>
      <p:pic>
        <p:nvPicPr>
          <p:cNvPr id="120" name="" descr=""/>
          <p:cNvPicPr/>
          <p:nvPr/>
        </p:nvPicPr>
        <p:blipFill>
          <a:blip r:embed="rId2"/>
          <a:stretch/>
        </p:blipFill>
        <p:spPr>
          <a:xfrm>
            <a:off x="1459080" y="4119120"/>
            <a:ext cx="7866720" cy="2190240"/>
          </a:xfrm>
          <a:prstGeom prst="rect">
            <a:avLst/>
          </a:prstGeom>
          <a:ln>
            <a:noFill/>
          </a:ln>
        </p:spPr>
      </p:pic>
    </p:spTree>
  </p:cSld>
  <mc:AlternateContent>
    <mc:Choice Requires="p14">
      <p:transition spd="slow" p14:dur="3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503640" y="182880"/>
            <a:ext cx="9070920" cy="914400"/>
          </a:xfrm>
          <a:prstGeom prst="rect">
            <a:avLst/>
          </a:prstGeom>
          <a:noFill/>
          <a:ln>
            <a:noFill/>
          </a:ln>
        </p:spPr>
        <p:txBody>
          <a:bodyPr lIns="0" rIns="0" tIns="0" bIns="0" anchor="ctr" anchorCtr="1">
            <a:noAutofit/>
          </a:bodyPr>
          <a:p>
            <a:pPr algn="ctr">
              <a:lnSpc>
                <a:spcPct val="100000"/>
              </a:lnSpc>
            </a:pPr>
            <a:r>
              <a:rPr b="1" lang="en-US" sz="2800" spc="-1" strike="noStrike">
                <a:solidFill>
                  <a:srgbClr val="000000"/>
                </a:solidFill>
                <a:latin typeface="Arial"/>
                <a:ea typeface="Microsoft YaHei"/>
              </a:rPr>
              <a:t>FetchType? LAZY loading vs EAGER loading</a:t>
            </a:r>
            <a:endParaRPr b="0" lang="en-US" sz="2800" spc="-1" strike="noStrike">
              <a:latin typeface="Arial"/>
            </a:endParaRPr>
          </a:p>
        </p:txBody>
      </p:sp>
      <p:sp>
        <p:nvSpPr>
          <p:cNvPr id="122" name="TextShape 2"/>
          <p:cNvSpPr txBox="1"/>
          <p:nvPr/>
        </p:nvSpPr>
        <p:spPr>
          <a:xfrm>
            <a:off x="-28440" y="1077120"/>
            <a:ext cx="10186560" cy="266796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US" sz="1800" spc="-1" strike="noStrike">
                <a:latin typeface="Arial"/>
              </a:rPr>
              <a:t>fetch = </a:t>
            </a:r>
            <a:r>
              <a:rPr b="1" lang="en-US" sz="1800" spc="-1" strike="noStrike">
                <a:latin typeface="Arial"/>
              </a:rPr>
              <a:t>FetchType.LAZY</a:t>
            </a:r>
            <a:r>
              <a:rPr b="0" lang="en-US" sz="1800" spc="-1" strike="noStrike">
                <a:latin typeface="Arial"/>
              </a:rPr>
              <a:t> tức là mặc định không lấy ra các đối tượng liên quan nhưng bên trong transaction, bạn gọi method company.getListEmployee() thì nó vẫn có dữ liệu nhé, bởi vì khi bạn gọi method nó sẽ query các đối tượng Employee liên quan và lưu vào listEmployee, và khi kết thúc transaction listEmployee sẽ chứa các employee liên quan. Tuy nhiên nếu bạn không gọi method đó thì listEmployee không có dữ liệu và khi kết thúc transaction listEmployee sẽ không có đối tượng employee nào</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fetch = </a:t>
            </a:r>
            <a:r>
              <a:rPr b="1" lang="en-US" sz="1800" spc="-1" strike="noStrike">
                <a:latin typeface="Arial"/>
              </a:rPr>
              <a:t>FetchType.EAGER</a:t>
            </a:r>
            <a:r>
              <a:rPr b="0" lang="en-US" sz="1800" spc="-1" strike="noStrike">
                <a:latin typeface="Arial"/>
              </a:rPr>
              <a:t> thì khi lấy đối tượng Company là nó mặc định query luôn các đối tượng Employee liên quan và lưu vào listEmployee, do đó khi kết thúc transaction, listEmployee sẽ có chứa các đối tượng Employee của Company đó.</a:t>
            </a:r>
            <a:endParaRPr b="0" lang="en-US" sz="1800" spc="-1" strike="noStrike">
              <a:latin typeface="Arial"/>
            </a:endParaRPr>
          </a:p>
        </p:txBody>
      </p:sp>
      <p:sp>
        <p:nvSpPr>
          <p:cNvPr id="123" name="TextShape 3"/>
          <p:cNvSpPr txBox="1"/>
          <p:nvPr/>
        </p:nvSpPr>
        <p:spPr>
          <a:xfrm>
            <a:off x="-20160" y="4389120"/>
            <a:ext cx="9987120" cy="2653920"/>
          </a:xfrm>
          <a:prstGeom prst="rect">
            <a:avLst/>
          </a:prstGeom>
          <a:noFill/>
          <a:ln>
            <a:noFill/>
          </a:ln>
        </p:spPr>
        <p:txBody>
          <a:bodyPr lIns="90000" rIns="90000" tIns="45000" bIns="45000">
            <a:spAutoFit/>
          </a:bodyPr>
          <a:p>
            <a:r>
              <a:rPr b="0" lang="en-US" sz="1800" spc="-1" strike="noStrike">
                <a:latin typeface="Arial"/>
              </a:rPr>
              <a:t>Ưu nhược điểm của mỗi loại FetchType</a:t>
            </a:r>
            <a:endParaRPr b="0" lang="en-US" sz="1800" spc="-1" strike="noStrike">
              <a:latin typeface="Arial"/>
            </a:endParaRPr>
          </a:p>
          <a:p>
            <a:endParaRPr b="0" lang="en-US" sz="1800" spc="-1" strike="noStrike">
              <a:latin typeface="Arial"/>
            </a:endParaRPr>
          </a:p>
          <a:p>
            <a:r>
              <a:rPr b="0" lang="en-US" sz="1800" spc="-1" strike="noStrike">
                <a:latin typeface="Arial"/>
              </a:rPr>
              <a:t>Với FetchType = LAZY(Lazy Loading):</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Ưu điểm: tiết kiệm thời gian và bộ nhớ khi select</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Nhược điểm: gây ra lỗi LazyInitializationException, khi muốn lấy các đối tượng liên quan phải mở transaction 1 lần nữa để query</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r>
              <a:rPr b="0" lang="en-US" sz="1800" spc="-1" strike="noStrike">
                <a:latin typeface="Arial"/>
              </a:rPr>
              <a:t>Với FetchType = EAGER(Eager Loading):</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Ưu điểm: có thể lấy luôn các đối tượng liên quan, xử lý đơn giản, tiện lợi</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Nhược điểm: tốn nhiều thời gian và bộ nhớ khi select, dữ liệu lấy ra bị thừa, không cần thiết.</a:t>
            </a: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Hibernate – Annotation</a:t>
            </a:r>
            <a:endParaRPr b="0" lang="en-US" sz="4400" spc="-1" strike="noStrike">
              <a:latin typeface="Arial"/>
            </a:endParaRPr>
          </a:p>
        </p:txBody>
      </p:sp>
      <p:sp>
        <p:nvSpPr>
          <p:cNvPr id="125"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1" lang="en-US" sz="2000" spc="-1" strike="noStrike">
                <a:solidFill>
                  <a:srgbClr val="000000"/>
                </a:solidFill>
                <a:latin typeface="Arial"/>
                <a:ea typeface="Microsoft YaHei"/>
              </a:rPr>
              <a:t>@CreationTimestamp</a:t>
            </a:r>
            <a:r>
              <a:rPr b="0" lang="en-US" sz="2000" spc="-1" strike="noStrike">
                <a:solidFill>
                  <a:srgbClr val="000000"/>
                </a:solidFill>
                <a:latin typeface="Arial"/>
                <a:ea typeface="Microsoft YaHei"/>
              </a:rPr>
              <a:t> : sẽ tự động lấy giá trị bằng thời gian lúc thực hiện insert</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1" lang="en-US" sz="2000" spc="-1" strike="noStrike">
                <a:solidFill>
                  <a:srgbClr val="000000"/>
                </a:solidFill>
                <a:latin typeface="Arial"/>
                <a:ea typeface="Microsoft YaHei"/>
              </a:rPr>
              <a:t>@UpdateTimestamp</a:t>
            </a:r>
            <a:r>
              <a:rPr b="0" lang="en-US" sz="2000" spc="-1" strike="noStrike">
                <a:solidFill>
                  <a:srgbClr val="000000"/>
                </a:solidFill>
                <a:latin typeface="Arial"/>
                <a:ea typeface="Microsoft YaHei"/>
              </a:rPr>
              <a:t> : sẽ tự động cập nhật thời gian mỗi khi thực hiện insert/update</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1" lang="en-US" sz="2000" spc="-1" strike="noStrike">
                <a:solidFill>
                  <a:srgbClr val="000000"/>
                </a:solidFill>
                <a:latin typeface="Arial"/>
                <a:ea typeface="Microsoft YaHei"/>
              </a:rPr>
              <a:t>@NameQueries</a:t>
            </a:r>
            <a:r>
              <a:rPr b="0" lang="en-US" sz="2000" spc="-1" strike="noStrike">
                <a:solidFill>
                  <a:srgbClr val="000000"/>
                </a:solidFill>
                <a:latin typeface="Arial"/>
                <a:ea typeface="Microsoft YaHei"/>
              </a:rPr>
              <a:t>: được sử dụng để định nghĩa nhiều named query.</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1" lang="en-US" sz="2000" spc="-1" strike="noStrike">
                <a:solidFill>
                  <a:srgbClr val="000000"/>
                </a:solidFill>
                <a:latin typeface="Arial"/>
                <a:ea typeface="Microsoft YaHei"/>
              </a:rPr>
              <a:t>@NameQuery</a:t>
            </a:r>
            <a:r>
              <a:rPr b="0" lang="en-US" sz="2000" spc="-1" strike="noStrike">
                <a:solidFill>
                  <a:srgbClr val="000000"/>
                </a:solidFill>
                <a:latin typeface="Arial"/>
                <a:ea typeface="Microsoft YaHei"/>
              </a:rPr>
              <a:t>: được sử dụng để định nghĩa một named query đơn.</a:t>
            </a: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3640" y="301320"/>
            <a:ext cx="9070920" cy="1262160"/>
          </a:xfrm>
          <a:prstGeom prst="rect">
            <a:avLst/>
          </a:prstGeom>
          <a:noFill/>
          <a:ln>
            <a:noFill/>
          </a:ln>
        </p:spPr>
        <p:txBody>
          <a:bodyPr lIns="0" rIns="0" tIns="0" bIns="0" anchor="ctr" anchorCtr="1">
            <a:noAutofit/>
          </a:bodyPr>
          <a:p>
            <a:pPr marL="432000" indent="-324000" algn="ctr">
              <a:lnSpc>
                <a:spcPct val="100000"/>
              </a:lnSpc>
              <a:spcAft>
                <a:spcPts val="1414"/>
              </a:spcAft>
              <a:buClr>
                <a:srgbClr val="000000"/>
              </a:buClr>
              <a:buSzPct val="45000"/>
              <a:buFont typeface="Wingdings" charset="2"/>
              <a:buChar char=""/>
            </a:pPr>
            <a:r>
              <a:rPr b="1" lang="en-US" sz="3200" spc="-1" strike="noStrike">
                <a:solidFill>
                  <a:srgbClr val="000000"/>
                </a:solidFill>
                <a:latin typeface="Arial"/>
                <a:ea typeface="Microsoft YaHei"/>
              </a:rPr>
              <a:t>RESTFul Web Services</a:t>
            </a:r>
            <a:endParaRPr b="0" lang="en-US" sz="3200" spc="-1" strike="noStrike">
              <a:latin typeface="Arial"/>
            </a:endParaRPr>
          </a:p>
        </p:txBody>
      </p:sp>
      <p:sp>
        <p:nvSpPr>
          <p:cNvPr id="127" name="TextShape 2"/>
          <p:cNvSpPr txBox="1"/>
          <p:nvPr/>
        </p:nvSpPr>
        <p:spPr>
          <a:xfrm>
            <a:off x="503640" y="1769040"/>
            <a:ext cx="9070920" cy="4989600"/>
          </a:xfrm>
          <a:prstGeom prst="rect">
            <a:avLst/>
          </a:prstGeom>
          <a:noFill/>
          <a:ln>
            <a:noFill/>
          </a:ln>
        </p:spPr>
        <p:txBody>
          <a:bodyPr lIns="0" rIns="0" tIns="0" bIns="0">
            <a:noAutofit/>
          </a:bodyPr>
          <a:p>
            <a:pPr marL="432000" indent="-324000">
              <a:spcAft>
                <a:spcPts val="1417"/>
              </a:spcAft>
              <a:buClr>
                <a:srgbClr val="000000"/>
              </a:buClr>
              <a:buSzPct val="45000"/>
              <a:buFont typeface="Wingdings" charset="2"/>
              <a:buChar char=""/>
            </a:pPr>
            <a:r>
              <a:rPr b="0" lang="en-US" sz="2000" spc="-1" strike="noStrike">
                <a:latin typeface="Arial"/>
              </a:rPr>
              <a:t>Restful Web Services is a </a:t>
            </a:r>
            <a:r>
              <a:rPr b="1" lang="en-US" sz="2000" spc="-1" strike="noStrike">
                <a:latin typeface="Arial"/>
              </a:rPr>
              <a:t>stateless client-server</a:t>
            </a:r>
            <a:r>
              <a:rPr b="0" lang="en-US" sz="2000" spc="-1" strike="noStrike">
                <a:latin typeface="Arial"/>
              </a:rPr>
              <a:t> architecture where web services are resources and can be identified by their URIs.</a:t>
            </a:r>
            <a:endParaRPr b="0" lang="en-US" sz="2000" spc="-1" strike="noStrike">
              <a:latin typeface="Arial"/>
            </a:endParaRPr>
          </a:p>
          <a:p>
            <a:pPr marL="432000" indent="-324000">
              <a:spcAft>
                <a:spcPts val="1417"/>
              </a:spcAft>
              <a:buClr>
                <a:srgbClr val="000000"/>
              </a:buClr>
              <a:buSzPct val="45000"/>
              <a:buFont typeface="Wingdings" charset="2"/>
              <a:buChar char=""/>
            </a:pPr>
            <a:r>
              <a:rPr b="0" lang="en-US" sz="2000" spc="-1" strike="noStrike">
                <a:latin typeface="Arial"/>
              </a:rPr>
              <a:t>Java API for RESTful Web Services (JAX-RS) is the Java API for creating REST web services.</a:t>
            </a:r>
            <a:endParaRPr b="0" lang="en-US" sz="2000" spc="-1" strike="noStrike">
              <a:latin typeface="Arial"/>
            </a:endParaRPr>
          </a:p>
          <a:p>
            <a:pPr marL="432000" indent="-324000">
              <a:spcAft>
                <a:spcPts val="1417"/>
              </a:spcAft>
              <a:buClr>
                <a:srgbClr val="000000"/>
              </a:buClr>
              <a:buSzPct val="45000"/>
              <a:buFont typeface="Wingdings" charset="2"/>
              <a:buChar char=""/>
            </a:pPr>
            <a:r>
              <a:rPr b="0" lang="en-US" sz="2000" spc="-1" strike="noStrike">
                <a:latin typeface="Arial"/>
              </a:rPr>
              <a:t>Restful Web Services Annotations:</a:t>
            </a:r>
            <a:endParaRPr b="0" lang="en-US" sz="2000" spc="-1" strike="noStrike">
              <a:latin typeface="Arial"/>
            </a:endParaRPr>
          </a:p>
          <a:p>
            <a:pPr marL="432000" indent="-324000">
              <a:spcAft>
                <a:spcPts val="1417"/>
              </a:spcAft>
              <a:buClr>
                <a:srgbClr val="000000"/>
              </a:buClr>
              <a:buSzPct val="45000"/>
              <a:buFont typeface="Wingdings" charset="2"/>
              <a:buChar char=""/>
            </a:pPr>
            <a:r>
              <a:rPr b="1" lang="en-US" sz="2000" spc="-1" strike="noStrike">
                <a:latin typeface="Arial"/>
              </a:rPr>
              <a:t>@Path</a:t>
            </a:r>
            <a:r>
              <a:rPr b="0" lang="en-US" sz="2000" spc="-1" strike="noStrike">
                <a:latin typeface="Arial"/>
              </a:rPr>
              <a:t>: used to specify the relative path of class and methods. We can get the URI of a webservice by scanning the Path annotation value.</a:t>
            </a:r>
            <a:endParaRPr b="0" lang="en-US" sz="2000" spc="-1" strike="noStrike">
              <a:latin typeface="Arial"/>
            </a:endParaRPr>
          </a:p>
          <a:p>
            <a:pPr marL="432000" indent="-324000">
              <a:spcAft>
                <a:spcPts val="1417"/>
              </a:spcAft>
              <a:buClr>
                <a:srgbClr val="000000"/>
              </a:buClr>
              <a:buSzPct val="45000"/>
              <a:buFont typeface="Wingdings" charset="2"/>
              <a:buChar char=""/>
            </a:pPr>
            <a:r>
              <a:rPr b="1" lang="en-US" sz="2000" spc="-1" strike="noStrike">
                <a:latin typeface="Arial"/>
              </a:rPr>
              <a:t>@GET, @PUT, @POST, @DELETE and @HEAD</a:t>
            </a:r>
            <a:r>
              <a:rPr b="0" lang="en-US" sz="2000" spc="-1" strike="noStrike">
                <a:latin typeface="Arial"/>
              </a:rPr>
              <a:t>: used to specify the HTTP request type for a method.</a:t>
            </a:r>
            <a:endParaRPr b="0" lang="en-US" sz="2000" spc="-1" strike="noStrike">
              <a:latin typeface="Arial"/>
            </a:endParaRPr>
          </a:p>
          <a:p>
            <a:pPr marL="432000" indent="-324000">
              <a:spcAft>
                <a:spcPts val="1417"/>
              </a:spcAft>
              <a:buClr>
                <a:srgbClr val="000000"/>
              </a:buClr>
              <a:buSzPct val="45000"/>
              <a:buFont typeface="Wingdings" charset="2"/>
              <a:buChar char=""/>
            </a:pPr>
            <a:r>
              <a:rPr b="1" lang="en-US" sz="2000" spc="-1" strike="noStrike">
                <a:latin typeface="Arial"/>
              </a:rPr>
              <a:t>@Produces, @Consumes</a:t>
            </a:r>
            <a:r>
              <a:rPr b="0" lang="en-US" sz="2000" spc="-1" strike="noStrike">
                <a:latin typeface="Arial"/>
              </a:rPr>
              <a:t>: used to specify the request and response types.</a:t>
            </a:r>
            <a:endParaRPr b="0" lang="en-US" sz="2000" spc="-1" strike="noStrike">
              <a:latin typeface="Arial"/>
            </a:endParaRPr>
          </a:p>
          <a:p>
            <a:pPr marL="432000" indent="-324000">
              <a:spcAft>
                <a:spcPts val="1417"/>
              </a:spcAft>
              <a:buClr>
                <a:srgbClr val="000000"/>
              </a:buClr>
              <a:buSzPct val="45000"/>
              <a:buFont typeface="Wingdings" charset="2"/>
              <a:buChar char=""/>
            </a:pPr>
            <a:r>
              <a:rPr b="1" lang="en-US" sz="2000" spc="-1" strike="noStrike">
                <a:latin typeface="Arial"/>
              </a:rPr>
              <a:t>@PathParam</a:t>
            </a:r>
            <a:r>
              <a:rPr b="0" lang="en-US" sz="2000" spc="-1" strike="noStrike">
                <a:latin typeface="Arial"/>
              </a:rPr>
              <a:t>: used to bind the method parameter to path value by parsing it.</a:t>
            </a: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3640" y="301320"/>
            <a:ext cx="9071280" cy="1261800"/>
          </a:xfrm>
          <a:prstGeom prst="rect">
            <a:avLst/>
          </a:prstGeom>
          <a:noFill/>
          <a:ln>
            <a:noFill/>
          </a:ln>
        </p:spPr>
        <p:txBody>
          <a:bodyPr lIns="0" rIns="0" tIns="0" bIns="0" anchor="ctr" anchorCtr="1">
            <a:noAutofit/>
          </a:bodyPr>
          <a:p>
            <a:pPr marL="432000" indent="-324000" algn="ctr">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J2EE architecture</a:t>
            </a:r>
            <a:endParaRPr b="0" lang="en-US" sz="3200" spc="-1" strike="noStrike">
              <a:latin typeface="Arial"/>
            </a:endParaRPr>
          </a:p>
        </p:txBody>
      </p:sp>
      <p:pic>
        <p:nvPicPr>
          <p:cNvPr id="85" name="" descr=""/>
          <p:cNvPicPr/>
          <p:nvPr/>
        </p:nvPicPr>
        <p:blipFill>
          <a:blip r:embed="rId1"/>
          <a:stretch/>
        </p:blipFill>
        <p:spPr>
          <a:xfrm>
            <a:off x="1741680" y="1737360"/>
            <a:ext cx="6122160" cy="3840480"/>
          </a:xfrm>
          <a:prstGeom prst="rect">
            <a:avLst/>
          </a:prstGeom>
          <a:ln>
            <a:noFill/>
          </a:ln>
        </p:spPr>
      </p:pic>
    </p:spTree>
  </p:cSld>
  <mc:AlternateContent>
    <mc:Choice Requires="p14">
      <p:transition spd="slow" p14:dur="3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3640" y="301320"/>
            <a:ext cx="9070920" cy="1262160"/>
          </a:xfrm>
          <a:prstGeom prst="rect">
            <a:avLst/>
          </a:prstGeom>
          <a:noFill/>
          <a:ln>
            <a:noFill/>
          </a:ln>
        </p:spPr>
        <p:txBody>
          <a:bodyPr lIns="0" rIns="0" tIns="0" bIns="0" anchor="ctr" anchorCtr="1">
            <a:noAutofit/>
          </a:bodyPr>
          <a:p>
            <a:pPr marL="432000" indent="-324000" algn="ctr">
              <a:lnSpc>
                <a:spcPct val="100000"/>
              </a:lnSpc>
              <a:spcAft>
                <a:spcPts val="1414"/>
              </a:spcAft>
              <a:buClr>
                <a:srgbClr val="000000"/>
              </a:buClr>
              <a:buSzPct val="45000"/>
              <a:buFont typeface="Wingdings" charset="2"/>
              <a:buChar char=""/>
            </a:pPr>
            <a:r>
              <a:rPr b="1" lang="en-US" sz="3200" spc="-1" strike="noStrike">
                <a:solidFill>
                  <a:srgbClr val="000000"/>
                </a:solidFill>
                <a:latin typeface="Arial"/>
                <a:ea typeface="Microsoft YaHei"/>
              </a:rPr>
              <a:t>Restful Web Services vs SOAP</a:t>
            </a:r>
            <a:endParaRPr b="0" lang="en-US" sz="3200" spc="-1" strike="noStrike">
              <a:latin typeface="Arial"/>
            </a:endParaRPr>
          </a:p>
        </p:txBody>
      </p:sp>
      <p:sp>
        <p:nvSpPr>
          <p:cNvPr id="129" name="TextShape 2"/>
          <p:cNvSpPr txBox="1"/>
          <p:nvPr/>
        </p:nvSpPr>
        <p:spPr>
          <a:xfrm>
            <a:off x="503640" y="1769040"/>
            <a:ext cx="9070920" cy="4989600"/>
          </a:xfrm>
          <a:prstGeom prst="rect">
            <a:avLst/>
          </a:prstGeom>
          <a:noFill/>
          <a:ln>
            <a:noFill/>
          </a:ln>
        </p:spPr>
        <p:txBody>
          <a:bodyPr lIns="0" rIns="0" tIns="0" bIns="0">
            <a:noAutofit/>
          </a:bodyPr>
          <a:p>
            <a:pPr marL="432000" indent="-324000">
              <a:spcAft>
                <a:spcPts val="1417"/>
              </a:spcAft>
              <a:buClr>
                <a:srgbClr val="000000"/>
              </a:buClr>
              <a:buSzPct val="45000"/>
              <a:buFont typeface="Wingdings" charset="2"/>
              <a:buChar char=""/>
            </a:pPr>
            <a:r>
              <a:rPr b="0" lang="en-US" sz="2000" spc="-1" strike="noStrike">
                <a:latin typeface="Arial"/>
              </a:rPr>
              <a:t>SOAP is a protocol whereas REST is an architectural style.</a:t>
            </a:r>
            <a:endParaRPr b="0" lang="en-US" sz="2000" spc="-1" strike="noStrike">
              <a:latin typeface="Arial"/>
            </a:endParaRPr>
          </a:p>
          <a:p>
            <a:pPr marL="432000" indent="-324000">
              <a:spcAft>
                <a:spcPts val="1417"/>
              </a:spcAft>
              <a:buClr>
                <a:srgbClr val="000000"/>
              </a:buClr>
              <a:buSzPct val="45000"/>
              <a:buFont typeface="Wingdings" charset="2"/>
              <a:buChar char=""/>
            </a:pPr>
            <a:r>
              <a:rPr b="0" lang="en-US" sz="2000" spc="-1" strike="noStrike">
                <a:latin typeface="Arial"/>
              </a:rPr>
              <a:t>SOAP server and client applications are tightly coupled and bind with the WSDL contract whereas there is no contract in REST web services and client.</a:t>
            </a:r>
            <a:endParaRPr b="0" lang="en-US" sz="2000" spc="-1" strike="noStrike">
              <a:latin typeface="Arial"/>
            </a:endParaRPr>
          </a:p>
          <a:p>
            <a:pPr marL="432000" indent="-324000">
              <a:spcAft>
                <a:spcPts val="1417"/>
              </a:spcAft>
              <a:buClr>
                <a:srgbClr val="000000"/>
              </a:buClr>
              <a:buSzPct val="45000"/>
              <a:buFont typeface="Wingdings" charset="2"/>
              <a:buChar char=""/>
            </a:pPr>
            <a:r>
              <a:rPr b="0" lang="en-US" sz="2000" spc="-1" strike="noStrike">
                <a:latin typeface="Arial"/>
              </a:rPr>
              <a:t>Learning curve is easy for REST when compared to SOAP web services.</a:t>
            </a:r>
            <a:endParaRPr b="0" lang="en-US" sz="2000" spc="-1" strike="noStrike">
              <a:latin typeface="Arial"/>
            </a:endParaRPr>
          </a:p>
          <a:p>
            <a:pPr marL="432000" indent="-324000">
              <a:spcAft>
                <a:spcPts val="1417"/>
              </a:spcAft>
              <a:buClr>
                <a:srgbClr val="000000"/>
              </a:buClr>
              <a:buSzPct val="45000"/>
              <a:buFont typeface="Wingdings" charset="2"/>
              <a:buChar char=""/>
            </a:pPr>
            <a:r>
              <a:rPr b="0" lang="en-US" sz="2000" spc="-1" strike="noStrike">
                <a:latin typeface="Arial"/>
              </a:rPr>
              <a:t>REST web services request and response types can be XML, JSON, text etc. whereas SOAP works with XML only.</a:t>
            </a:r>
            <a:endParaRPr b="0" lang="en-US" sz="2000" spc="-1" strike="noStrike">
              <a:latin typeface="Arial"/>
            </a:endParaRPr>
          </a:p>
          <a:p>
            <a:pPr marL="432000" indent="-324000">
              <a:spcAft>
                <a:spcPts val="1417"/>
              </a:spcAft>
              <a:buClr>
                <a:srgbClr val="000000"/>
              </a:buClr>
              <a:buSzPct val="45000"/>
              <a:buFont typeface="Wingdings" charset="2"/>
              <a:buChar char=""/>
            </a:pPr>
            <a:r>
              <a:rPr b="0" lang="en-US" sz="2000" spc="-1" strike="noStrike">
                <a:latin typeface="Arial"/>
              </a:rPr>
              <a:t>JAX-RS is the Java API for REST web services whereas JAX-WS is the Java API for SOAP web services.</a:t>
            </a: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rIns="0" tIns="0" bIns="0" anchor="ctr" anchorCtr="1">
            <a:noAutofit/>
          </a:bodyPr>
          <a:p>
            <a:pPr marL="432000" indent="-324000" algn="ctr">
              <a:lnSpc>
                <a:spcPct val="100000"/>
              </a:lnSpc>
              <a:spcAft>
                <a:spcPts val="1414"/>
              </a:spcAft>
              <a:buClr>
                <a:srgbClr val="000000"/>
              </a:buClr>
              <a:buSzPct val="45000"/>
              <a:buFont typeface="Wingdings" charset="2"/>
              <a:buChar char=""/>
            </a:pPr>
            <a:r>
              <a:rPr b="1" lang="en-US" sz="3200" spc="-1" strike="noStrike">
                <a:solidFill>
                  <a:srgbClr val="000000"/>
                </a:solidFill>
                <a:latin typeface="Arial"/>
                <a:ea typeface="Microsoft YaHei"/>
              </a:rPr>
              <a:t>REST API Implementations</a:t>
            </a:r>
            <a:endParaRPr b="0" lang="en-US" sz="3200" spc="-1" strike="noStrike">
              <a:latin typeface="Arial"/>
            </a:endParaRPr>
          </a:p>
        </p:txBody>
      </p:sp>
      <p:sp>
        <p:nvSpPr>
          <p:cNvPr id="131" name="TextShape 2"/>
          <p:cNvSpPr txBox="1"/>
          <p:nvPr/>
        </p:nvSpPr>
        <p:spPr>
          <a:xfrm>
            <a:off x="503640" y="1769040"/>
            <a:ext cx="9070920" cy="4989600"/>
          </a:xfrm>
          <a:prstGeom prst="rect">
            <a:avLst/>
          </a:prstGeom>
          <a:noFill/>
          <a:ln>
            <a:noFill/>
          </a:ln>
        </p:spPr>
        <p:txBody>
          <a:bodyPr lIns="0" rIns="0" tIns="0" bIns="0">
            <a:noAutofit/>
          </a:bodyPr>
          <a:p>
            <a:pPr marL="432000" indent="-324000">
              <a:spcAft>
                <a:spcPts val="1417"/>
              </a:spcAft>
              <a:buClr>
                <a:srgbClr val="000000"/>
              </a:buClr>
              <a:buSzPct val="45000"/>
              <a:buFont typeface="Wingdings" charset="2"/>
              <a:buChar char=""/>
            </a:pPr>
            <a:r>
              <a:rPr b="0" lang="en-US" sz="2000" spc="-1" strike="noStrike">
                <a:latin typeface="Arial"/>
              </a:rPr>
              <a:t>There are two major implementations of JAX-RS API:</a:t>
            </a:r>
            <a:endParaRPr b="0" lang="en-US" sz="2000" spc="-1" strike="noStrike">
              <a:latin typeface="Arial"/>
            </a:endParaRPr>
          </a:p>
          <a:p>
            <a:pPr marL="432000" indent="-324000">
              <a:spcAft>
                <a:spcPts val="1417"/>
              </a:spcAft>
              <a:buClr>
                <a:srgbClr val="000000"/>
              </a:buClr>
              <a:buSzPct val="45000"/>
              <a:buFont typeface="Wingdings" charset="2"/>
              <a:buChar char=""/>
            </a:pPr>
            <a:r>
              <a:rPr b="1" lang="en-US" sz="2000" spc="-1" strike="noStrike">
                <a:latin typeface="Arial"/>
              </a:rPr>
              <a:t>Jersey</a:t>
            </a:r>
            <a:r>
              <a:rPr b="0" lang="en-US" sz="2000" spc="-1" strike="noStrike">
                <a:latin typeface="Arial"/>
              </a:rPr>
              <a:t>: Jersey is the reference implementation provided by Sun. For using Jersey as our JAX-RS implementation, all we need to configure its servlet in web.xml and add required dependencies. Note that JAX-RS API is part of JDK not Jersey, so we have to add its dependency jars in our application.</a:t>
            </a:r>
            <a:endParaRPr b="0" lang="en-US" sz="2000" spc="-1" strike="noStrike">
              <a:latin typeface="Arial"/>
            </a:endParaRPr>
          </a:p>
          <a:p>
            <a:pPr marL="432000" indent="-324000">
              <a:spcAft>
                <a:spcPts val="1417"/>
              </a:spcAft>
              <a:buClr>
                <a:srgbClr val="000000"/>
              </a:buClr>
              <a:buSzPct val="45000"/>
              <a:buFont typeface="Wingdings" charset="2"/>
              <a:buChar char=""/>
            </a:pPr>
            <a:r>
              <a:rPr b="1" lang="en-US" sz="2000" spc="-1" strike="noStrike">
                <a:latin typeface="Arial"/>
              </a:rPr>
              <a:t>RESTEasy</a:t>
            </a:r>
            <a:r>
              <a:rPr b="0" lang="en-US" sz="2000" spc="-1" strike="noStrike">
                <a:latin typeface="Arial"/>
              </a:rPr>
              <a:t>: RESTEasy is the JBoss project that provides JAX-RS implementation.</a:t>
            </a: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3640" y="301320"/>
            <a:ext cx="9071280" cy="1261800"/>
          </a:xfrm>
          <a:prstGeom prst="rect">
            <a:avLst/>
          </a:prstGeom>
          <a:noFill/>
          <a:ln>
            <a:noFill/>
          </a:ln>
        </p:spPr>
        <p:txBody>
          <a:bodyPr lIns="0" rIns="0" tIns="0" bIns="0" anchor="ctr" anchorCtr="1">
            <a:noAutofit/>
          </a:bodyPr>
          <a:p>
            <a:pPr marL="432000" indent="-324000" algn="ctr">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J2EE architecture</a:t>
            </a:r>
            <a:endParaRPr b="0" lang="en-US" sz="3200" spc="-1" strike="noStrike">
              <a:latin typeface="Arial"/>
            </a:endParaRPr>
          </a:p>
        </p:txBody>
      </p:sp>
      <p:pic>
        <p:nvPicPr>
          <p:cNvPr id="87" name="" descr=""/>
          <p:cNvPicPr/>
          <p:nvPr/>
        </p:nvPicPr>
        <p:blipFill>
          <a:blip r:embed="rId1"/>
          <a:stretch/>
        </p:blipFill>
        <p:spPr>
          <a:xfrm>
            <a:off x="2011680" y="1688040"/>
            <a:ext cx="6676560" cy="3981240"/>
          </a:xfrm>
          <a:prstGeom prst="rect">
            <a:avLst/>
          </a:prstGeom>
          <a:ln>
            <a:noFill/>
          </a:ln>
        </p:spPr>
      </p:pic>
    </p:spTree>
  </p:cSld>
  <mc:AlternateContent>
    <mc:Choice Requires="p14">
      <p:transition spd="slow" p14:dur="3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Interceptor</a:t>
            </a:r>
            <a:endParaRPr b="0" lang="en-US" sz="4400" spc="-1" strike="noStrike">
              <a:latin typeface="Arial"/>
            </a:endParaRPr>
          </a:p>
        </p:txBody>
      </p:sp>
      <p:sp>
        <p:nvSpPr>
          <p:cNvPr id="89"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2600" spc="-1" strike="noStrike">
                <a:solidFill>
                  <a:srgbClr val="000000"/>
                </a:solidFill>
                <a:latin typeface="Arial"/>
                <a:ea typeface="Microsoft YaHei"/>
              </a:rPr>
              <a:t>Interceptors are components that allow to intercept/filter before calls to EJB methods. They can be used for audit, logging, security when Managed Bean are accessed</a:t>
            </a:r>
            <a:endParaRPr b="0" lang="en-US" sz="2600" spc="-1" strike="noStrike">
              <a:latin typeface="Arial"/>
            </a:endParaRPr>
          </a:p>
        </p:txBody>
      </p:sp>
      <p:pic>
        <p:nvPicPr>
          <p:cNvPr id="90" name="Picture 3" descr=""/>
          <p:cNvPicPr/>
          <p:nvPr/>
        </p:nvPicPr>
        <p:blipFill>
          <a:blip r:embed="rId1"/>
          <a:stretch/>
        </p:blipFill>
        <p:spPr>
          <a:xfrm>
            <a:off x="1737720" y="3566160"/>
            <a:ext cx="6309000" cy="2560320"/>
          </a:xfrm>
          <a:prstGeom prst="rect">
            <a:avLst/>
          </a:prstGeom>
          <a:ln>
            <a:noFill/>
          </a:ln>
        </p:spPr>
      </p:pic>
    </p:spTree>
  </p:cSld>
  <mc:AlternateContent>
    <mc:Choice Requires="p14">
      <p:transition spd="slow" p14:dur="3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JPA</a:t>
            </a:r>
            <a:endParaRPr b="0" lang="en-US" sz="4400" spc="-1" strike="noStrike">
              <a:latin typeface="Arial"/>
            </a:endParaRPr>
          </a:p>
        </p:txBody>
      </p:sp>
      <p:sp>
        <p:nvSpPr>
          <p:cNvPr id="92"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JPA (Java Persistence API) là 1 giao diện lập trình ứng dụng Java, nó mô tả cách quản lý các mối quan hệ dữ liệu  trong ứng dụng sử dụng Java Platform.</a:t>
            </a:r>
            <a:endParaRPr b="0" lang="en-US" sz="24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JPA cung cấp một mô hình POJO persistence cho phép ánh xạ các table/các mối quan hệ giữa các table trong database sang các class/mối quan hệ giữa các object.</a:t>
            </a:r>
            <a:endParaRPr b="0" lang="en-US" sz="24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Ví dụ: table Users với các column (Id, name, age…) sẽ tương ứng với class Users.java với các field Id, name, age… từ đó mỗi khi truy vấn table hay các column ta sẽ truy vấn trực tiếp trên các class, các field của class mà không cần quan tâm tới việc đang dùng loại database nào, dữ liệu database ra sao…</a:t>
            </a:r>
            <a:endParaRPr b="0" lang="en-US" sz="2400" spc="-1" strike="noStrike">
              <a:latin typeface="Arial"/>
            </a:endParaRPr>
          </a:p>
        </p:txBody>
      </p:sp>
    </p:spTree>
  </p:cSld>
  <mc:AlternateContent>
    <mc:Choice Requires="p14">
      <p:transition spd="slow" p14:dur="3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JPA</a:t>
            </a:r>
            <a:endParaRPr b="0" lang="en-US" sz="4400" spc="-1" strike="noStrike">
              <a:latin typeface="Arial"/>
            </a:endParaRPr>
          </a:p>
        </p:txBody>
      </p:sp>
      <p:sp>
        <p:nvSpPr>
          <p:cNvPr id="94"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Kiến trúc:</a:t>
            </a:r>
            <a:endParaRPr b="0" lang="en-US" sz="2400" spc="-1" strike="noStrike">
              <a:latin typeface="Arial"/>
            </a:endParaRPr>
          </a:p>
        </p:txBody>
      </p:sp>
      <p:pic>
        <p:nvPicPr>
          <p:cNvPr id="95" name="Picture 3" descr=""/>
          <p:cNvPicPr/>
          <p:nvPr/>
        </p:nvPicPr>
        <p:blipFill>
          <a:blip r:embed="rId1"/>
          <a:stretch/>
        </p:blipFill>
        <p:spPr>
          <a:xfrm>
            <a:off x="1645560" y="2499840"/>
            <a:ext cx="6857640" cy="3626640"/>
          </a:xfrm>
          <a:prstGeom prst="rect">
            <a:avLst/>
          </a:prstGeom>
          <a:ln>
            <a:noFill/>
          </a:ln>
        </p:spPr>
      </p:pic>
    </p:spTree>
  </p:cSld>
  <mc:AlternateContent>
    <mc:Choice Requires="p14">
      <p:transition spd="slow" p14:dur="3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JPA</a:t>
            </a:r>
            <a:endParaRPr b="0" lang="en-US" sz="4400" spc="-1" strike="noStrike">
              <a:latin typeface="Arial"/>
            </a:endParaRPr>
          </a:p>
        </p:txBody>
      </p:sp>
      <p:sp>
        <p:nvSpPr>
          <p:cNvPr id="97"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pPr>
            <a:r>
              <a:rPr b="0" lang="en-US" sz="2400" spc="-1" strike="noStrike">
                <a:solidFill>
                  <a:srgbClr val="000000"/>
                </a:solidFill>
                <a:latin typeface="Arial"/>
                <a:ea typeface="Microsoft YaHei"/>
              </a:rPr>
              <a:t>Một số khái niệm trong JPA:</a:t>
            </a:r>
            <a:endParaRPr b="0" lang="en-US" sz="24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Entity: Entity là các đối tượng thể hiện tương ứng 1 table trong cơ sở dữ liệu. Khi lập trình, entity thường là các class POJO đơn giản, chỉ gồm các method getter, setter.</a:t>
            </a:r>
            <a:endParaRPr b="0" lang="en-US" sz="24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EntityManager: EntityManager là một interface cung cấp các API cho việc tương tác với các Entity như Persist (lưu một đối tượng mới), merge (cập nhật một đối tượng), remove (xóa 1 đối tượng).</a:t>
            </a:r>
            <a:endParaRPr b="0" lang="en-US" sz="24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EntityManagerFactory: EntityManagerFactory được dùng để tạo ra một thể hiện của EntityManager.</a:t>
            </a:r>
            <a:endParaRPr b="0" lang="en-US" sz="2400" spc="-1" strike="noStrike">
              <a:latin typeface="Arial"/>
            </a:endParaRPr>
          </a:p>
        </p:txBody>
      </p:sp>
    </p:spTree>
  </p:cSld>
  <mc:AlternateContent>
    <mc:Choice Requires="p14">
      <p:transition spd="slow" p14:dur="3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Hibernate</a:t>
            </a:r>
            <a:endParaRPr b="0" lang="en-US" sz="4400" spc="-1" strike="noStrike">
              <a:latin typeface="Arial"/>
            </a:endParaRPr>
          </a:p>
        </p:txBody>
      </p:sp>
      <p:sp>
        <p:nvSpPr>
          <p:cNvPr id="99"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Hibernate là 1 ORM (Object Relational Mapping) framework cho phép người lập trình thao tác với database một cách hoàn toàn tự nhiên thông qua các đối tượng. Lập trình viên hoàn toàn không cần quan tâm đến loại database sử dụng, SQL…</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Hay nói cách khác, Hibernate chính là implementation của JPA (JPA là 1 tập các interface, còn Hibernate implements các interface ấy 1 cách chi tiết).</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3640" y="301320"/>
            <a:ext cx="9070920" cy="1262160"/>
          </a:xfrm>
          <a:prstGeom prst="rect">
            <a:avLst/>
          </a:prstGeom>
          <a:noFill/>
          <a:ln>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Hibernate</a:t>
            </a:r>
            <a:endParaRPr b="0" lang="en-US" sz="4400" spc="-1" strike="noStrike">
              <a:latin typeface="Arial"/>
            </a:endParaRPr>
          </a:p>
        </p:txBody>
      </p:sp>
      <p:sp>
        <p:nvSpPr>
          <p:cNvPr id="101" name="TextShape 2"/>
          <p:cNvSpPr txBox="1"/>
          <p:nvPr/>
        </p:nvSpPr>
        <p:spPr>
          <a:xfrm>
            <a:off x="503640" y="1769040"/>
            <a:ext cx="9070920" cy="4989600"/>
          </a:xfrm>
          <a:prstGeom prst="rect">
            <a:avLst/>
          </a:prstGeom>
          <a:noFill/>
          <a:ln>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Kiến trúc:</a:t>
            </a:r>
            <a:endParaRPr b="0" lang="en-US" sz="3200" spc="-1" strike="noStrike">
              <a:latin typeface="Arial"/>
            </a:endParaRPr>
          </a:p>
        </p:txBody>
      </p:sp>
      <p:pic>
        <p:nvPicPr>
          <p:cNvPr id="102" name="Picture 3" descr=""/>
          <p:cNvPicPr/>
          <p:nvPr/>
        </p:nvPicPr>
        <p:blipFill>
          <a:blip r:embed="rId1"/>
          <a:stretch/>
        </p:blipFill>
        <p:spPr>
          <a:xfrm>
            <a:off x="3017160" y="2233080"/>
            <a:ext cx="5249520" cy="4442400"/>
          </a:xfrm>
          <a:prstGeom prst="rect">
            <a:avLst/>
          </a:prstGeom>
          <a:ln>
            <a:noFill/>
          </a:ln>
        </p:spPr>
      </p:pic>
    </p:spTree>
  </p:cSld>
  <mc:AlternateContent>
    <mc:Choice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4737</TotalTime>
  <Application>LibreOffice/6.3.1.2$Linux_X86_64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2019-06-26T09:14:24Z</dcterms:created>
  <dc:creator>Truong Phan</dc:creator>
  <dc:description/>
  <dc:language>en-US</dc:language>
  <cp:lastModifiedBy>truong phan</cp:lastModifiedBy>
  <dcterms:modified xsi:type="dcterms:W3CDTF">2019-09-23T23:31:24Z</dcterms:modified>
  <cp:revision>6</cp:revision>
  <dc:subject/>
  <dc:title/>
</cp:coreProperties>
</file>