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ppt/_rels/presentation.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7.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7.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s/_rels/slide14.xml.rels" ContentType="application/vnd.openxmlformats-package.relationships+xml"/>
  <Override PartName="/ppt/slides/_rels/slide13.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16.xml.rels" ContentType="application/vnd.openxmlformats-package.relationships+xml"/>
  <Override PartName="/ppt/slides/_rels/slide15.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8.xml.rels" ContentType="application/vnd.openxmlformats-package.relationships+xml"/>
  <Override PartName="/ppt/slides/_rels/slide10.xml.rels" ContentType="application/vnd.openxmlformats-package.relationships+xml"/>
  <Override PartName="/ppt/slides/_rels/slide17.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slide2.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theme/theme1.xml" ContentType="application/vnd.openxmlformats-officedocument.theme+xml"/>
  <Override PartName="/ppt/media/image6.png" ContentType="image/png"/>
  <Override PartName="/ppt/media/image2.png" ContentType="image/png"/>
  <Override PartName="/ppt/media/image7.png" ContentType="image/png"/>
  <Override PartName="/ppt/media/image1.png" ContentType="image/png"/>
  <Override PartName="/ppt/media/image3.png" ContentType="image/png"/>
  <Override PartName="/ppt/media/image4.png" ContentType="image/png"/>
  <Override PartName="/ppt/media/image5.png" ContentType="image/png"/>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Lst>
  <p:sldSz cx="10080625" cy="7559675"/>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301320"/>
            <a:ext cx="9071640" cy="1262160"/>
          </a:xfrm>
          <a:prstGeom prst="rect">
            <a:avLst/>
          </a:prstGeom>
        </p:spPr>
        <p:txBody>
          <a:bodyPr lIns="0" rIns="0" tIns="0" bIns="0" anchor="ctr">
            <a:spAutoFit/>
          </a:bodyPr>
          <a:p>
            <a:pPr algn="ctr"/>
            <a:endParaRPr b="0" lang="en-US" sz="4400" spc="-1" strike="noStrike">
              <a:latin typeface="Arial"/>
            </a:endParaRPr>
          </a:p>
        </p:txBody>
      </p:sp>
      <p:sp>
        <p:nvSpPr>
          <p:cNvPr id="27" name="PlaceHolder 2"/>
          <p:cNvSpPr>
            <a:spLocks noGrp="1"/>
          </p:cNvSpPr>
          <p:nvPr>
            <p:ph type="body"/>
          </p:nvPr>
        </p:nvSpPr>
        <p:spPr>
          <a:xfrm>
            <a:off x="504000" y="1769040"/>
            <a:ext cx="9071640" cy="2091240"/>
          </a:xfrm>
          <a:prstGeom prst="rect">
            <a:avLst/>
          </a:prstGeom>
        </p:spPr>
        <p:txBody>
          <a:bodyPr lIns="0" rIns="0" tIns="0" bIns="0">
            <a:spAutoFit/>
          </a:bodyPr>
          <a:p>
            <a:endParaRPr b="0" lang="en-US" sz="3200" spc="-1" strike="noStrike">
              <a:latin typeface="Arial"/>
            </a:endParaRPr>
          </a:p>
        </p:txBody>
      </p:sp>
      <p:sp>
        <p:nvSpPr>
          <p:cNvPr id="28" name="PlaceHolder 3"/>
          <p:cNvSpPr>
            <a:spLocks noGrp="1"/>
          </p:cNvSpPr>
          <p:nvPr>
            <p:ph type="body"/>
          </p:nvPr>
        </p:nvSpPr>
        <p:spPr>
          <a:xfrm>
            <a:off x="504000" y="4059360"/>
            <a:ext cx="9071640" cy="2091240"/>
          </a:xfrm>
          <a:prstGeom prst="rect">
            <a:avLst/>
          </a:prstGeom>
        </p:spPr>
        <p:txBody>
          <a:bodyPr lIns="0" rIns="0" tIns="0" bIns="0">
            <a:sp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301320"/>
            <a:ext cx="9071640" cy="1262160"/>
          </a:xfrm>
          <a:prstGeom prst="rect">
            <a:avLst/>
          </a:prstGeom>
        </p:spPr>
        <p:txBody>
          <a:bodyPr lIns="0" rIns="0" tIns="0" bIns="0" anchor="ctr">
            <a:spAutoFit/>
          </a:bodyPr>
          <a:p>
            <a:pPr algn="ctr"/>
            <a:endParaRPr b="0" lang="en-US" sz="4400" spc="-1" strike="noStrike">
              <a:latin typeface="Arial"/>
            </a:endParaRPr>
          </a:p>
        </p:txBody>
      </p:sp>
      <p:sp>
        <p:nvSpPr>
          <p:cNvPr id="30" name="PlaceHolder 2"/>
          <p:cNvSpPr>
            <a:spLocks noGrp="1"/>
          </p:cNvSpPr>
          <p:nvPr>
            <p:ph type="body"/>
          </p:nvPr>
        </p:nvSpPr>
        <p:spPr>
          <a:xfrm>
            <a:off x="504000" y="1769040"/>
            <a:ext cx="4426920" cy="2091240"/>
          </a:xfrm>
          <a:prstGeom prst="rect">
            <a:avLst/>
          </a:prstGeom>
        </p:spPr>
        <p:txBody>
          <a:bodyPr lIns="0" rIns="0" tIns="0" bIns="0">
            <a:spAutoFit/>
          </a:bodyPr>
          <a:p>
            <a:endParaRPr b="0" lang="en-US" sz="3200" spc="-1" strike="noStrike">
              <a:latin typeface="Arial"/>
            </a:endParaRPr>
          </a:p>
        </p:txBody>
      </p:sp>
      <p:sp>
        <p:nvSpPr>
          <p:cNvPr id="31" name="PlaceHolder 3"/>
          <p:cNvSpPr>
            <a:spLocks noGrp="1"/>
          </p:cNvSpPr>
          <p:nvPr>
            <p:ph type="body"/>
          </p:nvPr>
        </p:nvSpPr>
        <p:spPr>
          <a:xfrm>
            <a:off x="5152680" y="1769040"/>
            <a:ext cx="4426920" cy="2091240"/>
          </a:xfrm>
          <a:prstGeom prst="rect">
            <a:avLst/>
          </a:prstGeom>
        </p:spPr>
        <p:txBody>
          <a:bodyPr lIns="0" rIns="0" tIns="0" bIns="0">
            <a:spAutoFit/>
          </a:bodyPr>
          <a:p>
            <a:endParaRPr b="0" lang="en-US" sz="3200" spc="-1" strike="noStrike">
              <a:latin typeface="Arial"/>
            </a:endParaRPr>
          </a:p>
        </p:txBody>
      </p:sp>
      <p:sp>
        <p:nvSpPr>
          <p:cNvPr id="32" name="PlaceHolder 4"/>
          <p:cNvSpPr>
            <a:spLocks noGrp="1"/>
          </p:cNvSpPr>
          <p:nvPr>
            <p:ph type="body"/>
          </p:nvPr>
        </p:nvSpPr>
        <p:spPr>
          <a:xfrm>
            <a:off x="504000" y="4059360"/>
            <a:ext cx="4426920" cy="2091240"/>
          </a:xfrm>
          <a:prstGeom prst="rect">
            <a:avLst/>
          </a:prstGeom>
        </p:spPr>
        <p:txBody>
          <a:bodyPr lIns="0" rIns="0" tIns="0" bIns="0">
            <a:spAutoFit/>
          </a:bodyPr>
          <a:p>
            <a:endParaRPr b="0" lang="en-US" sz="3200" spc="-1" strike="noStrike">
              <a:latin typeface="Arial"/>
            </a:endParaRPr>
          </a:p>
        </p:txBody>
      </p:sp>
      <p:sp>
        <p:nvSpPr>
          <p:cNvPr id="33" name="PlaceHolder 5"/>
          <p:cNvSpPr>
            <a:spLocks noGrp="1"/>
          </p:cNvSpPr>
          <p:nvPr>
            <p:ph type="body"/>
          </p:nvPr>
        </p:nvSpPr>
        <p:spPr>
          <a:xfrm>
            <a:off x="5152680" y="4059360"/>
            <a:ext cx="4426920" cy="2091240"/>
          </a:xfrm>
          <a:prstGeom prst="rect">
            <a:avLst/>
          </a:prstGeom>
        </p:spPr>
        <p:txBody>
          <a:bodyPr lIns="0" rIns="0" tIns="0" bIns="0">
            <a:sp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301320"/>
            <a:ext cx="9071640" cy="1262160"/>
          </a:xfrm>
          <a:prstGeom prst="rect">
            <a:avLst/>
          </a:prstGeom>
        </p:spPr>
        <p:txBody>
          <a:bodyPr lIns="0" rIns="0" tIns="0" bIns="0" anchor="ctr">
            <a:spAutoFit/>
          </a:bodyPr>
          <a:p>
            <a:pPr algn="ctr"/>
            <a:endParaRPr b="0" lang="en-US" sz="4400" spc="-1" strike="noStrike">
              <a:latin typeface="Arial"/>
            </a:endParaRPr>
          </a:p>
        </p:txBody>
      </p:sp>
      <p:sp>
        <p:nvSpPr>
          <p:cNvPr id="35" name="PlaceHolder 2"/>
          <p:cNvSpPr>
            <a:spLocks noGrp="1"/>
          </p:cNvSpPr>
          <p:nvPr>
            <p:ph type="body"/>
          </p:nvPr>
        </p:nvSpPr>
        <p:spPr>
          <a:xfrm>
            <a:off x="504000" y="1769040"/>
            <a:ext cx="2920680" cy="2091240"/>
          </a:xfrm>
          <a:prstGeom prst="rect">
            <a:avLst/>
          </a:prstGeom>
        </p:spPr>
        <p:txBody>
          <a:bodyPr lIns="0" rIns="0" tIns="0" bIns="0">
            <a:spAutoFit/>
          </a:bodyPr>
          <a:p>
            <a:endParaRPr b="0" lang="en-US" sz="3200" spc="-1" strike="noStrike">
              <a:latin typeface="Arial"/>
            </a:endParaRPr>
          </a:p>
        </p:txBody>
      </p:sp>
      <p:sp>
        <p:nvSpPr>
          <p:cNvPr id="36" name="PlaceHolder 3"/>
          <p:cNvSpPr>
            <a:spLocks noGrp="1"/>
          </p:cNvSpPr>
          <p:nvPr>
            <p:ph type="body"/>
          </p:nvPr>
        </p:nvSpPr>
        <p:spPr>
          <a:xfrm>
            <a:off x="3571200" y="1769040"/>
            <a:ext cx="2920680" cy="2091240"/>
          </a:xfrm>
          <a:prstGeom prst="rect">
            <a:avLst/>
          </a:prstGeom>
        </p:spPr>
        <p:txBody>
          <a:bodyPr lIns="0" rIns="0" tIns="0" bIns="0">
            <a:spAutoFit/>
          </a:bodyPr>
          <a:p>
            <a:endParaRPr b="0" lang="en-US" sz="3200" spc="-1" strike="noStrike">
              <a:latin typeface="Arial"/>
            </a:endParaRPr>
          </a:p>
        </p:txBody>
      </p:sp>
      <p:sp>
        <p:nvSpPr>
          <p:cNvPr id="37" name="PlaceHolder 4"/>
          <p:cNvSpPr>
            <a:spLocks noGrp="1"/>
          </p:cNvSpPr>
          <p:nvPr>
            <p:ph type="body"/>
          </p:nvPr>
        </p:nvSpPr>
        <p:spPr>
          <a:xfrm>
            <a:off x="6638040" y="1769040"/>
            <a:ext cx="2920680" cy="2091240"/>
          </a:xfrm>
          <a:prstGeom prst="rect">
            <a:avLst/>
          </a:prstGeom>
        </p:spPr>
        <p:txBody>
          <a:bodyPr lIns="0" rIns="0" tIns="0" bIns="0">
            <a:spAutoFit/>
          </a:bodyPr>
          <a:p>
            <a:endParaRPr b="0" lang="en-US" sz="3200" spc="-1" strike="noStrike">
              <a:latin typeface="Arial"/>
            </a:endParaRPr>
          </a:p>
        </p:txBody>
      </p:sp>
      <p:sp>
        <p:nvSpPr>
          <p:cNvPr id="38" name="PlaceHolder 5"/>
          <p:cNvSpPr>
            <a:spLocks noGrp="1"/>
          </p:cNvSpPr>
          <p:nvPr>
            <p:ph type="body"/>
          </p:nvPr>
        </p:nvSpPr>
        <p:spPr>
          <a:xfrm>
            <a:off x="504000" y="4059360"/>
            <a:ext cx="2920680" cy="2091240"/>
          </a:xfrm>
          <a:prstGeom prst="rect">
            <a:avLst/>
          </a:prstGeom>
        </p:spPr>
        <p:txBody>
          <a:bodyPr lIns="0" rIns="0" tIns="0" bIns="0">
            <a:spAutoFit/>
          </a:bodyPr>
          <a:p>
            <a:endParaRPr b="0" lang="en-US" sz="3200" spc="-1" strike="noStrike">
              <a:latin typeface="Arial"/>
            </a:endParaRPr>
          </a:p>
        </p:txBody>
      </p:sp>
      <p:sp>
        <p:nvSpPr>
          <p:cNvPr id="39" name="PlaceHolder 6"/>
          <p:cNvSpPr>
            <a:spLocks noGrp="1"/>
          </p:cNvSpPr>
          <p:nvPr>
            <p:ph type="body"/>
          </p:nvPr>
        </p:nvSpPr>
        <p:spPr>
          <a:xfrm>
            <a:off x="3571200" y="4059360"/>
            <a:ext cx="2920680" cy="2091240"/>
          </a:xfrm>
          <a:prstGeom prst="rect">
            <a:avLst/>
          </a:prstGeom>
        </p:spPr>
        <p:txBody>
          <a:bodyPr lIns="0" rIns="0" tIns="0" bIns="0">
            <a:spAutoFit/>
          </a:bodyPr>
          <a:p>
            <a:endParaRPr b="0" lang="en-US" sz="3200" spc="-1" strike="noStrike">
              <a:latin typeface="Arial"/>
            </a:endParaRPr>
          </a:p>
        </p:txBody>
      </p:sp>
      <p:sp>
        <p:nvSpPr>
          <p:cNvPr id="40" name="PlaceHolder 7"/>
          <p:cNvSpPr>
            <a:spLocks noGrp="1"/>
          </p:cNvSpPr>
          <p:nvPr>
            <p:ph type="body"/>
          </p:nvPr>
        </p:nvSpPr>
        <p:spPr>
          <a:xfrm>
            <a:off x="6638040" y="4059360"/>
            <a:ext cx="2920680" cy="2091240"/>
          </a:xfrm>
          <a:prstGeom prst="rect">
            <a:avLst/>
          </a:prstGeom>
        </p:spPr>
        <p:txBody>
          <a:bodyPr lIns="0" rIns="0" tIns="0" bIns="0">
            <a:sp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301320"/>
            <a:ext cx="9071640" cy="1262160"/>
          </a:xfrm>
          <a:prstGeom prst="rect">
            <a:avLst/>
          </a:prstGeom>
        </p:spPr>
        <p:txBody>
          <a:bodyPr lIns="0" rIns="0" tIns="0" bIns="0" anchor="ctr">
            <a:spAutoFit/>
          </a:bodyPr>
          <a:p>
            <a:pPr algn="ctr"/>
            <a:endParaRPr b="0" lang="en-US" sz="4400" spc="-1" strike="noStrike">
              <a:latin typeface="Arial"/>
            </a:endParaRPr>
          </a:p>
        </p:txBody>
      </p:sp>
      <p:sp>
        <p:nvSpPr>
          <p:cNvPr id="6" name="PlaceHolder 2"/>
          <p:cNvSpPr>
            <a:spLocks noGrp="1"/>
          </p:cNvSpPr>
          <p:nvPr>
            <p:ph type="subTitle"/>
          </p:nvPr>
        </p:nvSpPr>
        <p:spPr>
          <a:xfrm>
            <a:off x="504000" y="1769040"/>
            <a:ext cx="9071640" cy="438480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301320"/>
            <a:ext cx="9071640" cy="1262160"/>
          </a:xfrm>
          <a:prstGeom prst="rect">
            <a:avLst/>
          </a:prstGeom>
        </p:spPr>
        <p:txBody>
          <a:bodyPr lIns="0" rIns="0" tIns="0" bIns="0" anchor="ctr">
            <a:spAutoFit/>
          </a:bodyPr>
          <a:p>
            <a:pPr algn="ctr"/>
            <a:endParaRPr b="0" lang="en-US" sz="4400" spc="-1" strike="noStrike">
              <a:latin typeface="Arial"/>
            </a:endParaRPr>
          </a:p>
        </p:txBody>
      </p:sp>
      <p:sp>
        <p:nvSpPr>
          <p:cNvPr id="8" name="PlaceHolder 2"/>
          <p:cNvSpPr>
            <a:spLocks noGrp="1"/>
          </p:cNvSpPr>
          <p:nvPr>
            <p:ph type="body"/>
          </p:nvPr>
        </p:nvSpPr>
        <p:spPr>
          <a:xfrm>
            <a:off x="504000" y="1769040"/>
            <a:ext cx="9071640" cy="4384800"/>
          </a:xfrm>
          <a:prstGeom prst="rect">
            <a:avLst/>
          </a:prstGeom>
        </p:spPr>
        <p:txBody>
          <a:bodyPr lIns="0" rIns="0" tIns="0" bIns="0">
            <a:sp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301320"/>
            <a:ext cx="9071640" cy="1262160"/>
          </a:xfrm>
          <a:prstGeom prst="rect">
            <a:avLst/>
          </a:prstGeom>
        </p:spPr>
        <p:txBody>
          <a:bodyPr lIns="0" rIns="0" tIns="0" bIns="0" anchor="ctr">
            <a:spAutoFit/>
          </a:bodyPr>
          <a:p>
            <a:pPr algn="ctr"/>
            <a:endParaRPr b="0" lang="en-US" sz="4400" spc="-1" strike="noStrike">
              <a:latin typeface="Arial"/>
            </a:endParaRPr>
          </a:p>
        </p:txBody>
      </p:sp>
      <p:sp>
        <p:nvSpPr>
          <p:cNvPr id="10" name="PlaceHolder 2"/>
          <p:cNvSpPr>
            <a:spLocks noGrp="1"/>
          </p:cNvSpPr>
          <p:nvPr>
            <p:ph type="body"/>
          </p:nvPr>
        </p:nvSpPr>
        <p:spPr>
          <a:xfrm>
            <a:off x="504000" y="1769040"/>
            <a:ext cx="4426920" cy="4384800"/>
          </a:xfrm>
          <a:prstGeom prst="rect">
            <a:avLst/>
          </a:prstGeom>
        </p:spPr>
        <p:txBody>
          <a:bodyPr lIns="0" rIns="0" tIns="0" bIns="0">
            <a:spAutoFit/>
          </a:bodyPr>
          <a:p>
            <a:endParaRPr b="0" lang="en-US" sz="3200" spc="-1" strike="noStrike">
              <a:latin typeface="Arial"/>
            </a:endParaRPr>
          </a:p>
        </p:txBody>
      </p:sp>
      <p:sp>
        <p:nvSpPr>
          <p:cNvPr id="11" name="PlaceHolder 3"/>
          <p:cNvSpPr>
            <a:spLocks noGrp="1"/>
          </p:cNvSpPr>
          <p:nvPr>
            <p:ph type="body"/>
          </p:nvPr>
        </p:nvSpPr>
        <p:spPr>
          <a:xfrm>
            <a:off x="5152680" y="1769040"/>
            <a:ext cx="4426920" cy="4384800"/>
          </a:xfrm>
          <a:prstGeom prst="rect">
            <a:avLst/>
          </a:prstGeom>
        </p:spPr>
        <p:txBody>
          <a:bodyPr lIns="0" rIns="0" tIns="0" bIns="0">
            <a:sp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301320"/>
            <a:ext cx="9071640" cy="1262160"/>
          </a:xfrm>
          <a:prstGeom prst="rect">
            <a:avLst/>
          </a:prstGeom>
        </p:spPr>
        <p:txBody>
          <a:bodyPr lIns="0" rIns="0" tIns="0" bIns="0" anchor="ctr">
            <a:spAutoFit/>
          </a:bodyP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301320"/>
            <a:ext cx="9071640" cy="585180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301320"/>
            <a:ext cx="9071640" cy="1262160"/>
          </a:xfrm>
          <a:prstGeom prst="rect">
            <a:avLst/>
          </a:prstGeom>
        </p:spPr>
        <p:txBody>
          <a:bodyPr lIns="0" rIns="0" tIns="0" bIns="0" anchor="ctr">
            <a:spAutoFit/>
          </a:bodyPr>
          <a:p>
            <a:pPr algn="ctr"/>
            <a:endParaRPr b="0" lang="en-US" sz="4400" spc="-1" strike="noStrike">
              <a:latin typeface="Arial"/>
            </a:endParaRPr>
          </a:p>
        </p:txBody>
      </p:sp>
      <p:sp>
        <p:nvSpPr>
          <p:cNvPr id="15" name="PlaceHolder 2"/>
          <p:cNvSpPr>
            <a:spLocks noGrp="1"/>
          </p:cNvSpPr>
          <p:nvPr>
            <p:ph type="body"/>
          </p:nvPr>
        </p:nvSpPr>
        <p:spPr>
          <a:xfrm>
            <a:off x="504000" y="1769040"/>
            <a:ext cx="4426920" cy="2091240"/>
          </a:xfrm>
          <a:prstGeom prst="rect">
            <a:avLst/>
          </a:prstGeom>
        </p:spPr>
        <p:txBody>
          <a:bodyPr lIns="0" rIns="0" tIns="0" bIns="0">
            <a:spAutoFit/>
          </a:bodyPr>
          <a:p>
            <a:endParaRPr b="0" lang="en-US" sz="3200" spc="-1" strike="noStrike">
              <a:latin typeface="Arial"/>
            </a:endParaRPr>
          </a:p>
        </p:txBody>
      </p:sp>
      <p:sp>
        <p:nvSpPr>
          <p:cNvPr id="16" name="PlaceHolder 3"/>
          <p:cNvSpPr>
            <a:spLocks noGrp="1"/>
          </p:cNvSpPr>
          <p:nvPr>
            <p:ph type="body"/>
          </p:nvPr>
        </p:nvSpPr>
        <p:spPr>
          <a:xfrm>
            <a:off x="5152680" y="1769040"/>
            <a:ext cx="4426920" cy="4384800"/>
          </a:xfrm>
          <a:prstGeom prst="rect">
            <a:avLst/>
          </a:prstGeom>
        </p:spPr>
        <p:txBody>
          <a:bodyPr lIns="0" rIns="0" tIns="0" bIns="0">
            <a:spAutoFit/>
          </a:bodyPr>
          <a:p>
            <a:endParaRPr b="0" lang="en-US" sz="3200" spc="-1" strike="noStrike">
              <a:latin typeface="Arial"/>
            </a:endParaRPr>
          </a:p>
        </p:txBody>
      </p:sp>
      <p:sp>
        <p:nvSpPr>
          <p:cNvPr id="17" name="PlaceHolder 4"/>
          <p:cNvSpPr>
            <a:spLocks noGrp="1"/>
          </p:cNvSpPr>
          <p:nvPr>
            <p:ph type="body"/>
          </p:nvPr>
        </p:nvSpPr>
        <p:spPr>
          <a:xfrm>
            <a:off x="504000" y="4059360"/>
            <a:ext cx="4426920" cy="2091240"/>
          </a:xfrm>
          <a:prstGeom prst="rect">
            <a:avLst/>
          </a:prstGeom>
        </p:spPr>
        <p:txBody>
          <a:bodyPr lIns="0" rIns="0" tIns="0" bIns="0">
            <a:sp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301320"/>
            <a:ext cx="9071640" cy="1262160"/>
          </a:xfrm>
          <a:prstGeom prst="rect">
            <a:avLst/>
          </a:prstGeom>
        </p:spPr>
        <p:txBody>
          <a:bodyPr lIns="0" rIns="0" tIns="0" bIns="0" anchor="ctr">
            <a:spAutoFit/>
          </a:bodyPr>
          <a:p>
            <a:pPr algn="ctr"/>
            <a:endParaRPr b="0" lang="en-US" sz="4400" spc="-1" strike="noStrike">
              <a:latin typeface="Arial"/>
            </a:endParaRPr>
          </a:p>
        </p:txBody>
      </p:sp>
      <p:sp>
        <p:nvSpPr>
          <p:cNvPr id="19" name="PlaceHolder 2"/>
          <p:cNvSpPr>
            <a:spLocks noGrp="1"/>
          </p:cNvSpPr>
          <p:nvPr>
            <p:ph type="body"/>
          </p:nvPr>
        </p:nvSpPr>
        <p:spPr>
          <a:xfrm>
            <a:off x="504000" y="1769040"/>
            <a:ext cx="4426920" cy="4384800"/>
          </a:xfrm>
          <a:prstGeom prst="rect">
            <a:avLst/>
          </a:prstGeom>
        </p:spPr>
        <p:txBody>
          <a:bodyPr lIns="0" rIns="0" tIns="0" bIns="0">
            <a:spAutoFit/>
          </a:bodyPr>
          <a:p>
            <a:endParaRPr b="0" lang="en-US" sz="3200" spc="-1" strike="noStrike">
              <a:latin typeface="Arial"/>
            </a:endParaRPr>
          </a:p>
        </p:txBody>
      </p:sp>
      <p:sp>
        <p:nvSpPr>
          <p:cNvPr id="20" name="PlaceHolder 3"/>
          <p:cNvSpPr>
            <a:spLocks noGrp="1"/>
          </p:cNvSpPr>
          <p:nvPr>
            <p:ph type="body"/>
          </p:nvPr>
        </p:nvSpPr>
        <p:spPr>
          <a:xfrm>
            <a:off x="5152680" y="1769040"/>
            <a:ext cx="4426920" cy="2091240"/>
          </a:xfrm>
          <a:prstGeom prst="rect">
            <a:avLst/>
          </a:prstGeom>
        </p:spPr>
        <p:txBody>
          <a:bodyPr lIns="0" rIns="0" tIns="0" bIns="0">
            <a:spAutoFit/>
          </a:bodyPr>
          <a:p>
            <a:endParaRPr b="0" lang="en-US" sz="3200" spc="-1" strike="noStrike">
              <a:latin typeface="Arial"/>
            </a:endParaRPr>
          </a:p>
        </p:txBody>
      </p:sp>
      <p:sp>
        <p:nvSpPr>
          <p:cNvPr id="21" name="PlaceHolder 4"/>
          <p:cNvSpPr>
            <a:spLocks noGrp="1"/>
          </p:cNvSpPr>
          <p:nvPr>
            <p:ph type="body"/>
          </p:nvPr>
        </p:nvSpPr>
        <p:spPr>
          <a:xfrm>
            <a:off x="5152680" y="4059360"/>
            <a:ext cx="4426920" cy="2091240"/>
          </a:xfrm>
          <a:prstGeom prst="rect">
            <a:avLst/>
          </a:prstGeom>
        </p:spPr>
        <p:txBody>
          <a:bodyPr lIns="0" rIns="0" tIns="0" bIns="0">
            <a:sp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301320"/>
            <a:ext cx="9071640" cy="1262160"/>
          </a:xfrm>
          <a:prstGeom prst="rect">
            <a:avLst/>
          </a:prstGeom>
        </p:spPr>
        <p:txBody>
          <a:bodyPr lIns="0" rIns="0" tIns="0" bIns="0" anchor="ctr">
            <a:spAutoFit/>
          </a:bodyPr>
          <a:p>
            <a:pPr algn="ctr"/>
            <a:endParaRPr b="0" lang="en-US" sz="4400" spc="-1" strike="noStrike">
              <a:latin typeface="Arial"/>
            </a:endParaRPr>
          </a:p>
        </p:txBody>
      </p:sp>
      <p:sp>
        <p:nvSpPr>
          <p:cNvPr id="23" name="PlaceHolder 2"/>
          <p:cNvSpPr>
            <a:spLocks noGrp="1"/>
          </p:cNvSpPr>
          <p:nvPr>
            <p:ph type="body"/>
          </p:nvPr>
        </p:nvSpPr>
        <p:spPr>
          <a:xfrm>
            <a:off x="504000" y="1769040"/>
            <a:ext cx="4426920" cy="2091240"/>
          </a:xfrm>
          <a:prstGeom prst="rect">
            <a:avLst/>
          </a:prstGeom>
        </p:spPr>
        <p:txBody>
          <a:bodyPr lIns="0" rIns="0" tIns="0" bIns="0">
            <a:spAutoFit/>
          </a:bodyPr>
          <a:p>
            <a:endParaRPr b="0" lang="en-US" sz="3200" spc="-1" strike="noStrike">
              <a:latin typeface="Arial"/>
            </a:endParaRPr>
          </a:p>
        </p:txBody>
      </p:sp>
      <p:sp>
        <p:nvSpPr>
          <p:cNvPr id="24" name="PlaceHolder 3"/>
          <p:cNvSpPr>
            <a:spLocks noGrp="1"/>
          </p:cNvSpPr>
          <p:nvPr>
            <p:ph type="body"/>
          </p:nvPr>
        </p:nvSpPr>
        <p:spPr>
          <a:xfrm>
            <a:off x="5152680" y="1769040"/>
            <a:ext cx="4426920" cy="2091240"/>
          </a:xfrm>
          <a:prstGeom prst="rect">
            <a:avLst/>
          </a:prstGeom>
        </p:spPr>
        <p:txBody>
          <a:bodyPr lIns="0" rIns="0" tIns="0" bIns="0">
            <a:spAutoFit/>
          </a:bodyPr>
          <a:p>
            <a:endParaRPr b="0" lang="en-US" sz="3200" spc="-1" strike="noStrike">
              <a:latin typeface="Arial"/>
            </a:endParaRPr>
          </a:p>
        </p:txBody>
      </p:sp>
      <p:sp>
        <p:nvSpPr>
          <p:cNvPr id="25" name="PlaceHolder 4"/>
          <p:cNvSpPr>
            <a:spLocks noGrp="1"/>
          </p:cNvSpPr>
          <p:nvPr>
            <p:ph type="body"/>
          </p:nvPr>
        </p:nvSpPr>
        <p:spPr>
          <a:xfrm>
            <a:off x="504000" y="4059360"/>
            <a:ext cx="9071640" cy="2091240"/>
          </a:xfrm>
          <a:prstGeom prst="rect">
            <a:avLst/>
          </a:prstGeom>
        </p:spPr>
        <p:txBody>
          <a:bodyPr lIns="0" rIns="0" tIns="0" bIns="0">
            <a:sp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301320"/>
            <a:ext cx="9071640" cy="126216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1" name="PlaceHolder 2"/>
          <p:cNvSpPr>
            <a:spLocks noGrp="1"/>
          </p:cNvSpPr>
          <p:nvPr>
            <p:ph type="body"/>
          </p:nvPr>
        </p:nvSpPr>
        <p:spPr>
          <a:xfrm>
            <a:off x="504000" y="1769040"/>
            <a:ext cx="9071640" cy="4384800"/>
          </a:xfrm>
          <a:prstGeom prst="rect">
            <a:avLst/>
          </a:prstGeom>
        </p:spPr>
        <p:txBody>
          <a:bodyPr lIns="0" rIns="0" tIns="0" bIns="0">
            <a:spAutoFit/>
          </a:bodyPr>
          <a:p>
            <a:pPr marL="432000" indent="-324000">
              <a:spcAft>
                <a:spcPts val="1417"/>
              </a:spcAft>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Aft>
                <a:spcPts val="1134"/>
              </a:spcAft>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Aft>
                <a:spcPts val="850"/>
              </a:spcAft>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Aft>
                <a:spcPts val="567"/>
              </a:spcAft>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Aft>
                <a:spcPts val="283"/>
              </a:spcAft>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Aft>
                <a:spcPts val="283"/>
              </a:spcAft>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Aft>
                <a:spcPts val="283"/>
              </a:spcAft>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
        <p:nvSpPr>
          <p:cNvPr id="2" name="PlaceHolder 3"/>
          <p:cNvSpPr>
            <a:spLocks noGrp="1"/>
          </p:cNvSpPr>
          <p:nvPr>
            <p:ph type="dt"/>
          </p:nvPr>
        </p:nvSpPr>
        <p:spPr>
          <a:xfrm>
            <a:off x="504000" y="6887160"/>
            <a:ext cx="2348280" cy="521280"/>
          </a:xfrm>
          <a:prstGeom prst="rect">
            <a:avLst/>
          </a:prstGeom>
        </p:spPr>
        <p:txBody>
          <a:bodyPr lIns="0" rIns="0" tIns="0" bIns="0">
            <a:noAutofit/>
          </a:bodyPr>
          <a:p>
            <a:r>
              <a:rPr b="0" lang="en-US" sz="1400" spc="-1" strike="noStrike">
                <a:latin typeface="Times New Roman"/>
              </a:rPr>
              <a:t>&lt;date/time&gt;</a:t>
            </a:r>
            <a:endParaRPr b="0" lang="en-US" sz="1400" spc="-1" strike="noStrike">
              <a:latin typeface="Times New Roman"/>
            </a:endParaRPr>
          </a:p>
        </p:txBody>
      </p:sp>
      <p:sp>
        <p:nvSpPr>
          <p:cNvPr id="3" name="PlaceHolder 4"/>
          <p:cNvSpPr>
            <a:spLocks noGrp="1"/>
          </p:cNvSpPr>
          <p:nvPr>
            <p:ph type="ftr"/>
          </p:nvPr>
        </p:nvSpPr>
        <p:spPr>
          <a:xfrm>
            <a:off x="3447360" y="6887160"/>
            <a:ext cx="3195000" cy="521280"/>
          </a:xfrm>
          <a:prstGeom prst="rect">
            <a:avLst/>
          </a:prstGeom>
        </p:spPr>
        <p:txBody>
          <a:bodyPr lIns="0" rIns="0" tIns="0" bIns="0">
            <a:noAutofit/>
          </a:bodyPr>
          <a:p>
            <a:pPr algn="ctr"/>
            <a:r>
              <a:rPr b="0" lang="en-US" sz="1400" spc="-1" strike="noStrike">
                <a:latin typeface="Times New Roman"/>
              </a:rPr>
              <a:t>&lt;footer&gt;</a:t>
            </a:r>
            <a:endParaRPr b="0" lang="en-US" sz="1400" spc="-1" strike="noStrike">
              <a:latin typeface="Times New Roman"/>
            </a:endParaRPr>
          </a:p>
        </p:txBody>
      </p:sp>
      <p:sp>
        <p:nvSpPr>
          <p:cNvPr id="4" name="PlaceHolder 5"/>
          <p:cNvSpPr>
            <a:spLocks noGrp="1"/>
          </p:cNvSpPr>
          <p:nvPr>
            <p:ph type="sldNum"/>
          </p:nvPr>
        </p:nvSpPr>
        <p:spPr>
          <a:xfrm>
            <a:off x="7227360" y="6887160"/>
            <a:ext cx="2348280" cy="521280"/>
          </a:xfrm>
          <a:prstGeom prst="rect">
            <a:avLst/>
          </a:prstGeom>
        </p:spPr>
        <p:txBody>
          <a:bodyPr lIns="0" rIns="0" tIns="0" bIns="0">
            <a:noAutofit/>
          </a:bodyPr>
          <a:p>
            <a:pPr algn="r"/>
            <a:fld id="{33ECBCCC-2E64-4F50-B7BD-BEDA704A0FD9}"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2.xml"/>
</Relationships>
</file>

<file path=ppt/slides/_rels/slide14.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2.xml"/>
</Relationships>
</file>

<file path=ppt/slides/_rels/slide15.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2.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xml"/>
</Relationships>
</file>

<file path=ppt/slides/_rels/slide5.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 name="TextShape 1"/>
          <p:cNvSpPr txBox="1"/>
          <p:nvPr/>
        </p:nvSpPr>
        <p:spPr>
          <a:xfrm>
            <a:off x="504000" y="301320"/>
            <a:ext cx="9071640" cy="1262160"/>
          </a:xfrm>
          <a:prstGeom prst="rect">
            <a:avLst/>
          </a:prstGeom>
          <a:noFill/>
          <a:ln>
            <a:noFill/>
          </a:ln>
        </p:spPr>
        <p:txBody>
          <a:bodyPr lIns="0" rIns="0" tIns="0" bIns="0" anchor="ctr">
            <a:spAutoFit/>
          </a:bodyPr>
          <a:p>
            <a:pPr algn="ctr"/>
            <a:r>
              <a:rPr b="0" lang="en-US" sz="4400" spc="-1" strike="noStrike">
                <a:latin typeface="Arial"/>
              </a:rPr>
              <a:t>Java Core</a:t>
            </a:r>
            <a:endParaRPr b="0" lang="en-US" sz="4400" spc="-1" strike="noStrike">
              <a:latin typeface="Arial"/>
            </a:endParaRPr>
          </a:p>
        </p:txBody>
      </p:sp>
      <p:sp>
        <p:nvSpPr>
          <p:cNvPr id="42" name="TextShape 2"/>
          <p:cNvSpPr txBox="1"/>
          <p:nvPr/>
        </p:nvSpPr>
        <p:spPr>
          <a:xfrm>
            <a:off x="715680" y="1371600"/>
            <a:ext cx="8859960" cy="6123240"/>
          </a:xfrm>
          <a:prstGeom prst="rect">
            <a:avLst/>
          </a:prstGeom>
          <a:noFill/>
          <a:ln>
            <a:noFill/>
          </a:ln>
        </p:spPr>
        <p:txBody>
          <a:bodyPr lIns="90000" rIns="90000" tIns="45000" bIns="45000">
            <a:spAutoFit/>
          </a:bodyPr>
          <a:p>
            <a:pPr marL="216000" indent="-216000">
              <a:lnSpc>
                <a:spcPct val="115000"/>
              </a:lnSpc>
              <a:spcBef>
                <a:spcPts val="581"/>
              </a:spcBef>
              <a:spcAft>
                <a:spcPts val="581"/>
              </a:spcAft>
              <a:buClr>
                <a:srgbClr val="000000"/>
              </a:buClr>
              <a:buSzPct val="45000"/>
              <a:buFont typeface="Wingdings" charset="2"/>
              <a:buChar char=""/>
            </a:pPr>
            <a:r>
              <a:rPr b="0" lang="en-US" sz="2200" spc="-1" strike="noStrike">
                <a:latin typeface="Arial"/>
              </a:rPr>
              <a:t>Heap memory vs Stack memory</a:t>
            </a:r>
            <a:endParaRPr b="0" lang="en-US" sz="2200" spc="-1" strike="noStrike">
              <a:latin typeface="Arial"/>
            </a:endParaRPr>
          </a:p>
          <a:p>
            <a:pPr marL="216000" indent="-216000">
              <a:lnSpc>
                <a:spcPct val="115000"/>
              </a:lnSpc>
              <a:spcBef>
                <a:spcPts val="581"/>
              </a:spcBef>
              <a:spcAft>
                <a:spcPts val="581"/>
              </a:spcAft>
              <a:buClr>
                <a:srgbClr val="000000"/>
              </a:buClr>
              <a:buSzPct val="45000"/>
              <a:buFont typeface="Wingdings" charset="2"/>
              <a:buChar char=""/>
            </a:pPr>
            <a:r>
              <a:rPr b="0" lang="en-US" sz="2200" spc="-1" strike="noStrike">
                <a:latin typeface="Arial"/>
              </a:rPr>
              <a:t>HashCode vs Equals</a:t>
            </a:r>
            <a:endParaRPr b="0" lang="en-US" sz="2200" spc="-1" strike="noStrike">
              <a:latin typeface="Arial"/>
            </a:endParaRPr>
          </a:p>
          <a:p>
            <a:pPr marL="216000" indent="-216000">
              <a:lnSpc>
                <a:spcPct val="115000"/>
              </a:lnSpc>
              <a:spcBef>
                <a:spcPts val="581"/>
              </a:spcBef>
              <a:spcAft>
                <a:spcPts val="581"/>
              </a:spcAft>
              <a:buClr>
                <a:srgbClr val="000000"/>
              </a:buClr>
              <a:buSzPct val="45000"/>
              <a:buFont typeface="Wingdings" charset="2"/>
              <a:buChar char=""/>
            </a:pPr>
            <a:r>
              <a:rPr b="0" lang="en-US" sz="2200" spc="-1" strike="noStrike">
                <a:latin typeface="Arial"/>
              </a:rPr>
              <a:t>Callable, Future, Executors</a:t>
            </a:r>
            <a:endParaRPr b="0" lang="en-US" sz="2200" spc="-1" strike="noStrike">
              <a:latin typeface="Arial"/>
            </a:endParaRPr>
          </a:p>
          <a:p>
            <a:pPr marL="216000" indent="-216000">
              <a:lnSpc>
                <a:spcPct val="115000"/>
              </a:lnSpc>
              <a:spcBef>
                <a:spcPts val="581"/>
              </a:spcBef>
              <a:spcAft>
                <a:spcPts val="581"/>
              </a:spcAft>
              <a:buClr>
                <a:srgbClr val="000000"/>
              </a:buClr>
              <a:buSzPct val="45000"/>
              <a:buFont typeface="Wingdings" charset="2"/>
              <a:buChar char=""/>
            </a:pPr>
            <a:r>
              <a:rPr b="0" lang="en-US" sz="2200" spc="-1" strike="noStrike">
                <a:latin typeface="Arial"/>
              </a:rPr>
              <a:t>CompletableFuture</a:t>
            </a:r>
            <a:endParaRPr b="0" lang="en-US" sz="2200" spc="-1" strike="noStrike">
              <a:latin typeface="Arial"/>
            </a:endParaRPr>
          </a:p>
          <a:p>
            <a:pPr marL="216000" indent="-216000">
              <a:lnSpc>
                <a:spcPct val="115000"/>
              </a:lnSpc>
              <a:spcBef>
                <a:spcPts val="581"/>
              </a:spcBef>
              <a:spcAft>
                <a:spcPts val="581"/>
              </a:spcAft>
              <a:buClr>
                <a:srgbClr val="000000"/>
              </a:buClr>
              <a:buSzPct val="45000"/>
              <a:buFont typeface="Wingdings" charset="2"/>
              <a:buChar char=""/>
            </a:pPr>
            <a:r>
              <a:rPr b="0" lang="en-US" sz="2200" spc="-1" strike="noStrike">
                <a:latin typeface="Arial"/>
              </a:rPr>
              <a:t>So sánh Future và CompletableFuture trong Java</a:t>
            </a:r>
            <a:endParaRPr b="0" lang="en-US" sz="2200" spc="-1" strike="noStrike">
              <a:latin typeface="Arial"/>
            </a:endParaRPr>
          </a:p>
          <a:p>
            <a:pPr marL="216000" indent="-216000">
              <a:lnSpc>
                <a:spcPct val="115000"/>
              </a:lnSpc>
              <a:spcBef>
                <a:spcPts val="581"/>
              </a:spcBef>
              <a:spcAft>
                <a:spcPts val="581"/>
              </a:spcAft>
              <a:buClr>
                <a:srgbClr val="000000"/>
              </a:buClr>
              <a:buSzPct val="45000"/>
              <a:buFont typeface="Wingdings" charset="2"/>
              <a:buChar char=""/>
            </a:pPr>
            <a:r>
              <a:rPr b="0" lang="en-US" sz="2200" spc="-1" strike="noStrike">
                <a:latin typeface="Arial"/>
              </a:rPr>
              <a:t>How to init object in Java?</a:t>
            </a:r>
            <a:endParaRPr b="0" lang="en-US" sz="2200" spc="-1" strike="noStrike">
              <a:latin typeface="Arial"/>
            </a:endParaRPr>
          </a:p>
          <a:p>
            <a:pPr marL="216000" indent="-216000">
              <a:lnSpc>
                <a:spcPct val="115000"/>
              </a:lnSpc>
              <a:spcBef>
                <a:spcPts val="581"/>
              </a:spcBef>
              <a:spcAft>
                <a:spcPts val="581"/>
              </a:spcAft>
              <a:buClr>
                <a:srgbClr val="000000"/>
              </a:buClr>
              <a:buSzPct val="45000"/>
              <a:buFont typeface="Wingdings" charset="2"/>
              <a:buChar char=""/>
            </a:pPr>
            <a:r>
              <a:rPr b="0" lang="en-US" sz="2200" spc="-1" strike="noStrike">
                <a:latin typeface="Arial"/>
              </a:rPr>
              <a:t>String Pool, StringBuffer, StringBuilder</a:t>
            </a:r>
            <a:endParaRPr b="0" lang="en-US" sz="2200" spc="-1" strike="noStrike">
              <a:latin typeface="Arial"/>
            </a:endParaRPr>
          </a:p>
          <a:p>
            <a:pPr marL="216000" indent="-216000">
              <a:lnSpc>
                <a:spcPct val="115000"/>
              </a:lnSpc>
              <a:spcBef>
                <a:spcPts val="581"/>
              </a:spcBef>
              <a:spcAft>
                <a:spcPts val="581"/>
              </a:spcAft>
              <a:buClr>
                <a:srgbClr val="000000"/>
              </a:buClr>
              <a:buSzPct val="45000"/>
              <a:buFont typeface="Wingdings" charset="2"/>
              <a:buChar char=""/>
            </a:pPr>
            <a:r>
              <a:rPr b="0" lang="en-US" sz="2200" spc="-1" strike="noStrike">
                <a:latin typeface="Arial"/>
              </a:rPr>
              <a:t>Exception</a:t>
            </a:r>
            <a:endParaRPr b="0" lang="en-US" sz="2200" spc="-1" strike="noStrike">
              <a:latin typeface="Arial"/>
            </a:endParaRPr>
          </a:p>
          <a:p>
            <a:pPr marL="216000" indent="-216000">
              <a:lnSpc>
                <a:spcPct val="115000"/>
              </a:lnSpc>
              <a:spcBef>
                <a:spcPts val="581"/>
              </a:spcBef>
              <a:spcAft>
                <a:spcPts val="581"/>
              </a:spcAft>
              <a:buClr>
                <a:srgbClr val="000000"/>
              </a:buClr>
              <a:buSzPct val="45000"/>
              <a:buFont typeface="Wingdings" charset="2"/>
              <a:buChar char=""/>
            </a:pPr>
            <a:r>
              <a:rPr b="0" lang="en-US" sz="2200" spc="-1" strike="noStrike">
                <a:latin typeface="Arial"/>
              </a:rPr>
              <a:t>Database Index</a:t>
            </a:r>
            <a:endParaRPr b="0" lang="en-US" sz="2200" spc="-1" strike="noStrike">
              <a:latin typeface="Arial"/>
            </a:endParaRPr>
          </a:p>
          <a:p>
            <a:pPr marL="216000" indent="-216000">
              <a:lnSpc>
                <a:spcPct val="115000"/>
              </a:lnSpc>
              <a:spcBef>
                <a:spcPts val="581"/>
              </a:spcBef>
              <a:spcAft>
                <a:spcPts val="581"/>
              </a:spcAft>
              <a:buClr>
                <a:srgbClr val="000000"/>
              </a:buClr>
              <a:buSzPct val="45000"/>
              <a:buFont typeface="Wingdings" charset="2"/>
              <a:buChar char=""/>
            </a:pPr>
            <a:r>
              <a:rPr b="0" lang="en-US" sz="2200" spc="-1" strike="noStrike">
                <a:latin typeface="Arial"/>
              </a:rPr>
              <a:t>Multithreading</a:t>
            </a:r>
            <a:endParaRPr b="0" lang="en-US" sz="22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 name="TextShape 1"/>
          <p:cNvSpPr txBox="1"/>
          <p:nvPr/>
        </p:nvSpPr>
        <p:spPr>
          <a:xfrm>
            <a:off x="504000" y="301320"/>
            <a:ext cx="9071640" cy="1262160"/>
          </a:xfrm>
          <a:prstGeom prst="rect">
            <a:avLst/>
          </a:prstGeom>
          <a:noFill/>
          <a:ln>
            <a:noFill/>
          </a:ln>
        </p:spPr>
        <p:txBody>
          <a:bodyPr lIns="0" rIns="0" tIns="0" bIns="0" anchor="ctr">
            <a:spAutoFit/>
          </a:bodyPr>
          <a:p>
            <a:pPr marL="216000" indent="-216000" algn="ctr">
              <a:lnSpc>
                <a:spcPct val="115000"/>
              </a:lnSpc>
              <a:spcBef>
                <a:spcPts val="581"/>
              </a:spcBef>
              <a:spcAft>
                <a:spcPts val="581"/>
              </a:spcAft>
              <a:buClr>
                <a:srgbClr val="000000"/>
              </a:buClr>
              <a:buSzPct val="45000"/>
              <a:buFont typeface="Wingdings" charset="2"/>
              <a:buChar char=""/>
            </a:pPr>
            <a:r>
              <a:rPr b="1" lang="en-US" sz="2800" spc="-1" strike="noStrike">
                <a:latin typeface="Arial"/>
              </a:rPr>
              <a:t>CompletableFuture</a:t>
            </a:r>
            <a:endParaRPr b="0" lang="en-US" sz="2800" spc="-1" strike="noStrike">
              <a:latin typeface="Arial"/>
            </a:endParaRPr>
          </a:p>
        </p:txBody>
      </p:sp>
      <p:sp>
        <p:nvSpPr>
          <p:cNvPr id="63" name="TextShape 2"/>
          <p:cNvSpPr txBox="1"/>
          <p:nvPr/>
        </p:nvSpPr>
        <p:spPr>
          <a:xfrm>
            <a:off x="924120" y="1420200"/>
            <a:ext cx="8859960" cy="4980600"/>
          </a:xfrm>
          <a:prstGeom prst="rect">
            <a:avLst/>
          </a:prstGeom>
          <a:noFill/>
          <a:ln>
            <a:noFill/>
          </a:ln>
        </p:spPr>
        <p:txBody>
          <a:bodyPr lIns="90000" rIns="90000" tIns="45000" bIns="45000">
            <a:spAutoFit/>
          </a:bodyPr>
          <a:p>
            <a:pPr marL="216000" indent="-216000">
              <a:lnSpc>
                <a:spcPct val="150000"/>
              </a:lnSpc>
              <a:spcBef>
                <a:spcPts val="870"/>
              </a:spcBef>
              <a:spcAft>
                <a:spcPts val="870"/>
              </a:spcAft>
              <a:buClr>
                <a:srgbClr val="000000"/>
              </a:buClr>
              <a:buSzPct val="45000"/>
              <a:buFont typeface="Wingdings" charset="2"/>
              <a:buChar char=""/>
            </a:pPr>
            <a:r>
              <a:rPr b="0" lang="en-US" sz="2400" spc="-1" strike="noStrike">
                <a:latin typeface="Arial"/>
              </a:rPr>
              <a:t>Ta có thể xử lý bất đồng bộ trong java voi Future, tuy nhiên nó vẫn còn nhiều hạn chế. Từ Java 8, ta có thêm class CompletableFuture để khác phúc các vấn đề đó.</a:t>
            </a:r>
            <a:endParaRPr b="0" lang="en-US" sz="2400" spc="-1" strike="noStrike">
              <a:latin typeface="Arial"/>
            </a:endParaRPr>
          </a:p>
          <a:p>
            <a:pPr marL="216000" indent="-216000">
              <a:lnSpc>
                <a:spcPct val="150000"/>
              </a:lnSpc>
              <a:spcBef>
                <a:spcPts val="870"/>
              </a:spcBef>
              <a:spcAft>
                <a:spcPts val="870"/>
              </a:spcAft>
              <a:buClr>
                <a:srgbClr val="000000"/>
              </a:buClr>
              <a:buSzPct val="45000"/>
              <a:buFont typeface="Wingdings" charset="2"/>
              <a:buChar char=""/>
            </a:pPr>
            <a:r>
              <a:rPr b="0" lang="en-US" sz="2400" spc="-1" strike="noStrike">
                <a:latin typeface="Arial"/>
              </a:rPr>
              <a:t>.</a:t>
            </a:r>
            <a:r>
              <a:rPr b="1" lang="en-US" sz="2400" spc="-1" strike="noStrike">
                <a:latin typeface="Arial"/>
              </a:rPr>
              <a:t>CompletableFuture</a:t>
            </a:r>
            <a:r>
              <a:rPr b="0" lang="en-US" sz="2400" spc="-1" strike="noStrike">
                <a:latin typeface="Arial"/>
              </a:rPr>
              <a:t> là kết quả trả về của phép tính / method bất đồng bộ, cho phép kiểm tra trạng thái của phép tính (đã thực hiện xong chưa, kết quả trả về là gì…), bắt sự kiện khi method hoàn thành…</a:t>
            </a:r>
            <a:endParaRPr b="0" lang="en-US" sz="2400" spc="-1" strike="noStrike">
              <a:latin typeface="Arial"/>
            </a:endParaRPr>
          </a:p>
          <a:p>
            <a:pPr marL="216000" indent="-216000">
              <a:lnSpc>
                <a:spcPct val="150000"/>
              </a:lnSpc>
              <a:spcBef>
                <a:spcPts val="870"/>
              </a:spcBef>
              <a:spcAft>
                <a:spcPts val="870"/>
              </a:spcAft>
              <a:buClr>
                <a:srgbClr val="000000"/>
              </a:buClr>
              <a:buSzPct val="45000"/>
              <a:buFont typeface="Wingdings" charset="2"/>
              <a:buChar char=""/>
            </a:pPr>
            <a:r>
              <a:rPr b="0" lang="en-US" sz="2400" spc="-1" strike="noStrike">
                <a:latin typeface="Arial"/>
              </a:rPr>
              <a:t>Vd: https://stackjava.com/java8/completablefuture-la-gi-code-vi-du-java-completablefuture-java-8.html</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 name="TextShape 1"/>
          <p:cNvSpPr txBox="1"/>
          <p:nvPr/>
        </p:nvSpPr>
        <p:spPr>
          <a:xfrm>
            <a:off x="504000" y="301320"/>
            <a:ext cx="9071640" cy="795960"/>
          </a:xfrm>
          <a:prstGeom prst="rect">
            <a:avLst/>
          </a:prstGeom>
          <a:noFill/>
          <a:ln>
            <a:noFill/>
          </a:ln>
        </p:spPr>
        <p:txBody>
          <a:bodyPr lIns="0" rIns="0" tIns="0" bIns="0" anchor="ctr">
            <a:spAutoFit/>
          </a:bodyPr>
          <a:p>
            <a:pPr marL="216000" indent="-216000" algn="ctr">
              <a:lnSpc>
                <a:spcPct val="115000"/>
              </a:lnSpc>
              <a:spcBef>
                <a:spcPts val="581"/>
              </a:spcBef>
              <a:spcAft>
                <a:spcPts val="581"/>
              </a:spcAft>
              <a:buClr>
                <a:srgbClr val="000000"/>
              </a:buClr>
              <a:buSzPct val="45000"/>
              <a:buFont typeface="Wingdings" charset="2"/>
              <a:buChar char=""/>
            </a:pPr>
            <a:r>
              <a:rPr b="1" lang="en-US" sz="2800" spc="-1" strike="noStrike">
                <a:latin typeface="Arial"/>
              </a:rPr>
              <a:t>Future vs CompletableFuture</a:t>
            </a:r>
            <a:endParaRPr b="0" lang="en-US" sz="2800" spc="-1" strike="noStrike">
              <a:latin typeface="Arial"/>
            </a:endParaRPr>
          </a:p>
        </p:txBody>
      </p:sp>
      <p:sp>
        <p:nvSpPr>
          <p:cNvPr id="65" name="TextShape 2"/>
          <p:cNvSpPr txBox="1"/>
          <p:nvPr/>
        </p:nvSpPr>
        <p:spPr>
          <a:xfrm>
            <a:off x="924120" y="1420200"/>
            <a:ext cx="8859960" cy="4980600"/>
          </a:xfrm>
          <a:prstGeom prst="rect">
            <a:avLst/>
          </a:prstGeom>
          <a:noFill/>
          <a:ln>
            <a:noFill/>
          </a:ln>
        </p:spPr>
        <p:txBody>
          <a:bodyPr lIns="90000" rIns="90000" tIns="45000" bIns="45000">
            <a:spAutoFit/>
          </a:bodyPr>
          <a:p>
            <a:pPr marL="216000" indent="-216000">
              <a:lnSpc>
                <a:spcPct val="150000"/>
              </a:lnSpc>
              <a:spcBef>
                <a:spcPts val="870"/>
              </a:spcBef>
              <a:spcAft>
                <a:spcPts val="870"/>
              </a:spcAft>
              <a:buClr>
                <a:srgbClr val="000000"/>
              </a:buClr>
              <a:buSzPct val="45000"/>
              <a:buFont typeface="Wingdings" charset="2"/>
              <a:buChar char=""/>
            </a:pPr>
            <a:r>
              <a:rPr b="0" lang="en-US" sz="2400" spc="-1" strike="noStrike">
                <a:latin typeface="Arial"/>
              </a:rPr>
              <a:t>Future là một tính năng cung cấp từ Java 5. Future là kết quả trả về của một tính toán bất đồng bộ (khi tính toán nó sẽ tạo ra một thread riêng để chạy và sau đó trả về kết quả vào Future)</a:t>
            </a:r>
            <a:endParaRPr b="0" lang="en-US" sz="2400" spc="-1" strike="noStrike">
              <a:latin typeface="Arial"/>
            </a:endParaRPr>
          </a:p>
          <a:p>
            <a:pPr marL="216000" indent="-216000">
              <a:lnSpc>
                <a:spcPct val="150000"/>
              </a:lnSpc>
              <a:spcBef>
                <a:spcPts val="870"/>
              </a:spcBef>
              <a:spcAft>
                <a:spcPts val="870"/>
              </a:spcAft>
              <a:buClr>
                <a:srgbClr val="000000"/>
              </a:buClr>
              <a:buSzPct val="45000"/>
              <a:buFont typeface="Wingdings" charset="2"/>
              <a:buChar char=""/>
            </a:pPr>
            <a:r>
              <a:rPr b="0" lang="en-US" sz="2400" spc="-1" strike="noStrike">
                <a:latin typeface="Arial"/>
              </a:rPr>
              <a:t>CompletableFuture được cung tấp từ Java 8, nó thực hiện implements lại Future và khắc phục, bổ sung các hạn chế mà Future chưa xử lý được.</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 name="TextShape 1"/>
          <p:cNvSpPr txBox="1"/>
          <p:nvPr/>
        </p:nvSpPr>
        <p:spPr>
          <a:xfrm>
            <a:off x="504000" y="301320"/>
            <a:ext cx="9071640" cy="795960"/>
          </a:xfrm>
          <a:prstGeom prst="rect">
            <a:avLst/>
          </a:prstGeom>
          <a:noFill/>
          <a:ln>
            <a:noFill/>
          </a:ln>
        </p:spPr>
        <p:txBody>
          <a:bodyPr lIns="0" rIns="0" tIns="0" bIns="0" anchor="ctr">
            <a:spAutoFit/>
          </a:bodyPr>
          <a:p>
            <a:pPr marL="216000" indent="-216000" algn="ctr">
              <a:lnSpc>
                <a:spcPct val="115000"/>
              </a:lnSpc>
              <a:spcBef>
                <a:spcPts val="581"/>
              </a:spcBef>
              <a:spcAft>
                <a:spcPts val="581"/>
              </a:spcAft>
              <a:buClr>
                <a:srgbClr val="000000"/>
              </a:buClr>
              <a:buSzPct val="45000"/>
              <a:buFont typeface="Wingdings" charset="2"/>
              <a:buChar char=""/>
            </a:pPr>
            <a:r>
              <a:rPr b="1" lang="en-US" sz="2800" spc="-1" strike="noStrike">
                <a:latin typeface="Arial"/>
              </a:rPr>
              <a:t>Future vs CompletableFuture</a:t>
            </a:r>
            <a:endParaRPr b="0" lang="en-US" sz="2800" spc="-1" strike="noStrike">
              <a:latin typeface="Arial"/>
            </a:endParaRPr>
          </a:p>
        </p:txBody>
      </p:sp>
      <p:sp>
        <p:nvSpPr>
          <p:cNvPr id="67" name="TextShape 2"/>
          <p:cNvSpPr txBox="1"/>
          <p:nvPr/>
        </p:nvSpPr>
        <p:spPr>
          <a:xfrm>
            <a:off x="924120" y="1420200"/>
            <a:ext cx="8859960" cy="5882040"/>
          </a:xfrm>
          <a:prstGeom prst="rect">
            <a:avLst/>
          </a:prstGeom>
          <a:noFill/>
          <a:ln>
            <a:noFill/>
          </a:ln>
        </p:spPr>
        <p:txBody>
          <a:bodyPr lIns="90000" rIns="90000" tIns="45000" bIns="45000">
            <a:spAutoFit/>
          </a:bodyPr>
          <a:p>
            <a:pPr marL="216000" indent="-216000">
              <a:spcBef>
                <a:spcPts val="1159"/>
              </a:spcBef>
              <a:spcAft>
                <a:spcPts val="1159"/>
              </a:spcAft>
              <a:buClr>
                <a:srgbClr val="000000"/>
              </a:buClr>
              <a:buSzPct val="45000"/>
              <a:buFont typeface="Wingdings" charset="2"/>
              <a:buChar char=""/>
            </a:pPr>
            <a:r>
              <a:rPr b="0" lang="en-US" sz="1800" spc="-1" strike="noStrike">
                <a:latin typeface="Arial"/>
              </a:rPr>
              <a:t>CompletableFuture implements từ Future do đó nó có thể làm tất cả những gì mà Future cung cấp.</a:t>
            </a:r>
            <a:endParaRPr b="0" lang="en-US" sz="1800" spc="-1" strike="noStrike">
              <a:latin typeface="Arial"/>
            </a:endParaRPr>
          </a:p>
          <a:p>
            <a:pPr marL="216000" indent="-216000">
              <a:spcBef>
                <a:spcPts val="1159"/>
              </a:spcBef>
              <a:spcAft>
                <a:spcPts val="1159"/>
              </a:spcAft>
              <a:buClr>
                <a:srgbClr val="000000"/>
              </a:buClr>
              <a:buSzPct val="45000"/>
              <a:buFont typeface="Wingdings" charset="2"/>
              <a:buChar char=""/>
            </a:pPr>
            <a:r>
              <a:rPr b="0" lang="en-US" sz="1800" spc="-1" strike="noStrike">
                <a:latin typeface="Arial"/>
              </a:rPr>
              <a:t>Ngoài ra CompletableFuture còn implements CompletionStage nên nó thể khắc phục các hạn chế mà Future chưa thể làm được như:</a:t>
            </a:r>
            <a:endParaRPr b="0" lang="en-US" sz="1800" spc="-1" strike="noStrike">
              <a:latin typeface="Arial"/>
            </a:endParaRPr>
          </a:p>
          <a:p>
            <a:pPr marL="216000" indent="-216000">
              <a:spcBef>
                <a:spcPts val="1159"/>
              </a:spcBef>
              <a:spcAft>
                <a:spcPts val="1159"/>
              </a:spcAft>
              <a:buClr>
                <a:srgbClr val="000000"/>
              </a:buClr>
              <a:buSzPct val="45000"/>
              <a:buFont typeface="Wingdings" charset="2"/>
              <a:buChar char=""/>
            </a:pPr>
            <a:r>
              <a:rPr b="0" lang="en-US" sz="1800" spc="-1" strike="noStrike">
                <a:latin typeface="Arial"/>
              </a:rPr>
              <a:t>CompletableFuture thông báo và cho phép lắng nghe sự kiện hoàn thành, ta có thể xử lý dữ liệu, thêm các hành động khi CompletableFuture thực hiện xong với các method thenRun, thenAccept, thenApply, handle, thenApply...</a:t>
            </a:r>
            <a:endParaRPr b="0" lang="en-US" sz="1800" spc="-1" strike="noStrike">
              <a:latin typeface="Arial"/>
            </a:endParaRPr>
          </a:p>
          <a:p>
            <a:pPr marL="216000" indent="-216000">
              <a:spcBef>
                <a:spcPts val="1159"/>
              </a:spcBef>
              <a:spcAft>
                <a:spcPts val="1159"/>
              </a:spcAft>
              <a:buClr>
                <a:srgbClr val="000000"/>
              </a:buClr>
              <a:buSzPct val="45000"/>
              <a:buFont typeface="Wingdings" charset="2"/>
              <a:buChar char=""/>
            </a:pPr>
            <a:r>
              <a:rPr b="0" lang="en-US" sz="1800" spc="-1" strike="noStrike">
                <a:latin typeface="Arial"/>
              </a:rPr>
              <a:t>CompletableFuture hỗ trợ xử lý async và cả sync cho các hành động xử lý dữ liệu với  các method thenRunAsync, thenAcceptAsync, thenApplyAsync, handleAsync, thenApplyAsync...</a:t>
            </a:r>
            <a:endParaRPr b="0" lang="en-US" sz="1800" spc="-1" strike="noStrike">
              <a:latin typeface="Arial"/>
            </a:endParaRPr>
          </a:p>
          <a:p>
            <a:pPr marL="216000" indent="-216000">
              <a:spcBef>
                <a:spcPts val="1159"/>
              </a:spcBef>
              <a:spcAft>
                <a:spcPts val="1159"/>
              </a:spcAft>
              <a:buClr>
                <a:srgbClr val="000000"/>
              </a:buClr>
              <a:buSzPct val="45000"/>
              <a:buFont typeface="Wingdings" charset="2"/>
              <a:buChar char=""/>
            </a:pPr>
            <a:r>
              <a:rPr b="0" lang="en-US" sz="1800" spc="-1" strike="noStrike">
                <a:latin typeface="Arial"/>
              </a:rPr>
              <a:t>Ta có thể bắt CompletableFuture hoàn thành và trả về một giá trị mặc định nào đó</a:t>
            </a:r>
            <a:endParaRPr b="0" lang="en-US" sz="1800" spc="-1" strike="noStrike">
              <a:latin typeface="Arial"/>
            </a:endParaRPr>
          </a:p>
          <a:p>
            <a:pPr marL="216000" indent="-216000">
              <a:spcBef>
                <a:spcPts val="1159"/>
              </a:spcBef>
              <a:spcAft>
                <a:spcPts val="1159"/>
              </a:spcAft>
              <a:buClr>
                <a:srgbClr val="000000"/>
              </a:buClr>
              <a:buSzPct val="45000"/>
              <a:buFont typeface="Wingdings" charset="2"/>
              <a:buChar char=""/>
            </a:pPr>
            <a:r>
              <a:rPr b="0" lang="en-US" sz="1800" spc="-1" strike="noStrike">
                <a:latin typeface="Arial"/>
              </a:rPr>
              <a:t>CompletableFuture cho phép xử lý exception với method handle, handleAsync</a:t>
            </a:r>
            <a:endParaRPr b="0" lang="en-US" sz="1800" spc="-1" strike="noStrike">
              <a:latin typeface="Arial"/>
            </a:endParaRPr>
          </a:p>
          <a:p>
            <a:pPr marL="216000" indent="-216000">
              <a:spcBef>
                <a:spcPts val="1159"/>
              </a:spcBef>
              <a:spcAft>
                <a:spcPts val="1159"/>
              </a:spcAft>
              <a:buClr>
                <a:srgbClr val="000000"/>
              </a:buClr>
              <a:buSzPct val="45000"/>
              <a:buFont typeface="Wingdings" charset="2"/>
              <a:buChar char=""/>
            </a:pPr>
            <a:r>
              <a:rPr b="0" lang="en-US" sz="1800" spc="-1" strike="noStrike">
                <a:latin typeface="Arial"/>
              </a:rPr>
              <a:t>CompletableFuture cho phép xử lý kết hợp nhiều tính toán bất đồng bộ với nhau như</a:t>
            </a:r>
            <a:endParaRPr b="0" lang="en-US" sz="1800" spc="-1" strike="noStrike">
              <a:latin typeface="Arial"/>
            </a:endParaRPr>
          </a:p>
          <a:p>
            <a:pPr marL="216000" indent="-216000">
              <a:spcBef>
                <a:spcPts val="1159"/>
              </a:spcBef>
              <a:spcAft>
                <a:spcPts val="1159"/>
              </a:spcAft>
              <a:buClr>
                <a:srgbClr val="000000"/>
              </a:buClr>
              <a:buSzPct val="45000"/>
              <a:buFont typeface="Wingdings" charset="2"/>
              <a:buChar char=""/>
            </a:pPr>
            <a:r>
              <a:rPr b="0" lang="en-US" sz="1800" spc="-1" strike="noStrike">
                <a:latin typeface="Arial"/>
              </a:rPr>
              <a:t>Thực hiện các tính toán theo một thứ tự với method thenApply, thenRun, thenAccept(Ví dụ hành động 1 xong thì mới bắt đầu hành động 2)</a:t>
            </a:r>
            <a:endParaRPr b="0" lang="en-US" sz="1800" spc="-1" strike="noStrike">
              <a:latin typeface="Arial"/>
            </a:endParaRPr>
          </a:p>
          <a:p>
            <a:pPr marL="216000" indent="-216000">
              <a:spcBef>
                <a:spcPts val="1159"/>
              </a:spcBef>
              <a:spcAft>
                <a:spcPts val="1159"/>
              </a:spcAft>
              <a:buClr>
                <a:srgbClr val="000000"/>
              </a:buClr>
              <a:buSzPct val="45000"/>
              <a:buFont typeface="Wingdings" charset="2"/>
              <a:buChar char=""/>
            </a:pPr>
            <a:r>
              <a:rPr b="0" lang="en-US" sz="1800" spc="-1" strike="noStrike">
                <a:latin typeface="Arial"/>
              </a:rPr>
              <a:t>bắt sự kiện khi nhiều CompletableFuture hoàn thành với method allOf (ví dụ cả hành động 1 và hành động 2 xong thì mới bắt đầu hành động 3)</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 name="TextShape 1"/>
          <p:cNvSpPr txBox="1"/>
          <p:nvPr/>
        </p:nvSpPr>
        <p:spPr>
          <a:xfrm>
            <a:off x="504000" y="301320"/>
            <a:ext cx="9071640" cy="795960"/>
          </a:xfrm>
          <a:prstGeom prst="rect">
            <a:avLst/>
          </a:prstGeom>
          <a:noFill/>
          <a:ln>
            <a:noFill/>
          </a:ln>
        </p:spPr>
        <p:txBody>
          <a:bodyPr lIns="0" rIns="0" tIns="0" bIns="0" anchor="ctr">
            <a:spAutoFit/>
          </a:bodyPr>
          <a:p>
            <a:pPr marL="216000" indent="-216000" algn="ctr">
              <a:lnSpc>
                <a:spcPct val="115000"/>
              </a:lnSpc>
              <a:spcBef>
                <a:spcPts val="581"/>
              </a:spcBef>
              <a:spcAft>
                <a:spcPts val="581"/>
              </a:spcAft>
              <a:buClr>
                <a:srgbClr val="000000"/>
              </a:buClr>
              <a:buSzPct val="45000"/>
              <a:buFont typeface="Wingdings" charset="2"/>
              <a:buChar char=""/>
            </a:pPr>
            <a:r>
              <a:rPr b="1" lang="en-US" sz="2800" spc="-1" strike="noStrike">
                <a:latin typeface="Arial"/>
              </a:rPr>
              <a:t>How to init object in Java?</a:t>
            </a:r>
            <a:endParaRPr b="0" lang="en-US" sz="2800" spc="-1" strike="noStrike">
              <a:latin typeface="Arial"/>
            </a:endParaRPr>
          </a:p>
        </p:txBody>
      </p:sp>
      <p:sp>
        <p:nvSpPr>
          <p:cNvPr id="69" name="TextShape 2"/>
          <p:cNvSpPr txBox="1"/>
          <p:nvPr/>
        </p:nvSpPr>
        <p:spPr>
          <a:xfrm>
            <a:off x="924120" y="1420200"/>
            <a:ext cx="8859960" cy="5882040"/>
          </a:xfrm>
          <a:prstGeom prst="rect">
            <a:avLst/>
          </a:prstGeom>
          <a:noFill/>
          <a:ln>
            <a:noFill/>
          </a:ln>
        </p:spPr>
        <p:txBody>
          <a:bodyPr lIns="90000" rIns="90000" tIns="45000" bIns="45000">
            <a:spAutoFit/>
          </a:bodyPr>
          <a:p>
            <a:pPr marL="216000" indent="-216000">
              <a:spcBef>
                <a:spcPts val="1159"/>
              </a:spcBef>
              <a:spcAft>
                <a:spcPts val="1159"/>
              </a:spcAft>
              <a:buClr>
                <a:srgbClr val="000000"/>
              </a:buClr>
              <a:buSzPct val="45000"/>
              <a:buFont typeface="Wingdings" charset="2"/>
              <a:buChar char=""/>
            </a:pPr>
            <a:r>
              <a:rPr b="0" lang="en-US" sz="1800" spc="-1" strike="noStrike">
                <a:latin typeface="Arial"/>
              </a:rPr>
              <a:t>#1: Using “</a:t>
            </a:r>
            <a:r>
              <a:rPr b="0" i="1" lang="en-US" sz="1800" spc="-1" strike="noStrike">
                <a:latin typeface="Arial"/>
              </a:rPr>
              <a:t>new</a:t>
            </a:r>
            <a:r>
              <a:rPr b="0" lang="en-US" sz="1800" spc="-1" strike="noStrike">
                <a:latin typeface="Arial"/>
              </a:rPr>
              <a:t>” key:  Customer c1 = new Customer();</a:t>
            </a:r>
            <a:endParaRPr b="0" lang="en-US" sz="1800" spc="-1" strike="noStrike">
              <a:latin typeface="Arial"/>
            </a:endParaRPr>
          </a:p>
          <a:p>
            <a:pPr marL="216000" indent="-216000">
              <a:spcBef>
                <a:spcPts val="1159"/>
              </a:spcBef>
              <a:spcAft>
                <a:spcPts val="1159"/>
              </a:spcAft>
              <a:buClr>
                <a:srgbClr val="000000"/>
              </a:buClr>
              <a:buSzPct val="45000"/>
              <a:buFont typeface="Wingdings" charset="2"/>
              <a:buChar char=""/>
            </a:pPr>
            <a:r>
              <a:rPr b="0" lang="en-US" sz="1800" spc="-1" strike="noStrike">
                <a:latin typeface="Arial"/>
              </a:rPr>
              <a:t>#2: Using method </a:t>
            </a:r>
            <a:r>
              <a:rPr b="0" i="1" lang="en-US" sz="1800" spc="-1" strike="noStrike">
                <a:latin typeface="Arial"/>
              </a:rPr>
              <a:t>newInstance()</a:t>
            </a:r>
            <a:endParaRPr b="0" lang="en-US" sz="1800" spc="-1" strike="noStrike">
              <a:latin typeface="Arial"/>
            </a:endParaRPr>
          </a:p>
        </p:txBody>
      </p:sp>
      <p:pic>
        <p:nvPicPr>
          <p:cNvPr id="70" name="" descr=""/>
          <p:cNvPicPr/>
          <p:nvPr/>
        </p:nvPicPr>
        <p:blipFill>
          <a:blip r:embed="rId1"/>
          <a:stretch/>
        </p:blipFill>
        <p:spPr>
          <a:xfrm>
            <a:off x="1828800" y="2522520"/>
            <a:ext cx="6428880" cy="2323800"/>
          </a:xfrm>
          <a:prstGeom prst="rect">
            <a:avLst/>
          </a:prstGeom>
          <a:ln>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 name="TextShape 1"/>
          <p:cNvSpPr txBox="1"/>
          <p:nvPr/>
        </p:nvSpPr>
        <p:spPr>
          <a:xfrm>
            <a:off x="504000" y="301320"/>
            <a:ext cx="9071640" cy="795960"/>
          </a:xfrm>
          <a:prstGeom prst="rect">
            <a:avLst/>
          </a:prstGeom>
          <a:noFill/>
          <a:ln>
            <a:noFill/>
          </a:ln>
        </p:spPr>
        <p:txBody>
          <a:bodyPr lIns="0" rIns="0" tIns="0" bIns="0" anchor="ctr">
            <a:spAutoFit/>
          </a:bodyPr>
          <a:p>
            <a:pPr marL="216000" indent="-216000" algn="ctr">
              <a:lnSpc>
                <a:spcPct val="115000"/>
              </a:lnSpc>
              <a:spcBef>
                <a:spcPts val="581"/>
              </a:spcBef>
              <a:spcAft>
                <a:spcPts val="581"/>
              </a:spcAft>
              <a:buClr>
                <a:srgbClr val="000000"/>
              </a:buClr>
              <a:buSzPct val="45000"/>
              <a:buFont typeface="Wingdings" charset="2"/>
              <a:buChar char=""/>
            </a:pPr>
            <a:r>
              <a:rPr b="1" lang="en-US" sz="2800" spc="-1" strike="noStrike">
                <a:latin typeface="Arial"/>
              </a:rPr>
              <a:t>How to init object in Java?</a:t>
            </a:r>
            <a:endParaRPr b="0" lang="en-US" sz="2800" spc="-1" strike="noStrike">
              <a:latin typeface="Arial"/>
            </a:endParaRPr>
          </a:p>
        </p:txBody>
      </p:sp>
      <p:sp>
        <p:nvSpPr>
          <p:cNvPr id="72" name="TextShape 2"/>
          <p:cNvSpPr txBox="1"/>
          <p:nvPr/>
        </p:nvSpPr>
        <p:spPr>
          <a:xfrm>
            <a:off x="924120" y="1420200"/>
            <a:ext cx="8859960" cy="5882040"/>
          </a:xfrm>
          <a:prstGeom prst="rect">
            <a:avLst/>
          </a:prstGeom>
          <a:noFill/>
          <a:ln>
            <a:noFill/>
          </a:ln>
        </p:spPr>
        <p:txBody>
          <a:bodyPr lIns="90000" rIns="90000" tIns="45000" bIns="45000">
            <a:spAutoFit/>
          </a:bodyPr>
          <a:p>
            <a:pPr marL="216000" indent="-216000">
              <a:spcBef>
                <a:spcPts val="1159"/>
              </a:spcBef>
              <a:spcAft>
                <a:spcPts val="1159"/>
              </a:spcAft>
              <a:buClr>
                <a:srgbClr val="000000"/>
              </a:buClr>
              <a:buSzPct val="45000"/>
              <a:buFont typeface="Wingdings" charset="2"/>
              <a:buChar char=""/>
            </a:pPr>
            <a:r>
              <a:rPr b="0" lang="en-US" sz="1800" spc="-1" strike="noStrike">
                <a:latin typeface="Arial"/>
              </a:rPr>
              <a:t>#3: Clone object, Class của đối tượng được clone phải implement interface Cloneable và override lại method clone():</a:t>
            </a:r>
            <a:endParaRPr b="0" lang="en-US" sz="1800" spc="-1" strike="noStrike">
              <a:latin typeface="Arial"/>
            </a:endParaRPr>
          </a:p>
        </p:txBody>
      </p:sp>
      <p:pic>
        <p:nvPicPr>
          <p:cNvPr id="73" name="" descr=""/>
          <p:cNvPicPr/>
          <p:nvPr/>
        </p:nvPicPr>
        <p:blipFill>
          <a:blip r:embed="rId1"/>
          <a:stretch/>
        </p:blipFill>
        <p:spPr>
          <a:xfrm>
            <a:off x="2352960" y="2108520"/>
            <a:ext cx="5419440" cy="3161880"/>
          </a:xfrm>
          <a:prstGeom prst="rect">
            <a:avLst/>
          </a:prstGeom>
          <a:ln>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 name="TextShape 1"/>
          <p:cNvSpPr txBox="1"/>
          <p:nvPr/>
        </p:nvSpPr>
        <p:spPr>
          <a:xfrm>
            <a:off x="504000" y="301320"/>
            <a:ext cx="9071640" cy="795960"/>
          </a:xfrm>
          <a:prstGeom prst="rect">
            <a:avLst/>
          </a:prstGeom>
          <a:noFill/>
          <a:ln>
            <a:noFill/>
          </a:ln>
        </p:spPr>
        <p:txBody>
          <a:bodyPr lIns="0" rIns="0" tIns="0" bIns="0" anchor="ctr">
            <a:spAutoFit/>
          </a:bodyPr>
          <a:p>
            <a:pPr marL="216000" indent="-216000" algn="ctr">
              <a:lnSpc>
                <a:spcPct val="115000"/>
              </a:lnSpc>
              <a:spcBef>
                <a:spcPts val="581"/>
              </a:spcBef>
              <a:spcAft>
                <a:spcPts val="581"/>
              </a:spcAft>
              <a:buClr>
                <a:srgbClr val="000000"/>
              </a:buClr>
              <a:buSzPct val="45000"/>
              <a:buFont typeface="Wingdings" charset="2"/>
              <a:buChar char=""/>
            </a:pPr>
            <a:r>
              <a:rPr b="1" lang="en-US" sz="2800" spc="-1" strike="noStrike">
                <a:latin typeface="Arial"/>
              </a:rPr>
              <a:t>How to init object in Java?</a:t>
            </a:r>
            <a:endParaRPr b="0" lang="en-US" sz="2800" spc="-1" strike="noStrike">
              <a:latin typeface="Arial"/>
            </a:endParaRPr>
          </a:p>
        </p:txBody>
      </p:sp>
      <p:sp>
        <p:nvSpPr>
          <p:cNvPr id="75" name="TextShape 2"/>
          <p:cNvSpPr txBox="1"/>
          <p:nvPr/>
        </p:nvSpPr>
        <p:spPr>
          <a:xfrm>
            <a:off x="924120" y="1420200"/>
            <a:ext cx="8859960" cy="5882040"/>
          </a:xfrm>
          <a:prstGeom prst="rect">
            <a:avLst/>
          </a:prstGeom>
          <a:noFill/>
          <a:ln>
            <a:noFill/>
          </a:ln>
        </p:spPr>
        <p:txBody>
          <a:bodyPr lIns="90000" rIns="90000" tIns="45000" bIns="45000">
            <a:spAutoFit/>
          </a:bodyPr>
          <a:p>
            <a:pPr marL="216000" indent="-216000">
              <a:spcBef>
                <a:spcPts val="1159"/>
              </a:spcBef>
              <a:spcAft>
                <a:spcPts val="1159"/>
              </a:spcAft>
              <a:buClr>
                <a:srgbClr val="000000"/>
              </a:buClr>
              <a:buSzPct val="45000"/>
              <a:buFont typeface="Wingdings" charset="2"/>
              <a:buChar char=""/>
            </a:pPr>
            <a:r>
              <a:rPr b="0" lang="en-US" sz="1800" spc="-1" strike="noStrike">
                <a:latin typeface="Arial"/>
              </a:rPr>
              <a:t>#3: Sử dụng deserialization, Cách này chính là chuyển một mảng byte thành đối tượng.</a:t>
            </a:r>
            <a:endParaRPr b="0" lang="en-US" sz="1800" spc="-1" strike="noStrike">
              <a:latin typeface="Arial"/>
            </a:endParaRPr>
          </a:p>
        </p:txBody>
      </p:sp>
      <p:pic>
        <p:nvPicPr>
          <p:cNvPr id="76" name="" descr=""/>
          <p:cNvPicPr/>
          <p:nvPr/>
        </p:nvPicPr>
        <p:blipFill>
          <a:blip r:embed="rId1"/>
          <a:stretch/>
        </p:blipFill>
        <p:spPr>
          <a:xfrm>
            <a:off x="1856160" y="2581560"/>
            <a:ext cx="7013520" cy="3453480"/>
          </a:xfrm>
          <a:prstGeom prst="rect">
            <a:avLst/>
          </a:prstGeom>
          <a:ln>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 name="TextShape 1"/>
          <p:cNvSpPr txBox="1"/>
          <p:nvPr/>
        </p:nvSpPr>
        <p:spPr>
          <a:xfrm>
            <a:off x="504000" y="301320"/>
            <a:ext cx="9071640" cy="795960"/>
          </a:xfrm>
          <a:prstGeom prst="rect">
            <a:avLst/>
          </a:prstGeom>
          <a:noFill/>
          <a:ln>
            <a:noFill/>
          </a:ln>
        </p:spPr>
        <p:txBody>
          <a:bodyPr lIns="0" rIns="0" tIns="0" bIns="0" anchor="ctr">
            <a:spAutoFit/>
          </a:bodyPr>
          <a:p>
            <a:pPr marL="216000" indent="-216000" algn="ctr">
              <a:lnSpc>
                <a:spcPct val="115000"/>
              </a:lnSpc>
              <a:spcBef>
                <a:spcPts val="581"/>
              </a:spcBef>
              <a:spcAft>
                <a:spcPts val="581"/>
              </a:spcAft>
              <a:buClr>
                <a:srgbClr val="000000"/>
              </a:buClr>
              <a:buSzPct val="45000"/>
              <a:buFont typeface="Wingdings" charset="2"/>
              <a:buChar char=""/>
            </a:pPr>
            <a:r>
              <a:rPr b="1" lang="en-US" sz="2200" spc="-1" strike="noStrike">
                <a:latin typeface="Arial"/>
              </a:rPr>
              <a:t>String Pool, StringBuffer, StringBuilder</a:t>
            </a:r>
            <a:endParaRPr b="0" lang="en-US" sz="2200" spc="-1" strike="noStrike">
              <a:latin typeface="Arial"/>
            </a:endParaRPr>
          </a:p>
        </p:txBody>
      </p:sp>
      <p:sp>
        <p:nvSpPr>
          <p:cNvPr id="78" name="TextShape 2"/>
          <p:cNvSpPr txBox="1"/>
          <p:nvPr/>
        </p:nvSpPr>
        <p:spPr>
          <a:xfrm>
            <a:off x="924120" y="1420200"/>
            <a:ext cx="8859960" cy="5925240"/>
          </a:xfrm>
          <a:prstGeom prst="rect">
            <a:avLst/>
          </a:prstGeom>
          <a:noFill/>
          <a:ln>
            <a:noFill/>
          </a:ln>
        </p:spPr>
        <p:txBody>
          <a:bodyPr lIns="90000" rIns="90000" tIns="45000" bIns="45000">
            <a:spAutoFit/>
          </a:bodyPr>
          <a:p>
            <a:pPr marL="216000" indent="-216000">
              <a:spcBef>
                <a:spcPts val="1451"/>
              </a:spcBef>
              <a:spcAft>
                <a:spcPts val="1451"/>
              </a:spcAft>
              <a:buClr>
                <a:srgbClr val="000000"/>
              </a:buClr>
              <a:buSzPct val="45000"/>
              <a:buFont typeface="Wingdings" charset="2"/>
              <a:buChar char=""/>
            </a:pPr>
            <a:r>
              <a:rPr b="0" lang="en-US" sz="2000" spc="-1" strike="noStrike">
                <a:latin typeface="Arial"/>
              </a:rPr>
              <a:t> </a:t>
            </a:r>
            <a:endParaRPr b="0" lang="en-US" sz="2000" spc="-1" strike="noStrike">
              <a:latin typeface="Arial"/>
            </a:endParaRPr>
          </a:p>
          <a:p>
            <a:pPr marL="216000" indent="-216000">
              <a:spcBef>
                <a:spcPts val="1451"/>
              </a:spcBef>
              <a:spcAft>
                <a:spcPts val="1451"/>
              </a:spcAft>
              <a:buClr>
                <a:srgbClr val="000000"/>
              </a:buClr>
              <a:buSzPct val="45000"/>
              <a:buFont typeface="Wingdings" charset="2"/>
              <a:buChar char=""/>
            </a:pPr>
            <a:r>
              <a:rPr b="0" lang="en-US" sz="2000" spc="-1" strike="noStrike">
                <a:latin typeface="Arial"/>
              </a:rPr>
              <a:t> </a:t>
            </a:r>
            <a:endParaRPr b="0" lang="en-US" sz="2000" spc="-1" strike="noStrike">
              <a:latin typeface="Arial"/>
            </a:endParaRPr>
          </a:p>
          <a:p>
            <a:pPr marL="216000" indent="-216000">
              <a:spcBef>
                <a:spcPts val="1451"/>
              </a:spcBef>
              <a:spcAft>
                <a:spcPts val="1451"/>
              </a:spcAft>
              <a:buClr>
                <a:srgbClr val="000000"/>
              </a:buClr>
              <a:buSzPct val="45000"/>
              <a:buFont typeface="Wingdings" charset="2"/>
              <a:buChar char=""/>
            </a:pPr>
            <a:r>
              <a:rPr b="0" lang="en-US" sz="2000" spc="-1" strike="noStrike">
                <a:latin typeface="Arial"/>
              </a:rPr>
              <a:t> </a:t>
            </a:r>
            <a:endParaRPr b="0" lang="en-US" sz="2000" spc="-1" strike="noStrike">
              <a:latin typeface="Arial"/>
            </a:endParaRPr>
          </a:p>
          <a:p>
            <a:pPr marL="216000" indent="-216000">
              <a:spcBef>
                <a:spcPts val="1451"/>
              </a:spcBef>
              <a:spcAft>
                <a:spcPts val="1451"/>
              </a:spcAft>
              <a:buClr>
                <a:srgbClr val="000000"/>
              </a:buClr>
              <a:buSzPct val="45000"/>
              <a:buFont typeface="Wingdings" charset="2"/>
              <a:buChar char=""/>
            </a:pPr>
            <a:r>
              <a:rPr b="0" lang="en-US" sz="2000" spc="-1" strike="noStrike">
                <a:latin typeface="Arial"/>
              </a:rPr>
              <a:t> </a:t>
            </a:r>
            <a:endParaRPr b="0" lang="en-US" sz="2000" spc="-1" strike="noStrike">
              <a:latin typeface="Arial"/>
            </a:endParaRPr>
          </a:p>
          <a:p>
            <a:pPr marL="216000" indent="-216000">
              <a:spcBef>
                <a:spcPts val="1451"/>
              </a:spcBef>
              <a:spcAft>
                <a:spcPts val="1451"/>
              </a:spcAft>
              <a:buClr>
                <a:srgbClr val="000000"/>
              </a:buClr>
              <a:buSzPct val="45000"/>
              <a:buFont typeface="Wingdings" charset="2"/>
              <a:buChar char=""/>
            </a:pPr>
            <a:r>
              <a:rPr b="0" lang="en-US" sz="2000" spc="-1" strike="noStrike">
                <a:latin typeface="Arial"/>
              </a:rPr>
              <a:t> </a:t>
            </a:r>
            <a:endParaRPr b="0" lang="en-US" sz="2000" spc="-1" strike="noStrike">
              <a:latin typeface="Arial"/>
            </a:endParaRPr>
          </a:p>
          <a:p>
            <a:pPr marL="216000" indent="-216000">
              <a:spcBef>
                <a:spcPts val="1451"/>
              </a:spcBef>
              <a:spcAft>
                <a:spcPts val="1451"/>
              </a:spcAft>
              <a:buClr>
                <a:srgbClr val="000000"/>
              </a:buClr>
              <a:buSzPct val="45000"/>
              <a:buFont typeface="Wingdings" charset="2"/>
              <a:buChar char=""/>
            </a:pPr>
            <a:r>
              <a:rPr b="0" lang="en-US" sz="2000" spc="-1" strike="noStrike">
                <a:latin typeface="Arial"/>
              </a:rPr>
              <a:t> </a:t>
            </a:r>
            <a:endParaRPr b="0" lang="en-US" sz="2000" spc="-1" strike="noStrike">
              <a:latin typeface="Arial"/>
            </a:endParaRPr>
          </a:p>
          <a:p>
            <a:pPr marL="216000" indent="-216000">
              <a:spcBef>
                <a:spcPts val="1451"/>
              </a:spcBef>
              <a:spcAft>
                <a:spcPts val="1451"/>
              </a:spcAft>
              <a:buClr>
                <a:srgbClr val="000000"/>
              </a:buClr>
              <a:buSzPct val="45000"/>
              <a:buFont typeface="Wingdings" charset="2"/>
              <a:buChar char=""/>
            </a:pPr>
            <a:r>
              <a:rPr b="0" lang="en-US" sz="2000" spc="-1" strike="noStrike">
                <a:latin typeface="Arial"/>
              </a:rPr>
              <a:t> </a:t>
            </a:r>
            <a:endParaRPr b="0" lang="en-US" sz="2000" spc="-1" strike="noStrike">
              <a:latin typeface="Arial"/>
            </a:endParaRPr>
          </a:p>
          <a:p>
            <a:pPr marL="216000" indent="-216000">
              <a:spcBef>
                <a:spcPts val="1451"/>
              </a:spcBef>
              <a:spcAft>
                <a:spcPts val="1451"/>
              </a:spcAft>
              <a:buClr>
                <a:srgbClr val="000000"/>
              </a:buClr>
              <a:buSzPct val="45000"/>
              <a:buFont typeface="Wingdings" charset="2"/>
              <a:buChar char=""/>
            </a:pPr>
            <a:r>
              <a:rPr b="0" lang="en-US" sz="2000" spc="-1" strike="noStrike">
                <a:latin typeface="Arial"/>
              </a:rPr>
              <a:t>String is immutable whereas StringBuffer and StringBuider are mutable classes.</a:t>
            </a:r>
            <a:endParaRPr b="0" lang="en-US" sz="2000" spc="-1" strike="noStrike">
              <a:latin typeface="Arial"/>
            </a:endParaRPr>
          </a:p>
          <a:p>
            <a:pPr marL="216000" indent="-216000">
              <a:spcBef>
                <a:spcPts val="1451"/>
              </a:spcBef>
              <a:spcAft>
                <a:spcPts val="1451"/>
              </a:spcAft>
              <a:buClr>
                <a:srgbClr val="000000"/>
              </a:buClr>
              <a:buSzPct val="45000"/>
              <a:buFont typeface="Wingdings" charset="2"/>
              <a:buChar char=""/>
            </a:pPr>
            <a:r>
              <a:rPr b="0" lang="en-US" sz="2000" spc="-1" strike="noStrike">
                <a:latin typeface="Arial"/>
              </a:rPr>
              <a:t>StringBuffer is thread safe and synchronized whereas StringBuilder is not, thats why </a:t>
            </a:r>
            <a:r>
              <a:rPr b="0" i="1" lang="en-US" sz="2000" spc="-1" strike="noStrike">
                <a:latin typeface="Arial"/>
              </a:rPr>
              <a:t>StringBuilder is more faster than StringBuffer</a:t>
            </a:r>
            <a:r>
              <a:rPr b="0" lang="en-US" sz="2000" spc="-1" strike="noStrike">
                <a:latin typeface="Arial"/>
              </a:rPr>
              <a:t>.</a:t>
            </a:r>
            <a:endParaRPr b="0" lang="en-US" sz="2000" spc="-1" strike="noStrike">
              <a:latin typeface="Arial"/>
            </a:endParaRPr>
          </a:p>
          <a:p>
            <a:pPr marL="216000" indent="-216000">
              <a:spcBef>
                <a:spcPts val="1451"/>
              </a:spcBef>
              <a:spcAft>
                <a:spcPts val="1451"/>
              </a:spcAft>
              <a:buClr>
                <a:srgbClr val="000000"/>
              </a:buClr>
              <a:buSzPct val="45000"/>
              <a:buFont typeface="Wingdings" charset="2"/>
              <a:buChar char=""/>
            </a:pPr>
            <a:r>
              <a:rPr b="0" lang="en-US" sz="2000" spc="-1" strike="noStrike">
                <a:latin typeface="Arial"/>
              </a:rPr>
              <a:t>String concat + operator internally uses StringBuffer or StringBuilder class.</a:t>
            </a:r>
            <a:endParaRPr b="0" lang="en-US" sz="2000" spc="-1" strike="noStrike">
              <a:latin typeface="Arial"/>
            </a:endParaRPr>
          </a:p>
          <a:p>
            <a:pPr marL="216000" indent="-216000">
              <a:spcBef>
                <a:spcPts val="1451"/>
              </a:spcBef>
              <a:spcAft>
                <a:spcPts val="1451"/>
              </a:spcAft>
              <a:buClr>
                <a:srgbClr val="000000"/>
              </a:buClr>
              <a:buSzPct val="45000"/>
              <a:buFont typeface="Wingdings" charset="2"/>
              <a:buChar char=""/>
            </a:pPr>
            <a:r>
              <a:rPr b="0" lang="en-US" sz="2000" spc="-1" strike="noStrike">
                <a:latin typeface="Arial"/>
              </a:rPr>
              <a:t>For String manipulations in non-multi threaded environment, we should use StringBuilder else use StringBuffer class.</a:t>
            </a: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 name="TextShape 1"/>
          <p:cNvSpPr txBox="1"/>
          <p:nvPr/>
        </p:nvSpPr>
        <p:spPr>
          <a:xfrm>
            <a:off x="504000" y="301320"/>
            <a:ext cx="9071640" cy="795960"/>
          </a:xfrm>
          <a:prstGeom prst="rect">
            <a:avLst/>
          </a:prstGeom>
          <a:noFill/>
          <a:ln>
            <a:noFill/>
          </a:ln>
        </p:spPr>
        <p:txBody>
          <a:bodyPr lIns="0" rIns="0" tIns="0" bIns="0" anchor="ctr">
            <a:spAutoFit/>
          </a:bodyPr>
          <a:p>
            <a:pPr marL="216000" indent="-216000" algn="ctr">
              <a:lnSpc>
                <a:spcPct val="115000"/>
              </a:lnSpc>
              <a:spcBef>
                <a:spcPts val="581"/>
              </a:spcBef>
              <a:spcAft>
                <a:spcPts val="581"/>
              </a:spcAft>
              <a:buClr>
                <a:srgbClr val="000000"/>
              </a:buClr>
              <a:buSzPct val="45000"/>
              <a:buFont typeface="Wingdings" charset="2"/>
              <a:buChar char=""/>
            </a:pPr>
            <a:r>
              <a:rPr b="1" lang="en-US" sz="2200" spc="-1" strike="noStrike">
                <a:latin typeface="Arial"/>
              </a:rPr>
              <a:t>Exception</a:t>
            </a:r>
            <a:endParaRPr b="0" lang="en-US" sz="2200" spc="-1" strike="noStrike">
              <a:latin typeface="Arial"/>
            </a:endParaRPr>
          </a:p>
        </p:txBody>
      </p:sp>
      <p:pic>
        <p:nvPicPr>
          <p:cNvPr id="80" name="" descr=""/>
          <p:cNvPicPr/>
          <p:nvPr/>
        </p:nvPicPr>
        <p:blipFill>
          <a:blip r:embed="rId1"/>
          <a:stretch/>
        </p:blipFill>
        <p:spPr>
          <a:xfrm>
            <a:off x="2743200" y="1097280"/>
            <a:ext cx="6162480" cy="5648040"/>
          </a:xfrm>
          <a:prstGeom prst="rect">
            <a:avLst/>
          </a:prstGeom>
          <a:ln>
            <a:noFill/>
          </a:ln>
        </p:spPr>
      </p:pic>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 name="TextShape 1"/>
          <p:cNvSpPr txBox="1"/>
          <p:nvPr/>
        </p:nvSpPr>
        <p:spPr>
          <a:xfrm>
            <a:off x="504000" y="301320"/>
            <a:ext cx="9071640" cy="795960"/>
          </a:xfrm>
          <a:prstGeom prst="rect">
            <a:avLst/>
          </a:prstGeom>
          <a:noFill/>
          <a:ln>
            <a:noFill/>
          </a:ln>
        </p:spPr>
        <p:txBody>
          <a:bodyPr lIns="0" rIns="0" tIns="0" bIns="0" anchor="ctr">
            <a:spAutoFit/>
          </a:bodyPr>
          <a:p>
            <a:pPr marL="216000" indent="-216000" algn="ctr">
              <a:lnSpc>
                <a:spcPct val="115000"/>
              </a:lnSpc>
              <a:spcBef>
                <a:spcPts val="581"/>
              </a:spcBef>
              <a:spcAft>
                <a:spcPts val="581"/>
              </a:spcAft>
              <a:buClr>
                <a:srgbClr val="000000"/>
              </a:buClr>
              <a:buSzPct val="45000"/>
              <a:buFont typeface="Wingdings" charset="2"/>
              <a:buChar char=""/>
            </a:pPr>
            <a:r>
              <a:rPr b="1" lang="en-US" sz="2200" spc="-1" strike="noStrike">
                <a:latin typeface="Arial"/>
              </a:rPr>
              <a:t>Database Index</a:t>
            </a:r>
            <a:endParaRPr b="0" lang="en-US" sz="2200" spc="-1" strike="noStrike">
              <a:latin typeface="Arial"/>
            </a:endParaRPr>
          </a:p>
        </p:txBody>
      </p:sp>
      <p:sp>
        <p:nvSpPr>
          <p:cNvPr id="82" name="TextShape 2"/>
          <p:cNvSpPr txBox="1"/>
          <p:nvPr/>
        </p:nvSpPr>
        <p:spPr>
          <a:xfrm>
            <a:off x="1721160" y="2217600"/>
            <a:ext cx="6686640" cy="602280"/>
          </a:xfrm>
          <a:prstGeom prst="rect">
            <a:avLst/>
          </a:prstGeom>
          <a:noFill/>
          <a:ln>
            <a:noFill/>
          </a:ln>
        </p:spPr>
        <p:txBody>
          <a:bodyPr lIns="90000" rIns="90000" tIns="45000" bIns="45000">
            <a:spAutoFit/>
          </a:bodyPr>
          <a:p>
            <a:r>
              <a:rPr b="0" lang="en-US" sz="1800" spc="-1" strike="noStrike">
                <a:latin typeface="Arial"/>
              </a:rPr>
              <a:t>https://viblo.asia/p/tim-hieu-ve-database-index-3wjAM7VgRmWe</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 name="TextShape 1"/>
          <p:cNvSpPr txBox="1"/>
          <p:nvPr/>
        </p:nvSpPr>
        <p:spPr>
          <a:xfrm>
            <a:off x="504000" y="301320"/>
            <a:ext cx="9071640" cy="1262160"/>
          </a:xfrm>
          <a:prstGeom prst="rect">
            <a:avLst/>
          </a:prstGeom>
          <a:noFill/>
          <a:ln>
            <a:noFill/>
          </a:ln>
        </p:spPr>
        <p:txBody>
          <a:bodyPr lIns="0" rIns="0" tIns="0" bIns="0" anchor="ctr">
            <a:spAutoFit/>
          </a:bodyPr>
          <a:p>
            <a:pPr marL="216000" indent="-216000" algn="ctr">
              <a:lnSpc>
                <a:spcPct val="115000"/>
              </a:lnSpc>
              <a:spcBef>
                <a:spcPts val="289"/>
              </a:spcBef>
              <a:spcAft>
                <a:spcPts val="289"/>
              </a:spcAft>
              <a:buClr>
                <a:srgbClr val="000000"/>
              </a:buClr>
              <a:buSzPct val="45000"/>
              <a:buFont typeface="Wingdings" charset="2"/>
              <a:buChar char=""/>
            </a:pPr>
            <a:r>
              <a:rPr b="1" lang="en-US" sz="2600" spc="-1" strike="noStrike">
                <a:latin typeface="Arial"/>
              </a:rPr>
              <a:t>Heap memory vs Stack memory</a:t>
            </a:r>
            <a:endParaRPr b="0" lang="en-US" sz="2600" spc="-1" strike="noStrike">
              <a:latin typeface="Arial"/>
            </a:endParaRPr>
          </a:p>
        </p:txBody>
      </p:sp>
      <p:sp>
        <p:nvSpPr>
          <p:cNvPr id="44" name="TextShape 2"/>
          <p:cNvSpPr txBox="1"/>
          <p:nvPr/>
        </p:nvSpPr>
        <p:spPr>
          <a:xfrm>
            <a:off x="741240" y="1968840"/>
            <a:ext cx="8859960" cy="4980600"/>
          </a:xfrm>
          <a:prstGeom prst="rect">
            <a:avLst/>
          </a:prstGeom>
          <a:noFill/>
          <a:ln>
            <a:noFill/>
          </a:ln>
        </p:spPr>
        <p:txBody>
          <a:bodyPr lIns="90000" rIns="90000" tIns="45000" bIns="45000">
            <a:spAutoFit/>
          </a:bodyPr>
          <a:p>
            <a:pPr marL="216000" indent="-216000">
              <a:lnSpc>
                <a:spcPct val="115000"/>
              </a:lnSpc>
              <a:spcBef>
                <a:spcPts val="581"/>
              </a:spcBef>
              <a:spcAft>
                <a:spcPts val="581"/>
              </a:spcAft>
              <a:buClr>
                <a:srgbClr val="000000"/>
              </a:buClr>
              <a:buSzPct val="45000"/>
              <a:buFont typeface="Wingdings" charset="2"/>
              <a:buChar char=""/>
            </a:pPr>
            <a:r>
              <a:rPr b="1" lang="en-US" sz="2200" spc="-1" strike="noStrike">
                <a:latin typeface="Arial"/>
              </a:rPr>
              <a:t>Heap memory:</a:t>
            </a:r>
            <a:endParaRPr b="0" lang="en-US" sz="2200" spc="-1" strike="noStrike">
              <a:latin typeface="Arial"/>
            </a:endParaRPr>
          </a:p>
          <a:p>
            <a:pPr marL="216000" indent="-216000">
              <a:lnSpc>
                <a:spcPct val="115000"/>
              </a:lnSpc>
              <a:spcBef>
                <a:spcPts val="581"/>
              </a:spcBef>
              <a:spcAft>
                <a:spcPts val="581"/>
              </a:spcAft>
              <a:buClr>
                <a:srgbClr val="000000"/>
              </a:buClr>
              <a:buSzPct val="45000"/>
              <a:buFont typeface="Wingdings" charset="2"/>
              <a:buChar char=""/>
            </a:pPr>
            <a:r>
              <a:rPr b="0" lang="en-US" sz="2200" spc="-1" strike="noStrike">
                <a:latin typeface="Arial"/>
              </a:rPr>
              <a:t>Heap memory là bộ nhớ được sử dụng bởi Java Runtime để cấp phát bộ nhớ cho các đối tượng (object) và String.</a:t>
            </a:r>
            <a:endParaRPr b="0" lang="en-US" sz="2200" spc="-1" strike="noStrike">
              <a:latin typeface="Arial"/>
            </a:endParaRPr>
          </a:p>
          <a:p>
            <a:pPr marL="216000" indent="-216000">
              <a:lnSpc>
                <a:spcPct val="115000"/>
              </a:lnSpc>
              <a:spcBef>
                <a:spcPts val="581"/>
              </a:spcBef>
              <a:spcAft>
                <a:spcPts val="581"/>
              </a:spcAft>
              <a:buClr>
                <a:srgbClr val="000000"/>
              </a:buClr>
              <a:buSzPct val="45000"/>
              <a:buFont typeface="Wingdings" charset="2"/>
              <a:buChar char=""/>
            </a:pPr>
            <a:r>
              <a:rPr b="0" lang="en-US" sz="2200" spc="-1" strike="noStrike">
                <a:latin typeface="Arial"/>
              </a:rPr>
              <a:t>Bất kỳ khi nào có một đối tượng được tạo, nó sẽ được tạo lưu ở bộ nhớ Heap.</a:t>
            </a:r>
            <a:endParaRPr b="0" lang="en-US" sz="2200" spc="-1" strike="noStrike">
              <a:latin typeface="Arial"/>
            </a:endParaRPr>
          </a:p>
          <a:p>
            <a:pPr marL="216000" indent="-216000">
              <a:lnSpc>
                <a:spcPct val="115000"/>
              </a:lnSpc>
              <a:spcBef>
                <a:spcPts val="581"/>
              </a:spcBef>
              <a:spcAft>
                <a:spcPts val="581"/>
              </a:spcAft>
              <a:buClr>
                <a:srgbClr val="000000"/>
              </a:buClr>
              <a:buSzPct val="45000"/>
              <a:buFont typeface="Wingdings" charset="2"/>
              <a:buChar char=""/>
            </a:pPr>
            <a:r>
              <a:rPr b="0" lang="en-US" sz="2200" spc="-1" strike="noStrike">
                <a:latin typeface="Arial"/>
              </a:rPr>
              <a:t>Bộ dọn rác (Garbage Collection) chạy trên heap memory để giải phóng bộ nhớ được sử dụng bởi các đối tượng có bất kỳ tham chiếu nào.</a:t>
            </a:r>
            <a:endParaRPr b="0" lang="en-US" sz="22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 name="TextShape 1"/>
          <p:cNvSpPr txBox="1"/>
          <p:nvPr/>
        </p:nvSpPr>
        <p:spPr>
          <a:xfrm>
            <a:off x="504000" y="301320"/>
            <a:ext cx="9071640" cy="1262160"/>
          </a:xfrm>
          <a:prstGeom prst="rect">
            <a:avLst/>
          </a:prstGeom>
          <a:noFill/>
          <a:ln>
            <a:noFill/>
          </a:ln>
        </p:spPr>
        <p:txBody>
          <a:bodyPr lIns="0" rIns="0" tIns="0" bIns="0" anchor="ctr">
            <a:spAutoFit/>
          </a:bodyPr>
          <a:p>
            <a:pPr marL="216000" indent="-216000" algn="ctr">
              <a:lnSpc>
                <a:spcPct val="115000"/>
              </a:lnSpc>
              <a:spcBef>
                <a:spcPts val="289"/>
              </a:spcBef>
              <a:spcAft>
                <a:spcPts val="289"/>
              </a:spcAft>
              <a:buClr>
                <a:srgbClr val="000000"/>
              </a:buClr>
              <a:buSzPct val="45000"/>
              <a:buFont typeface="Wingdings" charset="2"/>
              <a:buChar char=""/>
            </a:pPr>
            <a:r>
              <a:rPr b="1" lang="en-US" sz="2600" spc="-1" strike="noStrike">
                <a:latin typeface="Arial"/>
              </a:rPr>
              <a:t>Heap memory vs Stack memory</a:t>
            </a:r>
            <a:endParaRPr b="0" lang="en-US" sz="2600" spc="-1" strike="noStrike">
              <a:latin typeface="Arial"/>
            </a:endParaRPr>
          </a:p>
        </p:txBody>
      </p:sp>
      <p:sp>
        <p:nvSpPr>
          <p:cNvPr id="46" name="TextShape 2"/>
          <p:cNvSpPr txBox="1"/>
          <p:nvPr/>
        </p:nvSpPr>
        <p:spPr>
          <a:xfrm>
            <a:off x="741240" y="1968840"/>
            <a:ext cx="8859960" cy="4980600"/>
          </a:xfrm>
          <a:prstGeom prst="rect">
            <a:avLst/>
          </a:prstGeom>
          <a:noFill/>
          <a:ln>
            <a:noFill/>
          </a:ln>
        </p:spPr>
        <p:txBody>
          <a:bodyPr lIns="90000" rIns="90000" tIns="45000" bIns="45000">
            <a:spAutoFit/>
          </a:bodyPr>
          <a:p>
            <a:pPr marL="216000" indent="-216000">
              <a:lnSpc>
                <a:spcPct val="115000"/>
              </a:lnSpc>
              <a:spcBef>
                <a:spcPts val="581"/>
              </a:spcBef>
              <a:spcAft>
                <a:spcPts val="581"/>
              </a:spcAft>
              <a:buClr>
                <a:srgbClr val="000000"/>
              </a:buClr>
              <a:buSzPct val="45000"/>
              <a:buFont typeface="Wingdings" charset="2"/>
              <a:buChar char=""/>
            </a:pPr>
            <a:r>
              <a:rPr b="1" lang="en-US" sz="2200" spc="-1" strike="noStrike">
                <a:latin typeface="Arial"/>
              </a:rPr>
              <a:t>Stack memory:</a:t>
            </a:r>
            <a:endParaRPr b="0" lang="en-US" sz="2200" spc="-1" strike="noStrike">
              <a:latin typeface="Arial"/>
            </a:endParaRPr>
          </a:p>
          <a:p>
            <a:pPr marL="216000" indent="-216000">
              <a:lnSpc>
                <a:spcPct val="115000"/>
              </a:lnSpc>
              <a:spcBef>
                <a:spcPts val="581"/>
              </a:spcBef>
              <a:spcAft>
                <a:spcPts val="581"/>
              </a:spcAft>
              <a:buClr>
                <a:srgbClr val="000000"/>
              </a:buClr>
              <a:buSzPct val="45000"/>
              <a:buFont typeface="Wingdings" charset="2"/>
              <a:buChar char=""/>
            </a:pPr>
            <a:r>
              <a:rPr b="0" lang="en-US" sz="2200" spc="-1" strike="noStrike">
                <a:latin typeface="Arial"/>
              </a:rPr>
              <a:t>Stack memory được sử dụng cho quá trình thực thi của mỗi thread.</a:t>
            </a:r>
            <a:endParaRPr b="0" lang="en-US" sz="2200" spc="-1" strike="noStrike">
              <a:latin typeface="Arial"/>
            </a:endParaRPr>
          </a:p>
          <a:p>
            <a:pPr marL="216000" indent="-216000">
              <a:lnSpc>
                <a:spcPct val="115000"/>
              </a:lnSpc>
              <a:spcBef>
                <a:spcPts val="581"/>
              </a:spcBef>
              <a:spcAft>
                <a:spcPts val="581"/>
              </a:spcAft>
              <a:buClr>
                <a:srgbClr val="000000"/>
              </a:buClr>
              <a:buSzPct val="45000"/>
              <a:buFont typeface="Wingdings" charset="2"/>
              <a:buChar char=""/>
            </a:pPr>
            <a:r>
              <a:rPr b="0" lang="en-US" sz="2200" spc="-1" strike="noStrike">
                <a:latin typeface="Arial"/>
              </a:rPr>
              <a:t>Stack memory bao gồm các giá trị cụ thể của method: các biến local và các tham chiếu tới các đối tượng chứa ở trong heap memory được tham chiếu bởi method.</a:t>
            </a:r>
            <a:endParaRPr b="0" lang="en-US" sz="2200" spc="-1" strike="noStrike">
              <a:latin typeface="Arial"/>
            </a:endParaRPr>
          </a:p>
          <a:p>
            <a:pPr marL="216000" indent="-216000">
              <a:lnSpc>
                <a:spcPct val="115000"/>
              </a:lnSpc>
              <a:spcBef>
                <a:spcPts val="581"/>
              </a:spcBef>
              <a:spcAft>
                <a:spcPts val="581"/>
              </a:spcAft>
              <a:buClr>
                <a:srgbClr val="000000"/>
              </a:buClr>
              <a:buSzPct val="45000"/>
              <a:buFont typeface="Wingdings" charset="2"/>
              <a:buChar char=""/>
            </a:pPr>
            <a:r>
              <a:rPr b="0" lang="en-US" sz="2200" spc="-1" strike="noStrike">
                <a:latin typeface="Arial"/>
              </a:rPr>
              <a:t>Stack memory được tham chiếu theo thứ tự LIFO (Last In First Out – vào cuối cùng thì ra đầu tiên). Tức là lưu trữ kiểu ngăn xếp (stack). Khi có một method được thực thi, một block được tạo ra trong stack memory để chứa các biến nguyên thủy local và các tham chiếu tới các object. Khi method kết thúc, block đó sẽ không còn được sử dụng và được phục vụ cho method tiếp theo.</a:t>
            </a:r>
            <a:endParaRPr b="0" lang="en-US" sz="2200" spc="-1" strike="noStrike">
              <a:latin typeface="Arial"/>
            </a:endParaRPr>
          </a:p>
          <a:p>
            <a:pPr marL="216000" indent="-216000">
              <a:lnSpc>
                <a:spcPct val="115000"/>
              </a:lnSpc>
              <a:spcBef>
                <a:spcPts val="581"/>
              </a:spcBef>
              <a:spcAft>
                <a:spcPts val="581"/>
              </a:spcAft>
              <a:buClr>
                <a:srgbClr val="000000"/>
              </a:buClr>
              <a:buSzPct val="45000"/>
              <a:buFont typeface="Wingdings" charset="2"/>
              <a:buChar char=""/>
            </a:pPr>
            <a:r>
              <a:rPr b="0" lang="en-US" sz="2200" spc="-1" strike="noStrike">
                <a:latin typeface="Arial"/>
              </a:rPr>
              <a:t>Stack memory có kích thước rất nhỏ so với Heap memory.</a:t>
            </a:r>
            <a:endParaRPr b="0" lang="en-US" sz="22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 name="TextShape 1"/>
          <p:cNvSpPr txBox="1"/>
          <p:nvPr/>
        </p:nvSpPr>
        <p:spPr>
          <a:xfrm>
            <a:off x="504000" y="301320"/>
            <a:ext cx="9071640" cy="1262160"/>
          </a:xfrm>
          <a:prstGeom prst="rect">
            <a:avLst/>
          </a:prstGeom>
          <a:noFill/>
          <a:ln>
            <a:noFill/>
          </a:ln>
        </p:spPr>
        <p:txBody>
          <a:bodyPr lIns="0" rIns="0" tIns="0" bIns="0" anchor="ctr">
            <a:spAutoFit/>
          </a:bodyPr>
          <a:p>
            <a:pPr marL="216000" indent="-216000" algn="ctr">
              <a:lnSpc>
                <a:spcPct val="115000"/>
              </a:lnSpc>
              <a:spcBef>
                <a:spcPts val="289"/>
              </a:spcBef>
              <a:spcAft>
                <a:spcPts val="289"/>
              </a:spcAft>
              <a:buClr>
                <a:srgbClr val="000000"/>
              </a:buClr>
              <a:buSzPct val="45000"/>
              <a:buFont typeface="Wingdings" charset="2"/>
              <a:buChar char=""/>
            </a:pPr>
            <a:r>
              <a:rPr b="1" lang="en-US" sz="2400" spc="-1" strike="noStrike">
                <a:latin typeface="Arial"/>
              </a:rPr>
              <a:t>Heap memory vs Stack memory</a:t>
            </a:r>
            <a:endParaRPr b="0" lang="en-US" sz="2400" spc="-1" strike="noStrike">
              <a:latin typeface="Arial"/>
            </a:endParaRPr>
          </a:p>
        </p:txBody>
      </p:sp>
      <p:sp>
        <p:nvSpPr>
          <p:cNvPr id="48" name="TextShape 2"/>
          <p:cNvSpPr txBox="1"/>
          <p:nvPr/>
        </p:nvSpPr>
        <p:spPr>
          <a:xfrm>
            <a:off x="741240" y="1968840"/>
            <a:ext cx="8859960" cy="4980600"/>
          </a:xfrm>
          <a:prstGeom prst="rect">
            <a:avLst/>
          </a:prstGeom>
          <a:noFill/>
          <a:ln>
            <a:noFill/>
          </a:ln>
        </p:spPr>
        <p:txBody>
          <a:bodyPr lIns="90000" rIns="90000" tIns="45000" bIns="45000">
            <a:spAutoFit/>
          </a:bodyPr>
          <a:p>
            <a:pPr marL="216000" indent="-216000">
              <a:lnSpc>
                <a:spcPct val="115000"/>
              </a:lnSpc>
              <a:spcBef>
                <a:spcPts val="289"/>
              </a:spcBef>
              <a:spcAft>
                <a:spcPts val="289"/>
              </a:spcAft>
              <a:buClr>
                <a:srgbClr val="000000"/>
              </a:buClr>
              <a:buSzPct val="45000"/>
              <a:buFont typeface="Wingdings" charset="2"/>
              <a:buChar char=""/>
            </a:pPr>
            <a:r>
              <a:rPr b="1" lang="en-US" sz="2200" spc="-1" strike="noStrike">
                <a:latin typeface="Arial"/>
              </a:rPr>
              <a:t>vd1:</a:t>
            </a:r>
            <a:endParaRPr b="0" lang="en-US" sz="2200" spc="-1" strike="noStrike">
              <a:latin typeface="Arial"/>
            </a:endParaRPr>
          </a:p>
          <a:p>
            <a:pPr marL="216000" indent="-216000">
              <a:lnSpc>
                <a:spcPct val="115000"/>
              </a:lnSpc>
              <a:spcBef>
                <a:spcPts val="289"/>
              </a:spcBef>
              <a:spcAft>
                <a:spcPts val="289"/>
              </a:spcAft>
              <a:buClr>
                <a:srgbClr val="000000"/>
              </a:buClr>
              <a:buSzPct val="45000"/>
              <a:buFont typeface="Wingdings" charset="2"/>
              <a:buChar char=""/>
            </a:pPr>
            <a:endParaRPr b="0" lang="en-US" sz="2200" spc="-1" strike="noStrike">
              <a:latin typeface="Arial"/>
            </a:endParaRPr>
          </a:p>
        </p:txBody>
      </p:sp>
      <p:pic>
        <p:nvPicPr>
          <p:cNvPr id="49" name="" descr=""/>
          <p:cNvPicPr/>
          <p:nvPr/>
        </p:nvPicPr>
        <p:blipFill>
          <a:blip r:embed="rId1"/>
          <a:stretch/>
        </p:blipFill>
        <p:spPr>
          <a:xfrm>
            <a:off x="2644560" y="2926080"/>
            <a:ext cx="4762080" cy="3076200"/>
          </a:xfrm>
          <a:prstGeom prst="rect">
            <a:avLst/>
          </a:prstGeom>
          <a:ln>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 name="TextShape 1"/>
          <p:cNvSpPr txBox="1"/>
          <p:nvPr/>
        </p:nvSpPr>
        <p:spPr>
          <a:xfrm>
            <a:off x="504000" y="301320"/>
            <a:ext cx="9071640" cy="1262160"/>
          </a:xfrm>
          <a:prstGeom prst="rect">
            <a:avLst/>
          </a:prstGeom>
          <a:noFill/>
          <a:ln>
            <a:noFill/>
          </a:ln>
        </p:spPr>
        <p:txBody>
          <a:bodyPr lIns="0" rIns="0" tIns="0" bIns="0" anchor="ctr">
            <a:spAutoFit/>
          </a:bodyPr>
          <a:p>
            <a:pPr marL="216000" indent="-216000" algn="ctr">
              <a:lnSpc>
                <a:spcPct val="115000"/>
              </a:lnSpc>
              <a:spcBef>
                <a:spcPts val="289"/>
              </a:spcBef>
              <a:spcAft>
                <a:spcPts val="289"/>
              </a:spcAft>
              <a:buClr>
                <a:srgbClr val="000000"/>
              </a:buClr>
              <a:buSzPct val="45000"/>
              <a:buFont typeface="Wingdings" charset="2"/>
              <a:buChar char=""/>
            </a:pPr>
            <a:r>
              <a:rPr b="1" lang="en-US" sz="2400" spc="-1" strike="noStrike">
                <a:latin typeface="Arial"/>
              </a:rPr>
              <a:t>Heap memory vs Stack memory</a:t>
            </a:r>
            <a:endParaRPr b="0" lang="en-US" sz="2400" spc="-1" strike="noStrike">
              <a:latin typeface="Arial"/>
            </a:endParaRPr>
          </a:p>
        </p:txBody>
      </p:sp>
      <p:sp>
        <p:nvSpPr>
          <p:cNvPr id="51" name="TextShape 2"/>
          <p:cNvSpPr txBox="1"/>
          <p:nvPr/>
        </p:nvSpPr>
        <p:spPr>
          <a:xfrm>
            <a:off x="731520" y="1328760"/>
            <a:ext cx="8859960" cy="845640"/>
          </a:xfrm>
          <a:prstGeom prst="rect">
            <a:avLst/>
          </a:prstGeom>
          <a:noFill/>
          <a:ln>
            <a:noFill/>
          </a:ln>
        </p:spPr>
        <p:txBody>
          <a:bodyPr lIns="90000" rIns="90000" tIns="45000" bIns="45000">
            <a:spAutoFit/>
          </a:bodyPr>
          <a:p>
            <a:pPr marL="216000" indent="-216000">
              <a:lnSpc>
                <a:spcPct val="115000"/>
              </a:lnSpc>
              <a:spcBef>
                <a:spcPts val="289"/>
              </a:spcBef>
              <a:spcAft>
                <a:spcPts val="289"/>
              </a:spcAft>
              <a:buClr>
                <a:srgbClr val="000000"/>
              </a:buClr>
              <a:buSzPct val="45000"/>
              <a:buFont typeface="Wingdings" charset="2"/>
              <a:buChar char=""/>
            </a:pPr>
            <a:r>
              <a:rPr b="1" lang="en-US" sz="2200" spc="-1" strike="noStrike">
                <a:latin typeface="Arial"/>
              </a:rPr>
              <a:t>vd2:</a:t>
            </a:r>
            <a:endParaRPr b="0" lang="en-US" sz="2200" spc="-1" strike="noStrike">
              <a:latin typeface="Arial"/>
            </a:endParaRPr>
          </a:p>
          <a:p>
            <a:pPr marL="216000" indent="-216000">
              <a:lnSpc>
                <a:spcPct val="115000"/>
              </a:lnSpc>
              <a:spcBef>
                <a:spcPts val="289"/>
              </a:spcBef>
              <a:spcAft>
                <a:spcPts val="289"/>
              </a:spcAft>
              <a:buClr>
                <a:srgbClr val="000000"/>
              </a:buClr>
              <a:buSzPct val="45000"/>
              <a:buFont typeface="Wingdings" charset="2"/>
              <a:buChar char=""/>
            </a:pPr>
            <a:endParaRPr b="0" lang="en-US" sz="2200" spc="-1" strike="noStrike">
              <a:latin typeface="Arial"/>
            </a:endParaRPr>
          </a:p>
        </p:txBody>
      </p:sp>
      <p:pic>
        <p:nvPicPr>
          <p:cNvPr id="52" name="" descr=""/>
          <p:cNvPicPr/>
          <p:nvPr/>
        </p:nvPicPr>
        <p:blipFill>
          <a:blip r:embed="rId1"/>
          <a:stretch/>
        </p:blipFill>
        <p:spPr>
          <a:xfrm>
            <a:off x="266760" y="1936800"/>
            <a:ext cx="9700200" cy="5286960"/>
          </a:xfrm>
          <a:prstGeom prst="rect">
            <a:avLst/>
          </a:prstGeom>
          <a:ln>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 name="TextShape 1"/>
          <p:cNvSpPr txBox="1"/>
          <p:nvPr/>
        </p:nvSpPr>
        <p:spPr>
          <a:xfrm>
            <a:off x="504000" y="301320"/>
            <a:ext cx="9071640" cy="704520"/>
          </a:xfrm>
          <a:prstGeom prst="rect">
            <a:avLst/>
          </a:prstGeom>
          <a:noFill/>
          <a:ln>
            <a:noFill/>
          </a:ln>
        </p:spPr>
        <p:txBody>
          <a:bodyPr lIns="0" rIns="0" tIns="0" bIns="0" anchor="ctr">
            <a:spAutoFit/>
          </a:bodyPr>
          <a:p>
            <a:pPr marL="216000" indent="-216000" algn="ctr">
              <a:lnSpc>
                <a:spcPct val="115000"/>
              </a:lnSpc>
              <a:spcBef>
                <a:spcPts val="289"/>
              </a:spcBef>
              <a:spcAft>
                <a:spcPts val="289"/>
              </a:spcAft>
              <a:buClr>
                <a:srgbClr val="000000"/>
              </a:buClr>
              <a:buSzPct val="45000"/>
              <a:buFont typeface="Wingdings" charset="2"/>
              <a:buChar char=""/>
            </a:pPr>
            <a:r>
              <a:rPr b="1" lang="en-US" sz="2800" spc="-1" strike="noStrike">
                <a:latin typeface="Arial"/>
              </a:rPr>
              <a:t>‘</a:t>
            </a:r>
            <a:r>
              <a:rPr b="1" lang="en-US" sz="2800" spc="-1" strike="noStrike">
                <a:latin typeface="Arial"/>
              </a:rPr>
              <a:t>==’ vs HashCode vs Equals</a:t>
            </a:r>
            <a:endParaRPr b="0" lang="en-US" sz="2800" spc="-1" strike="noStrike">
              <a:latin typeface="Arial"/>
            </a:endParaRPr>
          </a:p>
        </p:txBody>
      </p:sp>
      <p:sp>
        <p:nvSpPr>
          <p:cNvPr id="54" name="TextShape 2"/>
          <p:cNvSpPr txBox="1"/>
          <p:nvPr/>
        </p:nvSpPr>
        <p:spPr>
          <a:xfrm>
            <a:off x="741240" y="1250280"/>
            <a:ext cx="8859960" cy="5936400"/>
          </a:xfrm>
          <a:prstGeom prst="rect">
            <a:avLst/>
          </a:prstGeom>
          <a:noFill/>
          <a:ln>
            <a:noFill/>
          </a:ln>
        </p:spPr>
        <p:txBody>
          <a:bodyPr lIns="90000" rIns="90000" tIns="45000" bIns="45000">
            <a:spAutoFit/>
          </a:bodyPr>
          <a:p>
            <a:pPr marL="216000" indent="-216000">
              <a:lnSpc>
                <a:spcPct val="150000"/>
              </a:lnSpc>
              <a:spcBef>
                <a:spcPts val="581"/>
              </a:spcBef>
              <a:spcAft>
                <a:spcPts val="581"/>
              </a:spcAft>
              <a:buClr>
                <a:srgbClr val="000000"/>
              </a:buClr>
              <a:buSzPct val="45000"/>
              <a:buFont typeface="Wingdings" charset="2"/>
              <a:buChar char=""/>
            </a:pPr>
            <a:r>
              <a:rPr b="1" lang="en-US" sz="2200" spc="-1" strike="noStrike">
                <a:latin typeface="Arial"/>
              </a:rPr>
              <a:t>Toán tử ‘==’:</a:t>
            </a:r>
            <a:r>
              <a:rPr b="0" lang="en-US" sz="2200" spc="-1" strike="noStrike">
                <a:latin typeface="Arial"/>
              </a:rPr>
              <a:t> được dùng để so sánh địa chỉ 2 đối tượng và giá trị của các biến primative (int, long, byte,..)</a:t>
            </a:r>
            <a:endParaRPr b="0" lang="en-US" sz="2200" spc="-1" strike="noStrike">
              <a:latin typeface="Arial"/>
            </a:endParaRPr>
          </a:p>
          <a:p>
            <a:pPr marL="216000" indent="-216000">
              <a:lnSpc>
                <a:spcPct val="150000"/>
              </a:lnSpc>
              <a:spcBef>
                <a:spcPts val="581"/>
              </a:spcBef>
              <a:spcAft>
                <a:spcPts val="581"/>
              </a:spcAft>
              <a:buClr>
                <a:srgbClr val="000000"/>
              </a:buClr>
              <a:buSzPct val="45000"/>
              <a:buFont typeface="Wingdings" charset="2"/>
              <a:buChar char=""/>
            </a:pPr>
            <a:r>
              <a:rPr b="0" lang="en-US" sz="2200" spc="-1" strike="noStrike">
                <a:latin typeface="Arial"/>
              </a:rPr>
              <a:t>Đối với các biến primative thì khi so sánh ‘==’ nó sẽ so sánh giá trị của chúng, ví dụ int a=10, int b=10 thì a==b sẽ trả về giá trị true, hay String str1=”a” , str2=”abc” thì so sánh str1==str2 sẽ trả về false.</a:t>
            </a:r>
            <a:endParaRPr b="0" lang="en-US" sz="2200" spc="-1" strike="noStrike">
              <a:latin typeface="Arial"/>
            </a:endParaRPr>
          </a:p>
          <a:p>
            <a:pPr marL="216000" indent="-216000">
              <a:lnSpc>
                <a:spcPct val="150000"/>
              </a:lnSpc>
              <a:spcBef>
                <a:spcPts val="581"/>
              </a:spcBef>
              <a:spcAft>
                <a:spcPts val="581"/>
              </a:spcAft>
              <a:buClr>
                <a:srgbClr val="000000"/>
              </a:buClr>
              <a:buSzPct val="45000"/>
              <a:buFont typeface="Wingdings" charset="2"/>
              <a:buChar char=""/>
            </a:pPr>
            <a:r>
              <a:rPr b="1" lang="en-US" sz="2200" spc="-1" strike="noStrike">
                <a:latin typeface="Arial"/>
              </a:rPr>
              <a:t>Equal()</a:t>
            </a:r>
            <a:r>
              <a:rPr b="0" lang="en-US" sz="2200" spc="-1" strike="noStrike">
                <a:latin typeface="Arial"/>
              </a:rPr>
              <a:t>: được dùng để định nghĩa thế nào là 2 đối tượng trùng nhau, equals() chỉ áp dụng cho kiểu đối tượng, không áp dụng cho kiểu primative.</a:t>
            </a:r>
            <a:endParaRPr b="0" lang="en-US" sz="2200" spc="-1" strike="noStrike">
              <a:latin typeface="Arial"/>
            </a:endParaRPr>
          </a:p>
          <a:p>
            <a:pPr marL="216000" indent="-216000">
              <a:lnSpc>
                <a:spcPct val="150000"/>
              </a:lnSpc>
              <a:buClr>
                <a:srgbClr val="000000"/>
              </a:buClr>
              <a:buSzPct val="45000"/>
              <a:buFont typeface="Wingdings" charset="2"/>
              <a:buChar char=""/>
            </a:pPr>
            <a:r>
              <a:rPr b="1" lang="en-US" sz="2200" spc="-1" strike="noStrike">
                <a:latin typeface="Arial"/>
              </a:rPr>
              <a:t>HashCode: </a:t>
            </a:r>
            <a:r>
              <a:rPr b="0" lang="en-US" sz="2200" spc="-1" strike="noStrike">
                <a:latin typeface="Arial"/>
              </a:rPr>
              <a:t>có thể hiểu là giá trị định danh cho 1 đối tượng, những đối tượng bằng nhau sẽ có hashCode bằng nhau còn hashCode bằng nhau thì chưa chắc 2 đối tượng đó đã bằng nhau.</a:t>
            </a:r>
            <a:endParaRPr b="0" lang="en-US" sz="22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 name="TextShape 1"/>
          <p:cNvSpPr txBox="1"/>
          <p:nvPr/>
        </p:nvSpPr>
        <p:spPr>
          <a:xfrm>
            <a:off x="504000" y="301320"/>
            <a:ext cx="9071640" cy="1262160"/>
          </a:xfrm>
          <a:prstGeom prst="rect">
            <a:avLst/>
          </a:prstGeom>
          <a:noFill/>
          <a:ln>
            <a:noFill/>
          </a:ln>
        </p:spPr>
        <p:txBody>
          <a:bodyPr lIns="0" rIns="0" tIns="0" bIns="0" anchor="ctr">
            <a:spAutoFit/>
          </a:bodyPr>
          <a:p>
            <a:pPr marL="216000" indent="-216000" algn="ctr">
              <a:lnSpc>
                <a:spcPct val="115000"/>
              </a:lnSpc>
              <a:spcBef>
                <a:spcPts val="289"/>
              </a:spcBef>
              <a:spcAft>
                <a:spcPts val="289"/>
              </a:spcAft>
              <a:buClr>
                <a:srgbClr val="000000"/>
              </a:buClr>
              <a:buSzPct val="45000"/>
              <a:buFont typeface="Wingdings" charset="2"/>
              <a:buChar char=""/>
            </a:pPr>
            <a:r>
              <a:rPr b="1" lang="en-US" sz="2800" spc="-1" strike="noStrike">
                <a:latin typeface="Arial"/>
              </a:rPr>
              <a:t>‘</a:t>
            </a:r>
            <a:r>
              <a:rPr b="1" lang="en-US" sz="2800" spc="-1" strike="noStrike">
                <a:latin typeface="Arial"/>
              </a:rPr>
              <a:t>==’ vs HashCode vs Equals</a:t>
            </a:r>
            <a:endParaRPr b="0" lang="en-US" sz="2800" spc="-1" strike="noStrike">
              <a:latin typeface="Arial"/>
            </a:endParaRPr>
          </a:p>
        </p:txBody>
      </p:sp>
      <p:sp>
        <p:nvSpPr>
          <p:cNvPr id="56" name="TextShape 2"/>
          <p:cNvSpPr txBox="1"/>
          <p:nvPr/>
        </p:nvSpPr>
        <p:spPr>
          <a:xfrm>
            <a:off x="741240" y="1968840"/>
            <a:ext cx="8859960" cy="4980600"/>
          </a:xfrm>
          <a:prstGeom prst="rect">
            <a:avLst/>
          </a:prstGeom>
          <a:noFill/>
          <a:ln>
            <a:noFill/>
          </a:ln>
        </p:spPr>
        <p:txBody>
          <a:bodyPr lIns="90000" rIns="90000" tIns="45000" bIns="45000">
            <a:spAutoFit/>
          </a:bodyPr>
          <a:p>
            <a:pPr marL="216000" indent="-216000">
              <a:lnSpc>
                <a:spcPct val="150000"/>
              </a:lnSpc>
              <a:buClr>
                <a:srgbClr val="000000"/>
              </a:buClr>
              <a:buSzPct val="45000"/>
              <a:buFont typeface="Wingdings" charset="2"/>
              <a:buChar char=""/>
            </a:pPr>
            <a:r>
              <a:rPr b="1" lang="en-US" sz="2200" spc="-1" strike="noStrike">
                <a:latin typeface="Arial"/>
              </a:rPr>
              <a:t>HashCode </a:t>
            </a:r>
            <a:r>
              <a:rPr b="0" lang="en-US" sz="2200" spc="-1" strike="noStrike">
                <a:latin typeface="Arial"/>
              </a:rPr>
              <a:t>trả về của đối tượng được tạo ra sẽ là mã băm của địa chỉ, như vậy chỉ những đối tượng nào có cùng địa chỉ thì mới có khả năng bằng nhau(chưa chắc đã bằng nhau), còn nếu khác địa chỉ thì chắc chắn sẽ khác nhau.</a:t>
            </a:r>
            <a:endParaRPr b="0" lang="en-US" sz="22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 name="TextShape 1"/>
          <p:cNvSpPr txBox="1"/>
          <p:nvPr/>
        </p:nvSpPr>
        <p:spPr>
          <a:xfrm>
            <a:off x="504000" y="301320"/>
            <a:ext cx="9071640" cy="613080"/>
          </a:xfrm>
          <a:prstGeom prst="rect">
            <a:avLst/>
          </a:prstGeom>
          <a:noFill/>
          <a:ln>
            <a:noFill/>
          </a:ln>
        </p:spPr>
        <p:txBody>
          <a:bodyPr lIns="0" rIns="0" tIns="0" bIns="0" anchor="ctr">
            <a:spAutoFit/>
          </a:bodyPr>
          <a:p>
            <a:pPr marL="216000" indent="-216000">
              <a:lnSpc>
                <a:spcPct val="115000"/>
              </a:lnSpc>
              <a:spcBef>
                <a:spcPts val="289"/>
              </a:spcBef>
              <a:spcAft>
                <a:spcPts val="289"/>
              </a:spcAft>
              <a:buClr>
                <a:srgbClr val="000000"/>
              </a:buClr>
              <a:buSzPct val="45000"/>
              <a:buFont typeface="Wingdings" charset="2"/>
              <a:buChar char=""/>
            </a:pPr>
            <a:r>
              <a:rPr b="1" lang="en-US" sz="2800" spc="-1" strike="noStrike">
                <a:latin typeface="Arial"/>
              </a:rPr>
              <a:t>Callable, Future, Executors</a:t>
            </a:r>
            <a:endParaRPr b="0" lang="en-US" sz="2800" spc="-1" strike="noStrike">
              <a:latin typeface="Arial"/>
            </a:endParaRPr>
          </a:p>
        </p:txBody>
      </p:sp>
      <p:sp>
        <p:nvSpPr>
          <p:cNvPr id="58" name="TextShape 2"/>
          <p:cNvSpPr txBox="1"/>
          <p:nvPr/>
        </p:nvSpPr>
        <p:spPr>
          <a:xfrm>
            <a:off x="741240" y="1012320"/>
            <a:ext cx="8859960" cy="6478920"/>
          </a:xfrm>
          <a:prstGeom prst="rect">
            <a:avLst/>
          </a:prstGeom>
          <a:noFill/>
          <a:ln>
            <a:noFill/>
          </a:ln>
        </p:spPr>
        <p:txBody>
          <a:bodyPr lIns="90000" rIns="90000" tIns="45000" bIns="45000">
            <a:spAutoFit/>
          </a:bodyPr>
          <a:p>
            <a:pPr marL="216000" indent="-216000">
              <a:lnSpc>
                <a:spcPct val="150000"/>
              </a:lnSpc>
              <a:spcBef>
                <a:spcPts val="581"/>
              </a:spcBef>
              <a:spcAft>
                <a:spcPts val="581"/>
              </a:spcAft>
              <a:buClr>
                <a:srgbClr val="000000"/>
              </a:buClr>
              <a:buSzPct val="45000"/>
              <a:buFont typeface="Wingdings" charset="2"/>
              <a:buChar char=""/>
            </a:pPr>
            <a:r>
              <a:rPr b="1" lang="en-US" sz="2200" spc="-1" strike="noStrike">
                <a:latin typeface="Arial"/>
              </a:rPr>
              <a:t>Ta có thể xử lý bất đồng bộ trong java voi Future</a:t>
            </a:r>
            <a:endParaRPr b="0" lang="en-US" sz="2200" spc="-1" strike="noStrike">
              <a:latin typeface="Arial"/>
            </a:endParaRPr>
          </a:p>
          <a:p>
            <a:pPr marL="216000" indent="-216000">
              <a:lnSpc>
                <a:spcPct val="150000"/>
              </a:lnSpc>
              <a:spcBef>
                <a:spcPts val="581"/>
              </a:spcBef>
              <a:spcAft>
                <a:spcPts val="581"/>
              </a:spcAft>
              <a:buClr>
                <a:srgbClr val="000000"/>
              </a:buClr>
              <a:buSzPct val="45000"/>
              <a:buFont typeface="Wingdings" charset="2"/>
              <a:buChar char=""/>
            </a:pPr>
            <a:r>
              <a:rPr b="0" lang="en-US" sz="2200" spc="-1" strike="noStrike">
                <a:latin typeface="Arial"/>
              </a:rPr>
              <a:t>Thay vì tạo thread bằng việc Extend Thread hoặc implement Runable và tự quản lý số lượng thread. Thì ta có một hướng tiếp cận khác đó là sử dụng Callable và Future. (Cho phép hủy các thread, kiểm tra thread đã hoàn thành chưa, quản lý số thread chạy cùng lúc …)</a:t>
            </a:r>
            <a:endParaRPr b="0" lang="en-US" sz="2200" spc="-1" strike="noStrike">
              <a:latin typeface="Arial"/>
            </a:endParaRPr>
          </a:p>
          <a:p>
            <a:pPr marL="216000" indent="-216000">
              <a:lnSpc>
                <a:spcPct val="150000"/>
              </a:lnSpc>
              <a:spcBef>
                <a:spcPts val="581"/>
              </a:spcBef>
              <a:spcAft>
                <a:spcPts val="581"/>
              </a:spcAft>
              <a:buClr>
                <a:srgbClr val="000000"/>
              </a:buClr>
              <a:buSzPct val="45000"/>
              <a:buFont typeface="Wingdings" charset="2"/>
              <a:buChar char=""/>
            </a:pPr>
            <a:r>
              <a:rPr b="0" lang="en-US" sz="2200" spc="-1" strike="noStrike">
                <a:latin typeface="Arial"/>
              </a:rPr>
              <a:t>Callablelà một interface trong java, nó định nghĩa một công việc và trả về một kết quả trong tương lai và có thể throw Exception</a:t>
            </a:r>
            <a:endParaRPr b="0" lang="en-US" sz="2200" spc="-1" strike="noStrike">
              <a:latin typeface="Arial"/>
            </a:endParaRPr>
          </a:p>
          <a:p>
            <a:pPr marL="216000" indent="-216000">
              <a:lnSpc>
                <a:spcPct val="150000"/>
              </a:lnSpc>
              <a:spcBef>
                <a:spcPts val="581"/>
              </a:spcBef>
              <a:spcAft>
                <a:spcPts val="581"/>
              </a:spcAft>
              <a:buClr>
                <a:srgbClr val="000000"/>
              </a:buClr>
              <a:buSzPct val="45000"/>
              <a:buFont typeface="Wingdings" charset="2"/>
              <a:buChar char=""/>
            </a:pPr>
            <a:r>
              <a:rPr b="0" lang="en-US" sz="2200" spc="-1" strike="noStrike">
                <a:latin typeface="Arial"/>
              </a:rPr>
              <a:t>Future là kết quả trả về của Callable, nó thể hiện kết quả của một phép tính không đồng bộ, cho phép kiểm tra trạng thái của phép tính (đã thực hiện xong chưa, kết quả trả về là gì…)</a:t>
            </a:r>
            <a:endParaRPr b="0" lang="en-US" sz="2200" spc="-1" strike="noStrike">
              <a:latin typeface="Arial"/>
            </a:endParaRPr>
          </a:p>
          <a:p>
            <a:pPr marL="216000" indent="-216000">
              <a:lnSpc>
                <a:spcPct val="150000"/>
              </a:lnSpc>
              <a:spcBef>
                <a:spcPts val="581"/>
              </a:spcBef>
              <a:spcAft>
                <a:spcPts val="581"/>
              </a:spcAft>
              <a:buClr>
                <a:srgbClr val="000000"/>
              </a:buClr>
              <a:buSzPct val="45000"/>
              <a:buFont typeface="Wingdings" charset="2"/>
              <a:buChar char=""/>
            </a:pPr>
            <a:r>
              <a:rPr b="0" lang="en-US" sz="2200" spc="-1" strike="noStrike">
                <a:latin typeface="Arial"/>
              </a:rPr>
              <a:t>Executors là một class tiện ích trong Java, dùng để tạo thread pool, đối tượng Callable cho các xử lý bất đồng bộ..</a:t>
            </a:r>
            <a:endParaRPr b="0" lang="en-US" sz="22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 name="TextShape 1"/>
          <p:cNvSpPr txBox="1"/>
          <p:nvPr/>
        </p:nvSpPr>
        <p:spPr>
          <a:xfrm>
            <a:off x="504000" y="301320"/>
            <a:ext cx="9071640" cy="1262160"/>
          </a:xfrm>
          <a:prstGeom prst="rect">
            <a:avLst/>
          </a:prstGeom>
          <a:noFill/>
          <a:ln>
            <a:noFill/>
          </a:ln>
        </p:spPr>
        <p:txBody>
          <a:bodyPr lIns="0" rIns="0" tIns="0" bIns="0" anchor="ctr">
            <a:spAutoFit/>
          </a:bodyPr>
          <a:p>
            <a:pPr marL="216000" indent="-216000" algn="ctr">
              <a:lnSpc>
                <a:spcPct val="115000"/>
              </a:lnSpc>
              <a:spcBef>
                <a:spcPts val="289"/>
              </a:spcBef>
              <a:spcAft>
                <a:spcPts val="289"/>
              </a:spcAft>
              <a:buClr>
                <a:srgbClr val="000000"/>
              </a:buClr>
              <a:buSzPct val="45000"/>
              <a:buFont typeface="Wingdings" charset="2"/>
              <a:buChar char=""/>
            </a:pPr>
            <a:r>
              <a:rPr b="1" lang="en-US" sz="2800" spc="-1" strike="noStrike">
                <a:latin typeface="Arial"/>
              </a:rPr>
              <a:t>Callable, Future, Executors</a:t>
            </a:r>
            <a:endParaRPr b="0" lang="en-US" sz="2800" spc="-1" strike="noStrike">
              <a:latin typeface="Arial"/>
            </a:endParaRPr>
          </a:p>
        </p:txBody>
      </p:sp>
      <p:pic>
        <p:nvPicPr>
          <p:cNvPr id="60" name="" descr=""/>
          <p:cNvPicPr/>
          <p:nvPr/>
        </p:nvPicPr>
        <p:blipFill>
          <a:blip r:embed="rId1"/>
          <a:stretch/>
        </p:blipFill>
        <p:spPr>
          <a:xfrm>
            <a:off x="1097280" y="1645920"/>
            <a:ext cx="8412480" cy="4572000"/>
          </a:xfrm>
          <a:prstGeom prst="rect">
            <a:avLst/>
          </a:prstGeom>
          <a:ln>
            <a:noFill/>
          </a:ln>
        </p:spPr>
      </p:pic>
      <p:sp>
        <p:nvSpPr>
          <p:cNvPr id="61" name="TextShape 2"/>
          <p:cNvSpPr txBox="1"/>
          <p:nvPr/>
        </p:nvSpPr>
        <p:spPr>
          <a:xfrm>
            <a:off x="1097280" y="6510960"/>
            <a:ext cx="8079480" cy="602280"/>
          </a:xfrm>
          <a:prstGeom prst="rect">
            <a:avLst/>
          </a:prstGeom>
          <a:noFill/>
          <a:ln>
            <a:noFill/>
          </a:ln>
        </p:spPr>
        <p:txBody>
          <a:bodyPr lIns="90000" rIns="90000" tIns="45000" bIns="45000">
            <a:spAutoFit/>
          </a:bodyPr>
          <a:p>
            <a:r>
              <a:rPr b="0" lang="en-US" sz="1800" spc="-1" strike="noStrike">
                <a:latin typeface="Arial"/>
              </a:rPr>
              <a:t>https://stackjava.com/java/code-vi-du-callable-future-executors-trong-java.html</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12416</TotalTime>
  <Application>LibreOffice/6.3.1.2$Linux_X86_64 LibreOffice_project/b79626edf0065ac373bd1df5c28bd630b4424273</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2019-06-26T16:22:29Z</dcterms:created>
  <dc:creator>Truong Phan</dc:creator>
  <dc:description/>
  <dc:language>en-US</dc:language>
  <cp:lastModifiedBy>Truong Phan</cp:lastModifiedBy>
  <dcterms:modified xsi:type="dcterms:W3CDTF">2019-08-27T14:47:31Z</dcterms:modified>
  <cp:revision>12</cp:revision>
  <dc:subject/>
  <dc:title/>
</cp:coreProperties>
</file>