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_rels/slide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media/image2.png" ContentType="image/png"/>
  <Override PartName="/ppt/media/image3.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440"/>
            <a:ext cx="8229240" cy="1897200"/>
          </a:xfrm>
          <a:prstGeom prst="rect">
            <a:avLst/>
          </a:prstGeom>
        </p:spPr>
        <p:txBody>
          <a:bodyPr lIns="0" rIns="0" tIns="0" bIns="0">
            <a:sp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68244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68244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682440"/>
            <a:ext cx="26496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440"/>
            <a:ext cx="26496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682440"/>
            <a:ext cx="2649600" cy="1897200"/>
          </a:xfrm>
          <a:prstGeom prst="rect">
            <a:avLst/>
          </a:prstGeom>
        </p:spPr>
        <p:txBody>
          <a:bodyPr lIns="0" rIns="0" tIns="0" bIns="0">
            <a:sp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640"/>
          </a:xfrm>
          <a:prstGeom prst="rect">
            <a:avLst/>
          </a:prstGeom>
        </p:spPr>
        <p:txBody>
          <a:bodyPr lIns="0" rIns="0" tIns="0" bIns="0">
            <a:sp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640"/>
          </a:xfrm>
          <a:prstGeom prst="rect">
            <a:avLst/>
          </a:prstGeom>
        </p:spPr>
        <p:txBody>
          <a:bodyPr lIns="0" rIns="0" tIns="0" bIns="0">
            <a:sp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640"/>
          </a:xfrm>
          <a:prstGeom prst="rect">
            <a:avLst/>
          </a:prstGeom>
        </p:spPr>
        <p:txBody>
          <a:bodyPr lIns="0" rIns="0" tIns="0" bIns="0">
            <a:sp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640"/>
          </a:xfrm>
          <a:prstGeom prst="rect">
            <a:avLst/>
          </a:prstGeom>
        </p:spPr>
        <p:txBody>
          <a:bodyPr lIns="0" rIns="0" tIns="0" bIns="0">
            <a:sp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68244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640"/>
          </a:xfrm>
          <a:prstGeom prst="rect">
            <a:avLst/>
          </a:prstGeom>
        </p:spPr>
        <p:txBody>
          <a:bodyPr lIns="0" rIns="0" tIns="0" bIns="0">
            <a:sp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44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7200"/>
          </a:xfrm>
          <a:prstGeom prst="rect">
            <a:avLst/>
          </a:prstGeom>
        </p:spPr>
        <p:txBody>
          <a:bodyPr lIns="0" rIns="0" tIns="0" bIns="0">
            <a:sp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440"/>
            <a:ext cx="8229240" cy="1897200"/>
          </a:xfrm>
          <a:prstGeom prst="rect">
            <a:avLst/>
          </a:prstGeom>
        </p:spPr>
        <p:txBody>
          <a:bodyPr lIns="0" rIns="0" tIns="0" bIns="0">
            <a:sp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lIns="90000" rIns="90000" tIns="45000" bIns="45000">
            <a:noAutofit/>
          </a:bodyPr>
          <a:p>
            <a:pPr algn="ctr"/>
            <a:r>
              <a:rPr b="0" lang="en-US" sz="4400" spc="-1" strike="noStrike">
                <a:solidFill>
                  <a:srgbClr val="000000"/>
                </a:solidFill>
                <a:latin typeface="Calibri"/>
              </a:rPr>
              <a:t>Click to edit the title text formatClick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lIns="90000" rIns="90000" tIns="45000" bIns="45000">
            <a:noAutofit/>
          </a:bodyPr>
          <a:p>
            <a:fld id="{6DAFF8FE-5A1C-49BD-98D3-4CD3A92635D8}" type="datetime">
              <a:rPr b="0" lang="en-US" sz="1800" spc="-1" strike="noStrike">
                <a:solidFill>
                  <a:srgbClr val="000000"/>
                </a:solidFill>
                <a:latin typeface="Calibri"/>
              </a:rPr>
              <a:t>9/23/19</a:t>
            </a:fld>
            <a:endParaRPr b="0" lang="en-US" sz="18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lIns="90000" rIns="90000" tIns="45000" bIns="45000">
            <a:noAutofit/>
          </a:bodyP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lIns="90000" rIns="90000" tIns="45000" bIns="45000">
            <a:noAutofit/>
          </a:bodyPr>
          <a:p>
            <a:fld id="{B5BB33AA-4A57-4301-B35E-1D3127049590}" type="slidenum">
              <a:rPr b="0" lang="en-US" sz="1800" spc="-1" strike="noStrike">
                <a:solidFill>
                  <a:srgbClr val="000000"/>
                </a:solidFill>
                <a:latin typeface="Calibri"/>
              </a:rPr>
              <a:t>&lt;number&gt;</a:t>
            </a:fld>
            <a:endParaRPr b="0" lang="en-US" sz="1800" spc="-1" strike="noStrike">
              <a:latin typeface="Times New Roman"/>
            </a:endParaRPr>
          </a:p>
        </p:txBody>
      </p:sp>
      <p:sp>
        <p:nvSpPr>
          <p:cNvPr id="4" name="PlaceHolder 5"/>
          <p:cNvSpPr>
            <a:spLocks noGrp="1"/>
          </p:cNvSpPr>
          <p:nvPr>
            <p:ph type="body"/>
          </p:nvPr>
        </p:nvSpPr>
        <p:spPr>
          <a:xfrm>
            <a:off x="457200" y="1604520"/>
            <a:ext cx="8229240" cy="3977640"/>
          </a:xfrm>
          <a:prstGeom prst="rect">
            <a:avLst/>
          </a:prstGeom>
        </p:spPr>
        <p:txBody>
          <a:bodyPr lIns="0" rIns="0" tIns="0" bIns="0">
            <a:spAutoFit/>
          </a:bodyPr>
          <a:p>
            <a:pPr marL="432000" indent="-324000">
              <a:spcAft>
                <a:spcPts val="1417"/>
              </a:spcAft>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Aft>
                <a:spcPts val="1134"/>
              </a:spcAft>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Aft>
                <a:spcPts val="850"/>
              </a:spcAft>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Aft>
                <a:spcPts val="567"/>
              </a:spcAft>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Aft>
                <a:spcPts val="283"/>
              </a:spcAft>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Aft>
                <a:spcPts val="283"/>
              </a:spcAft>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Aft>
                <a:spcPts val="283"/>
              </a:spcAft>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762120" y="838080"/>
            <a:ext cx="7772040" cy="1469520"/>
          </a:xfrm>
          <a:prstGeom prst="rect">
            <a:avLst/>
          </a:prstGeom>
          <a:noFill/>
          <a:ln>
            <a:noFill/>
          </a:ln>
        </p:spPr>
        <p:txBody>
          <a:bodyPr lIns="90000" rIns="90000" tIns="45000" bIns="45000">
            <a:noAutofit/>
          </a:bodyPr>
          <a:p>
            <a:pPr algn="ctr"/>
            <a:r>
              <a:rPr b="1" lang="en-US" sz="6600" spc="-1" strike="noStrike">
                <a:solidFill>
                  <a:srgbClr val="000000"/>
                </a:solidFill>
                <a:latin typeface="Calibri"/>
              </a:rPr>
              <a:t>Main Method in Java</a:t>
            </a:r>
            <a:endParaRPr b="0" lang="en-US" sz="6600" spc="-1" strike="noStrike">
              <a:solidFill>
                <a:srgbClr val="000000"/>
              </a:solidFill>
              <a:latin typeface="Calibri"/>
            </a:endParaRPr>
          </a:p>
        </p:txBody>
      </p:sp>
      <p:sp>
        <p:nvSpPr>
          <p:cNvPr id="42" name="TextShape 2"/>
          <p:cNvSpPr txBox="1"/>
          <p:nvPr/>
        </p:nvSpPr>
        <p:spPr>
          <a:xfrm>
            <a:off x="1371600" y="2362320"/>
            <a:ext cx="6400440" cy="3809520"/>
          </a:xfrm>
          <a:prstGeom prst="rect">
            <a:avLst/>
          </a:prstGeom>
          <a:noFill/>
          <a:ln>
            <a:noFill/>
          </a:ln>
        </p:spPr>
        <p:txBody>
          <a:bodyPr lIns="90000" rIns="90000" tIns="45000" bIns="45000">
            <a:noAutofit/>
          </a:bodyPr>
          <a:p>
            <a:pPr>
              <a:lnSpc>
                <a:spcPct val="170000"/>
              </a:lnSpc>
            </a:pPr>
            <a:r>
              <a:rPr b="0" lang="en-US" sz="2000" spc="-1" strike="noStrike">
                <a:solidFill>
                  <a:srgbClr val="000000"/>
                </a:solidFill>
                <a:latin typeface="Calibri"/>
              </a:rPr>
              <a:t>Hàm main trong hầu hết các ngôn ngữ lập trình có lẽ là hàm đầu tiên mà chúng ta làm quen khi học 1 ngôn ngữ mới. Nó đóng vai trò như 1 điểm bắt đầu (entry point) "nơi mà quyền điều khiển được chuyển từ hệ thống đến một chương trình máy tính, và tại đó thì CPU sẽ truy cập vào 1 chương trình hoặc một đoạn code và tiến hành thực thi.</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762120" y="304920"/>
            <a:ext cx="7772040" cy="1523520"/>
          </a:xfrm>
          <a:prstGeom prst="rect">
            <a:avLst/>
          </a:prstGeom>
          <a:noFill/>
          <a:ln>
            <a:noFill/>
          </a:ln>
        </p:spPr>
        <p:txBody>
          <a:bodyPr lIns="90000" rIns="90000" tIns="45000" bIns="45000">
            <a:noAutofit/>
          </a:bodyPr>
          <a:p>
            <a:r>
              <a:rPr b="1" lang="en-US" sz="3200" spc="-1" strike="noStrike">
                <a:solidFill>
                  <a:srgbClr val="000000"/>
                </a:solidFill>
                <a:latin typeface="Calibri"/>
              </a:rPr>
              <a:t>11. Bạn có biết những ngôn ngữ nào khác dùng hàm main như entry point không?</a:t>
            </a:r>
            <a:br/>
            <a:br/>
            <a:endParaRPr b="0" lang="en-US" sz="3200" spc="-1" strike="noStrike">
              <a:solidFill>
                <a:srgbClr val="000000"/>
              </a:solidFill>
              <a:latin typeface="Calibri"/>
            </a:endParaRPr>
          </a:p>
        </p:txBody>
      </p:sp>
      <p:sp>
        <p:nvSpPr>
          <p:cNvPr id="69" name="CustomShape 2"/>
          <p:cNvSpPr/>
          <p:nvPr/>
        </p:nvSpPr>
        <p:spPr>
          <a:xfrm>
            <a:off x="914400" y="1752480"/>
            <a:ext cx="7391160" cy="1461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000" spc="-1" strike="noStrike">
                <a:solidFill>
                  <a:srgbClr val="000000"/>
                </a:solidFill>
                <a:latin typeface="Calibri"/>
              </a:rPr>
              <a:t>Từ khoá main đóng vai trò như entry point là khá phổ biến. Dưới đây là một vài ngôn ngữ lập trình ứng dụng từ khoá này: C/C++, C#, D, Java, Go, Haskell, Pike, Visual Basic*, Python, ...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762120" y="457200"/>
            <a:ext cx="7772040" cy="1218960"/>
          </a:xfrm>
          <a:prstGeom prst="rect">
            <a:avLst/>
          </a:prstGeom>
          <a:noFill/>
          <a:ln>
            <a:noFill/>
          </a:ln>
        </p:spPr>
        <p:txBody>
          <a:bodyPr lIns="90000" rIns="90000" tIns="45000" bIns="45000">
            <a:noAutofit/>
          </a:bodyPr>
          <a:p>
            <a:r>
              <a:rPr b="1" lang="en-US" sz="4400" spc="-1" strike="noStrike">
                <a:solidFill>
                  <a:srgbClr val="000000"/>
                </a:solidFill>
                <a:latin typeface="Calibri"/>
              </a:rPr>
              <a:t>1. main có phải là một reserved keyword trong Java không?</a:t>
            </a:r>
            <a:endParaRPr b="0" lang="en-US" sz="4400" spc="-1" strike="noStrike">
              <a:solidFill>
                <a:srgbClr val="000000"/>
              </a:solidFill>
              <a:latin typeface="Calibri"/>
            </a:endParaRPr>
          </a:p>
        </p:txBody>
      </p:sp>
      <p:sp>
        <p:nvSpPr>
          <p:cNvPr id="44" name="TextShape 2"/>
          <p:cNvSpPr txBox="1"/>
          <p:nvPr/>
        </p:nvSpPr>
        <p:spPr>
          <a:xfrm>
            <a:off x="914400" y="2514600"/>
            <a:ext cx="7467120" cy="3047760"/>
          </a:xfrm>
          <a:prstGeom prst="rect">
            <a:avLst/>
          </a:prstGeom>
          <a:noFill/>
          <a:ln>
            <a:noFill/>
          </a:ln>
        </p:spPr>
        <p:txBody>
          <a:bodyPr lIns="90000" rIns="90000" tIns="45000" bIns="45000">
            <a:noAutofit/>
          </a:bodyPr>
          <a:p>
            <a:pPr>
              <a:lnSpc>
                <a:spcPct val="150000"/>
              </a:lnSpc>
            </a:pPr>
            <a:r>
              <a:rPr b="0" lang="en-US" sz="2400" spc="-1" strike="noStrike">
                <a:solidFill>
                  <a:srgbClr val="000000"/>
                </a:solidFill>
                <a:latin typeface="Calibri"/>
              </a:rPr>
              <a:t>Từ main này chỉ là 1 convention lấy từ những ngôn ngữ như C và C++, </a:t>
            </a:r>
            <a:r>
              <a:rPr b="1" lang="en-US" sz="2400" spc="-1" strike="noStrike">
                <a:solidFill>
                  <a:srgbClr val="000000"/>
                </a:solidFill>
                <a:latin typeface="Calibri"/>
              </a:rPr>
              <a:t>nó không phải là một reserved keyword trong Java</a:t>
            </a:r>
            <a:r>
              <a:rPr b="0" lang="en-US" sz="2400" spc="-1" strike="noStrike">
                <a:solidFill>
                  <a:srgbClr val="000000"/>
                </a:solidFill>
                <a:latin typeface="Calibri"/>
              </a:rPr>
              <a:t>. Ví dụ bạn có thể đặt tên biến với nó:</a:t>
            </a:r>
            <a:endParaRPr b="0" lang="en-US" sz="2400" spc="-1" strike="noStrike">
              <a:latin typeface="Arial"/>
            </a:endParaRPr>
          </a:p>
          <a:p>
            <a:pPr>
              <a:lnSpc>
                <a:spcPct val="150000"/>
              </a:lnSpc>
            </a:pPr>
            <a:r>
              <a:rPr b="0" lang="en-US" sz="2400" spc="-1" strike="noStrike">
                <a:solidFill>
                  <a:srgbClr val="000000"/>
                </a:solidFill>
                <a:latin typeface="Calibri"/>
              </a:rPr>
              <a:t>int main;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762120" y="457200"/>
            <a:ext cx="7772040" cy="1218960"/>
          </a:xfrm>
          <a:prstGeom prst="rect">
            <a:avLst/>
          </a:prstGeom>
          <a:noFill/>
          <a:ln>
            <a:noFill/>
          </a:ln>
        </p:spPr>
        <p:txBody>
          <a:bodyPr lIns="90000" rIns="90000" tIns="45000" bIns="45000">
            <a:noAutofit/>
          </a:bodyPr>
          <a:p>
            <a:r>
              <a:rPr b="1" lang="en-US" sz="4400" spc="-1" strike="noStrike">
                <a:solidFill>
                  <a:srgbClr val="000000"/>
                </a:solidFill>
                <a:latin typeface="Calibri"/>
              </a:rPr>
              <a:t>2. Hàm main có cần modifier là static không?</a:t>
            </a:r>
            <a:endParaRPr b="0" lang="en-US" sz="4400" spc="-1" strike="noStrike">
              <a:solidFill>
                <a:srgbClr val="000000"/>
              </a:solidFill>
              <a:latin typeface="Calibri"/>
            </a:endParaRPr>
          </a:p>
        </p:txBody>
      </p:sp>
      <p:sp>
        <p:nvSpPr>
          <p:cNvPr id="46" name="TextShape 2"/>
          <p:cNvSpPr txBox="1"/>
          <p:nvPr/>
        </p:nvSpPr>
        <p:spPr>
          <a:xfrm>
            <a:off x="914400" y="1828800"/>
            <a:ext cx="7467120" cy="3733560"/>
          </a:xfrm>
          <a:prstGeom prst="rect">
            <a:avLst/>
          </a:prstGeom>
          <a:noFill/>
          <a:ln>
            <a:noFill/>
          </a:ln>
        </p:spPr>
        <p:txBody>
          <a:bodyPr lIns="90000" rIns="90000" tIns="45000" bIns="45000">
            <a:noAutofit/>
          </a:bodyPr>
          <a:p>
            <a:pPr>
              <a:lnSpc>
                <a:spcPct val="150000"/>
              </a:lnSpc>
            </a:pPr>
            <a:r>
              <a:rPr b="1" lang="en-US" sz="1600" spc="-1" strike="noStrike">
                <a:solidFill>
                  <a:srgbClr val="000000"/>
                </a:solidFill>
                <a:latin typeface="Calibri"/>
              </a:rPr>
              <a:t>Hàm main cần có modifier là static</a:t>
            </a:r>
            <a:r>
              <a:rPr b="0" lang="en-US" sz="1600" spc="-1" strike="noStrike">
                <a:solidFill>
                  <a:srgbClr val="000000"/>
                </a:solidFill>
                <a:latin typeface="Calibri"/>
              </a:rPr>
              <a:t> để cho máy ảo Java có thể dễ dàng tìm ra nó mà không cần phải chạy constructor của class. Hàm main mà không có modifier là static sẽ gây ra tính mơ hồ cho JVM bởi vì những hàm không phải static cần phải được gọi thông qua constructor và JVM sẽ không biết phải gọi constructor của class nào. Nếu nó chọn 1 class ngẫu nhiên, có thể nó sẽ cần phải cung cấp những tham số của constructor đó, nó sẽ không biết phải truyền vào cái gì. Thử tưởng tượng bằng cách kì diệu nào đó mà nó có thể tự nhận biết và truyền tham số một cách tự động, thì hàm nào trong class đó sẽ là entry point thực sự? Hãy nhớ rằng main không phải là một keyword.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762120" y="457200"/>
            <a:ext cx="7772040" cy="1218960"/>
          </a:xfrm>
          <a:prstGeom prst="rect">
            <a:avLst/>
          </a:prstGeom>
          <a:noFill/>
          <a:ln>
            <a:noFill/>
          </a:ln>
        </p:spPr>
        <p:txBody>
          <a:bodyPr lIns="90000" rIns="90000" tIns="45000" bIns="45000">
            <a:noAutofit/>
          </a:bodyPr>
          <a:p>
            <a:r>
              <a:rPr b="1" lang="en-US" sz="4400" spc="-1" strike="noStrike">
                <a:solidFill>
                  <a:srgbClr val="000000"/>
                </a:solidFill>
                <a:latin typeface="Calibri"/>
              </a:rPr>
              <a:t>3. Tham số String[] args có bao giờ null được không?</a:t>
            </a:r>
            <a:endParaRPr b="0" lang="en-US" sz="4400" spc="-1" strike="noStrike">
              <a:solidFill>
                <a:srgbClr val="000000"/>
              </a:solidFill>
              <a:latin typeface="Calibri"/>
            </a:endParaRPr>
          </a:p>
        </p:txBody>
      </p:sp>
      <p:sp>
        <p:nvSpPr>
          <p:cNvPr id="48" name="TextShape 2"/>
          <p:cNvSpPr txBox="1"/>
          <p:nvPr/>
        </p:nvSpPr>
        <p:spPr>
          <a:xfrm>
            <a:off x="914400" y="1828800"/>
            <a:ext cx="7467120" cy="3733560"/>
          </a:xfrm>
          <a:prstGeom prst="rect">
            <a:avLst/>
          </a:prstGeom>
          <a:noFill/>
          <a:ln>
            <a:noFill/>
          </a:ln>
        </p:spPr>
        <p:txBody>
          <a:bodyPr lIns="90000" rIns="90000" tIns="45000" bIns="45000">
            <a:noAutofit/>
          </a:bodyPr>
          <a:p>
            <a:pPr>
              <a:lnSpc>
                <a:spcPct val="150000"/>
              </a:lnSpc>
            </a:pPr>
            <a:r>
              <a:rPr b="0" lang="en-US" sz="2000" spc="-1" strike="noStrike">
                <a:solidFill>
                  <a:srgbClr val="000000"/>
                </a:solidFill>
                <a:latin typeface="Calibri"/>
              </a:rPr>
              <a:t>The String []args in the main method can never be null even if no arguments are passed. It is simply an empty initialized array of strings.</a:t>
            </a:r>
            <a:endParaRPr b="0" lang="en-US" sz="2000" spc="-1" strike="noStrike">
              <a:latin typeface="Arial"/>
            </a:endParaRPr>
          </a:p>
          <a:p>
            <a:pPr>
              <a:lnSpc>
                <a:spcPct val="150000"/>
              </a:lnSpc>
            </a:pPr>
            <a:r>
              <a:rPr b="1" lang="en-US" sz="2000" spc="-1" strike="noStrike">
                <a:solidFill>
                  <a:srgbClr val="000000"/>
                </a:solidFill>
                <a:latin typeface="Calibri"/>
              </a:rPr>
              <a:t>Tham số này trong hàm main không bao giờ null</a:t>
            </a:r>
            <a:r>
              <a:rPr b="0" lang="en-US" sz="2000" spc="-1" strike="noStrike">
                <a:solidFill>
                  <a:srgbClr val="000000"/>
                </a:solidFill>
                <a:latin typeface="Calibri"/>
              </a:rPr>
              <a:t> kể cả khi không có tham số nào được truyền vào. Nó chỉ đơn giản là một string array trống đã được khởi tạo.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762120" y="228600"/>
            <a:ext cx="7772040" cy="1828440"/>
          </a:xfrm>
          <a:prstGeom prst="rect">
            <a:avLst/>
          </a:prstGeom>
          <a:noFill/>
          <a:ln>
            <a:noFill/>
          </a:ln>
        </p:spPr>
        <p:txBody>
          <a:bodyPr lIns="90000" rIns="90000" tIns="45000" bIns="45000">
            <a:noAutofit/>
          </a:bodyPr>
          <a:p>
            <a:r>
              <a:rPr b="1" lang="en-US" sz="4400" spc="-1" strike="noStrike">
                <a:solidFill>
                  <a:srgbClr val="000000"/>
                </a:solidFill>
                <a:latin typeface="Calibri"/>
              </a:rPr>
              <a:t>4. Có thể viết là static public void mainthay vì public static void main được không?</a:t>
            </a:r>
            <a:endParaRPr b="0" lang="en-US" sz="4400" spc="-1" strike="noStrike">
              <a:solidFill>
                <a:srgbClr val="000000"/>
              </a:solidFill>
              <a:latin typeface="Calibri"/>
            </a:endParaRPr>
          </a:p>
        </p:txBody>
      </p:sp>
      <p:sp>
        <p:nvSpPr>
          <p:cNvPr id="50" name="TextShape 2"/>
          <p:cNvSpPr txBox="1"/>
          <p:nvPr/>
        </p:nvSpPr>
        <p:spPr>
          <a:xfrm>
            <a:off x="838080" y="2514600"/>
            <a:ext cx="7467120" cy="3733560"/>
          </a:xfrm>
          <a:prstGeom prst="rect">
            <a:avLst/>
          </a:prstGeom>
          <a:noFill/>
          <a:ln>
            <a:noFill/>
          </a:ln>
        </p:spPr>
        <p:txBody>
          <a:bodyPr lIns="90000" rIns="90000" tIns="45000" bIns="45000">
            <a:noAutofit/>
          </a:bodyPr>
          <a:p>
            <a:pPr>
              <a:lnSpc>
                <a:spcPct val="150000"/>
              </a:lnSpc>
            </a:pPr>
            <a:r>
              <a:rPr b="1" lang="en-US" sz="2000" spc="-1" strike="noStrike">
                <a:solidFill>
                  <a:srgbClr val="000000"/>
                </a:solidFill>
                <a:latin typeface="Calibri"/>
              </a:rPr>
              <a:t>Vị trí của modifier như public hay static không quan trọng đối với hàm main hay bất cứ hàm nào khác trong Java</a:t>
            </a:r>
            <a:r>
              <a:rPr b="0" lang="en-US" sz="2000" spc="-1" strike="noStrike">
                <a:solidFill>
                  <a:srgbClr val="000000"/>
                </a:solidFill>
                <a:latin typeface="Calibri"/>
              </a:rPr>
              <a:t>, nên static public void main cũng vẫn OK. Tuy vậy thì return type bắt buộc phải đi sau các modifier.</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762120" y="228600"/>
            <a:ext cx="7772040" cy="1142640"/>
          </a:xfrm>
          <a:prstGeom prst="rect">
            <a:avLst/>
          </a:prstGeom>
          <a:noFill/>
          <a:ln>
            <a:noFill/>
          </a:ln>
        </p:spPr>
        <p:txBody>
          <a:bodyPr lIns="90000" rIns="90000" tIns="45000" bIns="45000">
            <a:noAutofit/>
          </a:bodyPr>
          <a:p>
            <a:r>
              <a:rPr b="1" lang="en-US" sz="4400" spc="-1" strike="noStrike">
                <a:solidFill>
                  <a:srgbClr val="000000"/>
                </a:solidFill>
                <a:latin typeface="Calibri"/>
              </a:rPr>
              <a:t>5. Có thể overload hàm main được không?</a:t>
            </a:r>
            <a:endParaRPr b="0" lang="en-US" sz="4400" spc="-1" strike="noStrike">
              <a:solidFill>
                <a:srgbClr val="000000"/>
              </a:solidFill>
              <a:latin typeface="Calibri"/>
            </a:endParaRPr>
          </a:p>
        </p:txBody>
      </p:sp>
      <p:sp>
        <p:nvSpPr>
          <p:cNvPr id="52" name="TextShape 2"/>
          <p:cNvSpPr txBox="1"/>
          <p:nvPr/>
        </p:nvSpPr>
        <p:spPr>
          <a:xfrm>
            <a:off x="838080" y="1600200"/>
            <a:ext cx="7467120" cy="1599840"/>
          </a:xfrm>
          <a:prstGeom prst="rect">
            <a:avLst/>
          </a:prstGeom>
          <a:noFill/>
          <a:ln>
            <a:noFill/>
          </a:ln>
        </p:spPr>
        <p:txBody>
          <a:bodyPr lIns="90000" rIns="90000" tIns="45000" bIns="45000">
            <a:noAutofit/>
          </a:bodyPr>
          <a:p>
            <a:pPr>
              <a:lnSpc>
                <a:spcPct val="150000"/>
              </a:lnSpc>
            </a:pPr>
            <a:r>
              <a:rPr b="0" lang="en-US" sz="2000" spc="-1" strike="noStrike">
                <a:solidFill>
                  <a:srgbClr val="000000"/>
                </a:solidFill>
                <a:latin typeface="Calibri"/>
              </a:rPr>
              <a:t>Bạn có thể overload hàm main miễn là nó khác signature. JVM sẽ chỉ gọi hàm main với parameter là String []args mà thôi. Bạn cần phải tự gọi những hàm main khác nếu bạn muốn dùng chúng.</a:t>
            </a:r>
            <a:endParaRPr b="0" lang="en-US" sz="2000" spc="-1" strike="noStrike">
              <a:latin typeface="Arial"/>
            </a:endParaRPr>
          </a:p>
          <a:p>
            <a:pPr>
              <a:lnSpc>
                <a:spcPct val="150000"/>
              </a:lnSpc>
            </a:pPr>
            <a:endParaRPr b="0" lang="en-US" sz="2000" spc="-1" strike="noStrike">
              <a:latin typeface="Arial"/>
            </a:endParaRPr>
          </a:p>
          <a:p>
            <a:pPr>
              <a:lnSpc>
                <a:spcPct val="150000"/>
              </a:lnSpc>
            </a:pPr>
            <a:endParaRPr b="0" lang="en-US" sz="2000" spc="-1" strike="noStrike">
              <a:latin typeface="Arial"/>
            </a:endParaRPr>
          </a:p>
        </p:txBody>
      </p:sp>
      <p:pic>
        <p:nvPicPr>
          <p:cNvPr id="53" name="Picture 2" descr=""/>
          <p:cNvPicPr/>
          <p:nvPr/>
        </p:nvPicPr>
        <p:blipFill>
          <a:blip r:embed="rId1"/>
          <a:stretch/>
        </p:blipFill>
        <p:spPr>
          <a:xfrm>
            <a:off x="2133720" y="3048120"/>
            <a:ext cx="4762080" cy="3638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762120" y="228600"/>
            <a:ext cx="7772040" cy="685440"/>
          </a:xfrm>
          <a:prstGeom prst="rect">
            <a:avLst/>
          </a:prstGeom>
          <a:noFill/>
          <a:ln>
            <a:noFill/>
          </a:ln>
        </p:spPr>
        <p:txBody>
          <a:bodyPr lIns="90000" rIns="90000" tIns="45000" bIns="45000">
            <a:noAutofit/>
          </a:bodyPr>
          <a:p>
            <a:r>
              <a:rPr b="1" lang="en-US" sz="2800" spc="-1" strike="noStrike">
                <a:solidFill>
                  <a:srgbClr val="000000"/>
                </a:solidFill>
                <a:latin typeface="Calibri"/>
              </a:rPr>
              <a:t>6. Có thể dùng tên hàm khác thay vì mainkhông?</a:t>
            </a:r>
            <a:endParaRPr b="0" lang="en-US" sz="2800" spc="-1" strike="noStrike">
              <a:solidFill>
                <a:srgbClr val="000000"/>
              </a:solidFill>
              <a:latin typeface="Calibri"/>
            </a:endParaRPr>
          </a:p>
        </p:txBody>
      </p:sp>
      <p:sp>
        <p:nvSpPr>
          <p:cNvPr id="55" name="TextShape 2"/>
          <p:cNvSpPr txBox="1"/>
          <p:nvPr/>
        </p:nvSpPr>
        <p:spPr>
          <a:xfrm>
            <a:off x="802440" y="914400"/>
            <a:ext cx="7467120" cy="1066320"/>
          </a:xfrm>
          <a:prstGeom prst="rect">
            <a:avLst/>
          </a:prstGeom>
          <a:noFill/>
          <a:ln>
            <a:noFill/>
          </a:ln>
        </p:spPr>
        <p:txBody>
          <a:bodyPr lIns="90000" rIns="90000" tIns="45000" bIns="45000">
            <a:noAutofit/>
          </a:bodyPr>
          <a:p>
            <a:pPr>
              <a:lnSpc>
                <a:spcPct val="150000"/>
              </a:lnSpc>
            </a:pPr>
            <a:r>
              <a:rPr b="0" lang="en-US" sz="2000" spc="-1" strike="noStrike">
                <a:solidFill>
                  <a:srgbClr val="000000"/>
                </a:solidFill>
                <a:latin typeface="Calibri"/>
              </a:rPr>
              <a:t>Câu trả lời là không. JVM sẽ không nhận diện bất cứ một hàm nào khác như là một entry point.</a:t>
            </a:r>
            <a:endParaRPr b="0" lang="en-US" sz="2000" spc="-1" strike="noStrike">
              <a:latin typeface="Arial"/>
            </a:endParaRPr>
          </a:p>
        </p:txBody>
      </p:sp>
      <p:sp>
        <p:nvSpPr>
          <p:cNvPr id="56" name="CustomShape 3"/>
          <p:cNvSpPr/>
          <p:nvPr/>
        </p:nvSpPr>
        <p:spPr>
          <a:xfrm>
            <a:off x="784440" y="1844640"/>
            <a:ext cx="7772040" cy="517320"/>
          </a:xfrm>
          <a:prstGeom prst="rect">
            <a:avLst/>
          </a:prstGeom>
          <a:noFill/>
          <a:ln>
            <a:noFill/>
          </a:ln>
        </p:spPr>
        <p:style>
          <a:lnRef idx="0"/>
          <a:fillRef idx="0"/>
          <a:effectRef idx="0"/>
          <a:fontRef idx="minor"/>
        </p:style>
        <p:txBody>
          <a:bodyPr anchor="ctr">
            <a:noAutofit/>
          </a:bodyPr>
          <a:p>
            <a:r>
              <a:rPr b="1" lang="en-US" sz="2800" spc="-1" strike="noStrike">
                <a:solidFill>
                  <a:srgbClr val="000000"/>
                </a:solidFill>
                <a:latin typeface="Calibri"/>
              </a:rPr>
              <a:t>7. Android có hàm main hay không?</a:t>
            </a:r>
            <a:endParaRPr b="0" lang="en-US" sz="2800" spc="-1" strike="noStrike">
              <a:latin typeface="Arial"/>
            </a:endParaRPr>
          </a:p>
        </p:txBody>
      </p:sp>
      <p:sp>
        <p:nvSpPr>
          <p:cNvPr id="57" name="CustomShape 4"/>
          <p:cNvSpPr/>
          <p:nvPr/>
        </p:nvSpPr>
        <p:spPr>
          <a:xfrm>
            <a:off x="784440" y="2286000"/>
            <a:ext cx="7664400" cy="542160"/>
          </a:xfrm>
          <a:prstGeom prst="rect">
            <a:avLst/>
          </a:prstGeom>
          <a:noFill/>
          <a:ln>
            <a:noFill/>
          </a:ln>
        </p:spPr>
        <p:style>
          <a:lnRef idx="0"/>
          <a:fillRef idx="0"/>
          <a:effectRef idx="0"/>
          <a:fontRef idx="minor"/>
        </p:style>
        <p:txBody>
          <a:bodyPr>
            <a:noAutofit/>
          </a:bodyPr>
          <a:p>
            <a:pPr>
              <a:lnSpc>
                <a:spcPct val="150000"/>
              </a:lnSpc>
              <a:spcBef>
                <a:spcPts val="638"/>
              </a:spcBef>
            </a:pPr>
            <a:r>
              <a:rPr b="0" lang="en-US" sz="2000" spc="-1" strike="noStrike">
                <a:solidFill>
                  <a:srgbClr val="000000"/>
                </a:solidFill>
                <a:latin typeface="Calibri"/>
              </a:rPr>
              <a:t>Câu trả lời là có, nhưng nó nằm sâu bên trong Android framework.</a:t>
            </a:r>
            <a:endParaRPr b="0" lang="en-US" sz="2000" spc="-1" strike="noStrike">
              <a:latin typeface="Arial"/>
            </a:endParaRPr>
          </a:p>
        </p:txBody>
      </p:sp>
      <p:sp>
        <p:nvSpPr>
          <p:cNvPr id="58" name="CustomShape 5"/>
          <p:cNvSpPr/>
          <p:nvPr/>
        </p:nvSpPr>
        <p:spPr>
          <a:xfrm>
            <a:off x="838080" y="2819520"/>
            <a:ext cx="7772040" cy="694440"/>
          </a:xfrm>
          <a:prstGeom prst="rect">
            <a:avLst/>
          </a:prstGeom>
          <a:noFill/>
          <a:ln>
            <a:noFill/>
          </a:ln>
        </p:spPr>
        <p:style>
          <a:lnRef idx="0"/>
          <a:fillRef idx="0"/>
          <a:effectRef idx="0"/>
          <a:fontRef idx="minor"/>
        </p:style>
        <p:txBody>
          <a:bodyPr anchor="ctr">
            <a:noAutofit/>
          </a:bodyPr>
          <a:p>
            <a:r>
              <a:rPr b="1" lang="en-US" sz="2800" spc="-1" strike="noStrike">
                <a:solidFill>
                  <a:srgbClr val="000000"/>
                </a:solidFill>
                <a:latin typeface="Calibri"/>
              </a:rPr>
              <a:t>7b. Bạn có biết hàm nào trong Android framework chứa hàm này không?</a:t>
            </a:r>
            <a:endParaRPr b="0" lang="en-US" sz="2800" spc="-1" strike="noStrike">
              <a:latin typeface="Arial"/>
            </a:endParaRPr>
          </a:p>
        </p:txBody>
      </p:sp>
      <p:sp>
        <p:nvSpPr>
          <p:cNvPr id="59" name="CustomShape 6"/>
          <p:cNvSpPr/>
          <p:nvPr/>
        </p:nvSpPr>
        <p:spPr>
          <a:xfrm>
            <a:off x="860760" y="3809880"/>
            <a:ext cx="7664400" cy="2742840"/>
          </a:xfrm>
          <a:prstGeom prst="rect">
            <a:avLst/>
          </a:prstGeom>
          <a:noFill/>
          <a:ln>
            <a:noFill/>
          </a:ln>
        </p:spPr>
        <p:style>
          <a:lnRef idx="0"/>
          <a:fillRef idx="0"/>
          <a:effectRef idx="0"/>
          <a:fontRef idx="minor"/>
        </p:style>
        <p:txBody>
          <a:bodyPr>
            <a:noAutofit/>
          </a:bodyPr>
          <a:p>
            <a:pPr>
              <a:lnSpc>
                <a:spcPct val="150000"/>
              </a:lnSpc>
              <a:spcBef>
                <a:spcPts val="638"/>
              </a:spcBef>
            </a:pPr>
            <a:r>
              <a:rPr b="0" lang="en-US" sz="2000" spc="-1" strike="noStrike">
                <a:solidFill>
                  <a:srgbClr val="000000"/>
                </a:solidFill>
                <a:latin typeface="Calibri"/>
              </a:rPr>
              <a:t>Nếu bạn tò mò đến mức đào sâu theo stack trace hay bất cứ một exception nào, bạn sẽ thấy nó đi qua Handler, Looper, MessageQueue và sau đó là entry point của chương trình của bạn. Có một class đặc biệt tên là ActivityThread có chứa hàm main đóng vai trò là entry point trong một chương trình Android.</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762120" y="228600"/>
            <a:ext cx="7772040" cy="1218960"/>
          </a:xfrm>
          <a:prstGeom prst="rect">
            <a:avLst/>
          </a:prstGeom>
          <a:noFill/>
          <a:ln>
            <a:noFill/>
          </a:ln>
        </p:spPr>
        <p:txBody>
          <a:bodyPr lIns="90000" rIns="90000" tIns="45000" bIns="45000">
            <a:noAutofit/>
          </a:bodyPr>
          <a:p>
            <a:r>
              <a:rPr b="1" lang="en-US" sz="4400" spc="-1" strike="noStrike">
                <a:solidFill>
                  <a:srgbClr val="000000"/>
                </a:solidFill>
                <a:latin typeface="Calibri"/>
              </a:rPr>
              <a:t>8. Đoạn code dưới đây có run được không?</a:t>
            </a:r>
            <a:endParaRPr b="0" lang="en-US" sz="4400" spc="-1" strike="noStrike">
              <a:solidFill>
                <a:srgbClr val="000000"/>
              </a:solidFill>
              <a:latin typeface="Calibri"/>
            </a:endParaRPr>
          </a:p>
        </p:txBody>
      </p:sp>
      <p:pic>
        <p:nvPicPr>
          <p:cNvPr id="61" name="Picture 2" descr=""/>
          <p:cNvPicPr/>
          <p:nvPr/>
        </p:nvPicPr>
        <p:blipFill>
          <a:blip r:embed="rId1"/>
          <a:stretch/>
        </p:blipFill>
        <p:spPr>
          <a:xfrm>
            <a:off x="1371600" y="1523880"/>
            <a:ext cx="6476760" cy="3123720"/>
          </a:xfrm>
          <a:prstGeom prst="rect">
            <a:avLst/>
          </a:prstGeom>
          <a:ln>
            <a:noFill/>
          </a:ln>
        </p:spPr>
      </p:pic>
      <p:sp>
        <p:nvSpPr>
          <p:cNvPr id="62" name="CustomShape 2"/>
          <p:cNvSpPr/>
          <p:nvPr/>
        </p:nvSpPr>
        <p:spPr>
          <a:xfrm>
            <a:off x="914400" y="5181480"/>
            <a:ext cx="5638320" cy="395280"/>
          </a:xfrm>
          <a:prstGeom prst="rect">
            <a:avLst/>
          </a:prstGeom>
          <a:noFill/>
          <a:ln>
            <a:noFill/>
          </a:ln>
        </p:spPr>
        <p:style>
          <a:lnRef idx="0"/>
          <a:fillRef idx="0"/>
          <a:effectRef idx="0"/>
          <a:fontRef idx="minor"/>
        </p:style>
        <p:txBody>
          <a:bodyPr lIns="90000" rIns="90000" tIns="45000" bIns="45000">
            <a:spAutoFit/>
          </a:bodyPr>
          <a:p>
            <a:r>
              <a:rPr b="0" lang="en-US" sz="2000" spc="-1" strike="noStrike">
                <a:solidFill>
                  <a:srgbClr val="000000"/>
                </a:solidFill>
                <a:latin typeface="Calibri"/>
              </a:rPr>
              <a:t>Câu trả lời là có, vẫn chạy bình thường.</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762120" y="228600"/>
            <a:ext cx="7772040" cy="990360"/>
          </a:xfrm>
          <a:prstGeom prst="rect">
            <a:avLst/>
          </a:prstGeom>
          <a:noFill/>
          <a:ln>
            <a:noFill/>
          </a:ln>
        </p:spPr>
        <p:txBody>
          <a:bodyPr lIns="90000" rIns="90000" tIns="45000" bIns="45000">
            <a:noAutofit/>
          </a:bodyPr>
          <a:p>
            <a:r>
              <a:rPr b="1" lang="en-US" sz="4400" spc="-1" strike="noStrike">
                <a:solidFill>
                  <a:srgbClr val="000000"/>
                </a:solidFill>
                <a:latin typeface="Calibri"/>
              </a:rPr>
              <a:t>9. Có thể override hàm main được không?</a:t>
            </a:r>
            <a:endParaRPr b="0" lang="en-US" sz="4400" spc="-1" strike="noStrike">
              <a:solidFill>
                <a:srgbClr val="000000"/>
              </a:solidFill>
              <a:latin typeface="Calibri"/>
            </a:endParaRPr>
          </a:p>
        </p:txBody>
      </p:sp>
      <p:sp>
        <p:nvSpPr>
          <p:cNvPr id="64" name="CustomShape 2"/>
          <p:cNvSpPr/>
          <p:nvPr/>
        </p:nvSpPr>
        <p:spPr>
          <a:xfrm>
            <a:off x="936720" y="4952880"/>
            <a:ext cx="7238520" cy="1461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000" spc="-1" strike="noStrike">
                <a:solidFill>
                  <a:srgbClr val="000000"/>
                </a:solidFill>
                <a:latin typeface="Calibri"/>
              </a:rPr>
              <a:t>Câu trả lời là không. JVM chỉ quan tâm đến hàm có tham số là String[], với trường hợp trên thì nó sẽ không tìm được entry point để khởi động chương trình.</a:t>
            </a:r>
            <a:endParaRPr b="0" lang="en-US" sz="2000" spc="-1" strike="noStrike">
              <a:latin typeface="Arial"/>
            </a:endParaRPr>
          </a:p>
        </p:txBody>
      </p:sp>
      <p:sp>
        <p:nvSpPr>
          <p:cNvPr id="65" name="CustomShape 3"/>
          <p:cNvSpPr/>
          <p:nvPr/>
        </p:nvSpPr>
        <p:spPr>
          <a:xfrm>
            <a:off x="2518560" y="1371600"/>
            <a:ext cx="3966480" cy="395280"/>
          </a:xfrm>
          <a:prstGeom prst="rect">
            <a:avLst/>
          </a:prstGeom>
          <a:noFill/>
          <a:ln>
            <a:noFill/>
          </a:ln>
        </p:spPr>
        <p:style>
          <a:lnRef idx="0"/>
          <a:fillRef idx="0"/>
          <a:effectRef idx="0"/>
          <a:fontRef idx="minor"/>
        </p:style>
        <p:txBody>
          <a:bodyPr wrap="none" lIns="90000" rIns="90000" tIns="45000" bIns="45000">
            <a:spAutoFit/>
          </a:bodyPr>
          <a:p>
            <a:r>
              <a:rPr b="0" lang="en-US" sz="2000" spc="-1" strike="noStrike">
                <a:solidFill>
                  <a:srgbClr val="000000"/>
                </a:solidFill>
                <a:latin typeface="Calibri"/>
              </a:rPr>
              <a:t>Hàm static không thể được override.</a:t>
            </a:r>
            <a:endParaRPr b="0" lang="en-US" sz="2000" spc="-1" strike="noStrike">
              <a:latin typeface="Arial"/>
            </a:endParaRPr>
          </a:p>
        </p:txBody>
      </p:sp>
      <p:sp>
        <p:nvSpPr>
          <p:cNvPr id="66" name="CustomShape 4"/>
          <p:cNvSpPr/>
          <p:nvPr/>
        </p:nvSpPr>
        <p:spPr>
          <a:xfrm>
            <a:off x="914400" y="1981080"/>
            <a:ext cx="7772040" cy="990360"/>
          </a:xfrm>
          <a:prstGeom prst="rect">
            <a:avLst/>
          </a:prstGeom>
          <a:noFill/>
          <a:ln>
            <a:noFill/>
          </a:ln>
        </p:spPr>
        <p:style>
          <a:lnRef idx="0"/>
          <a:fillRef idx="0"/>
          <a:effectRef idx="0"/>
          <a:fontRef idx="minor"/>
        </p:style>
        <p:txBody>
          <a:bodyPr anchor="ctr">
            <a:noAutofit/>
          </a:bodyPr>
          <a:p>
            <a:r>
              <a:rPr b="1" lang="en-US" sz="4400" spc="-1" strike="noStrike">
                <a:solidFill>
                  <a:srgbClr val="000000"/>
                </a:solidFill>
                <a:latin typeface="Calibri"/>
              </a:rPr>
              <a:t>10. Có thể chạy được 1 chương trình sử dụng đoạn code dưới đây không?</a:t>
            </a:r>
            <a:endParaRPr b="0" lang="en-US" sz="4400" spc="-1" strike="noStrike">
              <a:latin typeface="Arial"/>
            </a:endParaRPr>
          </a:p>
        </p:txBody>
      </p:sp>
      <p:pic>
        <p:nvPicPr>
          <p:cNvPr id="67" name="Picture 2" descr=""/>
          <p:cNvPicPr/>
          <p:nvPr/>
        </p:nvPicPr>
        <p:blipFill>
          <a:blip r:embed="rId1"/>
          <a:stretch/>
        </p:blipFill>
        <p:spPr>
          <a:xfrm>
            <a:off x="956160" y="3683520"/>
            <a:ext cx="7009920" cy="1371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LibreOffice/6.3.1.2$Linux_X86_64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Truong Phan</cp:lastModifiedBy>
  <dcterms:modified xsi:type="dcterms:W3CDTF">2019-06-24T11:40:55Z</dcterms:modified>
  <cp:revision>0</cp:revision>
  <dc:subject/>
  <dc:title/>
</cp:coreProperties>
</file>