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s/_rels/slide12.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1.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theme/theme1.xml" ContentType="application/vnd.openxmlformats-officedocument.theme+xml"/>
  <Override PartName="/ppt/media/image6.png" ContentType="image/png"/>
  <Override PartName="/ppt/media/image5.png" ContentType="image/png"/>
  <Override PartName="/ppt/media/image7.png" ContentType="image/png"/>
  <Override PartName="/ppt/media/image8.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spAutoFit/>
          </a:bodyPr>
          <a:p>
            <a:endParaRPr b="0" lang="en-US" sz="3200" spc="-1" strike="noStrike">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spAutoFit/>
          </a:bodyPr>
          <a:p>
            <a:endParaRPr b="0" lang="en-US" sz="3200" spc="-1" strike="noStrike">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spAutoFit/>
          </a:bodyPr>
          <a:p>
            <a:endParaRPr b="0" lang="en-US" sz="3200" spc="-1" strike="noStrike">
              <a:latin typeface="Arial"/>
            </a:endParaRPr>
          </a:p>
        </p:txBody>
      </p:sp>
      <p:sp>
        <p:nvSpPr>
          <p:cNvPr id="32" name="PlaceHolder 4"/>
          <p:cNvSpPr>
            <a:spLocks noGrp="1"/>
          </p:cNvSpPr>
          <p:nvPr>
            <p:ph type="body"/>
          </p:nvPr>
        </p:nvSpPr>
        <p:spPr>
          <a:xfrm>
            <a:off x="504000" y="4059360"/>
            <a:ext cx="4426920" cy="2091240"/>
          </a:xfrm>
          <a:prstGeom prst="rect">
            <a:avLst/>
          </a:prstGeom>
        </p:spPr>
        <p:txBody>
          <a:bodyPr lIns="0" rIns="0" tIns="0" bIns="0">
            <a:spAutoFit/>
          </a:bodyPr>
          <a:p>
            <a:endParaRPr b="0" lang="en-US" sz="3200" spc="-1" strike="noStrike">
              <a:latin typeface="Arial"/>
            </a:endParaRPr>
          </a:p>
        </p:txBody>
      </p:sp>
      <p:sp>
        <p:nvSpPr>
          <p:cNvPr id="33" name="PlaceHolder 5"/>
          <p:cNvSpPr>
            <a:spLocks noGrp="1"/>
          </p:cNvSpPr>
          <p:nvPr>
            <p:ph type="body"/>
          </p:nvPr>
        </p:nvSpPr>
        <p:spPr>
          <a:xfrm>
            <a:off x="5152680" y="405936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35" name="PlaceHolder 2"/>
          <p:cNvSpPr>
            <a:spLocks noGrp="1"/>
          </p:cNvSpPr>
          <p:nvPr>
            <p:ph type="body"/>
          </p:nvPr>
        </p:nvSpPr>
        <p:spPr>
          <a:xfrm>
            <a:off x="504000" y="1769040"/>
            <a:ext cx="2920680" cy="2091240"/>
          </a:xfrm>
          <a:prstGeom prst="rect">
            <a:avLst/>
          </a:prstGeom>
        </p:spPr>
        <p:txBody>
          <a:bodyPr lIns="0" rIns="0" tIns="0" bIns="0">
            <a:spAutoFit/>
          </a:bodyPr>
          <a:p>
            <a:endParaRPr b="0" lang="en-US" sz="3200" spc="-1" strike="noStrike">
              <a:latin typeface="Arial"/>
            </a:endParaRPr>
          </a:p>
        </p:txBody>
      </p:sp>
      <p:sp>
        <p:nvSpPr>
          <p:cNvPr id="36" name="PlaceHolder 3"/>
          <p:cNvSpPr>
            <a:spLocks noGrp="1"/>
          </p:cNvSpPr>
          <p:nvPr>
            <p:ph type="body"/>
          </p:nvPr>
        </p:nvSpPr>
        <p:spPr>
          <a:xfrm>
            <a:off x="3571200" y="1769040"/>
            <a:ext cx="2920680" cy="2091240"/>
          </a:xfrm>
          <a:prstGeom prst="rect">
            <a:avLst/>
          </a:prstGeom>
        </p:spPr>
        <p:txBody>
          <a:bodyPr lIns="0" rIns="0" tIns="0" bIns="0">
            <a:spAutoFit/>
          </a:bodyPr>
          <a:p>
            <a:endParaRPr b="0" lang="en-US" sz="3200" spc="-1" strike="noStrike">
              <a:latin typeface="Arial"/>
            </a:endParaRPr>
          </a:p>
        </p:txBody>
      </p:sp>
      <p:sp>
        <p:nvSpPr>
          <p:cNvPr id="37" name="PlaceHolder 4"/>
          <p:cNvSpPr>
            <a:spLocks noGrp="1"/>
          </p:cNvSpPr>
          <p:nvPr>
            <p:ph type="body"/>
          </p:nvPr>
        </p:nvSpPr>
        <p:spPr>
          <a:xfrm>
            <a:off x="6638040" y="1769040"/>
            <a:ext cx="2920680" cy="2091240"/>
          </a:xfrm>
          <a:prstGeom prst="rect">
            <a:avLst/>
          </a:prstGeom>
        </p:spPr>
        <p:txBody>
          <a:bodyPr lIns="0" rIns="0" tIns="0" bIns="0">
            <a:spAutoFit/>
          </a:bodyPr>
          <a:p>
            <a:endParaRPr b="0" lang="en-US" sz="3200" spc="-1" strike="noStrike">
              <a:latin typeface="Arial"/>
            </a:endParaRPr>
          </a:p>
        </p:txBody>
      </p:sp>
      <p:sp>
        <p:nvSpPr>
          <p:cNvPr id="38" name="PlaceHolder 5"/>
          <p:cNvSpPr>
            <a:spLocks noGrp="1"/>
          </p:cNvSpPr>
          <p:nvPr>
            <p:ph type="body"/>
          </p:nvPr>
        </p:nvSpPr>
        <p:spPr>
          <a:xfrm>
            <a:off x="504000" y="4059360"/>
            <a:ext cx="2920680" cy="2091240"/>
          </a:xfrm>
          <a:prstGeom prst="rect">
            <a:avLst/>
          </a:prstGeom>
        </p:spPr>
        <p:txBody>
          <a:bodyPr lIns="0" rIns="0" tIns="0" bIns="0">
            <a:spAutoFit/>
          </a:bodyPr>
          <a:p>
            <a:endParaRPr b="0" lang="en-US" sz="3200" spc="-1" strike="noStrike">
              <a:latin typeface="Arial"/>
            </a:endParaRPr>
          </a:p>
        </p:txBody>
      </p:sp>
      <p:sp>
        <p:nvSpPr>
          <p:cNvPr id="39" name="PlaceHolder 6"/>
          <p:cNvSpPr>
            <a:spLocks noGrp="1"/>
          </p:cNvSpPr>
          <p:nvPr>
            <p:ph type="body"/>
          </p:nvPr>
        </p:nvSpPr>
        <p:spPr>
          <a:xfrm>
            <a:off x="3571200" y="4059360"/>
            <a:ext cx="2920680" cy="2091240"/>
          </a:xfrm>
          <a:prstGeom prst="rect">
            <a:avLst/>
          </a:prstGeom>
        </p:spPr>
        <p:txBody>
          <a:bodyPr lIns="0" rIns="0" tIns="0" bIns="0">
            <a:spAutoFit/>
          </a:bodyPr>
          <a:p>
            <a:endParaRPr b="0" lang="en-US" sz="3200" spc="-1" strike="noStrike">
              <a:latin typeface="Arial"/>
            </a:endParaRPr>
          </a:p>
        </p:txBody>
      </p:sp>
      <p:sp>
        <p:nvSpPr>
          <p:cNvPr id="40" name="PlaceHolder 7"/>
          <p:cNvSpPr>
            <a:spLocks noGrp="1"/>
          </p:cNvSpPr>
          <p:nvPr>
            <p:ph type="body"/>
          </p:nvPr>
        </p:nvSpPr>
        <p:spPr>
          <a:xfrm>
            <a:off x="6638040" y="4059360"/>
            <a:ext cx="292068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subTitle"/>
          </p:nvPr>
        </p:nvSpPr>
        <p:spPr>
          <a:xfrm>
            <a:off x="504000" y="1769040"/>
            <a:ext cx="9071640" cy="4384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769040"/>
            <a:ext cx="9071640" cy="4384800"/>
          </a:xfrm>
          <a:prstGeom prst="rect">
            <a:avLst/>
          </a:prstGeom>
        </p:spPr>
        <p:txBody>
          <a:bodyPr lIns="0" rIns="0" tIns="0" bIns="0">
            <a:sp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10" name="PlaceHolder 2"/>
          <p:cNvSpPr>
            <a:spLocks noGrp="1"/>
          </p:cNvSpPr>
          <p:nvPr>
            <p:ph type="body"/>
          </p:nvPr>
        </p:nvSpPr>
        <p:spPr>
          <a:xfrm>
            <a:off x="504000" y="1769040"/>
            <a:ext cx="4426920" cy="4384800"/>
          </a:xfrm>
          <a:prstGeom prst="rect">
            <a:avLst/>
          </a:prstGeom>
        </p:spPr>
        <p:txBody>
          <a:bodyPr lIns="0" rIns="0" tIns="0" bIns="0">
            <a:spAutoFit/>
          </a:bodyPr>
          <a:p>
            <a:endParaRPr b="0" lang="en-US" sz="3200" spc="-1" strike="noStrike">
              <a:latin typeface="Arial"/>
            </a:endParaRPr>
          </a:p>
        </p:txBody>
      </p:sp>
      <p:sp>
        <p:nvSpPr>
          <p:cNvPr id="11" name="PlaceHolder 3"/>
          <p:cNvSpPr>
            <a:spLocks noGrp="1"/>
          </p:cNvSpPr>
          <p:nvPr>
            <p:ph type="body"/>
          </p:nvPr>
        </p:nvSpPr>
        <p:spPr>
          <a:xfrm>
            <a:off x="5152680" y="1769040"/>
            <a:ext cx="4426920" cy="4384800"/>
          </a:xfrm>
          <a:prstGeom prst="rect">
            <a:avLst/>
          </a:prstGeom>
        </p:spPr>
        <p:txBody>
          <a:bodyPr lIns="0" rIns="0" tIns="0" bIns="0">
            <a:sp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spAutoFit/>
          </a:bodyPr>
          <a:p>
            <a:endParaRPr b="0" lang="en-US" sz="3200" spc="-1" strike="noStrike">
              <a:latin typeface="Arial"/>
            </a:endParaRPr>
          </a:p>
        </p:txBody>
      </p:sp>
      <p:sp>
        <p:nvSpPr>
          <p:cNvPr id="16" name="PlaceHolder 3"/>
          <p:cNvSpPr>
            <a:spLocks noGrp="1"/>
          </p:cNvSpPr>
          <p:nvPr>
            <p:ph type="body"/>
          </p:nvPr>
        </p:nvSpPr>
        <p:spPr>
          <a:xfrm>
            <a:off x="5152680" y="1769040"/>
            <a:ext cx="4426920" cy="4384800"/>
          </a:xfrm>
          <a:prstGeom prst="rect">
            <a:avLst/>
          </a:prstGeom>
        </p:spPr>
        <p:txBody>
          <a:bodyPr lIns="0" rIns="0" tIns="0" bIns="0">
            <a:spAutoFit/>
          </a:bodyPr>
          <a:p>
            <a:endParaRPr b="0" lang="en-US" sz="3200" spc="-1" strike="noStrike">
              <a:latin typeface="Arial"/>
            </a:endParaRPr>
          </a:p>
        </p:txBody>
      </p:sp>
      <p:sp>
        <p:nvSpPr>
          <p:cNvPr id="17" name="PlaceHolder 4"/>
          <p:cNvSpPr>
            <a:spLocks noGrp="1"/>
          </p:cNvSpPr>
          <p:nvPr>
            <p:ph type="body"/>
          </p:nvPr>
        </p:nvSpPr>
        <p:spPr>
          <a:xfrm>
            <a:off x="504000" y="405936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19" name="PlaceHolder 2"/>
          <p:cNvSpPr>
            <a:spLocks noGrp="1"/>
          </p:cNvSpPr>
          <p:nvPr>
            <p:ph type="body"/>
          </p:nvPr>
        </p:nvSpPr>
        <p:spPr>
          <a:xfrm>
            <a:off x="504000" y="1769040"/>
            <a:ext cx="4426920" cy="4384800"/>
          </a:xfrm>
          <a:prstGeom prst="rect">
            <a:avLst/>
          </a:prstGeom>
        </p:spPr>
        <p:txBody>
          <a:bodyPr lIns="0" rIns="0" tIns="0" bIns="0">
            <a:spAutoFit/>
          </a:bodyPr>
          <a:p>
            <a:endParaRPr b="0" lang="en-US" sz="3200" spc="-1" strike="noStrike">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spAutoFit/>
          </a:bodyPr>
          <a:p>
            <a:endParaRPr b="0" lang="en-US" sz="3200" spc="-1" strike="noStrike">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spAutoFit/>
          </a:bodyPr>
          <a:p>
            <a:endParaRPr b="0" lang="en-US" sz="3200" spc="-1" strike="noStrike">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spAutoFit/>
          </a:bodyPr>
          <a:p>
            <a:endParaRPr b="0" lang="en-US" sz="3200" spc="-1" strike="noStrike">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sp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769040"/>
            <a:ext cx="9071640" cy="4384800"/>
          </a:xfrm>
          <a:prstGeom prst="rect">
            <a:avLst/>
          </a:prstGeom>
        </p:spPr>
        <p:txBody>
          <a:bodyPr lIns="0" rIns="0" tIns="0" bIns="0">
            <a:spAutoFit/>
          </a:bodyPr>
          <a:p>
            <a:pPr marL="432000" indent="-324000">
              <a:spcAft>
                <a:spcPts val="1414"/>
              </a:spcAft>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Aft>
                <a:spcPts val="567"/>
              </a:spcAft>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Aft>
                <a:spcPts val="283"/>
              </a:spcAft>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Aft>
                <a:spcPts val="283"/>
              </a:spcAft>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Aft>
                <a:spcPts val="283"/>
              </a:spcAft>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noAutofit/>
          </a:bodyPr>
          <a:p>
            <a:pPr algn="r"/>
            <a:fld id="{14AE4065-4D9B-4134-9BA8-E34BFE22B87A}"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spAutoFit/>
          </a:bodyPr>
          <a:p>
            <a:pPr algn="ctr"/>
            <a:r>
              <a:rPr b="0" lang="en-US" sz="4400" spc="-1" strike="noStrike">
                <a:latin typeface="Arial"/>
              </a:rPr>
              <a:t>Content</a:t>
            </a:r>
            <a:endParaRPr b="0" lang="en-US" sz="4400" spc="-1" strike="noStrike">
              <a:latin typeface="Arial"/>
            </a:endParaRPr>
          </a:p>
        </p:txBody>
      </p:sp>
      <p:sp>
        <p:nvSpPr>
          <p:cNvPr id="42" name="TextShape 2"/>
          <p:cNvSpPr txBox="1"/>
          <p:nvPr/>
        </p:nvSpPr>
        <p:spPr>
          <a:xfrm>
            <a:off x="915120" y="1573200"/>
            <a:ext cx="8594640" cy="5376240"/>
          </a:xfrm>
          <a:prstGeom prst="rect">
            <a:avLst/>
          </a:prstGeom>
          <a:noFill/>
          <a:ln>
            <a:noFill/>
          </a:ln>
        </p:spPr>
        <p:txBody>
          <a:bodyPr lIns="90000" rIns="90000" tIns="45000" bIns="45000">
            <a:spAutoFit/>
          </a:bodyPr>
          <a:p>
            <a:pPr>
              <a:lnSpc>
                <a:spcPct val="150000"/>
              </a:lnSpc>
            </a:pPr>
            <a:r>
              <a:rPr b="0" lang="en-US" sz="1800" spc="-1" strike="noStrike">
                <a:latin typeface="Arial"/>
              </a:rPr>
              <a:t>1. Annotation</a:t>
            </a:r>
            <a:endParaRPr b="0" lang="en-US" sz="1800" spc="-1" strike="noStrike">
              <a:latin typeface="Arial"/>
            </a:endParaRPr>
          </a:p>
          <a:p>
            <a:pPr>
              <a:lnSpc>
                <a:spcPct val="150000"/>
              </a:lnSpc>
            </a:pPr>
            <a:r>
              <a:rPr b="0" lang="en-US" sz="1800" spc="-1" strike="noStrike">
                <a:latin typeface="Arial"/>
              </a:rPr>
              <a:t>2. Spring JPA</a:t>
            </a:r>
            <a:endParaRPr b="0" lang="en-US" sz="1800" spc="-1" strike="noStrike">
              <a:latin typeface="Arial"/>
            </a:endParaRPr>
          </a:p>
          <a:p>
            <a:pPr>
              <a:lnSpc>
                <a:spcPct val="150000"/>
              </a:lnSpc>
            </a:pPr>
            <a:r>
              <a:rPr b="0" lang="en-US" sz="1800" spc="-1" strike="noStrike">
                <a:latin typeface="Arial"/>
              </a:rPr>
              <a:t>3. Spring Security (JWT)</a:t>
            </a:r>
            <a:endParaRPr b="0" lang="en-US" sz="1800" spc="-1" strike="noStrike">
              <a:latin typeface="Arial"/>
            </a:endParaRPr>
          </a:p>
          <a:p>
            <a:pPr>
              <a:lnSpc>
                <a:spcPct val="150000"/>
              </a:lnSpc>
            </a:pPr>
            <a:r>
              <a:rPr b="0" lang="en-US" sz="1800" spc="-1" strike="noStrike">
                <a:latin typeface="Arial"/>
              </a:rPr>
              <a:t>3. Oauth2</a:t>
            </a:r>
            <a:endParaRPr b="0" lang="en-US" sz="1800" spc="-1" strike="noStrike">
              <a:latin typeface="Arial"/>
            </a:endParaRPr>
          </a:p>
          <a:p>
            <a:pPr>
              <a:lnSpc>
                <a:spcPct val="150000"/>
              </a:lnSpc>
            </a:pPr>
            <a:r>
              <a:rPr b="0" lang="en-US" sz="1800" spc="-1" strike="noStrike">
                <a:latin typeface="Arial"/>
              </a:rPr>
              <a:t>4. JMS and ActiveMQ</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Shape 1"/>
          <p:cNvSpPr txBox="1"/>
          <p:nvPr/>
        </p:nvSpPr>
        <p:spPr>
          <a:xfrm>
            <a:off x="504000" y="301320"/>
            <a:ext cx="9071640" cy="795960"/>
          </a:xfrm>
          <a:prstGeom prst="rect">
            <a:avLst/>
          </a:prstGeom>
          <a:noFill/>
          <a:ln>
            <a:noFill/>
          </a:ln>
        </p:spPr>
        <p:txBody>
          <a:bodyPr lIns="0" rIns="0" tIns="0" bIns="0" anchor="ctr">
            <a:spAutoFit/>
          </a:bodyPr>
          <a:p>
            <a:pPr algn="ctr"/>
            <a:r>
              <a:rPr b="0" lang="en-US" sz="4400" spc="-1" strike="noStrike">
                <a:latin typeface="Arial"/>
              </a:rPr>
              <a:t>Spring Security JWT</a:t>
            </a:r>
            <a:endParaRPr b="0" lang="en-US" sz="4400" spc="-1" strike="noStrike">
              <a:latin typeface="Arial"/>
            </a:endParaRPr>
          </a:p>
        </p:txBody>
      </p:sp>
      <p:pic>
        <p:nvPicPr>
          <p:cNvPr id="65" name="" descr=""/>
          <p:cNvPicPr/>
          <p:nvPr/>
        </p:nvPicPr>
        <p:blipFill>
          <a:blip r:embed="rId1"/>
          <a:stretch/>
        </p:blipFill>
        <p:spPr>
          <a:xfrm>
            <a:off x="91440" y="1236600"/>
            <a:ext cx="9848520" cy="54385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Shape 1"/>
          <p:cNvSpPr txBox="1"/>
          <p:nvPr/>
        </p:nvSpPr>
        <p:spPr>
          <a:xfrm>
            <a:off x="504000" y="295200"/>
            <a:ext cx="9071640" cy="625320"/>
          </a:xfrm>
          <a:prstGeom prst="rect">
            <a:avLst/>
          </a:prstGeom>
          <a:noFill/>
          <a:ln>
            <a:noFill/>
          </a:ln>
        </p:spPr>
        <p:txBody>
          <a:bodyPr lIns="0" rIns="0" tIns="0" bIns="0" anchor="ctr">
            <a:spAutoFit/>
          </a:bodyPr>
          <a:p>
            <a:pPr algn="ctr"/>
            <a:r>
              <a:rPr b="1" lang="en-US" sz="4400" spc="-1" strike="noStrike">
                <a:latin typeface="Arial"/>
              </a:rPr>
              <a:t>OAuth2</a:t>
            </a:r>
            <a:endParaRPr b="0" lang="en-US" sz="4400" spc="-1" strike="noStrike">
              <a:latin typeface="Arial"/>
            </a:endParaRPr>
          </a:p>
        </p:txBody>
      </p:sp>
      <p:sp>
        <p:nvSpPr>
          <p:cNvPr id="67" name="TextShape 2"/>
          <p:cNvSpPr txBox="1"/>
          <p:nvPr/>
        </p:nvSpPr>
        <p:spPr>
          <a:xfrm>
            <a:off x="457200" y="920520"/>
            <a:ext cx="9326880" cy="1628280"/>
          </a:xfrm>
          <a:prstGeom prst="rect">
            <a:avLst/>
          </a:prstGeom>
          <a:noFill/>
          <a:ln>
            <a:noFill/>
          </a:ln>
        </p:spPr>
        <p:txBody>
          <a:bodyPr lIns="90000" rIns="90000" tIns="45000" bIns="45000">
            <a:spAutoFit/>
          </a:bodyPr>
          <a:p>
            <a:r>
              <a:rPr b="0" lang="en-US" sz="1800" spc="-1" strike="noStrike">
                <a:latin typeface="Arial"/>
              </a:rPr>
              <a:t>OAuth là một phương thức chứng thực giúp các ứng dụng có thể chia sẻ tài nguyên với nhau mà không cần chia sẻ thông tin username và password. Từ Auth ở đây mang 2 nghĩa:</a:t>
            </a:r>
            <a:endParaRPr b="0" lang="en-US" sz="1800" spc="-1" strike="noStrike">
              <a:latin typeface="Arial"/>
            </a:endParaRPr>
          </a:p>
          <a:p>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Authentication: xác thực người dùng thông qua việc đăng nhập.</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Authorization: cấp quyền truy cập vào các Resource.</a:t>
            </a:r>
            <a:endParaRPr b="0" lang="en-US" sz="1800" spc="-1" strike="noStrike">
              <a:latin typeface="Arial"/>
            </a:endParaRPr>
          </a:p>
        </p:txBody>
      </p:sp>
      <p:sp>
        <p:nvSpPr>
          <p:cNvPr id="68" name="TextShape 3"/>
          <p:cNvSpPr txBox="1"/>
          <p:nvPr/>
        </p:nvSpPr>
        <p:spPr>
          <a:xfrm>
            <a:off x="274320" y="2574360"/>
            <a:ext cx="9422280" cy="4832280"/>
          </a:xfrm>
          <a:prstGeom prst="rect">
            <a:avLst/>
          </a:prstGeom>
          <a:noFill/>
          <a:ln>
            <a:noFill/>
          </a:ln>
        </p:spPr>
        <p:txBody>
          <a:bodyPr lIns="90000" rIns="90000" tIns="45000" bIns="45000">
            <a:spAutoFit/>
          </a:bodyPr>
          <a:p>
            <a:r>
              <a:rPr b="0" lang="en-US" sz="1800" spc="-1" strike="noStrike">
                <a:latin typeface="Arial"/>
              </a:rPr>
              <a:t>OAuth2 làm việc với 4 đối tượng mang những vai trò riêng:</a:t>
            </a:r>
            <a:endParaRPr b="0" lang="en-US" sz="1800" spc="-1" strike="noStrike">
              <a:latin typeface="Arial"/>
            </a:endParaRPr>
          </a:p>
          <a:p>
            <a:pPr marL="216000" indent="-216000">
              <a:lnSpc>
                <a:spcPct val="150000"/>
              </a:lnSpc>
              <a:buClr>
                <a:srgbClr val="000000"/>
              </a:buClr>
              <a:buSzPct val="45000"/>
              <a:buFont typeface="Wingdings" charset="2"/>
              <a:buChar char=""/>
            </a:pPr>
            <a:r>
              <a:rPr b="0" lang="en-US" sz="1800" spc="-1" strike="noStrike">
                <a:latin typeface="Arial"/>
              </a:rPr>
              <a:t>Resource Owner (User): Là những người dùng ủy quyền cho ứng dụng cho phép truy cập tài khoản của họ. Sau đó ứng dụng được phép truy cập vào những dữ liệu người dùng nhưng bị giới hạn bởi những phạm vi (scope) được cấp phép. (VD: chỉ đọc hay được quyền ghi dữ liệu) =&gt; chính là bạn.</a:t>
            </a:r>
            <a:endParaRPr b="0" lang="en-US" sz="1800" spc="-1" strike="noStrike">
              <a:latin typeface="Arial"/>
            </a:endParaRPr>
          </a:p>
          <a:p>
            <a:pPr marL="216000" indent="-216000">
              <a:lnSpc>
                <a:spcPct val="150000"/>
              </a:lnSpc>
              <a:buClr>
                <a:srgbClr val="000000"/>
              </a:buClr>
              <a:buSzPct val="45000"/>
              <a:buFont typeface="Wingdings" charset="2"/>
              <a:buChar char=""/>
            </a:pPr>
            <a:r>
              <a:rPr b="0" lang="en-US" sz="1800" spc="-1" strike="noStrike">
                <a:latin typeface="Arial"/>
              </a:rPr>
              <a:t>Client (Application): Là những ứng dụng mong muốn truy cập vào dữ liệu người dùng. Trước khi được phép tương tác với dữ liệu thì ứng dụng này phải qua bước ủy quyền của User, và phải được kiểm tra xác nhận thông qua API. =&gt; Có thể hiểu là các ứng dụng sử dụng Facebook, Twitter, Google API chẳng hạn.</a:t>
            </a:r>
            <a:endParaRPr b="0" lang="en-US" sz="1800" spc="-1" strike="noStrike">
              <a:latin typeface="Arial"/>
            </a:endParaRPr>
          </a:p>
          <a:p>
            <a:pPr marL="216000" indent="-216000">
              <a:lnSpc>
                <a:spcPct val="150000"/>
              </a:lnSpc>
              <a:buClr>
                <a:srgbClr val="000000"/>
              </a:buClr>
              <a:buSzPct val="45000"/>
              <a:buFont typeface="Wingdings" charset="2"/>
              <a:buChar char=""/>
            </a:pPr>
            <a:r>
              <a:rPr b="0" lang="en-US" sz="1800" spc="-1" strike="noStrike">
                <a:latin typeface="Arial"/>
              </a:rPr>
              <a:t>Resource Server (API): Nơi lưu trữ thông tin tài khoản của User và được bảo mật.</a:t>
            </a:r>
            <a:endParaRPr b="0" lang="en-US" sz="1800" spc="-1" strike="noStrike">
              <a:latin typeface="Arial"/>
            </a:endParaRPr>
          </a:p>
          <a:p>
            <a:pPr marL="216000" indent="-216000">
              <a:lnSpc>
                <a:spcPct val="150000"/>
              </a:lnSpc>
              <a:buClr>
                <a:srgbClr val="000000"/>
              </a:buClr>
              <a:buSzPct val="45000"/>
              <a:buFont typeface="Wingdings" charset="2"/>
              <a:buChar char=""/>
            </a:pPr>
            <a:r>
              <a:rPr b="0" lang="en-US" sz="1800" spc="-1" strike="noStrike">
                <a:latin typeface="Arial"/>
              </a:rPr>
              <a:t>Authorization Server (API): làm nhiệm vụ kiểm tra thông tin user (VD: ID), sau đó cấp quyền truy cập cho Application thông qua việc phát sinh "access token".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TextShape 1"/>
          <p:cNvSpPr txBox="1"/>
          <p:nvPr/>
        </p:nvSpPr>
        <p:spPr>
          <a:xfrm>
            <a:off x="504000" y="301320"/>
            <a:ext cx="9071640" cy="1262160"/>
          </a:xfrm>
          <a:prstGeom prst="rect">
            <a:avLst/>
          </a:prstGeom>
          <a:noFill/>
          <a:ln>
            <a:noFill/>
          </a:ln>
        </p:spPr>
        <p:txBody>
          <a:bodyPr lIns="0" rIns="0" tIns="0" bIns="0" anchor="ctr">
            <a:spAutoFit/>
          </a:bodyPr>
          <a:p>
            <a:pPr algn="ctr"/>
            <a:r>
              <a:rPr b="1" lang="en-US" sz="4400" spc="-1" strike="noStrike">
                <a:latin typeface="Arial"/>
              </a:rPr>
              <a:t>OAuth2</a:t>
            </a:r>
            <a:endParaRPr b="0" lang="en-US" sz="4400" spc="-1" strike="noStrike">
              <a:latin typeface="Arial"/>
            </a:endParaRPr>
          </a:p>
        </p:txBody>
      </p:sp>
      <p:pic>
        <p:nvPicPr>
          <p:cNvPr id="70" name="" descr=""/>
          <p:cNvPicPr/>
          <p:nvPr/>
        </p:nvPicPr>
        <p:blipFill>
          <a:blip r:embed="rId1"/>
          <a:stretch/>
        </p:blipFill>
        <p:spPr>
          <a:xfrm>
            <a:off x="914400" y="1920240"/>
            <a:ext cx="8595360" cy="38404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TextShape 1"/>
          <p:cNvSpPr txBox="1"/>
          <p:nvPr/>
        </p:nvSpPr>
        <p:spPr>
          <a:xfrm>
            <a:off x="504000" y="301320"/>
            <a:ext cx="9071640" cy="1262160"/>
          </a:xfrm>
          <a:prstGeom prst="rect">
            <a:avLst/>
          </a:prstGeom>
          <a:noFill/>
          <a:ln>
            <a:noFill/>
          </a:ln>
        </p:spPr>
        <p:txBody>
          <a:bodyPr lIns="0" rIns="0" tIns="0" bIns="0" anchor="ctr">
            <a:spAutoFit/>
          </a:bodyPr>
          <a:p>
            <a:pPr algn="ctr"/>
            <a:r>
              <a:rPr b="1" lang="en-US" sz="4400" spc="-1" strike="noStrike">
                <a:latin typeface="Arial"/>
              </a:rPr>
              <a:t>OAuth2</a:t>
            </a:r>
            <a:endParaRPr b="0" lang="en-US" sz="4400" spc="-1" strike="noStrike">
              <a:latin typeface="Arial"/>
            </a:endParaRPr>
          </a:p>
        </p:txBody>
      </p:sp>
      <p:sp>
        <p:nvSpPr>
          <p:cNvPr id="72" name="TextShape 2"/>
          <p:cNvSpPr txBox="1"/>
          <p:nvPr/>
        </p:nvSpPr>
        <p:spPr>
          <a:xfrm>
            <a:off x="594720" y="1645920"/>
            <a:ext cx="9006480" cy="4389120"/>
          </a:xfrm>
          <a:prstGeom prst="rect">
            <a:avLst/>
          </a:prstGeom>
          <a:noFill/>
          <a:ln>
            <a:noFill/>
          </a:ln>
        </p:spPr>
        <p:txBody>
          <a:bodyPr lIns="90000" rIns="90000" tIns="45000" bIns="45000">
            <a:spAutoFit/>
          </a:bodyPr>
          <a:p>
            <a:pPr>
              <a:lnSpc>
                <a:spcPct val="150000"/>
              </a:lnSpc>
            </a:pPr>
            <a:r>
              <a:rPr b="0" lang="en-US" sz="2000" spc="-1" strike="noStrike">
                <a:latin typeface="Arial"/>
              </a:rPr>
              <a:t>Ví dụ ta có roles trong trường hợp như sau:</a:t>
            </a:r>
            <a:endParaRPr b="0" lang="en-US" sz="2000" spc="-1" strike="noStrike">
              <a:latin typeface="Arial"/>
            </a:endParaRPr>
          </a:p>
          <a:p>
            <a:pPr>
              <a:lnSpc>
                <a:spcPct val="150000"/>
              </a:lnSpc>
            </a:pPr>
            <a:endParaRPr b="0" lang="en-US" sz="2000" spc="-1" strike="noStrike">
              <a:latin typeface="Arial"/>
            </a:endParaRPr>
          </a:p>
          <a:p>
            <a:pPr marL="216000" indent="-216000">
              <a:lnSpc>
                <a:spcPct val="150000"/>
              </a:lnSpc>
              <a:buClr>
                <a:srgbClr val="000000"/>
              </a:buClr>
              <a:buSzPct val="45000"/>
              <a:buFont typeface="Wingdings" charset="2"/>
              <a:buChar char=""/>
            </a:pPr>
            <a:r>
              <a:rPr b="0" lang="en-US" sz="2000" spc="-1" strike="noStrike">
                <a:latin typeface="Arial"/>
              </a:rPr>
              <a:t>Resource Owner: Mình</a:t>
            </a:r>
            <a:endParaRPr b="0" lang="en-US" sz="2000" spc="-1" strike="noStrike">
              <a:latin typeface="Arial"/>
            </a:endParaRPr>
          </a:p>
          <a:p>
            <a:pPr marL="216000" indent="-216000">
              <a:lnSpc>
                <a:spcPct val="150000"/>
              </a:lnSpc>
              <a:buClr>
                <a:srgbClr val="000000"/>
              </a:buClr>
              <a:buSzPct val="45000"/>
              <a:buFont typeface="Wingdings" charset="2"/>
              <a:buChar char=""/>
            </a:pPr>
            <a:r>
              <a:rPr b="0" lang="en-US" sz="2000" spc="-1" strike="noStrike">
                <a:latin typeface="Arial"/>
              </a:rPr>
              <a:t>Resource Server: Facebook server</a:t>
            </a:r>
            <a:endParaRPr b="0" lang="en-US" sz="2000" spc="-1" strike="noStrike">
              <a:latin typeface="Arial"/>
            </a:endParaRPr>
          </a:p>
          <a:p>
            <a:pPr marL="216000" indent="-216000">
              <a:lnSpc>
                <a:spcPct val="150000"/>
              </a:lnSpc>
              <a:buClr>
                <a:srgbClr val="000000"/>
              </a:buClr>
              <a:buSzPct val="45000"/>
              <a:buFont typeface="Wingdings" charset="2"/>
              <a:buChar char=""/>
            </a:pPr>
            <a:r>
              <a:rPr b="0" lang="en-US" sz="2000" spc="-1" strike="noStrike">
                <a:latin typeface="Arial"/>
              </a:rPr>
              <a:t>Client: Website Viblo</a:t>
            </a:r>
            <a:endParaRPr b="0" lang="en-US" sz="2000" spc="-1" strike="noStrike">
              <a:latin typeface="Arial"/>
            </a:endParaRPr>
          </a:p>
          <a:p>
            <a:pPr marL="216000" indent="-216000">
              <a:lnSpc>
                <a:spcPct val="150000"/>
              </a:lnSpc>
              <a:buClr>
                <a:srgbClr val="000000"/>
              </a:buClr>
              <a:buSzPct val="45000"/>
              <a:buFont typeface="Wingdings" charset="2"/>
              <a:buChar char=""/>
            </a:pPr>
            <a:r>
              <a:rPr b="0" lang="en-US" sz="2000" spc="-1" strike="noStrike">
                <a:latin typeface="Arial"/>
              </a:rPr>
              <a:t>Authorization Server: Facebook server</a:t>
            </a:r>
            <a:endParaRPr b="0" lang="en-US" sz="2000" spc="-1" strike="noStrike">
              <a:latin typeface="Arial"/>
            </a:endParaRPr>
          </a:p>
        </p:txBody>
      </p:sp>
      <p:sp>
        <p:nvSpPr>
          <p:cNvPr id="73" name="TextShape 3"/>
          <p:cNvSpPr txBox="1"/>
          <p:nvPr/>
        </p:nvSpPr>
        <p:spPr>
          <a:xfrm>
            <a:off x="822960" y="6858000"/>
            <a:ext cx="6013080" cy="347040"/>
          </a:xfrm>
          <a:prstGeom prst="rect">
            <a:avLst/>
          </a:prstGeom>
          <a:noFill/>
          <a:ln>
            <a:noFill/>
          </a:ln>
        </p:spPr>
        <p:txBody>
          <a:bodyPr lIns="90000" rIns="90000" tIns="45000" bIns="45000">
            <a:spAutoFit/>
          </a:bodyPr>
          <a:p>
            <a:r>
              <a:rPr b="0" i="1" lang="en-US" sz="1800" spc="-1" strike="noStrike">
                <a:latin typeface="Arial"/>
              </a:rPr>
              <a:t>https://viblo.asia/p/introduction-to-oauth2-3OEqGjDpR9bL</a:t>
            </a:r>
            <a:endParaRPr b="0" lang="en-US" sz="1800" spc="-1" strike="noStrike">
              <a:latin typeface="Arial"/>
            </a:endParaRPr>
          </a:p>
        </p:txBody>
      </p:sp>
      <p:sp>
        <p:nvSpPr>
          <p:cNvPr id="74" name="TextShape 4"/>
          <p:cNvSpPr txBox="1"/>
          <p:nvPr/>
        </p:nvSpPr>
        <p:spPr>
          <a:xfrm>
            <a:off x="777960" y="5962320"/>
            <a:ext cx="4251240" cy="602280"/>
          </a:xfrm>
          <a:prstGeom prst="rect">
            <a:avLst/>
          </a:prstGeom>
          <a:noFill/>
          <a:ln>
            <a:noFill/>
          </a:ln>
        </p:spPr>
        <p:txBody>
          <a:bodyPr lIns="90000" rIns="90000" tIns="45000" bIns="45000">
            <a:spAutoFit/>
          </a:bodyPr>
          <a:p>
            <a:r>
              <a:rPr b="0" lang="en-US" sz="1800" spc="-1" strike="noStrike">
                <a:latin typeface="Arial"/>
              </a:rPr>
              <a:t>The OAuth 2.0 Authorization Framework</a:t>
            </a:r>
            <a:endParaRPr b="0" lang="en-US" sz="1800" spc="-1" strike="noStrike">
              <a:latin typeface="Arial"/>
            </a:endParaRPr>
          </a:p>
        </p:txBody>
      </p:sp>
      <p:sp>
        <p:nvSpPr>
          <p:cNvPr id="75" name="TextShape 5"/>
          <p:cNvSpPr txBox="1"/>
          <p:nvPr/>
        </p:nvSpPr>
        <p:spPr>
          <a:xfrm>
            <a:off x="822960" y="6419520"/>
            <a:ext cx="4863960" cy="347040"/>
          </a:xfrm>
          <a:prstGeom prst="rect">
            <a:avLst/>
          </a:prstGeom>
          <a:noFill/>
          <a:ln>
            <a:noFill/>
          </a:ln>
        </p:spPr>
        <p:txBody>
          <a:bodyPr lIns="90000" rIns="90000" tIns="45000" bIns="45000">
            <a:spAutoFit/>
          </a:bodyPr>
          <a:p>
            <a:r>
              <a:rPr b="0" i="1" lang="en-US" sz="1800" spc="-1" strike="noStrike">
                <a:latin typeface="Arial"/>
              </a:rPr>
              <a:t>https://tools.ietf.org/html/rfc6749#section-1.3.1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Shape 1"/>
          <p:cNvSpPr txBox="1"/>
          <p:nvPr/>
        </p:nvSpPr>
        <p:spPr>
          <a:xfrm>
            <a:off x="504000" y="301320"/>
            <a:ext cx="9071640" cy="1262160"/>
          </a:xfrm>
          <a:prstGeom prst="rect">
            <a:avLst/>
          </a:prstGeom>
          <a:noFill/>
          <a:ln>
            <a:noFill/>
          </a:ln>
        </p:spPr>
        <p:txBody>
          <a:bodyPr lIns="0" rIns="0" tIns="0" bIns="0" anchor="ctr">
            <a:spAutoFit/>
          </a:bodyPr>
          <a:p>
            <a:pPr algn="ctr"/>
            <a:r>
              <a:rPr b="1" lang="en-US" sz="4400" spc="-1" strike="noStrike">
                <a:latin typeface="Arial"/>
              </a:rPr>
              <a:t>OAuth2</a:t>
            </a:r>
            <a:endParaRPr b="0" lang="en-US" sz="4400" spc="-1" strike="noStrike">
              <a:latin typeface="Arial"/>
            </a:endParaRPr>
          </a:p>
        </p:txBody>
      </p:sp>
      <p:sp>
        <p:nvSpPr>
          <p:cNvPr id="77" name="TextShape 2"/>
          <p:cNvSpPr txBox="1"/>
          <p:nvPr/>
        </p:nvSpPr>
        <p:spPr>
          <a:xfrm>
            <a:off x="594720" y="1645920"/>
            <a:ext cx="9006480" cy="4389120"/>
          </a:xfrm>
          <a:prstGeom prst="rect">
            <a:avLst/>
          </a:prstGeom>
          <a:noFill/>
          <a:ln>
            <a:noFill/>
          </a:ln>
        </p:spPr>
        <p:txBody>
          <a:bodyPr lIns="90000" rIns="90000" tIns="45000" bIns="45000">
            <a:spAutoFit/>
          </a:bodyPr>
          <a:p>
            <a:pPr>
              <a:lnSpc>
                <a:spcPct val="150000"/>
              </a:lnSpc>
            </a:pPr>
            <a:r>
              <a:rPr b="0" lang="en-US" sz="2000" spc="-1" strike="noStrike">
                <a:latin typeface="Arial"/>
              </a:rPr>
              <a:t>Ví dụ ta có roles trong trường hợp như sau:</a:t>
            </a:r>
            <a:endParaRPr b="0" lang="en-US" sz="2000" spc="-1" strike="noStrike">
              <a:latin typeface="Arial"/>
            </a:endParaRPr>
          </a:p>
          <a:p>
            <a:pPr>
              <a:lnSpc>
                <a:spcPct val="150000"/>
              </a:lnSpc>
            </a:pPr>
            <a:endParaRPr b="0" lang="en-US" sz="2000" spc="-1" strike="noStrike">
              <a:latin typeface="Arial"/>
            </a:endParaRPr>
          </a:p>
          <a:p>
            <a:pPr marL="216000" indent="-216000">
              <a:lnSpc>
                <a:spcPct val="150000"/>
              </a:lnSpc>
              <a:buClr>
                <a:srgbClr val="000000"/>
              </a:buClr>
              <a:buSzPct val="45000"/>
              <a:buFont typeface="Wingdings" charset="2"/>
              <a:buChar char=""/>
            </a:pPr>
            <a:r>
              <a:rPr b="0" lang="en-US" sz="2000" spc="-1" strike="noStrike">
                <a:latin typeface="Arial"/>
              </a:rPr>
              <a:t>Resource Owner: Mình</a:t>
            </a:r>
            <a:endParaRPr b="0" lang="en-US" sz="2000" spc="-1" strike="noStrike">
              <a:latin typeface="Arial"/>
            </a:endParaRPr>
          </a:p>
          <a:p>
            <a:pPr marL="216000" indent="-216000">
              <a:lnSpc>
                <a:spcPct val="150000"/>
              </a:lnSpc>
              <a:buClr>
                <a:srgbClr val="000000"/>
              </a:buClr>
              <a:buSzPct val="45000"/>
              <a:buFont typeface="Wingdings" charset="2"/>
              <a:buChar char=""/>
            </a:pPr>
            <a:r>
              <a:rPr b="0" lang="en-US" sz="2000" spc="-1" strike="noStrike">
                <a:latin typeface="Arial"/>
              </a:rPr>
              <a:t>Resource Server: Facebook server</a:t>
            </a:r>
            <a:endParaRPr b="0" lang="en-US" sz="2000" spc="-1" strike="noStrike">
              <a:latin typeface="Arial"/>
            </a:endParaRPr>
          </a:p>
          <a:p>
            <a:pPr marL="216000" indent="-216000">
              <a:lnSpc>
                <a:spcPct val="150000"/>
              </a:lnSpc>
              <a:buClr>
                <a:srgbClr val="000000"/>
              </a:buClr>
              <a:buSzPct val="45000"/>
              <a:buFont typeface="Wingdings" charset="2"/>
              <a:buChar char=""/>
            </a:pPr>
            <a:r>
              <a:rPr b="0" lang="en-US" sz="2000" spc="-1" strike="noStrike">
                <a:latin typeface="Arial"/>
              </a:rPr>
              <a:t>Client: Website Viblo</a:t>
            </a:r>
            <a:endParaRPr b="0" lang="en-US" sz="2000" spc="-1" strike="noStrike">
              <a:latin typeface="Arial"/>
            </a:endParaRPr>
          </a:p>
          <a:p>
            <a:pPr marL="216000" indent="-216000">
              <a:lnSpc>
                <a:spcPct val="150000"/>
              </a:lnSpc>
              <a:buClr>
                <a:srgbClr val="000000"/>
              </a:buClr>
              <a:buSzPct val="45000"/>
              <a:buFont typeface="Wingdings" charset="2"/>
              <a:buChar char=""/>
            </a:pPr>
            <a:r>
              <a:rPr b="0" lang="en-US" sz="2000" spc="-1" strike="noStrike">
                <a:latin typeface="Arial"/>
              </a:rPr>
              <a:t>Authorization Server: Facebook server</a:t>
            </a:r>
            <a:endParaRPr b="0" lang="en-US" sz="2000" spc="-1" strike="noStrike">
              <a:latin typeface="Arial"/>
            </a:endParaRPr>
          </a:p>
        </p:txBody>
      </p:sp>
      <p:sp>
        <p:nvSpPr>
          <p:cNvPr id="78" name="TextShape 3"/>
          <p:cNvSpPr txBox="1"/>
          <p:nvPr/>
        </p:nvSpPr>
        <p:spPr>
          <a:xfrm>
            <a:off x="822960" y="6858000"/>
            <a:ext cx="6013080" cy="347040"/>
          </a:xfrm>
          <a:prstGeom prst="rect">
            <a:avLst/>
          </a:prstGeom>
          <a:noFill/>
          <a:ln>
            <a:noFill/>
          </a:ln>
        </p:spPr>
        <p:txBody>
          <a:bodyPr lIns="90000" rIns="90000" tIns="45000" bIns="45000">
            <a:spAutoFit/>
          </a:bodyPr>
          <a:p>
            <a:r>
              <a:rPr b="0" lang="en-US" sz="1800" spc="-1" strike="noStrike">
                <a:latin typeface="Arial"/>
              </a:rPr>
              <a:t>https://viblo.asia/p/introduction-to-oauth2-3OEqGjDpR9bL</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504000" y="301320"/>
            <a:ext cx="9071640" cy="1262160"/>
          </a:xfrm>
          <a:prstGeom prst="rect">
            <a:avLst/>
          </a:prstGeom>
          <a:noFill/>
          <a:ln>
            <a:noFill/>
          </a:ln>
        </p:spPr>
        <p:txBody>
          <a:bodyPr lIns="0" rIns="0" tIns="0" bIns="0" anchor="ctr">
            <a:spAutoFit/>
          </a:bodyPr>
          <a:p>
            <a:pPr algn="ctr"/>
            <a:r>
              <a:rPr b="1" lang="en-US" sz="4400" spc="-1" strike="noStrike">
                <a:latin typeface="Arial"/>
              </a:rPr>
              <a:t>OAuth2</a:t>
            </a:r>
            <a:endParaRPr b="0" lang="en-US" sz="4400" spc="-1" strike="noStrike">
              <a:latin typeface="Arial"/>
            </a:endParaRPr>
          </a:p>
        </p:txBody>
      </p:sp>
      <p:sp>
        <p:nvSpPr>
          <p:cNvPr id="80" name="TextShape 2"/>
          <p:cNvSpPr txBox="1"/>
          <p:nvPr/>
        </p:nvSpPr>
        <p:spPr>
          <a:xfrm>
            <a:off x="594720" y="1645920"/>
            <a:ext cx="9006480" cy="4389120"/>
          </a:xfrm>
          <a:prstGeom prst="rect">
            <a:avLst/>
          </a:prstGeom>
          <a:noFill/>
          <a:ln>
            <a:noFill/>
          </a:ln>
        </p:spPr>
        <p:txBody>
          <a:bodyPr lIns="90000" rIns="90000" tIns="45000" bIns="45000">
            <a:spAutoFit/>
          </a:bodyPr>
          <a:p>
            <a:pPr>
              <a:lnSpc>
                <a:spcPct val="150000"/>
              </a:lnSpc>
            </a:pPr>
            <a:r>
              <a:rPr b="1" lang="en-US" sz="1800" spc="-1" strike="noStrike">
                <a:latin typeface="Arial"/>
              </a:rPr>
              <a:t>Kịch bản</a:t>
            </a:r>
            <a:endParaRPr b="0" lang="en-US" sz="1800" spc="-1" strike="noStrike">
              <a:latin typeface="Arial"/>
            </a:endParaRPr>
          </a:p>
          <a:p>
            <a:pPr marL="216000" indent="-216000">
              <a:lnSpc>
                <a:spcPct val="150000"/>
              </a:lnSpc>
              <a:buClr>
                <a:srgbClr val="000000"/>
              </a:buClr>
              <a:buSzPct val="45000"/>
              <a:buFont typeface="Wingdings" charset="2"/>
              <a:buChar char=""/>
            </a:pPr>
            <a:r>
              <a:rPr b="0" lang="en-US" sz="1800" spc="-1" strike="noStrike">
                <a:latin typeface="Arial"/>
              </a:rPr>
              <a:t>Từ Viblo, ta muốn login thông qua Facebook.</a:t>
            </a:r>
            <a:endParaRPr b="0" lang="en-US" sz="1800" spc="-1" strike="noStrike">
              <a:latin typeface="Arial"/>
            </a:endParaRPr>
          </a:p>
          <a:p>
            <a:pPr marL="216000" indent="-216000">
              <a:lnSpc>
                <a:spcPct val="150000"/>
              </a:lnSpc>
              <a:buClr>
                <a:srgbClr val="000000"/>
              </a:buClr>
              <a:buSzPct val="45000"/>
              <a:buFont typeface="Wingdings" charset="2"/>
              <a:buChar char=""/>
            </a:pPr>
            <a:r>
              <a:rPr b="0" lang="en-US" sz="1800" spc="-1" strike="noStrike">
                <a:latin typeface="Arial"/>
              </a:rPr>
              <a:t>Browser redirect tới trang chứng thực của Facebook (Authorization Server).</a:t>
            </a:r>
            <a:endParaRPr b="0" lang="en-US" sz="1800" spc="-1" strike="noStrike">
              <a:latin typeface="Arial"/>
            </a:endParaRPr>
          </a:p>
          <a:p>
            <a:pPr marL="216000" indent="-216000">
              <a:lnSpc>
                <a:spcPct val="150000"/>
              </a:lnSpc>
              <a:buClr>
                <a:srgbClr val="000000"/>
              </a:buClr>
              <a:buSzPct val="45000"/>
              <a:buFont typeface="Wingdings" charset="2"/>
              <a:buChar char=""/>
            </a:pPr>
            <a:r>
              <a:rPr b="0" lang="en-US" sz="1800" spc="-1" strike="noStrike">
                <a:latin typeface="Arial"/>
              </a:rPr>
              <a:t>Nếu ta cho phép truy cập, browser sẽ redirect ta về Viblo cùng với Access Token trên URI. Ví dụ như callback: http://viblo.asia/auth/callback&amp;access_token=MynBTzUGYX8bHTnyLpZ4</a:t>
            </a:r>
            <a:endParaRPr b="0" lang="en-US" sz="1800" spc="-1" strike="noStrike">
              <a:latin typeface="Arial"/>
            </a:endParaRPr>
          </a:p>
          <a:p>
            <a:pPr marL="216000" indent="-216000">
              <a:lnSpc>
                <a:spcPct val="150000"/>
              </a:lnSpc>
              <a:buClr>
                <a:srgbClr val="000000"/>
              </a:buClr>
              <a:buSzPct val="45000"/>
              <a:buFont typeface="Wingdings" charset="2"/>
              <a:buChar char=""/>
            </a:pPr>
            <a:r>
              <a:rPr b="0" lang="en-US" sz="1800" spc="-1" strike="noStrike">
                <a:latin typeface="Arial"/>
              </a:rPr>
              <a:t>Access token này sẽ được client lấy và sử dụng khi truy cập tới Facebook lấy tài nguyên. Ví dụ: https://graph.facebook.com/me?access_token=MynBTzUGYX8bHTnyLpZ4</a:t>
            </a:r>
            <a:endParaRPr b="0" lang="en-US" sz="1800" spc="-1" strike="noStrike">
              <a:latin typeface="Arial"/>
            </a:endParaRPr>
          </a:p>
          <a:p>
            <a:pPr>
              <a:lnSpc>
                <a:spcPct val="150000"/>
              </a:lnSpc>
            </a:pPr>
            <a:r>
              <a:rPr b="0" lang="en-US" sz="1800" spc="-1" strike="noStrike">
                <a:latin typeface="Arial"/>
              </a:rPr>
              <a:t>Facebook dựa vào Token, nhận ra là thanh niên đã đăng ký trước đó, cho phép truy cập và trả về dữ liệu.</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504000" y="301320"/>
            <a:ext cx="9071640" cy="1262160"/>
          </a:xfrm>
          <a:prstGeom prst="rect">
            <a:avLst/>
          </a:prstGeom>
          <a:noFill/>
          <a:ln>
            <a:noFill/>
          </a:ln>
        </p:spPr>
        <p:txBody>
          <a:bodyPr lIns="0" rIns="0" tIns="0" bIns="0" anchor="ctr">
            <a:spAutoFit/>
          </a:bodyPr>
          <a:p>
            <a:pPr algn="ctr"/>
            <a:r>
              <a:rPr b="1" lang="en-US" sz="4400" spc="-1" strike="noStrike">
                <a:latin typeface="Arial"/>
              </a:rPr>
              <a:t>OAuth2</a:t>
            </a:r>
            <a:endParaRPr b="0" lang="en-US" sz="4400" spc="-1" strike="noStrike">
              <a:latin typeface="Arial"/>
            </a:endParaRPr>
          </a:p>
        </p:txBody>
      </p:sp>
      <p:sp>
        <p:nvSpPr>
          <p:cNvPr id="82" name="TextShape 2"/>
          <p:cNvSpPr txBox="1"/>
          <p:nvPr/>
        </p:nvSpPr>
        <p:spPr>
          <a:xfrm>
            <a:off x="594720" y="1645920"/>
            <a:ext cx="9006480" cy="4389120"/>
          </a:xfrm>
          <a:prstGeom prst="rect">
            <a:avLst/>
          </a:prstGeom>
          <a:noFill/>
          <a:ln>
            <a:noFill/>
          </a:ln>
        </p:spPr>
        <p:txBody>
          <a:bodyPr lIns="90000" rIns="90000" tIns="45000" bIns="45000">
            <a:spAutoFit/>
          </a:bodyPr>
          <a:p>
            <a:pPr>
              <a:lnSpc>
                <a:spcPct val="150000"/>
              </a:lnSpc>
            </a:pPr>
            <a:r>
              <a:rPr b="1" lang="en-US" sz="1800" spc="-1" strike="noStrike">
                <a:latin typeface="Arial"/>
              </a:rPr>
              <a:t>OAuth2 Grant Types: có 4 grant type khác nhau:</a:t>
            </a:r>
            <a:endParaRPr b="0" lang="en-US" sz="1800" spc="-1" strike="noStrike">
              <a:latin typeface="Arial"/>
            </a:endParaRPr>
          </a:p>
          <a:p>
            <a:pPr marL="216000" indent="-216000">
              <a:lnSpc>
                <a:spcPct val="150000"/>
              </a:lnSpc>
              <a:buClr>
                <a:srgbClr val="000000"/>
              </a:buClr>
              <a:buSzPct val="45000"/>
              <a:buFont typeface="Wingdings" charset="2"/>
              <a:buChar char=""/>
            </a:pPr>
            <a:r>
              <a:rPr b="1" lang="en-US" sz="1800" spc="-1" strike="noStrike">
                <a:latin typeface="Arial"/>
              </a:rPr>
              <a:t>Authorization Code:</a:t>
            </a:r>
            <a:r>
              <a:rPr b="0" lang="en-US" sz="1800" spc="-1" strike="noStrike">
                <a:latin typeface="Arial"/>
              </a:rPr>
              <a:t> used with server-side Applications</a:t>
            </a:r>
            <a:endParaRPr b="0" lang="en-US" sz="1800" spc="-1" strike="noStrike">
              <a:latin typeface="Arial"/>
            </a:endParaRPr>
          </a:p>
          <a:p>
            <a:pPr marL="216000" indent="-216000">
              <a:lnSpc>
                <a:spcPct val="150000"/>
              </a:lnSpc>
              <a:buClr>
                <a:srgbClr val="000000"/>
              </a:buClr>
              <a:buSzPct val="45000"/>
              <a:buFont typeface="Wingdings" charset="2"/>
              <a:buChar char=""/>
            </a:pPr>
            <a:r>
              <a:rPr b="1" lang="en-US" sz="1800" spc="-1" strike="noStrike">
                <a:latin typeface="Arial"/>
              </a:rPr>
              <a:t>Implicit</a:t>
            </a:r>
            <a:r>
              <a:rPr b="0" lang="en-US" sz="1800" spc="-1" strike="noStrike">
                <a:latin typeface="Arial"/>
              </a:rPr>
              <a:t>: used with Mobile Apps or Web Applications (applications that run on the user's device)</a:t>
            </a:r>
            <a:endParaRPr b="0" lang="en-US" sz="1800" spc="-1" strike="noStrike">
              <a:latin typeface="Arial"/>
            </a:endParaRPr>
          </a:p>
          <a:p>
            <a:pPr marL="216000" indent="-216000">
              <a:lnSpc>
                <a:spcPct val="150000"/>
              </a:lnSpc>
              <a:buClr>
                <a:srgbClr val="000000"/>
              </a:buClr>
              <a:buSzPct val="45000"/>
              <a:buFont typeface="Wingdings" charset="2"/>
              <a:buChar char=""/>
            </a:pPr>
            <a:r>
              <a:rPr b="1" lang="en-US" sz="1800" spc="-1" strike="noStrike">
                <a:latin typeface="Arial"/>
              </a:rPr>
              <a:t>Resource Owner Password Credentials</a:t>
            </a:r>
            <a:r>
              <a:rPr b="0" lang="en-US" sz="1800" spc="-1" strike="noStrike">
                <a:latin typeface="Arial"/>
              </a:rPr>
              <a:t>: used with trusted Applications, such as those owned by the service itself</a:t>
            </a:r>
            <a:endParaRPr b="0" lang="en-US" sz="1800" spc="-1" strike="noStrike">
              <a:latin typeface="Arial"/>
            </a:endParaRPr>
          </a:p>
          <a:p>
            <a:pPr marL="216000" indent="-216000">
              <a:lnSpc>
                <a:spcPct val="150000"/>
              </a:lnSpc>
              <a:buClr>
                <a:srgbClr val="000000"/>
              </a:buClr>
              <a:buSzPct val="45000"/>
              <a:buFont typeface="Wingdings" charset="2"/>
              <a:buChar char=""/>
            </a:pPr>
            <a:r>
              <a:rPr b="1" lang="en-US" sz="1800" spc="-1" strike="noStrike">
                <a:latin typeface="Arial"/>
              </a:rPr>
              <a:t>Client Credentials:</a:t>
            </a:r>
            <a:r>
              <a:rPr b="0" lang="en-US" sz="1800" spc="-1" strike="noStrike">
                <a:latin typeface="Arial"/>
              </a:rPr>
              <a:t> used with Applications API access</a:t>
            </a:r>
            <a:endParaRPr b="0" lang="en-US" sz="1800" spc="-1" strike="noStrike">
              <a:latin typeface="Arial"/>
            </a:endParaRPr>
          </a:p>
          <a:p>
            <a:pPr marL="216000" indent="-216000">
              <a:lnSpc>
                <a:spcPct val="150000"/>
              </a:lnSpc>
              <a:buClr>
                <a:srgbClr val="000000"/>
              </a:buClr>
              <a:buSzPct val="45000"/>
              <a:buFont typeface="Wingdings" charset="2"/>
              <a:buChar char=""/>
            </a:pPr>
            <a:endParaRPr b="0" lang="en-US" sz="1800" spc="-1" strike="noStrike">
              <a:latin typeface="Arial"/>
            </a:endParaRPr>
          </a:p>
          <a:p>
            <a:pPr marL="216000" indent="-216000">
              <a:lnSpc>
                <a:spcPct val="150000"/>
              </a:lnSpc>
              <a:buClr>
                <a:srgbClr val="000000"/>
              </a:buClr>
              <a:buSzPct val="45000"/>
              <a:buFont typeface="Wingdings" charset="2"/>
              <a:buChar char=""/>
            </a:pPr>
            <a:r>
              <a:rPr b="0" i="1" lang="en-US" sz="1800" spc="-1" strike="noStrike">
                <a:latin typeface="Arial"/>
              </a:rPr>
              <a:t>Link: https://www.devglan.com/spring-security/spring-boot-oauth2-angular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504000" y="301320"/>
            <a:ext cx="9071640" cy="1262160"/>
          </a:xfrm>
          <a:prstGeom prst="rect">
            <a:avLst/>
          </a:prstGeom>
          <a:noFill/>
          <a:ln>
            <a:noFill/>
          </a:ln>
        </p:spPr>
        <p:txBody>
          <a:bodyPr lIns="0" rIns="0" tIns="0" bIns="0" anchor="ctr">
            <a:spAutoFit/>
          </a:bodyPr>
          <a:p>
            <a:pPr algn="ctr"/>
            <a:r>
              <a:rPr b="1" lang="en-US" sz="4400" spc="-1" strike="noStrike">
                <a:latin typeface="Arial"/>
              </a:rPr>
              <a:t>JMS - ActiveMQ</a:t>
            </a:r>
            <a:endParaRPr b="0" lang="en-US" sz="4400" spc="-1" strike="noStrike">
              <a:latin typeface="Arial"/>
            </a:endParaRPr>
          </a:p>
        </p:txBody>
      </p:sp>
      <p:sp>
        <p:nvSpPr>
          <p:cNvPr id="84" name="TextShape 2"/>
          <p:cNvSpPr txBox="1"/>
          <p:nvPr/>
        </p:nvSpPr>
        <p:spPr>
          <a:xfrm>
            <a:off x="594720" y="1645920"/>
            <a:ext cx="9006480" cy="4389120"/>
          </a:xfrm>
          <a:prstGeom prst="rect">
            <a:avLst/>
          </a:prstGeom>
          <a:noFill/>
          <a:ln>
            <a:noFill/>
          </a:ln>
        </p:spPr>
        <p:txBody>
          <a:bodyPr lIns="90000" rIns="90000" tIns="45000" bIns="45000">
            <a:spAutoFit/>
          </a:bodyPr>
          <a:p>
            <a:pPr>
              <a:lnSpc>
                <a:spcPct val="150000"/>
              </a:lnSpc>
            </a:pPr>
            <a:r>
              <a:rPr b="1" lang="en-US" sz="1800" spc="-1" strike="noStrike">
                <a:latin typeface="Arial"/>
              </a:rPr>
              <a:t>JMS?</a:t>
            </a:r>
            <a:endParaRPr b="0" lang="en-US" sz="1800" spc="-1" strike="noStrike">
              <a:latin typeface="Arial"/>
            </a:endParaRPr>
          </a:p>
          <a:p>
            <a:pPr>
              <a:lnSpc>
                <a:spcPct val="150000"/>
              </a:lnSpc>
            </a:pPr>
            <a:r>
              <a:rPr b="0" lang="en-US" sz="1800" spc="-1" strike="noStrike">
                <a:latin typeface="Arial"/>
              </a:rPr>
              <a:t>Java Message Service (JMS) API là một phần của kỹ thuật Java Enterprice Edition (JEE). JMS là tất cả những gì thuộc về việc gửi và nhận tin giữa hai hay nhiều client.- Nó là một đặc điểm kỹ thuật mô tả một phương thức tạo bởi trương trình Java cho việc tạo, gửi và nhận tin nhắn.- JMS API cho phép lới lỏng việc liên kết thông tin, và gửi tin một cách bất đồng bộ</a:t>
            </a:r>
            <a:endParaRPr b="0" lang="en-US" sz="1800" spc="-1" strike="noStrike">
              <a:latin typeface="Arial"/>
            </a:endParaRPr>
          </a:p>
          <a:p>
            <a:pPr>
              <a:lnSpc>
                <a:spcPct val="15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504000" y="301320"/>
            <a:ext cx="9071640" cy="1262160"/>
          </a:xfrm>
          <a:prstGeom prst="rect">
            <a:avLst/>
          </a:prstGeom>
          <a:noFill/>
          <a:ln>
            <a:noFill/>
          </a:ln>
        </p:spPr>
        <p:txBody>
          <a:bodyPr lIns="0" rIns="0" tIns="0" bIns="0" anchor="ctr">
            <a:spAutoFit/>
          </a:bodyPr>
          <a:p>
            <a:pPr algn="ctr"/>
            <a:r>
              <a:rPr b="1" lang="en-US" sz="4400" spc="-1" strike="noStrike">
                <a:latin typeface="Arial"/>
              </a:rPr>
              <a:t>JMS - ActiveMQ</a:t>
            </a:r>
            <a:endParaRPr b="0" lang="en-US" sz="4400" spc="-1" strike="noStrike">
              <a:latin typeface="Arial"/>
            </a:endParaRPr>
          </a:p>
        </p:txBody>
      </p:sp>
      <p:sp>
        <p:nvSpPr>
          <p:cNvPr id="86" name="TextShape 2"/>
          <p:cNvSpPr txBox="1"/>
          <p:nvPr/>
        </p:nvSpPr>
        <p:spPr>
          <a:xfrm>
            <a:off x="594720" y="1645920"/>
            <a:ext cx="9006480" cy="4389120"/>
          </a:xfrm>
          <a:prstGeom prst="rect">
            <a:avLst/>
          </a:prstGeom>
          <a:noFill/>
          <a:ln>
            <a:noFill/>
          </a:ln>
        </p:spPr>
        <p:txBody>
          <a:bodyPr lIns="90000" rIns="90000" tIns="45000" bIns="45000">
            <a:spAutoFit/>
          </a:bodyPr>
          <a:p>
            <a:pPr>
              <a:lnSpc>
                <a:spcPct val="150000"/>
              </a:lnSpc>
            </a:pPr>
            <a:r>
              <a:rPr b="1" lang="en-US" sz="1800" spc="-1" strike="noStrike">
                <a:latin typeface="Arial"/>
              </a:rPr>
              <a:t>Kiến trúc</a:t>
            </a:r>
            <a:endParaRPr b="0" lang="en-US" sz="1800" spc="-1" strike="noStrike">
              <a:latin typeface="Arial"/>
            </a:endParaRPr>
          </a:p>
          <a:p>
            <a:pPr>
              <a:lnSpc>
                <a:spcPct val="150000"/>
              </a:lnSpc>
            </a:pPr>
            <a:endParaRPr b="0" lang="en-US" sz="1800" spc="-1" strike="noStrike">
              <a:latin typeface="Arial"/>
            </a:endParaRPr>
          </a:p>
          <a:p>
            <a:pPr>
              <a:lnSpc>
                <a:spcPct val="150000"/>
              </a:lnSpc>
            </a:pPr>
            <a:endParaRPr b="0" lang="en-US" sz="1800" spc="-1" strike="noStrike">
              <a:latin typeface="Arial"/>
            </a:endParaRPr>
          </a:p>
        </p:txBody>
      </p:sp>
      <p:pic>
        <p:nvPicPr>
          <p:cNvPr id="87" name="" descr=""/>
          <p:cNvPicPr/>
          <p:nvPr/>
        </p:nvPicPr>
        <p:blipFill>
          <a:blip r:embed="rId1"/>
          <a:stretch/>
        </p:blipFill>
        <p:spPr>
          <a:xfrm>
            <a:off x="1280160" y="2151000"/>
            <a:ext cx="7857720" cy="452412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4000" y="301320"/>
            <a:ext cx="9071640" cy="1262160"/>
          </a:xfrm>
          <a:prstGeom prst="rect">
            <a:avLst/>
          </a:prstGeom>
          <a:noFill/>
          <a:ln>
            <a:noFill/>
          </a:ln>
        </p:spPr>
        <p:txBody>
          <a:bodyPr lIns="0" rIns="0" tIns="0" bIns="0" anchor="ctr">
            <a:spAutoFit/>
          </a:bodyPr>
          <a:p>
            <a:pPr algn="ctr"/>
            <a:r>
              <a:rPr b="1" lang="en-US" sz="4400" spc="-1" strike="noStrike">
                <a:latin typeface="Arial"/>
              </a:rPr>
              <a:t>JMS - ActiveMQ</a:t>
            </a:r>
            <a:endParaRPr b="0" lang="en-US" sz="4400" spc="-1" strike="noStrike">
              <a:latin typeface="Arial"/>
            </a:endParaRPr>
          </a:p>
        </p:txBody>
      </p:sp>
      <p:sp>
        <p:nvSpPr>
          <p:cNvPr id="89" name="TextShape 2"/>
          <p:cNvSpPr txBox="1"/>
          <p:nvPr/>
        </p:nvSpPr>
        <p:spPr>
          <a:xfrm>
            <a:off x="594720" y="1645920"/>
            <a:ext cx="9006480" cy="5846760"/>
          </a:xfrm>
          <a:prstGeom prst="rect">
            <a:avLst/>
          </a:prstGeom>
          <a:noFill/>
          <a:ln>
            <a:noFill/>
          </a:ln>
        </p:spPr>
        <p:txBody>
          <a:bodyPr lIns="90000" rIns="90000" tIns="45000" bIns="45000">
            <a:spAutoFit/>
          </a:bodyPr>
          <a:p>
            <a:pPr>
              <a:lnSpc>
                <a:spcPct val="150000"/>
              </a:lnSpc>
            </a:pPr>
            <a:r>
              <a:rPr b="1" lang="en-US" sz="1800" spc="-1" strike="noStrike">
                <a:latin typeface="Arial"/>
              </a:rPr>
              <a:t>Bao gồm các thành phần:</a:t>
            </a:r>
            <a:endParaRPr b="0" lang="en-US" sz="1800" spc="-1" strike="noStrike">
              <a:latin typeface="Arial"/>
            </a:endParaRPr>
          </a:p>
          <a:p>
            <a:pPr>
              <a:lnSpc>
                <a:spcPct val="150000"/>
              </a:lnSpc>
            </a:pPr>
            <a:r>
              <a:rPr b="1" lang="en-US" sz="1800" spc="-1" strike="noStrike">
                <a:latin typeface="Arial"/>
              </a:rPr>
              <a:t>Producer/Publisher:</a:t>
            </a:r>
            <a:r>
              <a:rPr b="0" lang="en-US" sz="1800" spc="-1" strike="noStrike">
                <a:latin typeface="Arial"/>
              </a:rPr>
              <a:t> Thành phần tạo và gửi tin Broker trung gian hay Message Oriented Middleware (MOM)</a:t>
            </a:r>
            <a:endParaRPr b="0" lang="en-US" sz="1800" spc="-1" strike="noStrike">
              <a:latin typeface="Arial"/>
            </a:endParaRPr>
          </a:p>
          <a:p>
            <a:pPr>
              <a:lnSpc>
                <a:spcPct val="150000"/>
              </a:lnSpc>
            </a:pPr>
            <a:r>
              <a:rPr b="1" lang="en-US" sz="1800" spc="-1" strike="noStrike">
                <a:latin typeface="Arial"/>
              </a:rPr>
              <a:t>Consumer/Subcriber:</a:t>
            </a:r>
            <a:r>
              <a:rPr b="0" lang="en-US" sz="1800" spc="-1" strike="noStrike">
                <a:latin typeface="Arial"/>
              </a:rPr>
              <a:t> Thành phần nhận tinProducer và Consumer là những ứng dụng Java. </a:t>
            </a:r>
            <a:endParaRPr b="0" lang="en-US" sz="1800" spc="-1" strike="noStrike">
              <a:latin typeface="Arial"/>
            </a:endParaRPr>
          </a:p>
          <a:p>
            <a:pPr>
              <a:lnSpc>
                <a:spcPct val="150000"/>
              </a:lnSpc>
            </a:pPr>
            <a:r>
              <a:rPr b="0" lang="en-US" sz="1800" spc="-1" strike="noStrike">
                <a:latin typeface="Arial"/>
              </a:rPr>
              <a:t>Còn MOM là ứng dụng trung gian.</a:t>
            </a:r>
            <a:endParaRPr b="0" lang="en-US" sz="1800" spc="-1" strike="noStrike">
              <a:latin typeface="Arial"/>
            </a:endParaRPr>
          </a:p>
          <a:p>
            <a:pPr>
              <a:lnSpc>
                <a:spcPct val="150000"/>
              </a:lnSpc>
            </a:pPr>
            <a:r>
              <a:rPr b="0" lang="en-US" sz="1800" spc="-1" strike="noStrike">
                <a:latin typeface="Arial"/>
              </a:rPr>
              <a:t>Một số MOM tiêu biểu:</a:t>
            </a:r>
            <a:endParaRPr b="0" lang="en-US" sz="1800" spc="-1" strike="noStrike">
              <a:latin typeface="Arial"/>
            </a:endParaRPr>
          </a:p>
          <a:p>
            <a:pPr marL="216000" indent="-216000">
              <a:lnSpc>
                <a:spcPct val="150000"/>
              </a:lnSpc>
              <a:buClr>
                <a:srgbClr val="000000"/>
              </a:buClr>
              <a:buSzPct val="45000"/>
              <a:buFont typeface="Wingdings" charset="2"/>
              <a:buChar char=""/>
            </a:pPr>
            <a:r>
              <a:rPr b="0" lang="en-US" sz="1800" spc="-1" strike="noStrike">
                <a:latin typeface="Arial"/>
              </a:rPr>
              <a:t>Weblogic -</a:t>
            </a:r>
            <a:r>
              <a:rPr b="0" lang="en-US" sz="1800" spc="-1" strike="noStrike">
                <a:latin typeface="Arial"/>
              </a:rPr>
              <a:t>	</a:t>
            </a:r>
            <a:r>
              <a:rPr b="0" lang="en-US" sz="1800" spc="-1" strike="noStrike">
                <a:latin typeface="Arial"/>
              </a:rPr>
              <a:t>Oracle</a:t>
            </a:r>
            <a:endParaRPr b="0" lang="en-US" sz="1800" spc="-1" strike="noStrike">
              <a:latin typeface="Arial"/>
            </a:endParaRPr>
          </a:p>
          <a:p>
            <a:pPr marL="216000" indent="-216000">
              <a:lnSpc>
                <a:spcPct val="150000"/>
              </a:lnSpc>
              <a:buClr>
                <a:srgbClr val="000000"/>
              </a:buClr>
              <a:buSzPct val="45000"/>
              <a:buFont typeface="Wingdings" charset="2"/>
              <a:buChar char=""/>
            </a:pPr>
            <a:r>
              <a:rPr b="0" lang="en-US" sz="1800" spc="-1" strike="noStrike">
                <a:latin typeface="Arial"/>
              </a:rPr>
              <a:t>MQSeries</a:t>
            </a:r>
            <a:r>
              <a:rPr b="0" lang="en-US" sz="1800" spc="-1" strike="noStrike">
                <a:latin typeface="Arial"/>
              </a:rPr>
              <a:t>	</a:t>
            </a:r>
            <a:r>
              <a:rPr b="0" lang="en-US" sz="1800" spc="-1" strike="noStrike">
                <a:latin typeface="Arial"/>
              </a:rPr>
              <a:t>- IBM</a:t>
            </a:r>
            <a:endParaRPr b="0" lang="en-US" sz="1800" spc="-1" strike="noStrike">
              <a:latin typeface="Arial"/>
            </a:endParaRPr>
          </a:p>
          <a:p>
            <a:pPr marL="216000" indent="-216000">
              <a:lnSpc>
                <a:spcPct val="150000"/>
              </a:lnSpc>
              <a:buClr>
                <a:srgbClr val="000000"/>
              </a:buClr>
              <a:buSzPct val="45000"/>
              <a:buFont typeface="Wingdings" charset="2"/>
              <a:buChar char=""/>
            </a:pPr>
            <a:r>
              <a:rPr b="0" lang="en-US" sz="1800" spc="-1" strike="noStrike">
                <a:latin typeface="Arial"/>
              </a:rPr>
              <a:t>JBOSSMQ</a:t>
            </a:r>
            <a:r>
              <a:rPr b="0" lang="en-US" sz="1800" spc="-1" strike="noStrike">
                <a:latin typeface="Arial"/>
              </a:rPr>
              <a:t>	</a:t>
            </a:r>
            <a:r>
              <a:rPr b="0" lang="en-US" sz="1800" spc="-1" strike="noStrike">
                <a:latin typeface="Arial"/>
              </a:rPr>
              <a:t>- JBOSS</a:t>
            </a:r>
            <a:endParaRPr b="0" lang="en-US" sz="1800" spc="-1" strike="noStrike">
              <a:latin typeface="Arial"/>
            </a:endParaRPr>
          </a:p>
          <a:p>
            <a:pPr marL="216000" indent="-216000">
              <a:lnSpc>
                <a:spcPct val="150000"/>
              </a:lnSpc>
              <a:buClr>
                <a:srgbClr val="000000"/>
              </a:buClr>
              <a:buSzPct val="45000"/>
              <a:buFont typeface="Wingdings" charset="2"/>
              <a:buChar char=""/>
            </a:pPr>
            <a:r>
              <a:rPr b="0" lang="en-US" sz="1800" spc="-1" strike="noStrike">
                <a:latin typeface="Arial"/>
              </a:rPr>
              <a:t>SonigMQ</a:t>
            </a:r>
            <a:r>
              <a:rPr b="0" lang="en-US" sz="1800" spc="-1" strike="noStrike">
                <a:latin typeface="Arial"/>
              </a:rPr>
              <a:t>	</a:t>
            </a:r>
            <a:r>
              <a:rPr b="0" lang="en-US" sz="1800" spc="-1" strike="noStrike">
                <a:latin typeface="Arial"/>
              </a:rPr>
              <a:t>- Progress</a:t>
            </a:r>
            <a:endParaRPr b="0" lang="en-US" sz="1800" spc="-1" strike="noStrike">
              <a:latin typeface="Arial"/>
            </a:endParaRPr>
          </a:p>
          <a:p>
            <a:pPr marL="216000" indent="-216000">
              <a:lnSpc>
                <a:spcPct val="150000"/>
              </a:lnSpc>
              <a:buClr>
                <a:srgbClr val="000000"/>
              </a:buClr>
              <a:buSzPct val="45000"/>
              <a:buFont typeface="Wingdings" charset="2"/>
              <a:buChar char=""/>
            </a:pPr>
            <a:r>
              <a:rPr b="0" lang="en-US" sz="1800" spc="-1" strike="noStrike">
                <a:latin typeface="Arial"/>
              </a:rPr>
              <a:t>TIBCO EMS</a:t>
            </a:r>
            <a:r>
              <a:rPr b="0" lang="en-US" sz="1800" spc="-1" strike="noStrike">
                <a:latin typeface="Arial"/>
              </a:rPr>
              <a:t>	</a:t>
            </a:r>
            <a:r>
              <a:rPr b="0" lang="en-US" sz="1800" spc="-1" strike="noStrike">
                <a:latin typeface="Arial"/>
              </a:rPr>
              <a:t>- TIBCO</a:t>
            </a:r>
            <a:endParaRPr b="0" lang="en-US" sz="1800" spc="-1" strike="noStrike">
              <a:latin typeface="Arial"/>
            </a:endParaRPr>
          </a:p>
          <a:p>
            <a:pPr marL="216000" indent="-216000">
              <a:lnSpc>
                <a:spcPct val="150000"/>
              </a:lnSpc>
              <a:buClr>
                <a:srgbClr val="000000"/>
              </a:buClr>
              <a:buSzPct val="45000"/>
              <a:buFont typeface="Wingdings" charset="2"/>
              <a:buChar char=""/>
            </a:pPr>
            <a:r>
              <a:rPr b="0" lang="en-US" sz="1800" spc="-1" strike="noStrike">
                <a:latin typeface="Arial"/>
              </a:rPr>
              <a:t>ActiveMQ</a:t>
            </a:r>
            <a:r>
              <a:rPr b="0" lang="en-US" sz="1800" spc="-1" strike="noStrike">
                <a:latin typeface="Arial"/>
              </a:rPr>
              <a:t>	</a:t>
            </a:r>
            <a:r>
              <a:rPr b="0" lang="en-US" sz="1800" spc="-1" strike="noStrike">
                <a:latin typeface="Arial"/>
              </a:rPr>
              <a:t>- Apache</a:t>
            </a:r>
            <a:endParaRPr b="0" lang="en-US" sz="1800" spc="-1" strike="noStrike">
              <a:latin typeface="Arial"/>
            </a:endParaRPr>
          </a:p>
          <a:p>
            <a:pPr>
              <a:lnSpc>
                <a:spcPct val="150000"/>
              </a:lnSpc>
            </a:pPr>
            <a:endParaRPr b="0" lang="en-US" sz="1800" spc="-1" strike="noStrike">
              <a:latin typeface="Arial"/>
            </a:endParaRPr>
          </a:p>
          <a:p>
            <a:pPr>
              <a:lnSpc>
                <a:spcPct val="15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rIns="0" tIns="0" bIns="0" anchor="ctr">
            <a:spAutoFit/>
          </a:bodyPr>
          <a:p>
            <a:pPr algn="ctr"/>
            <a:r>
              <a:rPr b="0" lang="en-US" sz="4400" spc="-1" strike="noStrike">
                <a:latin typeface="Arial"/>
              </a:rPr>
              <a:t>@Component </a:t>
            </a:r>
            <a:endParaRPr b="0" lang="en-US" sz="4400" spc="-1" strike="noStrike">
              <a:latin typeface="Arial"/>
            </a:endParaRPr>
          </a:p>
        </p:txBody>
      </p:sp>
      <p:sp>
        <p:nvSpPr>
          <p:cNvPr id="44" name="TextShape 2"/>
          <p:cNvSpPr txBox="1"/>
          <p:nvPr/>
        </p:nvSpPr>
        <p:spPr>
          <a:xfrm>
            <a:off x="736560" y="1737360"/>
            <a:ext cx="8316000" cy="3913920"/>
          </a:xfrm>
          <a:prstGeom prst="rect">
            <a:avLst/>
          </a:prstGeom>
          <a:noFill/>
          <a:ln>
            <a:noFill/>
          </a:ln>
        </p:spPr>
        <p:txBody>
          <a:bodyPr lIns="90000" rIns="90000" tIns="45000" bIns="45000">
            <a:spAutoFit/>
          </a:bodyPr>
          <a:p>
            <a:pPr>
              <a:lnSpc>
                <a:spcPct val="115000"/>
              </a:lnSpc>
            </a:pPr>
            <a:r>
              <a:rPr b="0" lang="en-US" sz="1800" spc="-1" strike="noStrike">
                <a:latin typeface="Arial"/>
              </a:rPr>
              <a:t>Spring Boot khi chạy sẽ dò tìm toàn bộ các Class cùng cấp hoặc ở trong các package thấp hơn so với class App mà bạn cung cấp cho Spring (Chúng ta có thể cấu hình việc tìm kiếm này, sẽ đề cập sau). Trong quá trình dò tìm này, khi gặp một class được đánh dấu @Component thì nó sẽ tạo ra một instance và đưa vào ApplicationContext để quản lý.</a:t>
            </a:r>
            <a:endParaRPr b="0" lang="en-US" sz="1800" spc="-1" strike="noStrike">
              <a:latin typeface="Arial"/>
            </a:endParaRPr>
          </a:p>
          <a:p>
            <a:pPr>
              <a:lnSpc>
                <a:spcPct val="115000"/>
              </a:lnSpc>
            </a:pPr>
            <a:endParaRPr b="0" lang="en-US" sz="1800" spc="-1" strike="noStrike">
              <a:latin typeface="Arial"/>
            </a:endParaRPr>
          </a:p>
          <a:p>
            <a:pPr>
              <a:lnSpc>
                <a:spcPct val="115000"/>
              </a:lnSpc>
            </a:pPr>
            <a:r>
              <a:rPr b="0" lang="en-US" sz="1800" spc="-1" strike="noStrike">
                <a:latin typeface="Arial"/>
              </a:rPr>
              <a:t>Sau khi tìm thấy một class đánh dấu @Component. thì quá trình inject Bean xảy ra theo cách như sau:</a:t>
            </a:r>
            <a:endParaRPr b="0" lang="en-US" sz="1800" spc="-1" strike="noStrike">
              <a:latin typeface="Arial"/>
            </a:endParaRPr>
          </a:p>
          <a:p>
            <a:pPr>
              <a:lnSpc>
                <a:spcPct val="115000"/>
              </a:lnSpc>
            </a:pPr>
            <a:endParaRPr b="0" lang="en-US" sz="1800" spc="-1" strike="noStrike">
              <a:latin typeface="Arial"/>
            </a:endParaRPr>
          </a:p>
          <a:p>
            <a:pPr marL="216000" indent="-216000">
              <a:lnSpc>
                <a:spcPct val="115000"/>
              </a:lnSpc>
              <a:buClr>
                <a:srgbClr val="000000"/>
              </a:buClr>
              <a:buSzPct val="45000"/>
              <a:buFont typeface="Wingdings" charset="2"/>
              <a:buChar char=""/>
            </a:pPr>
            <a:r>
              <a:rPr b="0" lang="en-US" sz="1800" spc="-1" strike="noStrike">
                <a:latin typeface="Arial"/>
              </a:rPr>
              <a:t>Nếu Class không có hàm Constructor hay Setter. Thì sẽ sử dụng Java Reflection để đưa đối tượng vào thuộc tính có đánh dấu @Autowired.</a:t>
            </a:r>
            <a:endParaRPr b="0" lang="en-US" sz="1800" spc="-1" strike="noStrike">
              <a:latin typeface="Arial"/>
            </a:endParaRPr>
          </a:p>
          <a:p>
            <a:pPr marL="216000" indent="-216000">
              <a:lnSpc>
                <a:spcPct val="115000"/>
              </a:lnSpc>
              <a:buClr>
                <a:srgbClr val="000000"/>
              </a:buClr>
              <a:buSzPct val="45000"/>
              <a:buFont typeface="Wingdings" charset="2"/>
              <a:buChar char=""/>
            </a:pPr>
            <a:r>
              <a:rPr b="0" lang="en-US" sz="1800" spc="-1" strike="noStrike">
                <a:latin typeface="Arial"/>
              </a:rPr>
              <a:t>Nếu có hàm Constructor thì sẽ inject Bean vào bởi tham số của hàm</a:t>
            </a:r>
            <a:endParaRPr b="0" lang="en-US" sz="1800" spc="-1" strike="noStrike">
              <a:latin typeface="Arial"/>
            </a:endParaRPr>
          </a:p>
          <a:p>
            <a:pPr marL="216000" indent="-216000">
              <a:lnSpc>
                <a:spcPct val="115000"/>
              </a:lnSpc>
              <a:buClr>
                <a:srgbClr val="000000"/>
              </a:buClr>
              <a:buSzPct val="45000"/>
              <a:buFont typeface="Wingdings" charset="2"/>
              <a:buChar char=""/>
            </a:pPr>
            <a:r>
              <a:rPr b="0" lang="en-US" sz="1800" spc="-1" strike="noStrike">
                <a:latin typeface="Arial"/>
              </a:rPr>
              <a:t>Nếu có hàm Setter thì sẽ inject Bean vào bởi tham số của hàm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301320"/>
            <a:ext cx="9071640" cy="1262160"/>
          </a:xfrm>
          <a:prstGeom prst="rect">
            <a:avLst/>
          </a:prstGeom>
          <a:noFill/>
          <a:ln>
            <a:noFill/>
          </a:ln>
        </p:spPr>
        <p:txBody>
          <a:bodyPr lIns="0" rIns="0" tIns="0" bIns="0" anchor="ctr">
            <a:spAutoFit/>
          </a:bodyPr>
          <a:p>
            <a:pPr algn="ctr"/>
            <a:r>
              <a:rPr b="1" lang="en-US" sz="4400" spc="-1" strike="noStrike">
                <a:latin typeface="Arial"/>
              </a:rPr>
              <a:t>JMS - ActiveMQ</a:t>
            </a:r>
            <a:endParaRPr b="0" lang="en-US" sz="4400" spc="-1" strike="noStrike">
              <a:latin typeface="Arial"/>
            </a:endParaRPr>
          </a:p>
        </p:txBody>
      </p:sp>
      <p:sp>
        <p:nvSpPr>
          <p:cNvPr id="91" name="TextShape 2"/>
          <p:cNvSpPr txBox="1"/>
          <p:nvPr/>
        </p:nvSpPr>
        <p:spPr>
          <a:xfrm>
            <a:off x="594720" y="1645920"/>
            <a:ext cx="9006480" cy="4389120"/>
          </a:xfrm>
          <a:prstGeom prst="rect">
            <a:avLst/>
          </a:prstGeom>
          <a:noFill/>
          <a:ln>
            <a:noFill/>
          </a:ln>
        </p:spPr>
        <p:txBody>
          <a:bodyPr lIns="90000" rIns="90000" tIns="45000" bIns="45000">
            <a:spAutoFit/>
          </a:bodyPr>
          <a:p>
            <a:pPr>
              <a:lnSpc>
                <a:spcPct val="150000"/>
              </a:lnSpc>
            </a:pPr>
            <a:r>
              <a:rPr b="1" lang="en-US" sz="1800" spc="-1" strike="noStrike">
                <a:latin typeface="Arial"/>
              </a:rPr>
              <a:t>ActiveMQ?</a:t>
            </a:r>
            <a:endParaRPr b="0" lang="en-US" sz="1800" spc="-1" strike="noStrike">
              <a:latin typeface="Arial"/>
            </a:endParaRPr>
          </a:p>
          <a:p>
            <a:pPr>
              <a:lnSpc>
                <a:spcPct val="150000"/>
              </a:lnSpc>
            </a:pPr>
            <a:endParaRPr b="0" lang="en-US" sz="1800" spc="-1" strike="noStrike">
              <a:latin typeface="Arial"/>
            </a:endParaRPr>
          </a:p>
          <a:p>
            <a:pPr marL="216000" indent="-216000">
              <a:lnSpc>
                <a:spcPct val="150000"/>
              </a:lnSpc>
              <a:buClr>
                <a:srgbClr val="000000"/>
              </a:buClr>
              <a:buSzPct val="45000"/>
              <a:buFont typeface="Wingdings" charset="2"/>
              <a:buChar char=""/>
            </a:pPr>
            <a:r>
              <a:rPr b="0" lang="en-US" sz="1800" spc="-1" strike="noStrike">
                <a:latin typeface="Arial"/>
              </a:rPr>
              <a:t>ActiveMQ là một MOM mã nguồn mở, phổ biến và mạnh nhất.</a:t>
            </a:r>
            <a:endParaRPr b="0" lang="en-US" sz="1800" spc="-1" strike="noStrike">
              <a:latin typeface="Arial"/>
            </a:endParaRPr>
          </a:p>
          <a:p>
            <a:pPr>
              <a:lnSpc>
                <a:spcPct val="150000"/>
              </a:lnSpc>
            </a:pPr>
            <a:endParaRPr b="0" lang="en-US" sz="1800" spc="-1" strike="noStrike">
              <a:latin typeface="Arial"/>
            </a:endParaRPr>
          </a:p>
          <a:p>
            <a:pPr marL="216000" indent="-216000">
              <a:lnSpc>
                <a:spcPct val="150000"/>
              </a:lnSpc>
              <a:buClr>
                <a:srgbClr val="000000"/>
              </a:buClr>
              <a:buSzPct val="45000"/>
              <a:buFont typeface="Wingdings" charset="2"/>
              <a:buChar char=""/>
            </a:pPr>
            <a:r>
              <a:rPr b="0" lang="en-US" sz="1800" spc="-1" strike="noStrike">
                <a:latin typeface="Arial"/>
              </a:rPr>
              <a:t>ActiveMQ có thể chạy độc lập, hay bên trong các tiến trình khác, ứng dụng server, hay ứng dụng JEE.</a:t>
            </a:r>
            <a:endParaRPr b="0" lang="en-US" sz="1800" spc="-1" strike="noStrike">
              <a:latin typeface="Arial"/>
            </a:endParaRPr>
          </a:p>
          <a:p>
            <a:pPr>
              <a:lnSpc>
                <a:spcPct val="150000"/>
              </a:lnSpc>
            </a:pPr>
            <a:endParaRPr b="0" lang="en-US" sz="1800" spc="-1" strike="noStrike">
              <a:latin typeface="Arial"/>
            </a:endParaRPr>
          </a:p>
          <a:p>
            <a:pPr marL="216000" indent="-216000">
              <a:lnSpc>
                <a:spcPct val="150000"/>
              </a:lnSpc>
              <a:buClr>
                <a:srgbClr val="000000"/>
              </a:buClr>
              <a:buSzPct val="45000"/>
              <a:buFont typeface="Wingdings" charset="2"/>
              <a:buChar char=""/>
            </a:pPr>
            <a:r>
              <a:rPr b="0" lang="en-US" sz="1800" spc="-1" strike="noStrike">
                <a:latin typeface="Arial"/>
              </a:rPr>
              <a:t>Hỗ trợ mọi thứ JMS yêu cầu, và có thể mở rộng.- Ngoài Java thì ActiveMQ có thể ứng dụng với .NET, C/C++, Ruby, Delphy.</a:t>
            </a:r>
            <a:endParaRPr b="0" lang="en-US" sz="1800" spc="-1" strike="noStrike">
              <a:latin typeface="Arial"/>
            </a:endParaRPr>
          </a:p>
          <a:p>
            <a:pPr>
              <a:lnSpc>
                <a:spcPct val="150000"/>
              </a:lnSpc>
            </a:pPr>
            <a:endParaRPr b="0" lang="en-US" sz="1800" spc="-1" strike="noStrike">
              <a:latin typeface="Arial"/>
            </a:endParaRPr>
          </a:p>
          <a:p>
            <a:pPr>
              <a:lnSpc>
                <a:spcPct val="15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a:noFill/>
          <a:ln>
            <a:noFill/>
          </a:ln>
        </p:spPr>
        <p:txBody>
          <a:bodyPr lIns="0" rIns="0" tIns="0" bIns="0" anchor="ctr">
            <a:spAutoFit/>
          </a:bodyPr>
          <a:p>
            <a:pPr algn="ctr"/>
            <a:r>
              <a:rPr b="0" lang="en-US" sz="4400" spc="-1" strike="noStrike">
                <a:latin typeface="Arial"/>
              </a:rPr>
              <a:t>@Component </a:t>
            </a:r>
            <a:endParaRPr b="0" lang="en-US" sz="4400" spc="-1" strike="noStrike">
              <a:latin typeface="Arial"/>
            </a:endParaRPr>
          </a:p>
        </p:txBody>
      </p:sp>
      <p:pic>
        <p:nvPicPr>
          <p:cNvPr id="46" name="" descr=""/>
          <p:cNvPicPr/>
          <p:nvPr/>
        </p:nvPicPr>
        <p:blipFill>
          <a:blip r:embed="rId1"/>
          <a:stretch/>
        </p:blipFill>
        <p:spPr>
          <a:xfrm>
            <a:off x="731520" y="1661400"/>
            <a:ext cx="8747280" cy="2361960"/>
          </a:xfrm>
          <a:prstGeom prst="rect">
            <a:avLst/>
          </a:prstGeom>
          <a:ln>
            <a:noFill/>
          </a:ln>
        </p:spPr>
      </p:pic>
      <p:pic>
        <p:nvPicPr>
          <p:cNvPr id="47" name="" descr=""/>
          <p:cNvPicPr/>
          <p:nvPr/>
        </p:nvPicPr>
        <p:blipFill>
          <a:blip r:embed="rId2"/>
          <a:stretch/>
        </p:blipFill>
        <p:spPr>
          <a:xfrm>
            <a:off x="1494000" y="4206240"/>
            <a:ext cx="7467120" cy="27810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504000" y="301320"/>
            <a:ext cx="9071640" cy="1262160"/>
          </a:xfrm>
          <a:prstGeom prst="rect">
            <a:avLst/>
          </a:prstGeom>
          <a:noFill/>
          <a:ln>
            <a:noFill/>
          </a:ln>
        </p:spPr>
        <p:txBody>
          <a:bodyPr lIns="0" rIns="0" tIns="0" bIns="0" anchor="ctr">
            <a:spAutoFit/>
          </a:bodyPr>
          <a:p>
            <a:pPr algn="ctr"/>
            <a:r>
              <a:rPr b="0" lang="en-US" sz="4400" spc="-1" strike="noStrike">
                <a:latin typeface="Arial"/>
              </a:rPr>
              <a:t>@Service vs @Repository </a:t>
            </a:r>
            <a:endParaRPr b="0" lang="en-US" sz="4400" spc="-1" strike="noStrike">
              <a:latin typeface="Arial"/>
            </a:endParaRPr>
          </a:p>
        </p:txBody>
      </p:sp>
      <p:sp>
        <p:nvSpPr>
          <p:cNvPr id="49" name="TextShape 2"/>
          <p:cNvSpPr txBox="1"/>
          <p:nvPr/>
        </p:nvSpPr>
        <p:spPr>
          <a:xfrm>
            <a:off x="554400" y="1920240"/>
            <a:ext cx="8498160" cy="4227480"/>
          </a:xfrm>
          <a:prstGeom prst="rect">
            <a:avLst/>
          </a:prstGeom>
          <a:noFill/>
          <a:ln>
            <a:noFill/>
          </a:ln>
        </p:spPr>
        <p:txBody>
          <a:bodyPr lIns="90000" rIns="90000" tIns="45000" bIns="45000">
            <a:spAutoFit/>
          </a:bodyPr>
          <a:p>
            <a:r>
              <a:rPr b="0" lang="en-US" sz="1800" spc="-1" strike="noStrike">
                <a:latin typeface="Arial"/>
              </a:rPr>
              <a:t>Về bản chất @Service và @Repository cũng chính là @Component. Nhưng đặt tên khác nhau để giúp chúng ta phân biệt các tầng với nhau.</a:t>
            </a:r>
            <a:endParaRPr b="0" lang="en-US" sz="1800" spc="-1" strike="noStrike">
              <a:latin typeface="Arial"/>
            </a:endParaRPr>
          </a:p>
          <a:p>
            <a:endParaRPr b="0" lang="en-US" sz="1800" spc="-1" strike="noStrike">
              <a:latin typeface="Arial"/>
            </a:endParaRPr>
          </a:p>
          <a:p>
            <a:r>
              <a:rPr b="0" lang="en-US" sz="1800" spc="-1" strike="noStrike">
                <a:latin typeface="Arial"/>
              </a:rPr>
              <a:t>Trong các bài đầu tiên chúng ta đã biết @Component đánh dấu cho Spring Boot biết Class đó là Bean</a:t>
            </a:r>
            <a:endParaRPr b="0" lang="en-US" sz="1800" spc="-1" strike="noStrike">
              <a:latin typeface="Arial"/>
            </a:endParaRPr>
          </a:p>
          <a:p>
            <a:endParaRPr b="0" lang="en-US" sz="1800" spc="-1" strike="noStrike">
              <a:latin typeface="Arial"/>
            </a:endParaRPr>
          </a:p>
          <a:p>
            <a:r>
              <a:rPr b="0" lang="en-US" sz="1800" spc="-1" strike="noStrike">
                <a:latin typeface="Arial"/>
              </a:rPr>
              <a:t>Về bản chất thì bạn có thể sử dụng thay thế 3 Annotation @</a:t>
            </a:r>
            <a:r>
              <a:rPr b="1" lang="en-US" sz="1800" spc="-1" strike="noStrike">
                <a:latin typeface="Arial"/>
              </a:rPr>
              <a:t>Component</a:t>
            </a:r>
            <a:r>
              <a:rPr b="0" lang="en-US" sz="1800" spc="-1" strike="noStrike">
                <a:latin typeface="Arial"/>
              </a:rPr>
              <a:t>, @</a:t>
            </a:r>
            <a:r>
              <a:rPr b="1" lang="en-US" sz="1800" spc="-1" strike="noStrike">
                <a:latin typeface="Arial"/>
              </a:rPr>
              <a:t>Service</a:t>
            </a:r>
            <a:r>
              <a:rPr b="0" lang="en-US" sz="1800" spc="-1" strike="noStrike">
                <a:latin typeface="Arial"/>
              </a:rPr>
              <a:t> và @</a:t>
            </a:r>
            <a:r>
              <a:rPr b="1" lang="en-US" sz="1800" spc="-1" strike="noStrike">
                <a:latin typeface="Arial"/>
              </a:rPr>
              <a:t>Repository</a:t>
            </a:r>
            <a:r>
              <a:rPr b="0" lang="en-US" sz="1800" spc="-1" strike="noStrike">
                <a:latin typeface="Arial"/>
              </a:rPr>
              <a:t> cho nhau mà không ảnh hưởng gì tới code của bạn cả. Nó vẫn sẽ hoạt động.</a:t>
            </a:r>
            <a:endParaRPr b="0" lang="en-US" sz="1800" spc="-1" strike="noStrike">
              <a:latin typeface="Arial"/>
            </a:endParaRPr>
          </a:p>
          <a:p>
            <a:endParaRPr b="0" lang="en-US" sz="1800" spc="-1" strike="noStrike">
              <a:latin typeface="Arial"/>
            </a:endParaRPr>
          </a:p>
          <a:p>
            <a:r>
              <a:rPr b="0" lang="en-US" sz="1800" spc="-1" strike="noStrike">
                <a:latin typeface="Arial"/>
              </a:rPr>
              <a:t>Tuy nhiên từ góc độ thiết kế thì chúng ta cần phân rõ 3 Annotation này cho các Class đảm nhiệm đúng nhiệm vụ của nó.</a:t>
            </a:r>
            <a:endParaRPr b="0" lang="en-US" sz="1800" spc="-1" strike="noStrike">
              <a:latin typeface="Arial"/>
            </a:endParaRPr>
          </a:p>
          <a:p>
            <a:endParaRPr b="0" lang="en-US" sz="1800" spc="-1" strike="noStrike">
              <a:latin typeface="Arial"/>
            </a:endParaRPr>
          </a:p>
          <a:p>
            <a:r>
              <a:rPr b="0" lang="en-US" sz="1800" spc="-1" strike="noStrike">
                <a:latin typeface="Arial"/>
              </a:rPr>
              <a:t>@</a:t>
            </a:r>
            <a:r>
              <a:rPr b="1" lang="en-US" sz="1800" spc="-1" strike="noStrike">
                <a:latin typeface="Arial"/>
              </a:rPr>
              <a:t>Service</a:t>
            </a:r>
            <a:r>
              <a:rPr b="0" lang="en-US" sz="1800" spc="-1" strike="noStrike">
                <a:latin typeface="Arial"/>
              </a:rPr>
              <a:t> gắn cho các Bean đảm nhiệm xử lý logic</a:t>
            </a:r>
            <a:endParaRPr b="0" lang="en-US" sz="1800" spc="-1" strike="noStrike">
              <a:latin typeface="Arial"/>
            </a:endParaRPr>
          </a:p>
          <a:p>
            <a:r>
              <a:rPr b="0" lang="en-US" sz="1800" spc="-1" strike="noStrike">
                <a:latin typeface="Arial"/>
              </a:rPr>
              <a:t>@</a:t>
            </a:r>
            <a:r>
              <a:rPr b="1" lang="en-US" sz="1800" spc="-1" strike="noStrike">
                <a:latin typeface="Arial"/>
              </a:rPr>
              <a:t>Repository</a:t>
            </a:r>
            <a:r>
              <a:rPr b="0" lang="en-US" sz="1800" spc="-1" strike="noStrike">
                <a:latin typeface="Arial"/>
              </a:rPr>
              <a:t> gắn cho các Bean đảm nhiệm giao tiếp với DB</a:t>
            </a:r>
            <a:endParaRPr b="0" lang="en-US" sz="1800" spc="-1" strike="noStrike">
              <a:latin typeface="Arial"/>
            </a:endParaRPr>
          </a:p>
          <a:p>
            <a:r>
              <a:rPr b="0" lang="en-US" sz="1800" spc="-1" strike="noStrike">
                <a:latin typeface="Arial"/>
              </a:rPr>
              <a:t>@</a:t>
            </a:r>
            <a:r>
              <a:rPr b="1" lang="en-US" sz="1800" spc="-1" strike="noStrike">
                <a:latin typeface="Arial"/>
              </a:rPr>
              <a:t>Component</a:t>
            </a:r>
            <a:r>
              <a:rPr b="0" lang="en-US" sz="1800" spc="-1" strike="noStrike">
                <a:latin typeface="Arial"/>
              </a:rPr>
              <a:t> gắn cho các Bean khác.</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504000" y="301320"/>
            <a:ext cx="9071640" cy="1262160"/>
          </a:xfrm>
          <a:prstGeom prst="rect">
            <a:avLst/>
          </a:prstGeom>
          <a:noFill/>
          <a:ln>
            <a:noFill/>
          </a:ln>
        </p:spPr>
        <p:txBody>
          <a:bodyPr lIns="0" rIns="0" tIns="0" bIns="0" anchor="ctr">
            <a:spAutoFit/>
          </a:bodyPr>
          <a:p>
            <a:pPr algn="ctr"/>
            <a:r>
              <a:rPr b="0" lang="en-US" sz="4400" spc="-1" strike="noStrike">
                <a:latin typeface="Arial"/>
              </a:rPr>
              <a:t>@Autowired </a:t>
            </a:r>
            <a:endParaRPr b="0" lang="en-US" sz="4400" spc="-1" strike="noStrike">
              <a:latin typeface="Arial"/>
            </a:endParaRPr>
          </a:p>
        </p:txBody>
      </p:sp>
      <p:pic>
        <p:nvPicPr>
          <p:cNvPr id="51" name="" descr=""/>
          <p:cNvPicPr/>
          <p:nvPr/>
        </p:nvPicPr>
        <p:blipFill>
          <a:blip r:embed="rId1"/>
          <a:stretch/>
        </p:blipFill>
        <p:spPr>
          <a:xfrm>
            <a:off x="2665440" y="1808280"/>
            <a:ext cx="5381280" cy="3038040"/>
          </a:xfrm>
          <a:prstGeom prst="rect">
            <a:avLst/>
          </a:prstGeom>
          <a:ln>
            <a:noFill/>
          </a:ln>
        </p:spPr>
      </p:pic>
      <p:sp>
        <p:nvSpPr>
          <p:cNvPr id="52" name="TextShape 2"/>
          <p:cNvSpPr txBox="1"/>
          <p:nvPr/>
        </p:nvSpPr>
        <p:spPr>
          <a:xfrm>
            <a:off x="365760" y="5340240"/>
            <a:ext cx="9509760" cy="1060560"/>
          </a:xfrm>
          <a:prstGeom prst="rect">
            <a:avLst/>
          </a:prstGeom>
          <a:noFill/>
          <a:ln>
            <a:noFill/>
          </a:ln>
        </p:spPr>
        <p:txBody>
          <a:bodyPr lIns="90000" rIns="90000" tIns="45000" bIns="45000">
            <a:spAutoFit/>
          </a:bodyPr>
          <a:p>
            <a:pPr>
              <a:lnSpc>
                <a:spcPct val="115000"/>
              </a:lnSpc>
            </a:pPr>
            <a:r>
              <a:rPr b="0" lang="en-US" sz="1800" spc="-1" strike="noStrike">
                <a:latin typeface="Arial"/>
              </a:rPr>
              <a:t>Tôi đánh dấu thuộc tính Outfit của Girl bởi Annotation @Autowired. Điều này nói với Spring Boot hãy tự inject (tiêm) một instance của Outfit vào thuộc tính này khi khởi tạo Girl.</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a:noFill/>
          <a:ln>
            <a:noFill/>
          </a:ln>
        </p:spPr>
        <p:txBody>
          <a:bodyPr lIns="0" rIns="0" tIns="0" bIns="0" anchor="ctr">
            <a:spAutoFit/>
          </a:bodyPr>
          <a:p>
            <a:pPr algn="ctr"/>
            <a:r>
              <a:rPr b="0" lang="en-US" sz="4400" spc="-1" strike="noStrike">
                <a:latin typeface="Arial"/>
              </a:rPr>
              <a:t>@Value </a:t>
            </a:r>
            <a:endParaRPr b="0" lang="en-US" sz="4400" spc="-1" strike="noStrike">
              <a:latin typeface="Arial"/>
            </a:endParaRPr>
          </a:p>
        </p:txBody>
      </p:sp>
      <p:sp>
        <p:nvSpPr>
          <p:cNvPr id="54" name="TextShape 2"/>
          <p:cNvSpPr txBox="1"/>
          <p:nvPr/>
        </p:nvSpPr>
        <p:spPr>
          <a:xfrm>
            <a:off x="306720" y="1828800"/>
            <a:ext cx="9203040" cy="603360"/>
          </a:xfrm>
          <a:prstGeom prst="rect">
            <a:avLst/>
          </a:prstGeom>
          <a:noFill/>
          <a:ln>
            <a:noFill/>
          </a:ln>
        </p:spPr>
        <p:txBody>
          <a:bodyPr lIns="90000" rIns="90000" tIns="45000" bIns="45000">
            <a:spAutoFit/>
          </a:bodyPr>
          <a:p>
            <a:r>
              <a:rPr b="0" lang="en-US" sz="1800" spc="-1" strike="noStrike">
                <a:latin typeface="Arial"/>
              </a:rPr>
              <a:t>@Value được sử dụng trên thuộc tính của class, Có nhiệm vụ lấy thông tin từ file </a:t>
            </a:r>
            <a:r>
              <a:rPr b="0" i="1" lang="en-US" sz="1800" spc="-1" strike="noStrike">
                <a:latin typeface="Arial"/>
              </a:rPr>
              <a:t>application.properties</a:t>
            </a:r>
            <a:r>
              <a:rPr b="0" lang="en-US" sz="1800" spc="-1" strike="noStrike">
                <a:latin typeface="Arial"/>
              </a:rPr>
              <a:t> và gán vào biến.</a:t>
            </a:r>
            <a:endParaRPr b="0" lang="en-US" sz="1800" spc="-1" strike="noStrike">
              <a:latin typeface="Arial"/>
            </a:endParaRPr>
          </a:p>
        </p:txBody>
      </p:sp>
      <p:sp>
        <p:nvSpPr>
          <p:cNvPr id="55" name="TextShape 3"/>
          <p:cNvSpPr txBox="1"/>
          <p:nvPr/>
        </p:nvSpPr>
        <p:spPr>
          <a:xfrm>
            <a:off x="570600" y="2926080"/>
            <a:ext cx="4732920" cy="1114200"/>
          </a:xfrm>
          <a:prstGeom prst="rect">
            <a:avLst/>
          </a:prstGeom>
          <a:noFill/>
          <a:ln>
            <a:noFill/>
          </a:ln>
        </p:spPr>
        <p:txBody>
          <a:bodyPr lIns="90000" rIns="90000" tIns="45000" bIns="45000">
            <a:spAutoFit/>
          </a:bodyPr>
          <a:p>
            <a:r>
              <a:rPr b="0" i="1" lang="en-US" sz="1800" spc="-1" strike="noStrike">
                <a:latin typeface="Arial"/>
              </a:rPr>
              <a:t>application.properties</a:t>
            </a:r>
            <a:endParaRPr b="0" lang="en-US" sz="1800" spc="-1" strike="noStrike">
              <a:latin typeface="Arial"/>
            </a:endParaRPr>
          </a:p>
          <a:p>
            <a:endParaRPr b="0" lang="en-US" sz="1800" spc="-1" strike="noStrike">
              <a:latin typeface="Arial"/>
            </a:endParaRPr>
          </a:p>
          <a:p>
            <a:r>
              <a:rPr b="0" lang="en-US" sz="1800" spc="-1" strike="noStrike">
                <a:latin typeface="Arial"/>
              </a:rPr>
              <a:t>loda.mysql.url=jdbc:mysql://host1:33060/loda</a:t>
            </a:r>
            <a:endParaRPr b="0" lang="en-US" sz="1800" spc="-1" strike="noStrike">
              <a:latin typeface="Arial"/>
            </a:endParaRPr>
          </a:p>
        </p:txBody>
      </p:sp>
      <p:sp>
        <p:nvSpPr>
          <p:cNvPr id="56" name="TextShape 4"/>
          <p:cNvSpPr txBox="1"/>
          <p:nvPr/>
        </p:nvSpPr>
        <p:spPr>
          <a:xfrm>
            <a:off x="422640" y="4442400"/>
            <a:ext cx="8812800" cy="2141280"/>
          </a:xfrm>
          <a:prstGeom prst="rect">
            <a:avLst/>
          </a:prstGeom>
          <a:noFill/>
          <a:ln>
            <a:noFill/>
          </a:ln>
        </p:spPr>
        <p:txBody>
          <a:bodyPr lIns="90000" rIns="90000" tIns="45000" bIns="45000">
            <a:spAutoFit/>
          </a:bodyPr>
          <a:p>
            <a:r>
              <a:rPr b="0" lang="en-US" sz="1800" spc="-1" strike="noStrike">
                <a:latin typeface="Arial"/>
              </a:rPr>
              <a:t>@Value được sử dụng trên thuộc tính của class, Có nhiệm vụ lấy thông tin từ file properties và gán vào biến.</a:t>
            </a:r>
            <a:endParaRPr b="0" lang="en-US" sz="1800" spc="-1" strike="noStrike">
              <a:latin typeface="Arial"/>
            </a:endParaRPr>
          </a:p>
          <a:p>
            <a:endParaRPr b="0" lang="en-US" sz="1800" spc="-1" strike="noStrike">
              <a:latin typeface="Arial"/>
            </a:endParaRPr>
          </a:p>
          <a:p>
            <a:r>
              <a:rPr b="0" lang="en-US" sz="1800" spc="-1" strike="noStrike">
                <a:latin typeface="Arial"/>
              </a:rPr>
              <a:t>public class AppConfig {</a:t>
            </a:r>
            <a:endParaRPr b="0" lang="en-US" sz="1800" spc="-1" strike="noStrike">
              <a:latin typeface="Arial"/>
            </a:endParaRPr>
          </a:p>
          <a:p>
            <a:r>
              <a:rPr b="0" lang="en-US" sz="1800" spc="-1" strike="noStrike">
                <a:latin typeface="Arial"/>
              </a:rPr>
              <a:t>    </a:t>
            </a:r>
            <a:r>
              <a:rPr b="0" lang="en-US" sz="1800" spc="-1" strike="noStrike">
                <a:latin typeface="Arial"/>
              </a:rPr>
              <a:t>// Lấy giá trị config từ file application.properties</a:t>
            </a:r>
            <a:endParaRPr b="0" lang="en-US" sz="1800" spc="-1" strike="noStrike">
              <a:latin typeface="Arial"/>
            </a:endParaRPr>
          </a:p>
          <a:p>
            <a:r>
              <a:rPr b="0" lang="en-US" sz="1800" spc="-1" strike="noStrike">
                <a:latin typeface="Arial"/>
              </a:rPr>
              <a:t>    </a:t>
            </a:r>
            <a:r>
              <a:rPr b="0" lang="en-US" sz="1800" spc="-1" strike="noStrike">
                <a:latin typeface="Arial"/>
              </a:rPr>
              <a:t>@Value("${loda.mysql.url}")</a:t>
            </a:r>
            <a:endParaRPr b="0" lang="en-US" sz="1800" spc="-1" strike="noStrike">
              <a:latin typeface="Arial"/>
            </a:endParaRPr>
          </a:p>
          <a:p>
            <a:r>
              <a:rPr b="0" lang="en-US" sz="1800" spc="-1" strike="noStrike">
                <a:latin typeface="Arial"/>
              </a:rPr>
              <a:t>    </a:t>
            </a:r>
            <a:r>
              <a:rPr b="0" lang="en-US" sz="1800" spc="-1" strike="noStrike">
                <a:latin typeface="Arial"/>
              </a:rPr>
              <a:t>String mysqlUrl;</a:t>
            </a:r>
            <a:endParaRPr b="0" lang="en-US" sz="1800" spc="-1" strike="noStrike">
              <a:latin typeface="Arial"/>
            </a:endParaRPr>
          </a:p>
          <a:p>
            <a:r>
              <a:rPr b="0" lang="en-US" sz="1800" spc="-1" strike="noStrike">
                <a:latin typeface="Arial"/>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504000" y="301320"/>
            <a:ext cx="9071640" cy="704520"/>
          </a:xfrm>
          <a:prstGeom prst="rect">
            <a:avLst/>
          </a:prstGeom>
          <a:noFill/>
          <a:ln>
            <a:noFill/>
          </a:ln>
        </p:spPr>
        <p:txBody>
          <a:bodyPr lIns="0" rIns="0" tIns="0" bIns="0" anchor="ctr">
            <a:spAutoFit/>
          </a:bodyPr>
          <a:p>
            <a:pPr algn="ctr"/>
            <a:r>
              <a:rPr b="1" lang="en-US" sz="2000" spc="-1" strike="noStrike">
                <a:latin typeface="Arial"/>
              </a:rPr>
              <a:t>@RequestMapping + @PostMapping + @ModelAttribute + @RequestParam  </a:t>
            </a:r>
            <a:endParaRPr b="0" lang="en-US" sz="2000" spc="-1" strike="noStrike">
              <a:latin typeface="Arial"/>
            </a:endParaRPr>
          </a:p>
        </p:txBody>
      </p:sp>
      <p:sp>
        <p:nvSpPr>
          <p:cNvPr id="58" name="TextShape 2"/>
          <p:cNvSpPr txBox="1"/>
          <p:nvPr/>
        </p:nvSpPr>
        <p:spPr>
          <a:xfrm>
            <a:off x="741240" y="1756080"/>
            <a:ext cx="8311320" cy="1884600"/>
          </a:xfrm>
          <a:prstGeom prst="rect">
            <a:avLst/>
          </a:prstGeom>
          <a:noFill/>
          <a:ln>
            <a:noFill/>
          </a:ln>
        </p:spPr>
        <p:txBody>
          <a:bodyPr lIns="90000" rIns="90000" tIns="45000" bIns="45000">
            <a:spAutoFit/>
          </a:bodyPr>
          <a:p>
            <a:r>
              <a:rPr b="0" lang="en-US" sz="1800" spc="-1" strike="noStrike">
                <a:latin typeface="Arial"/>
              </a:rPr>
              <a:t>@PostMapping có nhiệm vụ đánh dấu hàm xử lý POST request trong Controller.</a:t>
            </a:r>
            <a:endParaRPr b="0" lang="en-US" sz="1800" spc="-1" strike="noStrike">
              <a:latin typeface="Arial"/>
            </a:endParaRPr>
          </a:p>
          <a:p>
            <a:r>
              <a:rPr b="0" lang="en-US" sz="1800" spc="-1" strike="noStrike">
                <a:latin typeface="Arial"/>
              </a:rPr>
              <a:t>@GetMapping có nhiệm vụ đánh dấu hàm xử lý GET request trong Controller.</a:t>
            </a:r>
            <a:endParaRPr b="0" lang="en-US" sz="1800" spc="-1" strike="noStrike">
              <a:latin typeface="Arial"/>
            </a:endParaRPr>
          </a:p>
          <a:p>
            <a:r>
              <a:rPr b="0" lang="en-US" sz="1800" spc="-1" strike="noStrike">
                <a:latin typeface="Arial"/>
              </a:rPr>
              <a:t>@PutMapping </a:t>
            </a:r>
            <a:endParaRPr b="0" lang="en-US" sz="1800" spc="-1" strike="noStrike">
              <a:latin typeface="Arial"/>
            </a:endParaRPr>
          </a:p>
          <a:p>
            <a:r>
              <a:rPr b="0" lang="en-US" sz="1800" spc="-1" strike="noStrike">
                <a:latin typeface="Arial"/>
              </a:rPr>
              <a:t>@DeleteMapping</a:t>
            </a:r>
            <a:endParaRPr b="0" lang="en-US" sz="1800" spc="-1" strike="noStrike">
              <a:latin typeface="Arial"/>
            </a:endParaRPr>
          </a:p>
          <a:p>
            <a:endParaRPr b="0" lang="en-US" sz="1800" spc="-1" strike="noStrike">
              <a:latin typeface="Arial"/>
            </a:endParaRPr>
          </a:p>
          <a:p>
            <a:r>
              <a:rPr b="0" lang="en-US" sz="1800" spc="-1" strike="noStrike">
                <a:latin typeface="Arial"/>
              </a:rPr>
              <a:t>@RequestMapping là một annotation có ý nghĩa và mục đích sử dụng rộng hơn các loại @GetMapping, @PostMapping,v.v..</a:t>
            </a:r>
            <a:endParaRPr b="0" lang="en-US" sz="1800" spc="-1" strike="noStrike">
              <a:latin typeface="Arial"/>
            </a:endParaRPr>
          </a:p>
        </p:txBody>
      </p:sp>
      <p:pic>
        <p:nvPicPr>
          <p:cNvPr id="59" name="" descr=""/>
          <p:cNvPicPr/>
          <p:nvPr/>
        </p:nvPicPr>
        <p:blipFill>
          <a:blip r:embed="rId1"/>
          <a:stretch/>
        </p:blipFill>
        <p:spPr>
          <a:xfrm>
            <a:off x="1737360" y="3610440"/>
            <a:ext cx="6781320" cy="37047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txBox="1"/>
          <p:nvPr/>
        </p:nvSpPr>
        <p:spPr>
          <a:xfrm>
            <a:off x="504000" y="301320"/>
            <a:ext cx="9071640" cy="1262160"/>
          </a:xfrm>
          <a:prstGeom prst="rect">
            <a:avLst/>
          </a:prstGeom>
          <a:noFill/>
          <a:ln>
            <a:noFill/>
          </a:ln>
        </p:spPr>
        <p:txBody>
          <a:bodyPr lIns="0" rIns="0" tIns="0" bIns="0" anchor="ctr">
            <a:spAutoFit/>
          </a:bodyPr>
          <a:p>
            <a:pPr algn="ctr"/>
            <a:r>
              <a:rPr b="0" lang="en-US" sz="4400" spc="-1" strike="noStrike">
                <a:latin typeface="Arial"/>
              </a:rPr>
              <a:t>Spring Data JPA </a:t>
            </a:r>
            <a:endParaRPr b="0" lang="en-US" sz="4400" spc="-1" strike="noStrike">
              <a:latin typeface="Arial"/>
            </a:endParaRPr>
          </a:p>
        </p:txBody>
      </p:sp>
      <p:pic>
        <p:nvPicPr>
          <p:cNvPr id="61" name="" descr=""/>
          <p:cNvPicPr/>
          <p:nvPr/>
        </p:nvPicPr>
        <p:blipFill>
          <a:blip r:embed="rId1"/>
          <a:stretch/>
        </p:blipFill>
        <p:spPr>
          <a:xfrm>
            <a:off x="2570040" y="1371600"/>
            <a:ext cx="4562280" cy="56383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504000" y="301320"/>
            <a:ext cx="9071640" cy="1262160"/>
          </a:xfrm>
          <a:prstGeom prst="rect">
            <a:avLst/>
          </a:prstGeom>
          <a:noFill/>
          <a:ln>
            <a:noFill/>
          </a:ln>
        </p:spPr>
        <p:txBody>
          <a:bodyPr lIns="0" rIns="0" tIns="0" bIns="0" anchor="ctr">
            <a:spAutoFit/>
          </a:bodyPr>
          <a:p>
            <a:pPr algn="ctr"/>
            <a:r>
              <a:rPr b="0" lang="en-US" sz="4400" spc="-1" strike="noStrike">
                <a:latin typeface="Arial"/>
              </a:rPr>
              <a:t>Spring Data JPA </a:t>
            </a:r>
            <a:endParaRPr b="0" lang="en-US" sz="4400" spc="-1" strike="noStrike">
              <a:latin typeface="Arial"/>
            </a:endParaRPr>
          </a:p>
        </p:txBody>
      </p:sp>
      <p:sp>
        <p:nvSpPr>
          <p:cNvPr id="63" name="TextShape 2"/>
          <p:cNvSpPr txBox="1"/>
          <p:nvPr/>
        </p:nvSpPr>
        <p:spPr>
          <a:xfrm>
            <a:off x="7560" y="2058480"/>
            <a:ext cx="10051560" cy="3422880"/>
          </a:xfrm>
          <a:prstGeom prst="rect">
            <a:avLst/>
          </a:prstGeom>
          <a:noFill/>
          <a:ln>
            <a:noFill/>
          </a:ln>
        </p:spPr>
        <p:txBody>
          <a:bodyPr lIns="90000" rIns="90000" tIns="45000" bIns="45000">
            <a:spAutoFit/>
          </a:bodyPr>
          <a:p>
            <a:r>
              <a:rPr b="0" lang="en-US" sz="1400" spc="-1" strike="noStrike">
                <a:latin typeface="Arial"/>
              </a:rPr>
              <a:t>Generate database script in Spring boot:</a:t>
            </a:r>
            <a:endParaRPr b="0" lang="en-US" sz="1400" spc="-1" strike="noStrike">
              <a:latin typeface="Arial"/>
            </a:endParaRPr>
          </a:p>
          <a:p>
            <a:endParaRPr b="0" lang="en-US" sz="1400" spc="-1" strike="noStrike">
              <a:latin typeface="Arial"/>
            </a:endParaRPr>
          </a:p>
          <a:p>
            <a:r>
              <a:rPr b="0" lang="en-US" sz="1400" spc="-1" strike="noStrike">
                <a:latin typeface="Arial"/>
              </a:rPr>
              <a:t>Add config into application.properties</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nsolas"/>
                <a:ea typeface="Consolas"/>
              </a:rPr>
              <a:t>spring.jpa.properties.javax.persistence.schema-generation.create-source=</a:t>
            </a:r>
            <a:r>
              <a:rPr b="0" lang="en-US" sz="1400" spc="-1" strike="noStrike">
                <a:solidFill>
                  <a:srgbClr val="2aa198"/>
                </a:solidFill>
                <a:latin typeface="Consolas"/>
                <a:ea typeface="Consolas"/>
              </a:rPr>
              <a:t>metadata</a:t>
            </a:r>
            <a:endParaRPr b="0" lang="en-US" sz="1400" spc="-1" strike="noStrike">
              <a:latin typeface="Arial"/>
            </a:endParaRPr>
          </a:p>
          <a:p>
            <a:r>
              <a:rPr b="0" lang="en-US" sz="1400" spc="-1" strike="noStrike">
                <a:solidFill>
                  <a:srgbClr val="000000"/>
                </a:solidFill>
                <a:latin typeface="Consolas"/>
                <a:ea typeface="Consolas"/>
              </a:rPr>
              <a:t>spring.jpa.properties.javax.persistence.schema-generation.scripts.action=</a:t>
            </a:r>
            <a:r>
              <a:rPr b="0" lang="en-US" sz="1400" spc="-1" strike="noStrike">
                <a:solidFill>
                  <a:srgbClr val="2aa198"/>
                </a:solidFill>
                <a:latin typeface="Consolas"/>
                <a:ea typeface="Consolas"/>
              </a:rPr>
              <a:t>create</a:t>
            </a:r>
            <a:endParaRPr b="0" lang="en-US" sz="1400" spc="-1" strike="noStrike">
              <a:latin typeface="Arial"/>
            </a:endParaRPr>
          </a:p>
          <a:p>
            <a:r>
              <a:rPr b="0" lang="en-US" sz="1400" spc="-1" strike="noStrike">
                <a:solidFill>
                  <a:srgbClr val="000000"/>
                </a:solidFill>
                <a:latin typeface="Consolas"/>
                <a:ea typeface="Consolas"/>
              </a:rPr>
              <a:t>spring.jpa.properties.javax.persistence.schema-generation.scripts.create-target=</a:t>
            </a:r>
            <a:r>
              <a:rPr b="0" lang="en-US" sz="1400" spc="-1" strike="noStrike">
                <a:solidFill>
                  <a:srgbClr val="2aa198"/>
                </a:solidFill>
                <a:latin typeface="Consolas"/>
                <a:ea typeface="Consolas"/>
              </a:rPr>
              <a:t>create.sql</a:t>
            </a:r>
            <a:endParaRPr b="0" lang="en-US" sz="1400" spc="-1" strike="noStrike">
              <a:latin typeface="Arial"/>
            </a:endParaRPr>
          </a:p>
          <a:p>
            <a:endParaRPr b="0" lang="en-US" sz="1400" spc="-1" strike="noStrike">
              <a:latin typeface="Arial"/>
            </a:endParaRPr>
          </a:p>
          <a:p>
            <a:endParaRPr b="0" lang="en-US" sz="1400" spc="-1" strike="noStrike">
              <a:latin typeface="Arial"/>
            </a:endParaRPr>
          </a:p>
          <a:p>
            <a:endParaRPr b="0" lang="en-US" sz="1400" spc="-1" strike="noStrike">
              <a:latin typeface="Arial"/>
            </a:endParaRPr>
          </a:p>
          <a:p>
            <a:endParaRPr b="0" lang="en-US" sz="1400" spc="-1" strike="noStrike">
              <a:latin typeface="Arial"/>
            </a:endParaRPr>
          </a:p>
          <a:p>
            <a:endParaRPr b="0" lang="en-US" sz="1400" spc="-1" strike="noStrike">
              <a:latin typeface="Arial"/>
            </a:endParaRPr>
          </a:p>
          <a:p>
            <a:r>
              <a:rPr b="0" lang="en-US" sz="1400" spc="-1" strike="noStrike">
                <a:solidFill>
                  <a:srgbClr val="2aa198"/>
                </a:solidFill>
                <a:latin typeface="Consolas"/>
                <a:ea typeface="Consolas"/>
              </a:rPr>
              <a:t>And RUN: mvn clean install</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3665</TotalTime>
  <Application>LibreOffice/6.3.1.2$Linux_X86_64 LibreOffice_project/b79626edf0065ac373bd1df5c28bd630b4424273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2019-08-02T11:31:22Z</dcterms:created>
  <dc:creator>Truong Phan</dc:creator>
  <dc:description/>
  <dc:language>en-US</dc:language>
  <cp:lastModifiedBy>truong phan</cp:lastModifiedBy>
  <dcterms:modified xsi:type="dcterms:W3CDTF">2019-09-15T17:31:48Z</dcterms:modified>
  <cp:revision>16</cp:revision>
  <dc:subject/>
  <dc:title/>
</cp:coreProperties>
</file>