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98" r:id="rId3"/>
    <p:sldId id="299" r:id="rId4"/>
    <p:sldId id="323" r:id="rId5"/>
    <p:sldId id="324" r:id="rId6"/>
    <p:sldId id="257" r:id="rId7"/>
    <p:sldId id="295" r:id="rId8"/>
    <p:sldId id="326" r:id="rId9"/>
    <p:sldId id="296" r:id="rId10"/>
    <p:sldId id="276" r:id="rId11"/>
    <p:sldId id="258" r:id="rId12"/>
    <p:sldId id="259" r:id="rId13"/>
    <p:sldId id="260" r:id="rId14"/>
    <p:sldId id="297" r:id="rId15"/>
    <p:sldId id="325"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Lst>
  <p:sldSz cx="10080625" cy="7559675"/>
  <p:notesSz cx="7772400" cy="10058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1421" y="-72"/>
      </p:cViewPr>
      <p:guideLst>
        <p:guide orient="horz" pos="2381"/>
        <p:guide pos="31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tIns="0" rIns="0" bIns="0" anchor="ctr">
            <a:spAutoFit/>
          </a:bodyPr>
          <a:lstStyle/>
          <a:p>
            <a:pPr algn="ctr"/>
            <a:endParaRPr lang="en-US" sz="4400" b="0" strike="noStrike" spc="-1">
              <a:latin typeface="Arial" panose="020B0604020202020204"/>
            </a:endParaRPr>
          </a:p>
        </p:txBody>
      </p:sp>
      <p:sp>
        <p:nvSpPr>
          <p:cNvPr id="27" name="PlaceHolder 2"/>
          <p:cNvSpPr>
            <a:spLocks noGrp="1"/>
          </p:cNvSpPr>
          <p:nvPr>
            <p:ph type="body"/>
          </p:nvPr>
        </p:nvSpPr>
        <p:spPr>
          <a:xfrm>
            <a:off x="504000" y="1769040"/>
            <a:ext cx="9071640" cy="2091240"/>
          </a:xfrm>
          <a:prstGeom prst="rect">
            <a:avLst/>
          </a:prstGeom>
        </p:spPr>
        <p:txBody>
          <a:bodyPr lIns="0" tIns="0" rIns="0" bIns="0">
            <a:spAutoFit/>
          </a:bodyPr>
          <a:lstStyle/>
          <a:p>
            <a:endParaRPr lang="en-US" sz="3200" b="0" strike="noStrike" spc="-1">
              <a:latin typeface="Arial" panose="020B0604020202020204"/>
            </a:endParaRPr>
          </a:p>
        </p:txBody>
      </p:sp>
      <p:sp>
        <p:nvSpPr>
          <p:cNvPr id="28" name="PlaceHolder 3"/>
          <p:cNvSpPr>
            <a:spLocks noGrp="1"/>
          </p:cNvSpPr>
          <p:nvPr>
            <p:ph type="body"/>
          </p:nvPr>
        </p:nvSpPr>
        <p:spPr>
          <a:xfrm>
            <a:off x="504000" y="4059360"/>
            <a:ext cx="9071640" cy="2091240"/>
          </a:xfrm>
          <a:prstGeom prst="rect">
            <a:avLst/>
          </a:prstGeom>
        </p:spPr>
        <p:txBody>
          <a:bodyPr lIns="0" tIns="0" rIns="0" bIns="0">
            <a:spAutoFit/>
          </a:bodyPr>
          <a:lstStyle/>
          <a:p>
            <a:endParaRPr lang="en-US"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tIns="0" rIns="0" bIns="0" anchor="ctr">
            <a:spAutoFit/>
          </a:bodyPr>
          <a:lstStyle/>
          <a:p>
            <a:pPr algn="ctr"/>
            <a:endParaRPr lang="en-US" sz="4400" b="0" strike="noStrike" spc="-1">
              <a:latin typeface="Arial" panose="020B0604020202020204"/>
            </a:endParaRPr>
          </a:p>
        </p:txBody>
      </p:sp>
      <p:sp>
        <p:nvSpPr>
          <p:cNvPr id="30" name="PlaceHolder 2"/>
          <p:cNvSpPr>
            <a:spLocks noGrp="1"/>
          </p:cNvSpPr>
          <p:nvPr>
            <p:ph type="body"/>
          </p:nvPr>
        </p:nvSpPr>
        <p:spPr>
          <a:xfrm>
            <a:off x="504000" y="1769040"/>
            <a:ext cx="4426920" cy="2091240"/>
          </a:xfrm>
          <a:prstGeom prst="rect">
            <a:avLst/>
          </a:prstGeom>
        </p:spPr>
        <p:txBody>
          <a:bodyPr lIns="0" tIns="0" rIns="0" bIns="0">
            <a:spAutoFit/>
          </a:bodyPr>
          <a:lstStyle/>
          <a:p>
            <a:endParaRPr lang="en-US" sz="3200" b="0" strike="noStrike" spc="-1">
              <a:latin typeface="Arial" panose="020B0604020202020204"/>
            </a:endParaRPr>
          </a:p>
        </p:txBody>
      </p:sp>
      <p:sp>
        <p:nvSpPr>
          <p:cNvPr id="31" name="PlaceHolder 3"/>
          <p:cNvSpPr>
            <a:spLocks noGrp="1"/>
          </p:cNvSpPr>
          <p:nvPr>
            <p:ph type="body"/>
          </p:nvPr>
        </p:nvSpPr>
        <p:spPr>
          <a:xfrm>
            <a:off x="5152680" y="1769040"/>
            <a:ext cx="4426920" cy="2091240"/>
          </a:xfrm>
          <a:prstGeom prst="rect">
            <a:avLst/>
          </a:prstGeom>
        </p:spPr>
        <p:txBody>
          <a:bodyPr lIns="0" tIns="0" rIns="0" bIns="0">
            <a:spAutoFit/>
          </a:bodyPr>
          <a:lstStyle/>
          <a:p>
            <a:endParaRPr lang="en-US" sz="3200" b="0" strike="noStrike" spc="-1">
              <a:latin typeface="Arial" panose="020B0604020202020204"/>
            </a:endParaRPr>
          </a:p>
        </p:txBody>
      </p:sp>
      <p:sp>
        <p:nvSpPr>
          <p:cNvPr id="32" name="PlaceHolder 4"/>
          <p:cNvSpPr>
            <a:spLocks noGrp="1"/>
          </p:cNvSpPr>
          <p:nvPr>
            <p:ph type="body"/>
          </p:nvPr>
        </p:nvSpPr>
        <p:spPr>
          <a:xfrm>
            <a:off x="504000" y="4059360"/>
            <a:ext cx="4426920" cy="2091240"/>
          </a:xfrm>
          <a:prstGeom prst="rect">
            <a:avLst/>
          </a:prstGeom>
        </p:spPr>
        <p:txBody>
          <a:bodyPr lIns="0" tIns="0" rIns="0" bIns="0">
            <a:spAutoFit/>
          </a:bodyPr>
          <a:lstStyle/>
          <a:p>
            <a:endParaRPr lang="en-US" sz="3200" b="0" strike="noStrike" spc="-1">
              <a:latin typeface="Arial" panose="020B0604020202020204"/>
            </a:endParaRPr>
          </a:p>
        </p:txBody>
      </p:sp>
      <p:sp>
        <p:nvSpPr>
          <p:cNvPr id="33" name="PlaceHolder 5"/>
          <p:cNvSpPr>
            <a:spLocks noGrp="1"/>
          </p:cNvSpPr>
          <p:nvPr>
            <p:ph type="body"/>
          </p:nvPr>
        </p:nvSpPr>
        <p:spPr>
          <a:xfrm>
            <a:off x="5152680" y="4059360"/>
            <a:ext cx="4426920" cy="2091240"/>
          </a:xfrm>
          <a:prstGeom prst="rect">
            <a:avLst/>
          </a:prstGeom>
        </p:spPr>
        <p:txBody>
          <a:bodyPr lIns="0" tIns="0" rIns="0" bIns="0">
            <a:spAutoFit/>
          </a:bodyPr>
          <a:lstStyle/>
          <a:p>
            <a:endParaRPr lang="en-US"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tIns="0" rIns="0" bIns="0" anchor="ctr">
            <a:spAutoFit/>
          </a:bodyPr>
          <a:lstStyle/>
          <a:p>
            <a:pPr algn="ctr"/>
            <a:endParaRPr lang="en-US" sz="4400" b="0" strike="noStrike" spc="-1">
              <a:latin typeface="Arial" panose="020B0604020202020204"/>
            </a:endParaRPr>
          </a:p>
        </p:txBody>
      </p:sp>
      <p:sp>
        <p:nvSpPr>
          <p:cNvPr id="35" name="PlaceHolder 2"/>
          <p:cNvSpPr>
            <a:spLocks noGrp="1"/>
          </p:cNvSpPr>
          <p:nvPr>
            <p:ph type="body"/>
          </p:nvPr>
        </p:nvSpPr>
        <p:spPr>
          <a:xfrm>
            <a:off x="504000" y="1769040"/>
            <a:ext cx="2920680" cy="2091240"/>
          </a:xfrm>
          <a:prstGeom prst="rect">
            <a:avLst/>
          </a:prstGeom>
        </p:spPr>
        <p:txBody>
          <a:bodyPr lIns="0" tIns="0" rIns="0" bIns="0">
            <a:spAutoFit/>
          </a:bodyPr>
          <a:lstStyle/>
          <a:p>
            <a:endParaRPr lang="en-US" sz="3200" b="0" strike="noStrike" spc="-1">
              <a:latin typeface="Arial" panose="020B0604020202020204"/>
            </a:endParaRPr>
          </a:p>
        </p:txBody>
      </p:sp>
      <p:sp>
        <p:nvSpPr>
          <p:cNvPr id="36" name="PlaceHolder 3"/>
          <p:cNvSpPr>
            <a:spLocks noGrp="1"/>
          </p:cNvSpPr>
          <p:nvPr>
            <p:ph type="body"/>
          </p:nvPr>
        </p:nvSpPr>
        <p:spPr>
          <a:xfrm>
            <a:off x="3571200" y="1769040"/>
            <a:ext cx="2920680" cy="2091240"/>
          </a:xfrm>
          <a:prstGeom prst="rect">
            <a:avLst/>
          </a:prstGeom>
        </p:spPr>
        <p:txBody>
          <a:bodyPr lIns="0" tIns="0" rIns="0" bIns="0">
            <a:spAutoFit/>
          </a:bodyPr>
          <a:lstStyle/>
          <a:p>
            <a:endParaRPr lang="en-US" sz="3200" b="0" strike="noStrike" spc="-1">
              <a:latin typeface="Arial" panose="020B0604020202020204"/>
            </a:endParaRPr>
          </a:p>
        </p:txBody>
      </p:sp>
      <p:sp>
        <p:nvSpPr>
          <p:cNvPr id="37" name="PlaceHolder 4"/>
          <p:cNvSpPr>
            <a:spLocks noGrp="1"/>
          </p:cNvSpPr>
          <p:nvPr>
            <p:ph type="body"/>
          </p:nvPr>
        </p:nvSpPr>
        <p:spPr>
          <a:xfrm>
            <a:off x="6638040" y="1769040"/>
            <a:ext cx="2920680" cy="2091240"/>
          </a:xfrm>
          <a:prstGeom prst="rect">
            <a:avLst/>
          </a:prstGeom>
        </p:spPr>
        <p:txBody>
          <a:bodyPr lIns="0" tIns="0" rIns="0" bIns="0">
            <a:spAutoFit/>
          </a:bodyPr>
          <a:lstStyle/>
          <a:p>
            <a:endParaRPr lang="en-US" sz="3200" b="0" strike="noStrike" spc="-1">
              <a:latin typeface="Arial" panose="020B0604020202020204"/>
            </a:endParaRPr>
          </a:p>
        </p:txBody>
      </p:sp>
      <p:sp>
        <p:nvSpPr>
          <p:cNvPr id="38" name="PlaceHolder 5"/>
          <p:cNvSpPr>
            <a:spLocks noGrp="1"/>
          </p:cNvSpPr>
          <p:nvPr>
            <p:ph type="body"/>
          </p:nvPr>
        </p:nvSpPr>
        <p:spPr>
          <a:xfrm>
            <a:off x="504000" y="4059360"/>
            <a:ext cx="2920680" cy="2091240"/>
          </a:xfrm>
          <a:prstGeom prst="rect">
            <a:avLst/>
          </a:prstGeom>
        </p:spPr>
        <p:txBody>
          <a:bodyPr lIns="0" tIns="0" rIns="0" bIns="0">
            <a:spAutoFit/>
          </a:bodyPr>
          <a:lstStyle/>
          <a:p>
            <a:endParaRPr lang="en-US" sz="3200" b="0" strike="noStrike" spc="-1">
              <a:latin typeface="Arial" panose="020B0604020202020204"/>
            </a:endParaRPr>
          </a:p>
        </p:txBody>
      </p:sp>
      <p:sp>
        <p:nvSpPr>
          <p:cNvPr id="39" name="PlaceHolder 6"/>
          <p:cNvSpPr>
            <a:spLocks noGrp="1"/>
          </p:cNvSpPr>
          <p:nvPr>
            <p:ph type="body"/>
          </p:nvPr>
        </p:nvSpPr>
        <p:spPr>
          <a:xfrm>
            <a:off x="3571200" y="4059360"/>
            <a:ext cx="2920680" cy="2091240"/>
          </a:xfrm>
          <a:prstGeom prst="rect">
            <a:avLst/>
          </a:prstGeom>
        </p:spPr>
        <p:txBody>
          <a:bodyPr lIns="0" tIns="0" rIns="0" bIns="0">
            <a:spAutoFit/>
          </a:bodyPr>
          <a:lstStyle/>
          <a:p>
            <a:endParaRPr lang="en-US" sz="3200" b="0" strike="noStrike" spc="-1">
              <a:latin typeface="Arial" panose="020B0604020202020204"/>
            </a:endParaRPr>
          </a:p>
        </p:txBody>
      </p:sp>
      <p:sp>
        <p:nvSpPr>
          <p:cNvPr id="40" name="PlaceHolder 7"/>
          <p:cNvSpPr>
            <a:spLocks noGrp="1"/>
          </p:cNvSpPr>
          <p:nvPr>
            <p:ph type="body"/>
          </p:nvPr>
        </p:nvSpPr>
        <p:spPr>
          <a:xfrm>
            <a:off x="6638040" y="4059360"/>
            <a:ext cx="2920680" cy="2091240"/>
          </a:xfrm>
          <a:prstGeom prst="rect">
            <a:avLst/>
          </a:prstGeom>
        </p:spPr>
        <p:txBody>
          <a:bodyPr lIns="0" tIns="0" rIns="0" bIns="0">
            <a:spAutoFit/>
          </a:bodyPr>
          <a:lstStyle/>
          <a:p>
            <a:endParaRPr lang="en-US"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spAutoFit/>
          </a:bodyPr>
          <a:lstStyle/>
          <a:p>
            <a:pPr algn="ctr"/>
            <a:endParaRPr lang="en-US" sz="4400" b="0" strike="noStrike" spc="-1">
              <a:latin typeface="Arial" panose="020B0604020202020204"/>
            </a:endParaRPr>
          </a:p>
        </p:txBody>
      </p:sp>
      <p:sp>
        <p:nvSpPr>
          <p:cNvPr id="6" name="PlaceHolder 2"/>
          <p:cNvSpPr>
            <a:spLocks noGrp="1"/>
          </p:cNvSpPr>
          <p:nvPr>
            <p:ph type="subTitle"/>
          </p:nvPr>
        </p:nvSpPr>
        <p:spPr>
          <a:xfrm>
            <a:off x="504000" y="1769040"/>
            <a:ext cx="9071640" cy="4384800"/>
          </a:xfrm>
          <a:prstGeom prst="rect">
            <a:avLst/>
          </a:prstGeom>
        </p:spPr>
        <p:txBody>
          <a:bodyPr lIns="0" tIns="0" rIns="0" bIns="0" anchor="ctr">
            <a:spAutoFit/>
          </a:bodyPr>
          <a:lstStyle/>
          <a:p>
            <a:pPr algn="ctr"/>
            <a:endParaRPr lang="en-US" sz="32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tIns="0" rIns="0" bIns="0" anchor="ctr">
            <a:spAutoFit/>
          </a:bodyPr>
          <a:lstStyle/>
          <a:p>
            <a:pPr algn="ctr"/>
            <a:endParaRPr lang="en-US" sz="4400" b="0" strike="noStrike" spc="-1">
              <a:latin typeface="Arial" panose="020B0604020202020204"/>
            </a:endParaRPr>
          </a:p>
        </p:txBody>
      </p:sp>
      <p:sp>
        <p:nvSpPr>
          <p:cNvPr id="8" name="PlaceHolder 2"/>
          <p:cNvSpPr>
            <a:spLocks noGrp="1"/>
          </p:cNvSpPr>
          <p:nvPr>
            <p:ph type="body"/>
          </p:nvPr>
        </p:nvSpPr>
        <p:spPr>
          <a:xfrm>
            <a:off x="504000" y="1769040"/>
            <a:ext cx="9071640" cy="4384800"/>
          </a:xfrm>
          <a:prstGeom prst="rect">
            <a:avLst/>
          </a:prstGeom>
        </p:spPr>
        <p:txBody>
          <a:bodyPr lIns="0" tIns="0" rIns="0" bIns="0">
            <a:spAutoFit/>
          </a:bodyPr>
          <a:lstStyle/>
          <a:p>
            <a:endParaRPr lang="en-US"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tIns="0" rIns="0" bIns="0" anchor="ctr">
            <a:spAutoFit/>
          </a:bodyPr>
          <a:lstStyle/>
          <a:p>
            <a:pPr algn="ctr"/>
            <a:endParaRPr lang="en-US" sz="4400" b="0" strike="noStrike" spc="-1">
              <a:latin typeface="Arial" panose="020B0604020202020204"/>
            </a:endParaRPr>
          </a:p>
        </p:txBody>
      </p:sp>
      <p:sp>
        <p:nvSpPr>
          <p:cNvPr id="10" name="PlaceHolder 2"/>
          <p:cNvSpPr>
            <a:spLocks noGrp="1"/>
          </p:cNvSpPr>
          <p:nvPr>
            <p:ph type="body"/>
          </p:nvPr>
        </p:nvSpPr>
        <p:spPr>
          <a:xfrm>
            <a:off x="504000" y="1769040"/>
            <a:ext cx="4426920" cy="4384800"/>
          </a:xfrm>
          <a:prstGeom prst="rect">
            <a:avLst/>
          </a:prstGeom>
        </p:spPr>
        <p:txBody>
          <a:bodyPr lIns="0" tIns="0" rIns="0" bIns="0">
            <a:spAutoFit/>
          </a:bodyPr>
          <a:lstStyle/>
          <a:p>
            <a:endParaRPr lang="en-US" sz="3200" b="0" strike="noStrike" spc="-1">
              <a:latin typeface="Arial" panose="020B0604020202020204"/>
            </a:endParaRPr>
          </a:p>
        </p:txBody>
      </p:sp>
      <p:sp>
        <p:nvSpPr>
          <p:cNvPr id="11" name="PlaceHolder 3"/>
          <p:cNvSpPr>
            <a:spLocks noGrp="1"/>
          </p:cNvSpPr>
          <p:nvPr>
            <p:ph type="body"/>
          </p:nvPr>
        </p:nvSpPr>
        <p:spPr>
          <a:xfrm>
            <a:off x="5152680" y="1769040"/>
            <a:ext cx="4426920" cy="4384800"/>
          </a:xfrm>
          <a:prstGeom prst="rect">
            <a:avLst/>
          </a:prstGeom>
        </p:spPr>
        <p:txBody>
          <a:bodyPr lIns="0" tIns="0" rIns="0" bIns="0">
            <a:spAutoFit/>
          </a:bodyPr>
          <a:lstStyle/>
          <a:p>
            <a:endParaRPr lang="en-US" sz="3200" b="0" strike="noStrike" spc="-1">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tIns="0" rIns="0" bIns="0" anchor="ctr">
            <a:spAutoFit/>
          </a:bodyPr>
          <a:lstStyle/>
          <a:p>
            <a:pPr algn="ctr"/>
            <a:endParaRPr lang="en-US" sz="44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tIns="0" rIns="0" bIns="0" anchor="ctr">
            <a:spAutoFit/>
          </a:bodyPr>
          <a:lstStyle/>
          <a:p>
            <a:pPr algn="ctr"/>
            <a:endParaRPr lang="en-US"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tIns="0" rIns="0" bIns="0" anchor="ctr">
            <a:spAutoFit/>
          </a:bodyPr>
          <a:lstStyle/>
          <a:p>
            <a:pPr algn="ctr"/>
            <a:endParaRPr lang="en-US" sz="4400" b="0" strike="noStrike" spc="-1">
              <a:latin typeface="Arial" panose="020B0604020202020204"/>
            </a:endParaRPr>
          </a:p>
        </p:txBody>
      </p:sp>
      <p:sp>
        <p:nvSpPr>
          <p:cNvPr id="15" name="PlaceHolder 2"/>
          <p:cNvSpPr>
            <a:spLocks noGrp="1"/>
          </p:cNvSpPr>
          <p:nvPr>
            <p:ph type="body"/>
          </p:nvPr>
        </p:nvSpPr>
        <p:spPr>
          <a:xfrm>
            <a:off x="504000" y="1769040"/>
            <a:ext cx="4426920" cy="2091240"/>
          </a:xfrm>
          <a:prstGeom prst="rect">
            <a:avLst/>
          </a:prstGeom>
        </p:spPr>
        <p:txBody>
          <a:bodyPr lIns="0" tIns="0" rIns="0" bIns="0">
            <a:spAutoFit/>
          </a:bodyPr>
          <a:lstStyle/>
          <a:p>
            <a:endParaRPr lang="en-US" sz="3200" b="0" strike="noStrike" spc="-1">
              <a:latin typeface="Arial" panose="020B0604020202020204"/>
            </a:endParaRPr>
          </a:p>
        </p:txBody>
      </p:sp>
      <p:sp>
        <p:nvSpPr>
          <p:cNvPr id="16" name="PlaceHolder 3"/>
          <p:cNvSpPr>
            <a:spLocks noGrp="1"/>
          </p:cNvSpPr>
          <p:nvPr>
            <p:ph type="body"/>
          </p:nvPr>
        </p:nvSpPr>
        <p:spPr>
          <a:xfrm>
            <a:off x="5152680" y="1769040"/>
            <a:ext cx="4426920" cy="4384800"/>
          </a:xfrm>
          <a:prstGeom prst="rect">
            <a:avLst/>
          </a:prstGeom>
        </p:spPr>
        <p:txBody>
          <a:bodyPr lIns="0" tIns="0" rIns="0" bIns="0">
            <a:spAutoFit/>
          </a:bodyPr>
          <a:lstStyle/>
          <a:p>
            <a:endParaRPr lang="en-US" sz="3200" b="0" strike="noStrike" spc="-1">
              <a:latin typeface="Arial" panose="020B0604020202020204"/>
            </a:endParaRPr>
          </a:p>
        </p:txBody>
      </p:sp>
      <p:sp>
        <p:nvSpPr>
          <p:cNvPr id="17" name="PlaceHolder 4"/>
          <p:cNvSpPr>
            <a:spLocks noGrp="1"/>
          </p:cNvSpPr>
          <p:nvPr>
            <p:ph type="body"/>
          </p:nvPr>
        </p:nvSpPr>
        <p:spPr>
          <a:xfrm>
            <a:off x="504000" y="4059360"/>
            <a:ext cx="4426920" cy="2091240"/>
          </a:xfrm>
          <a:prstGeom prst="rect">
            <a:avLst/>
          </a:prstGeom>
        </p:spPr>
        <p:txBody>
          <a:bodyPr lIns="0" tIns="0" rIns="0" bIns="0">
            <a:spAutoFit/>
          </a:bodyPr>
          <a:lstStyle/>
          <a:p>
            <a:endParaRPr lang="en-US"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tIns="0" rIns="0" bIns="0" anchor="ctr">
            <a:spAutoFit/>
          </a:bodyPr>
          <a:lstStyle/>
          <a:p>
            <a:pPr algn="ctr"/>
            <a:endParaRPr lang="en-US" sz="4400" b="0" strike="noStrike" spc="-1">
              <a:latin typeface="Arial" panose="020B0604020202020204"/>
            </a:endParaRPr>
          </a:p>
        </p:txBody>
      </p:sp>
      <p:sp>
        <p:nvSpPr>
          <p:cNvPr id="19" name="PlaceHolder 2"/>
          <p:cNvSpPr>
            <a:spLocks noGrp="1"/>
          </p:cNvSpPr>
          <p:nvPr>
            <p:ph type="body"/>
          </p:nvPr>
        </p:nvSpPr>
        <p:spPr>
          <a:xfrm>
            <a:off x="504000" y="1769040"/>
            <a:ext cx="4426920" cy="4384800"/>
          </a:xfrm>
          <a:prstGeom prst="rect">
            <a:avLst/>
          </a:prstGeom>
        </p:spPr>
        <p:txBody>
          <a:bodyPr lIns="0" tIns="0" rIns="0" bIns="0">
            <a:spAutoFit/>
          </a:bodyPr>
          <a:lstStyle/>
          <a:p>
            <a:endParaRPr lang="en-US" sz="3200" b="0" strike="noStrike" spc="-1">
              <a:latin typeface="Arial" panose="020B0604020202020204"/>
            </a:endParaRPr>
          </a:p>
        </p:txBody>
      </p:sp>
      <p:sp>
        <p:nvSpPr>
          <p:cNvPr id="20" name="PlaceHolder 3"/>
          <p:cNvSpPr>
            <a:spLocks noGrp="1"/>
          </p:cNvSpPr>
          <p:nvPr>
            <p:ph type="body"/>
          </p:nvPr>
        </p:nvSpPr>
        <p:spPr>
          <a:xfrm>
            <a:off x="5152680" y="1769040"/>
            <a:ext cx="4426920" cy="2091240"/>
          </a:xfrm>
          <a:prstGeom prst="rect">
            <a:avLst/>
          </a:prstGeom>
        </p:spPr>
        <p:txBody>
          <a:bodyPr lIns="0" tIns="0" rIns="0" bIns="0">
            <a:spAutoFit/>
          </a:bodyPr>
          <a:lstStyle/>
          <a:p>
            <a:endParaRPr lang="en-US" sz="3200" b="0" strike="noStrike" spc="-1">
              <a:latin typeface="Arial" panose="020B0604020202020204"/>
            </a:endParaRPr>
          </a:p>
        </p:txBody>
      </p:sp>
      <p:sp>
        <p:nvSpPr>
          <p:cNvPr id="21" name="PlaceHolder 4"/>
          <p:cNvSpPr>
            <a:spLocks noGrp="1"/>
          </p:cNvSpPr>
          <p:nvPr>
            <p:ph type="body"/>
          </p:nvPr>
        </p:nvSpPr>
        <p:spPr>
          <a:xfrm>
            <a:off x="5152680" y="4059360"/>
            <a:ext cx="4426920" cy="2091240"/>
          </a:xfrm>
          <a:prstGeom prst="rect">
            <a:avLst/>
          </a:prstGeom>
        </p:spPr>
        <p:txBody>
          <a:bodyPr lIns="0" tIns="0" rIns="0" bIns="0">
            <a:spAutoFit/>
          </a:bodyPr>
          <a:lstStyle/>
          <a:p>
            <a:endParaRPr lang="en-US"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tIns="0" rIns="0" bIns="0" anchor="ctr">
            <a:spAutoFit/>
          </a:bodyPr>
          <a:lstStyle/>
          <a:p>
            <a:pPr algn="ctr"/>
            <a:endParaRPr lang="en-US" sz="4400" b="0" strike="noStrike" spc="-1">
              <a:latin typeface="Arial" panose="020B0604020202020204"/>
            </a:endParaRPr>
          </a:p>
        </p:txBody>
      </p:sp>
      <p:sp>
        <p:nvSpPr>
          <p:cNvPr id="23" name="PlaceHolder 2"/>
          <p:cNvSpPr>
            <a:spLocks noGrp="1"/>
          </p:cNvSpPr>
          <p:nvPr>
            <p:ph type="body"/>
          </p:nvPr>
        </p:nvSpPr>
        <p:spPr>
          <a:xfrm>
            <a:off x="504000" y="1769040"/>
            <a:ext cx="4426920" cy="2091240"/>
          </a:xfrm>
          <a:prstGeom prst="rect">
            <a:avLst/>
          </a:prstGeom>
        </p:spPr>
        <p:txBody>
          <a:bodyPr lIns="0" tIns="0" rIns="0" bIns="0">
            <a:spAutoFit/>
          </a:bodyPr>
          <a:lstStyle/>
          <a:p>
            <a:endParaRPr lang="en-US" sz="3200" b="0" strike="noStrike" spc="-1">
              <a:latin typeface="Arial" panose="020B0604020202020204"/>
            </a:endParaRPr>
          </a:p>
        </p:txBody>
      </p:sp>
      <p:sp>
        <p:nvSpPr>
          <p:cNvPr id="24" name="PlaceHolder 3"/>
          <p:cNvSpPr>
            <a:spLocks noGrp="1"/>
          </p:cNvSpPr>
          <p:nvPr>
            <p:ph type="body"/>
          </p:nvPr>
        </p:nvSpPr>
        <p:spPr>
          <a:xfrm>
            <a:off x="5152680" y="1769040"/>
            <a:ext cx="4426920" cy="2091240"/>
          </a:xfrm>
          <a:prstGeom prst="rect">
            <a:avLst/>
          </a:prstGeom>
        </p:spPr>
        <p:txBody>
          <a:bodyPr lIns="0" tIns="0" rIns="0" bIns="0">
            <a:spAutoFit/>
          </a:bodyPr>
          <a:lstStyle/>
          <a:p>
            <a:endParaRPr lang="en-US" sz="3200" b="0" strike="noStrike" spc="-1">
              <a:latin typeface="Arial" panose="020B0604020202020204"/>
            </a:endParaRPr>
          </a:p>
        </p:txBody>
      </p:sp>
      <p:sp>
        <p:nvSpPr>
          <p:cNvPr id="25" name="PlaceHolder 4"/>
          <p:cNvSpPr>
            <a:spLocks noGrp="1"/>
          </p:cNvSpPr>
          <p:nvPr>
            <p:ph type="body"/>
          </p:nvPr>
        </p:nvSpPr>
        <p:spPr>
          <a:xfrm>
            <a:off x="504000" y="4059360"/>
            <a:ext cx="9071640" cy="2091240"/>
          </a:xfrm>
          <a:prstGeom prst="rect">
            <a:avLst/>
          </a:prstGeom>
        </p:spPr>
        <p:txBody>
          <a:bodyPr lIns="0" tIns="0" rIns="0" bIns="0">
            <a:spAutoFit/>
          </a:bodyPr>
          <a:lstStyle/>
          <a:p>
            <a:endParaRPr lang="en-US"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1640" cy="1262160"/>
          </a:xfrm>
          <a:prstGeom prst="rect">
            <a:avLst/>
          </a:prstGeom>
        </p:spPr>
        <p:txBody>
          <a:bodyPr lIns="0" tIns="0" rIns="0" bIns="0" anchor="ctr">
            <a:noAutofit/>
          </a:bodyPr>
          <a:lstStyle/>
          <a:p>
            <a:pPr algn="ctr"/>
            <a:r>
              <a:rPr lang="en-US" sz="4400" b="0" strike="noStrike" spc="-1">
                <a:latin typeface="Arial" panose="020B0604020202020204"/>
              </a:rPr>
              <a:t>Click to edit the title text format</a:t>
            </a:r>
          </a:p>
        </p:txBody>
      </p:sp>
      <p:sp>
        <p:nvSpPr>
          <p:cNvPr id="2" name="PlaceHolder 2"/>
          <p:cNvSpPr>
            <a:spLocks noGrp="1"/>
          </p:cNvSpPr>
          <p:nvPr>
            <p:ph type="body"/>
          </p:nvPr>
        </p:nvSpPr>
        <p:spPr>
          <a:xfrm>
            <a:off x="504000" y="1769040"/>
            <a:ext cx="9071640" cy="4384800"/>
          </a:xfrm>
          <a:prstGeom prst="rect">
            <a:avLst/>
          </a:prstGeom>
        </p:spPr>
        <p:txBody>
          <a:bodyPr lIns="0" tIns="0" rIns="0" bIns="0">
            <a:spAutoFit/>
          </a:bodyPr>
          <a:lstStyle/>
          <a:p>
            <a:pPr marL="431800" indent="-323850">
              <a:spcAft>
                <a:spcPts val="1415"/>
              </a:spcAft>
              <a:buClr>
                <a:srgbClr val="000000"/>
              </a:buClr>
              <a:buSzPct val="45000"/>
              <a:buFont typeface="Wingdings" panose="05000000000000000000" pitchFamily="2" charset="2"/>
              <a:buChar char=""/>
            </a:pPr>
            <a:r>
              <a:rPr lang="en-US" sz="3200" b="0" strike="noStrike" spc="-1">
                <a:latin typeface="Arial" panose="020B0604020202020204"/>
              </a:rPr>
              <a:t>Click to edit the outline text format</a:t>
            </a:r>
          </a:p>
          <a:p>
            <a:pPr marL="864235" lvl="1" indent="-323850">
              <a:spcAft>
                <a:spcPts val="1135"/>
              </a:spcAft>
              <a:buClr>
                <a:srgbClr val="000000"/>
              </a:buClr>
              <a:buSzPct val="75000"/>
              <a:buFont typeface="Symbol" panose="05050102010706020507" charset="2"/>
              <a:buChar char=""/>
            </a:pPr>
            <a:r>
              <a:rPr lang="en-US" sz="2800" b="0" strike="noStrike" spc="-1">
                <a:latin typeface="Arial" panose="020B0604020202020204"/>
              </a:rPr>
              <a:t>Second Outline Level</a:t>
            </a:r>
          </a:p>
          <a:p>
            <a:pPr marL="1296035" lvl="2" indent="-288290">
              <a:spcAft>
                <a:spcPts val="850"/>
              </a:spcAft>
              <a:buClr>
                <a:srgbClr val="000000"/>
              </a:buClr>
              <a:buSzPct val="45000"/>
              <a:buFont typeface="Wingdings" panose="05000000000000000000" pitchFamily="2" charset="2"/>
              <a:buChar char=""/>
            </a:pPr>
            <a:r>
              <a:rPr lang="en-US" sz="2400" b="0" strike="noStrike" spc="-1">
                <a:latin typeface="Arial" panose="020B0604020202020204"/>
              </a:rPr>
              <a:t>Third Outline Level</a:t>
            </a:r>
          </a:p>
          <a:p>
            <a:pPr marL="1727835" lvl="3" indent="-215900">
              <a:spcAft>
                <a:spcPts val="565"/>
              </a:spcAft>
              <a:buClr>
                <a:srgbClr val="000000"/>
              </a:buClr>
              <a:buSzPct val="75000"/>
              <a:buFont typeface="Symbol" panose="05050102010706020507" charset="2"/>
              <a:buChar char=""/>
            </a:pPr>
            <a:r>
              <a:rPr lang="en-US" sz="2000" b="0" strike="noStrike" spc="-1">
                <a:latin typeface="Arial" panose="020B0604020202020204"/>
              </a:rPr>
              <a:t>Fourth Outline Level</a:t>
            </a:r>
          </a:p>
          <a:p>
            <a:pPr marL="2160270" lvl="4"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Fifth Outline Level</a:t>
            </a:r>
          </a:p>
          <a:p>
            <a:pPr marL="2592070" lvl="5"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Sixth Outline Level</a:t>
            </a:r>
          </a:p>
          <a:p>
            <a:pPr marL="3023870" lvl="6"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Seventh Outline Level</a:t>
            </a:r>
          </a:p>
        </p:txBody>
      </p:sp>
      <p:sp>
        <p:nvSpPr>
          <p:cNvPr id="3" name="PlaceHolder 3"/>
          <p:cNvSpPr>
            <a:spLocks noGrp="1"/>
          </p:cNvSpPr>
          <p:nvPr>
            <p:ph type="dt"/>
          </p:nvPr>
        </p:nvSpPr>
        <p:spPr>
          <a:xfrm>
            <a:off x="504000" y="6887160"/>
            <a:ext cx="2348280" cy="521280"/>
          </a:xfrm>
          <a:prstGeom prst="rect">
            <a:avLst/>
          </a:prstGeom>
        </p:spPr>
        <p:txBody>
          <a:bodyPr lIns="0" tIns="0" rIns="0" bIns="0">
            <a:noAutofit/>
          </a:bodyPr>
          <a:lstStyle/>
          <a:p>
            <a:r>
              <a:rPr lang="en-US" sz="1400" b="0" strike="noStrike" spc="-1">
                <a:latin typeface="Times New Roman" panose="02020603050405020304"/>
              </a:rPr>
              <a:t>&lt;date/time&gt;</a:t>
            </a:r>
          </a:p>
        </p:txBody>
      </p:sp>
      <p:sp>
        <p:nvSpPr>
          <p:cNvPr id="4" name="PlaceHolder 4"/>
          <p:cNvSpPr>
            <a:spLocks noGrp="1"/>
          </p:cNvSpPr>
          <p:nvPr>
            <p:ph type="ftr"/>
          </p:nvPr>
        </p:nvSpPr>
        <p:spPr>
          <a:xfrm>
            <a:off x="3447360" y="6887160"/>
            <a:ext cx="3195000" cy="521280"/>
          </a:xfrm>
          <a:prstGeom prst="rect">
            <a:avLst/>
          </a:prstGeom>
        </p:spPr>
        <p:txBody>
          <a:bodyPr lIns="0" tIns="0" rIns="0" bIns="0">
            <a:noAutofit/>
          </a:bodyPr>
          <a:lstStyle/>
          <a:p>
            <a:pPr algn="ctr"/>
            <a:r>
              <a:rPr lang="en-US" sz="1400" b="0" strike="noStrike" spc="-1">
                <a:latin typeface="Times New Roman" panose="02020603050405020304"/>
              </a:rPr>
              <a:t>&lt;footer&gt;</a:t>
            </a:r>
          </a:p>
        </p:txBody>
      </p:sp>
      <p:sp>
        <p:nvSpPr>
          <p:cNvPr id="5" name="PlaceHolder 5"/>
          <p:cNvSpPr>
            <a:spLocks noGrp="1"/>
          </p:cNvSpPr>
          <p:nvPr>
            <p:ph type="sldNum"/>
          </p:nvPr>
        </p:nvSpPr>
        <p:spPr>
          <a:xfrm>
            <a:off x="7227360" y="6887160"/>
            <a:ext cx="2348280" cy="521280"/>
          </a:xfrm>
          <a:prstGeom prst="rect">
            <a:avLst/>
          </a:prstGeom>
        </p:spPr>
        <p:txBody>
          <a:bodyPr lIns="0" tIns="0" rIns="0" bIns="0">
            <a:noAutofit/>
          </a:bodyPr>
          <a:lstStyle/>
          <a:p>
            <a:pPr algn="r"/>
            <a:fld id="{14AE4065-4D9B-4134-9BA8-E34BFE22B87A}" type="slidenum">
              <a:rPr lang="en-US" sz="1400" b="0" strike="noStrike" spc="-1">
                <a:latin typeface="Times New Roman" panose="02020603050405020304"/>
              </a:rPr>
              <a:t>‹#›</a:t>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a:noFill/>
          <a:ln>
            <a:noFill/>
          </a:ln>
        </p:spPr>
        <p:txBody>
          <a:bodyPr lIns="0" tIns="0" rIns="0" bIns="0" anchor="ctr">
            <a:spAutoFit/>
          </a:bodyPr>
          <a:lstStyle/>
          <a:p>
            <a:pPr algn="ctr"/>
            <a:r>
              <a:rPr lang="en-US" sz="4400" b="0" strike="noStrike" spc="-1">
                <a:latin typeface="Arial" panose="020B0604020202020204"/>
              </a:rPr>
              <a:t>Content</a:t>
            </a:r>
          </a:p>
        </p:txBody>
      </p:sp>
      <p:sp>
        <p:nvSpPr>
          <p:cNvPr id="42" name="TextShape 2"/>
          <p:cNvSpPr txBox="1"/>
          <p:nvPr/>
        </p:nvSpPr>
        <p:spPr>
          <a:xfrm>
            <a:off x="915120" y="1573200"/>
            <a:ext cx="8594640" cy="2581910"/>
          </a:xfrm>
          <a:prstGeom prst="rect">
            <a:avLst/>
          </a:prstGeom>
          <a:noFill/>
          <a:ln>
            <a:noFill/>
          </a:ln>
        </p:spPr>
        <p:txBody>
          <a:bodyPr lIns="90000" tIns="45000" rIns="90000" bIns="45000">
            <a:spAutoFit/>
          </a:bodyPr>
          <a:lstStyle/>
          <a:p>
            <a:pPr>
              <a:lnSpc>
                <a:spcPct val="150000"/>
              </a:lnSpc>
            </a:pPr>
            <a:r>
              <a:rPr lang="en-US" sz="1800" b="0" strike="noStrike" spc="-1">
                <a:latin typeface="Arial" panose="020B0604020202020204"/>
              </a:rPr>
              <a:t>1.Spring Bean</a:t>
            </a:r>
          </a:p>
          <a:p>
            <a:pPr>
              <a:lnSpc>
                <a:spcPct val="150000"/>
              </a:lnSpc>
            </a:pPr>
            <a:r>
              <a:rPr lang="en-US" sz="1800" b="0" strike="noStrike" spc="-1">
                <a:latin typeface="Arial" panose="020B0604020202020204"/>
              </a:rPr>
              <a:t>2. Annotation</a:t>
            </a:r>
          </a:p>
          <a:p>
            <a:pPr>
              <a:lnSpc>
                <a:spcPct val="150000"/>
              </a:lnSpc>
            </a:pPr>
            <a:r>
              <a:rPr lang="en-US" sz="1800" b="0" strike="noStrike" spc="-1">
                <a:latin typeface="Arial" panose="020B0604020202020204"/>
              </a:rPr>
              <a:t>3. Spring JPA</a:t>
            </a:r>
          </a:p>
          <a:p>
            <a:pPr>
              <a:lnSpc>
                <a:spcPct val="150000"/>
              </a:lnSpc>
            </a:pPr>
            <a:r>
              <a:rPr lang="en-US" sz="1800" b="0" strike="noStrike" spc="-1">
                <a:latin typeface="Arial" panose="020B0604020202020204"/>
              </a:rPr>
              <a:t>4. Spring Security (JWT)</a:t>
            </a:r>
          </a:p>
          <a:p>
            <a:pPr>
              <a:lnSpc>
                <a:spcPct val="150000"/>
              </a:lnSpc>
            </a:pPr>
            <a:r>
              <a:rPr lang="en-US" sz="1800" b="0" strike="noStrike" spc="-1">
                <a:latin typeface="Arial" panose="020B0604020202020204"/>
              </a:rPr>
              <a:t>5. Oauth2</a:t>
            </a:r>
          </a:p>
          <a:p>
            <a:pPr>
              <a:lnSpc>
                <a:spcPct val="150000"/>
              </a:lnSpc>
            </a:pPr>
            <a:r>
              <a:rPr lang="en-US" sz="1800" b="0" strike="noStrike" spc="-1">
                <a:latin typeface="Arial" panose="020B0604020202020204"/>
              </a:rPr>
              <a:t>6. JMS and ActiveMQ</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301320"/>
            <a:ext cx="9071640" cy="1262160"/>
          </a:xfrm>
          <a:prstGeom prst="rect">
            <a:avLst/>
          </a:prstGeom>
          <a:noFill/>
          <a:ln>
            <a:noFill/>
          </a:ln>
        </p:spPr>
        <p:txBody>
          <a:bodyPr lIns="0" tIns="0" rIns="0" bIns="0" anchor="ctr">
            <a:spAutoFit/>
          </a:bodyPr>
          <a:lstStyle/>
          <a:p>
            <a:pPr algn="ctr"/>
            <a:r>
              <a:rPr lang="en-US" sz="4400" b="0" strike="noStrike" spc="-1">
                <a:latin typeface="Arial" panose="020B0604020202020204"/>
              </a:rPr>
              <a:t>@Component </a:t>
            </a:r>
          </a:p>
        </p:txBody>
      </p:sp>
      <p:sp>
        <p:nvSpPr>
          <p:cNvPr id="44" name="TextShape 2"/>
          <p:cNvSpPr txBox="1"/>
          <p:nvPr/>
        </p:nvSpPr>
        <p:spPr>
          <a:xfrm>
            <a:off x="736560" y="1737360"/>
            <a:ext cx="8316000" cy="3913920"/>
          </a:xfrm>
          <a:prstGeom prst="rect">
            <a:avLst/>
          </a:prstGeom>
          <a:noFill/>
          <a:ln>
            <a:noFill/>
          </a:ln>
        </p:spPr>
        <p:txBody>
          <a:bodyPr lIns="90000" tIns="45000" rIns="90000" bIns="45000">
            <a:spAutoFit/>
          </a:bodyPr>
          <a:lstStyle/>
          <a:p>
            <a:pPr>
              <a:lnSpc>
                <a:spcPct val="115000"/>
              </a:lnSpc>
            </a:pPr>
            <a:r>
              <a:rPr lang="en-US" sz="1800" b="0" strike="noStrike" spc="-1">
                <a:latin typeface="Arial" panose="020B0604020202020204"/>
              </a:rPr>
              <a:t>Spring Boot khi chạy sẽ dò tìm toàn bộ các Class cùng cấp hoặc ở trong các package thấp hơn so với class App mà bạn cung cấp cho Spring (Chúng ta có thể cấu hình việc tìm kiếm này, sẽ đề cập sau). Trong quá trình dò tìm này, khi gặp một class được đánh dấu @Component thì nó sẽ tạo ra một instance và đưa vào ApplicationContext để quản lý.</a:t>
            </a:r>
          </a:p>
          <a:p>
            <a:pPr>
              <a:lnSpc>
                <a:spcPct val="115000"/>
              </a:lnSpc>
            </a:pPr>
            <a:endParaRPr lang="en-US" sz="1800" b="0" strike="noStrike" spc="-1">
              <a:latin typeface="Arial" panose="020B0604020202020204"/>
            </a:endParaRPr>
          </a:p>
          <a:p>
            <a:pPr>
              <a:lnSpc>
                <a:spcPct val="115000"/>
              </a:lnSpc>
            </a:pPr>
            <a:r>
              <a:rPr lang="en-US" sz="1800" b="0" strike="noStrike" spc="-1">
                <a:latin typeface="Arial" panose="020B0604020202020204"/>
              </a:rPr>
              <a:t>Sau khi tìm thấy một class đánh dấu @Component. thì quá trình inject Bean xảy ra theo cách như sau:</a:t>
            </a:r>
          </a:p>
          <a:p>
            <a:pPr>
              <a:lnSpc>
                <a:spcPct val="115000"/>
              </a:lnSpc>
            </a:pP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0" strike="noStrike" spc="-1">
                <a:latin typeface="Arial" panose="020B0604020202020204"/>
              </a:rPr>
              <a:t>Nếu Class không có hàm Constructor hay Setter. Thì sẽ sử dụng Java Reflection để đưa đối tượng vào thuộc tính có đánh dấu @Autowired.</a:t>
            </a:r>
          </a:p>
          <a:p>
            <a:pPr marL="215900" indent="-215900">
              <a:lnSpc>
                <a:spcPct val="115000"/>
              </a:lnSpc>
              <a:buClr>
                <a:srgbClr val="000000"/>
              </a:buClr>
              <a:buSzPct val="45000"/>
              <a:buFont typeface="Wingdings" panose="05000000000000000000" pitchFamily="2" charset="2"/>
              <a:buChar char=""/>
            </a:pPr>
            <a:r>
              <a:rPr lang="en-US" sz="1800" b="0" strike="noStrike" spc="-1">
                <a:latin typeface="Arial" panose="020B0604020202020204"/>
              </a:rPr>
              <a:t>Nếu có hàm Constructor thì sẽ inject Bean vào bởi tham số của hàm</a:t>
            </a:r>
          </a:p>
          <a:p>
            <a:pPr marL="215900" indent="-215900">
              <a:lnSpc>
                <a:spcPct val="115000"/>
              </a:lnSpc>
              <a:buClr>
                <a:srgbClr val="000000"/>
              </a:buClr>
              <a:buSzPct val="45000"/>
              <a:buFont typeface="Wingdings" panose="05000000000000000000" pitchFamily="2" charset="2"/>
              <a:buChar char=""/>
            </a:pPr>
            <a:r>
              <a:rPr lang="en-US" sz="1800" b="0" strike="noStrike" spc="-1">
                <a:latin typeface="Arial" panose="020B0604020202020204"/>
              </a:rPr>
              <a:t>Nếu có hàm Setter thì sẽ inject Bean vào bởi tham số của hàm</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Shape 1"/>
          <p:cNvSpPr txBox="1"/>
          <p:nvPr/>
        </p:nvSpPr>
        <p:spPr>
          <a:xfrm>
            <a:off x="504000" y="301320"/>
            <a:ext cx="9071640" cy="1262160"/>
          </a:xfrm>
          <a:prstGeom prst="rect">
            <a:avLst/>
          </a:prstGeom>
          <a:noFill/>
          <a:ln>
            <a:noFill/>
          </a:ln>
        </p:spPr>
        <p:txBody>
          <a:bodyPr lIns="0" tIns="0" rIns="0" bIns="0" anchor="ctr">
            <a:spAutoFit/>
          </a:bodyPr>
          <a:lstStyle/>
          <a:p>
            <a:pPr algn="ctr"/>
            <a:r>
              <a:rPr lang="en-US" sz="4400" b="0" strike="noStrike" spc="-1">
                <a:latin typeface="Arial" panose="020B0604020202020204"/>
              </a:rPr>
              <a:t>@Component </a:t>
            </a:r>
          </a:p>
        </p:txBody>
      </p:sp>
      <p:pic>
        <p:nvPicPr>
          <p:cNvPr id="46" name="Picture 45"/>
          <p:cNvPicPr/>
          <p:nvPr/>
        </p:nvPicPr>
        <p:blipFill>
          <a:blip r:embed="rId2"/>
          <a:stretch>
            <a:fillRect/>
          </a:stretch>
        </p:blipFill>
        <p:spPr>
          <a:xfrm>
            <a:off x="731520" y="1661400"/>
            <a:ext cx="8747280" cy="2361960"/>
          </a:xfrm>
          <a:prstGeom prst="rect">
            <a:avLst/>
          </a:prstGeom>
          <a:ln>
            <a:noFill/>
          </a:ln>
        </p:spPr>
      </p:pic>
      <p:pic>
        <p:nvPicPr>
          <p:cNvPr id="47" name="Picture 46"/>
          <p:cNvPicPr/>
          <p:nvPr/>
        </p:nvPicPr>
        <p:blipFill>
          <a:blip r:embed="rId3"/>
          <a:stretch>
            <a:fillRect/>
          </a:stretch>
        </p:blipFill>
        <p:spPr>
          <a:xfrm>
            <a:off x="1494000" y="4206240"/>
            <a:ext cx="7467120" cy="27810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Shape 1"/>
          <p:cNvSpPr txBox="1"/>
          <p:nvPr/>
        </p:nvSpPr>
        <p:spPr>
          <a:xfrm>
            <a:off x="504000" y="301320"/>
            <a:ext cx="9071640" cy="1262160"/>
          </a:xfrm>
          <a:prstGeom prst="rect">
            <a:avLst/>
          </a:prstGeom>
          <a:noFill/>
          <a:ln>
            <a:noFill/>
          </a:ln>
        </p:spPr>
        <p:txBody>
          <a:bodyPr lIns="0" tIns="0" rIns="0" bIns="0" anchor="ctr">
            <a:spAutoFit/>
          </a:bodyPr>
          <a:lstStyle/>
          <a:p>
            <a:pPr algn="ctr"/>
            <a:r>
              <a:rPr lang="en-US" sz="4400" b="0" strike="noStrike" spc="-1">
                <a:latin typeface="Arial" panose="020B0604020202020204"/>
              </a:rPr>
              <a:t>@Service vs @Repository </a:t>
            </a:r>
          </a:p>
        </p:txBody>
      </p:sp>
      <p:sp>
        <p:nvSpPr>
          <p:cNvPr id="49" name="TextShape 2"/>
          <p:cNvSpPr txBox="1"/>
          <p:nvPr/>
        </p:nvSpPr>
        <p:spPr>
          <a:xfrm>
            <a:off x="554400" y="1920240"/>
            <a:ext cx="8498160" cy="4227480"/>
          </a:xfrm>
          <a:prstGeom prst="rect">
            <a:avLst/>
          </a:prstGeom>
          <a:noFill/>
          <a:ln>
            <a:noFill/>
          </a:ln>
        </p:spPr>
        <p:txBody>
          <a:bodyPr lIns="90000" tIns="45000" rIns="90000" bIns="45000">
            <a:spAutoFit/>
          </a:bodyPr>
          <a:lstStyle/>
          <a:p>
            <a:r>
              <a:rPr lang="en-US" sz="1800" b="0" strike="noStrike" spc="-1">
                <a:latin typeface="Arial" panose="020B0604020202020204"/>
              </a:rPr>
              <a:t>Về bản chất @Service và @Repository cũng chính là @Component. Nhưng đặt tên khác nhau để giúp chúng ta phân biệt các tầng với nhau.</a:t>
            </a:r>
          </a:p>
          <a:p>
            <a:endParaRPr lang="en-US" sz="1800" b="0" strike="noStrike" spc="-1">
              <a:latin typeface="Arial" panose="020B0604020202020204"/>
            </a:endParaRPr>
          </a:p>
          <a:p>
            <a:r>
              <a:rPr lang="en-US" sz="1800" b="0" strike="noStrike" spc="-1">
                <a:latin typeface="Arial" panose="020B0604020202020204"/>
              </a:rPr>
              <a:t>Trong các bài đầu tiên chúng ta đã biết @Component đánh dấu cho Spring Boot biết Class đó là Bean</a:t>
            </a:r>
          </a:p>
          <a:p>
            <a:endParaRPr lang="en-US" sz="1800" b="0" strike="noStrike" spc="-1">
              <a:latin typeface="Arial" panose="020B0604020202020204"/>
            </a:endParaRPr>
          </a:p>
          <a:p>
            <a:r>
              <a:rPr lang="en-US" sz="1800" b="0" strike="noStrike" spc="-1">
                <a:latin typeface="Arial" panose="020B0604020202020204"/>
              </a:rPr>
              <a:t>Về bản chất thì bạn có thể sử dụng thay thế 3 Annotation @</a:t>
            </a:r>
            <a:r>
              <a:rPr lang="en-US" sz="1800" b="1" strike="noStrike" spc="-1">
                <a:latin typeface="Arial" panose="020B0604020202020204"/>
              </a:rPr>
              <a:t>Component</a:t>
            </a:r>
            <a:r>
              <a:rPr lang="en-US" sz="1800" b="0" strike="noStrike" spc="-1">
                <a:latin typeface="Arial" panose="020B0604020202020204"/>
              </a:rPr>
              <a:t>, @</a:t>
            </a:r>
            <a:r>
              <a:rPr lang="en-US" sz="1800" b="1" strike="noStrike" spc="-1">
                <a:latin typeface="Arial" panose="020B0604020202020204"/>
              </a:rPr>
              <a:t>Service</a:t>
            </a:r>
            <a:r>
              <a:rPr lang="en-US" sz="1800" b="0" strike="noStrike" spc="-1">
                <a:latin typeface="Arial" panose="020B0604020202020204"/>
              </a:rPr>
              <a:t> và @</a:t>
            </a:r>
            <a:r>
              <a:rPr lang="en-US" sz="1800" b="1" strike="noStrike" spc="-1">
                <a:latin typeface="Arial" panose="020B0604020202020204"/>
              </a:rPr>
              <a:t>Repository</a:t>
            </a:r>
            <a:r>
              <a:rPr lang="en-US" sz="1800" b="0" strike="noStrike" spc="-1">
                <a:latin typeface="Arial" panose="020B0604020202020204"/>
              </a:rPr>
              <a:t> cho nhau mà không ảnh hưởng gì tới code của bạn cả. Nó vẫn sẽ hoạt động.</a:t>
            </a:r>
          </a:p>
          <a:p>
            <a:endParaRPr lang="en-US" sz="1800" b="0" strike="noStrike" spc="-1">
              <a:latin typeface="Arial" panose="020B0604020202020204"/>
            </a:endParaRPr>
          </a:p>
          <a:p>
            <a:r>
              <a:rPr lang="en-US" sz="1800" b="0" strike="noStrike" spc="-1">
                <a:latin typeface="Arial" panose="020B0604020202020204"/>
              </a:rPr>
              <a:t>Tuy nhiên từ góc độ thiết kế thì chúng ta cần phân rõ 3 Annotation này cho các Class đảm nhiệm đúng nhiệm vụ của nó.</a:t>
            </a:r>
          </a:p>
          <a:p>
            <a:endParaRPr lang="en-US" sz="1800" b="0" strike="noStrike" spc="-1">
              <a:latin typeface="Arial" panose="020B0604020202020204"/>
            </a:endParaRPr>
          </a:p>
          <a:p>
            <a:r>
              <a:rPr lang="en-US" sz="1800" b="0" strike="noStrike" spc="-1">
                <a:latin typeface="Arial" panose="020B0604020202020204"/>
              </a:rPr>
              <a:t>@</a:t>
            </a:r>
            <a:r>
              <a:rPr lang="en-US" sz="1800" b="1" strike="noStrike" spc="-1">
                <a:latin typeface="Arial" panose="020B0604020202020204"/>
              </a:rPr>
              <a:t>Service</a:t>
            </a:r>
            <a:r>
              <a:rPr lang="en-US" sz="1800" b="0" strike="noStrike" spc="-1">
                <a:latin typeface="Arial" panose="020B0604020202020204"/>
              </a:rPr>
              <a:t> gắn cho các Bean đảm nhiệm xử lý logic</a:t>
            </a:r>
          </a:p>
          <a:p>
            <a:r>
              <a:rPr lang="en-US" sz="1800" b="0" strike="noStrike" spc="-1">
                <a:latin typeface="Arial" panose="020B0604020202020204"/>
              </a:rPr>
              <a:t>@</a:t>
            </a:r>
            <a:r>
              <a:rPr lang="en-US" sz="1800" b="1" strike="noStrike" spc="-1">
                <a:latin typeface="Arial" panose="020B0604020202020204"/>
              </a:rPr>
              <a:t>Repository</a:t>
            </a:r>
            <a:r>
              <a:rPr lang="en-US" sz="1800" b="0" strike="noStrike" spc="-1">
                <a:latin typeface="Arial" panose="020B0604020202020204"/>
              </a:rPr>
              <a:t> gắn cho các Bean đảm nhiệm giao tiếp với DB</a:t>
            </a:r>
          </a:p>
          <a:p>
            <a:r>
              <a:rPr lang="en-US" sz="1800" b="0" strike="noStrike" spc="-1">
                <a:latin typeface="Arial" panose="020B0604020202020204"/>
              </a:rPr>
              <a:t>@</a:t>
            </a:r>
            <a:r>
              <a:rPr lang="en-US" sz="1800" b="1" strike="noStrike" spc="-1">
                <a:latin typeface="Arial" panose="020B0604020202020204"/>
              </a:rPr>
              <a:t>Component</a:t>
            </a:r>
            <a:r>
              <a:rPr lang="en-US" sz="1800" b="0" strike="noStrike" spc="-1">
                <a:latin typeface="Arial" panose="020B0604020202020204"/>
              </a:rPr>
              <a:t> gắn cho các Bean khác.</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Shape 1"/>
          <p:cNvSpPr txBox="1"/>
          <p:nvPr/>
        </p:nvSpPr>
        <p:spPr>
          <a:xfrm>
            <a:off x="504000" y="301320"/>
            <a:ext cx="9071640" cy="1262160"/>
          </a:xfrm>
          <a:prstGeom prst="rect">
            <a:avLst/>
          </a:prstGeom>
          <a:noFill/>
          <a:ln>
            <a:noFill/>
          </a:ln>
        </p:spPr>
        <p:txBody>
          <a:bodyPr lIns="0" tIns="0" rIns="0" bIns="0" anchor="ctr">
            <a:spAutoFit/>
          </a:bodyPr>
          <a:lstStyle/>
          <a:p>
            <a:pPr algn="ctr"/>
            <a:r>
              <a:rPr lang="en-US" sz="4400" b="0" strike="noStrike" spc="-1">
                <a:latin typeface="Arial" panose="020B0604020202020204"/>
              </a:rPr>
              <a:t>@Autowired </a:t>
            </a:r>
          </a:p>
        </p:txBody>
      </p:sp>
      <p:pic>
        <p:nvPicPr>
          <p:cNvPr id="51" name="Picture 50"/>
          <p:cNvPicPr/>
          <p:nvPr/>
        </p:nvPicPr>
        <p:blipFill>
          <a:blip r:embed="rId2"/>
          <a:stretch>
            <a:fillRect/>
          </a:stretch>
        </p:blipFill>
        <p:spPr>
          <a:xfrm>
            <a:off x="2665440" y="1808280"/>
            <a:ext cx="5381280" cy="3038040"/>
          </a:xfrm>
          <a:prstGeom prst="rect">
            <a:avLst/>
          </a:prstGeom>
          <a:ln>
            <a:noFill/>
          </a:ln>
        </p:spPr>
      </p:pic>
      <p:sp>
        <p:nvSpPr>
          <p:cNvPr id="52" name="TextShape 2"/>
          <p:cNvSpPr txBox="1"/>
          <p:nvPr/>
        </p:nvSpPr>
        <p:spPr>
          <a:xfrm>
            <a:off x="365760" y="5340240"/>
            <a:ext cx="9509760" cy="1060560"/>
          </a:xfrm>
          <a:prstGeom prst="rect">
            <a:avLst/>
          </a:prstGeom>
          <a:noFill/>
          <a:ln>
            <a:noFill/>
          </a:ln>
        </p:spPr>
        <p:txBody>
          <a:bodyPr lIns="90000" tIns="45000" rIns="90000" bIns="45000">
            <a:spAutoFit/>
          </a:bodyPr>
          <a:lstStyle/>
          <a:p>
            <a:pPr>
              <a:lnSpc>
                <a:spcPct val="115000"/>
              </a:lnSpc>
            </a:pPr>
            <a:r>
              <a:rPr lang="en-US" sz="1800" b="0" strike="noStrike" spc="-1">
                <a:latin typeface="Arial" panose="020B0604020202020204"/>
              </a:rPr>
              <a:t>Tôi đánh dấu thuộc tính Outfit của Girl bởi Annotation @Autowired. Điều này nói với Spring Boot hãy tự inject (tiêm) một instance của Outfit vào thuộc tính này khi khởi tạo Girl.</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431800" y="323453"/>
            <a:ext cx="9071640" cy="676910"/>
          </a:xfrm>
          <a:prstGeom prst="rect">
            <a:avLst/>
          </a:prstGeom>
          <a:noFill/>
          <a:ln>
            <a:noFill/>
          </a:ln>
        </p:spPr>
        <p:txBody>
          <a:bodyPr lIns="0" tIns="0" rIns="0" bIns="0" anchor="ctr">
            <a:spAutoFit/>
          </a:bodyPr>
          <a:lstStyle/>
          <a:p>
            <a:pPr algn="ctr"/>
            <a:r>
              <a:rPr lang="en-US" sz="4400" b="0" strike="noStrike" spc="-1" dirty="0" smtClean="0">
                <a:latin typeface="Arial" panose="020B0604020202020204"/>
              </a:rPr>
              <a:t>@Controller </a:t>
            </a:r>
            <a:r>
              <a:rPr lang="en-US" sz="4400" b="0" strike="noStrike" spc="-1" dirty="0" err="1" smtClean="0">
                <a:latin typeface="Arial" panose="020B0604020202020204"/>
              </a:rPr>
              <a:t>vs</a:t>
            </a:r>
            <a:r>
              <a:rPr lang="en-US" sz="4400" b="0" strike="noStrike" spc="-1" dirty="0" smtClean="0">
                <a:latin typeface="Arial" panose="020B0604020202020204"/>
              </a:rPr>
              <a:t> @</a:t>
            </a:r>
            <a:r>
              <a:rPr lang="en-US" sz="4400" b="0" strike="noStrike" spc="-1" dirty="0" err="1" smtClean="0">
                <a:latin typeface="Arial" panose="020B0604020202020204"/>
              </a:rPr>
              <a:t>RestController</a:t>
            </a:r>
            <a:endParaRPr lang="en-US" sz="4400" b="0" strike="noStrike" spc="-1" dirty="0">
              <a:latin typeface="Arial" panose="020B0604020202020204"/>
            </a:endParaRPr>
          </a:p>
        </p:txBody>
      </p:sp>
      <p:sp>
        <p:nvSpPr>
          <p:cNvPr id="2" name="Rectangle 1"/>
          <p:cNvSpPr>
            <a:spLocks noChangeArrowheads="1"/>
          </p:cNvSpPr>
          <p:nvPr/>
        </p:nvSpPr>
        <p:spPr bwMode="auto">
          <a:xfrm rot="10800000" flipV="1">
            <a:off x="257049" y="1157932"/>
            <a:ext cx="9648140" cy="393954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666666"/>
                </a:solidFill>
                <a:effectLst/>
                <a:latin typeface="Poppins"/>
                <a:cs typeface="Arial" pitchFamily="34" charset="0"/>
              </a:rPr>
              <a:t>Khi</a:t>
            </a:r>
            <a:r>
              <a:rPr kumimoji="0" lang="en-US" sz="1600" i="0" u="none" strike="noStrike" cap="none" normalizeH="0" baseline="0" dirty="0" smtClean="0">
                <a:ln>
                  <a:noFill/>
                </a:ln>
                <a:solidFill>
                  <a:srgbClr val="666666"/>
                </a:solidFill>
                <a:effectLst/>
                <a:latin typeface="Poppins"/>
                <a:cs typeface="Arial" pitchFamily="34" charset="0"/>
              </a:rPr>
              <a:t> </a:t>
            </a:r>
            <a:r>
              <a:rPr kumimoji="0" lang="en-US" sz="1600" i="0" u="none" strike="noStrike" cap="none" normalizeH="0" baseline="0" dirty="0" err="1" smtClean="0">
                <a:ln>
                  <a:noFill/>
                </a:ln>
                <a:solidFill>
                  <a:srgbClr val="666666"/>
                </a:solidFill>
                <a:effectLst/>
                <a:latin typeface="Poppins"/>
                <a:cs typeface="Arial" pitchFamily="34" charset="0"/>
              </a:rPr>
              <a:t>một</a:t>
            </a:r>
            <a:r>
              <a:rPr kumimoji="0" lang="en-US" sz="1600" i="0" u="none" strike="noStrike" cap="none" normalizeH="0" baseline="0" dirty="0" smtClean="0">
                <a:ln>
                  <a:noFill/>
                </a:ln>
                <a:solidFill>
                  <a:srgbClr val="666666"/>
                </a:solidFill>
                <a:effectLst/>
                <a:latin typeface="Poppins"/>
                <a:cs typeface="Arial" pitchFamily="34" charset="0"/>
              </a:rPr>
              <a:t> request </a:t>
            </a:r>
            <a:r>
              <a:rPr kumimoji="0" lang="en-US" sz="1600" i="0" u="none" strike="noStrike" cap="none" normalizeH="0" baseline="0" dirty="0" err="1" smtClean="0">
                <a:ln>
                  <a:noFill/>
                </a:ln>
                <a:solidFill>
                  <a:srgbClr val="666666"/>
                </a:solidFill>
                <a:effectLst/>
                <a:latin typeface="Poppins"/>
                <a:cs typeface="Arial" pitchFamily="34" charset="0"/>
              </a:rPr>
              <a:t>đến</a:t>
            </a:r>
            <a:r>
              <a:rPr kumimoji="0" lang="en-US" sz="1600" i="0" u="none" strike="noStrike" cap="none" normalizeH="0" baseline="0" dirty="0" smtClean="0">
                <a:ln>
                  <a:noFill/>
                </a:ln>
                <a:solidFill>
                  <a:srgbClr val="666666"/>
                </a:solidFill>
                <a:effectLst/>
                <a:latin typeface="Poppins"/>
                <a:cs typeface="Arial" pitchFamily="34" charset="0"/>
              </a:rPr>
              <a:t>, dispatcher servlet </a:t>
            </a:r>
            <a:r>
              <a:rPr kumimoji="0" lang="en-US" sz="1600" i="0" u="none" strike="noStrike" cap="none" normalizeH="0" baseline="0" dirty="0" err="1" smtClean="0">
                <a:ln>
                  <a:noFill/>
                </a:ln>
                <a:solidFill>
                  <a:srgbClr val="666666"/>
                </a:solidFill>
                <a:effectLst/>
                <a:latin typeface="Poppins"/>
                <a:cs typeface="Arial" pitchFamily="34" charset="0"/>
              </a:rPr>
              <a:t>sẽ</a:t>
            </a:r>
            <a:r>
              <a:rPr kumimoji="0" lang="en-US" sz="1600" i="0" u="none" strike="noStrike" cap="none" normalizeH="0" baseline="0" dirty="0" smtClean="0">
                <a:ln>
                  <a:noFill/>
                </a:ln>
                <a:solidFill>
                  <a:srgbClr val="666666"/>
                </a:solidFill>
                <a:effectLst/>
                <a:latin typeface="Poppins"/>
                <a:cs typeface="Arial" pitchFamily="34" charset="0"/>
              </a:rPr>
              <a:t> </a:t>
            </a:r>
            <a:r>
              <a:rPr kumimoji="0" lang="en-US" sz="1600" i="0" u="none" strike="noStrike" cap="none" normalizeH="0" baseline="0" dirty="0" err="1" smtClean="0">
                <a:ln>
                  <a:noFill/>
                </a:ln>
                <a:solidFill>
                  <a:srgbClr val="666666"/>
                </a:solidFill>
                <a:effectLst/>
                <a:latin typeface="Poppins"/>
                <a:cs typeface="Arial" pitchFamily="34" charset="0"/>
              </a:rPr>
              <a:t>chuyển</a:t>
            </a:r>
            <a:r>
              <a:rPr kumimoji="0" lang="en-US" sz="1600" i="0" u="none" strike="noStrike" cap="none" normalizeH="0" baseline="0" dirty="0" smtClean="0">
                <a:ln>
                  <a:noFill/>
                </a:ln>
                <a:solidFill>
                  <a:srgbClr val="666666"/>
                </a:solidFill>
                <a:effectLst/>
                <a:latin typeface="Poppins"/>
                <a:cs typeface="Arial" pitchFamily="34" charset="0"/>
              </a:rPr>
              <a:t> </a:t>
            </a:r>
            <a:r>
              <a:rPr kumimoji="0" lang="en-US" sz="1600" i="0" u="none" strike="noStrike" cap="none" normalizeH="0" baseline="0" dirty="0" err="1" smtClean="0">
                <a:ln>
                  <a:noFill/>
                </a:ln>
                <a:solidFill>
                  <a:srgbClr val="666666"/>
                </a:solidFill>
                <a:effectLst/>
                <a:latin typeface="Poppins"/>
                <a:cs typeface="Arial" pitchFamily="34" charset="0"/>
              </a:rPr>
              <a:t>tiếp</a:t>
            </a:r>
            <a:r>
              <a:rPr kumimoji="0" lang="en-US" sz="1600" i="0" u="none" strike="noStrike" cap="none" normalizeH="0" baseline="0" dirty="0" smtClean="0">
                <a:ln>
                  <a:noFill/>
                </a:ln>
                <a:solidFill>
                  <a:srgbClr val="666666"/>
                </a:solidFill>
                <a:effectLst/>
                <a:latin typeface="Poppins"/>
                <a:cs typeface="Arial" pitchFamily="34" charset="0"/>
              </a:rPr>
              <a:t> request </a:t>
            </a:r>
            <a:r>
              <a:rPr kumimoji="0" lang="en-US" sz="1600" i="0" u="none" strike="noStrike" cap="none" normalizeH="0" baseline="0" dirty="0" err="1" smtClean="0">
                <a:ln>
                  <a:noFill/>
                </a:ln>
                <a:solidFill>
                  <a:srgbClr val="666666"/>
                </a:solidFill>
                <a:effectLst/>
                <a:latin typeface="Poppins"/>
                <a:cs typeface="Arial" pitchFamily="34" charset="0"/>
              </a:rPr>
              <a:t>xuống</a:t>
            </a:r>
            <a:r>
              <a:rPr kumimoji="0" lang="en-US" sz="1600" i="0" u="none" strike="noStrike" cap="none" normalizeH="0" baseline="0" dirty="0" smtClean="0">
                <a:ln>
                  <a:noFill/>
                </a:ln>
                <a:solidFill>
                  <a:srgbClr val="666666"/>
                </a:solidFill>
                <a:effectLst/>
                <a:latin typeface="Poppins"/>
                <a:cs typeface="Arial" pitchFamily="34" charset="0"/>
              </a:rPr>
              <a:t> handler mapping, </a:t>
            </a:r>
            <a:r>
              <a:rPr kumimoji="0" lang="en-US" sz="1600" i="0" u="none" strike="noStrike" cap="none" normalizeH="0" baseline="0" dirty="0" err="1" smtClean="0">
                <a:ln>
                  <a:noFill/>
                </a:ln>
                <a:solidFill>
                  <a:srgbClr val="666666"/>
                </a:solidFill>
                <a:effectLst/>
                <a:latin typeface="Poppins"/>
                <a:cs typeface="Arial" pitchFamily="34" charset="0"/>
              </a:rPr>
              <a:t>sau</a:t>
            </a:r>
            <a:r>
              <a:rPr kumimoji="0" lang="en-US" sz="1600" i="0" u="none" strike="noStrike" cap="none" normalizeH="0" baseline="0" dirty="0" smtClean="0">
                <a:ln>
                  <a:noFill/>
                </a:ln>
                <a:solidFill>
                  <a:srgbClr val="666666"/>
                </a:solidFill>
                <a:effectLst/>
                <a:latin typeface="Poppins"/>
                <a:cs typeface="Arial" pitchFamily="34" charset="0"/>
              </a:rPr>
              <a:t> </a:t>
            </a:r>
            <a:r>
              <a:rPr kumimoji="0" lang="en-US" sz="1600" i="0" u="none" strike="noStrike" cap="none" normalizeH="0" baseline="0" dirty="0" err="1" smtClean="0">
                <a:ln>
                  <a:noFill/>
                </a:ln>
                <a:solidFill>
                  <a:srgbClr val="666666"/>
                </a:solidFill>
                <a:effectLst/>
                <a:latin typeface="Poppins"/>
                <a:cs typeface="Arial" pitchFamily="34" charset="0"/>
              </a:rPr>
              <a:t>đó</a:t>
            </a:r>
            <a:r>
              <a:rPr kumimoji="0" lang="en-US" sz="1600" i="0" u="none" strike="noStrike" cap="none" normalizeH="0" baseline="0" dirty="0" smtClean="0">
                <a:ln>
                  <a:noFill/>
                </a:ln>
                <a:solidFill>
                  <a:srgbClr val="666666"/>
                </a:solidFill>
                <a:effectLst/>
                <a:latin typeface="Poppins"/>
                <a:cs typeface="Arial" pitchFamily="34" charset="0"/>
              </a:rPr>
              <a:t> </a:t>
            </a:r>
            <a:r>
              <a:rPr kumimoji="0" lang="en-US" sz="1600" i="0" u="none" strike="noStrike" cap="none" normalizeH="0" baseline="0" dirty="0" err="1" smtClean="0">
                <a:ln>
                  <a:noFill/>
                </a:ln>
                <a:solidFill>
                  <a:srgbClr val="666666"/>
                </a:solidFill>
                <a:effectLst/>
                <a:latin typeface="Poppins"/>
                <a:cs typeface="Arial" pitchFamily="34" charset="0"/>
              </a:rPr>
              <a:t>dựa</a:t>
            </a:r>
            <a:r>
              <a:rPr kumimoji="0" lang="en-US" sz="1600" i="0" u="none" strike="noStrike" cap="none" normalizeH="0" baseline="0" dirty="0" smtClean="0">
                <a:ln>
                  <a:noFill/>
                </a:ln>
                <a:solidFill>
                  <a:srgbClr val="666666"/>
                </a:solidFill>
                <a:effectLst/>
                <a:latin typeface="Poppins"/>
                <a:cs typeface="Arial" pitchFamily="34" charset="0"/>
              </a:rPr>
              <a:t> </a:t>
            </a:r>
            <a:r>
              <a:rPr kumimoji="0" lang="en-US" sz="1600" i="0" u="none" strike="noStrike" cap="none" normalizeH="0" baseline="0" dirty="0" err="1" smtClean="0">
                <a:ln>
                  <a:noFill/>
                </a:ln>
                <a:solidFill>
                  <a:srgbClr val="666666"/>
                </a:solidFill>
                <a:effectLst/>
                <a:latin typeface="Poppins"/>
                <a:cs typeface="Arial" pitchFamily="34" charset="0"/>
              </a:rPr>
              <a:t>vào</a:t>
            </a:r>
            <a:r>
              <a:rPr kumimoji="0" lang="en-US" sz="1600" i="0" u="none" strike="noStrike" cap="none" normalizeH="0" baseline="0" dirty="0" smtClean="0">
                <a:ln>
                  <a:noFill/>
                </a:ln>
                <a:solidFill>
                  <a:srgbClr val="666666"/>
                </a:solidFill>
                <a:effectLst/>
                <a:latin typeface="Poppins"/>
                <a:cs typeface="Arial" pitchFamily="34" charset="0"/>
              </a:rPr>
              <a:t> </a:t>
            </a:r>
            <a:r>
              <a:rPr kumimoji="0" lang="en-US" sz="1600" i="0" u="none" strike="noStrike" cap="none" normalizeH="0" baseline="0" dirty="0" err="1" smtClean="0">
                <a:ln>
                  <a:noFill/>
                </a:ln>
                <a:solidFill>
                  <a:srgbClr val="666666"/>
                </a:solidFill>
                <a:effectLst/>
                <a:latin typeface="Poppins"/>
                <a:cs typeface="Arial" pitchFamily="34" charset="0"/>
              </a:rPr>
              <a:t>thông</a:t>
            </a:r>
            <a:r>
              <a:rPr kumimoji="0" lang="en-US" sz="1600" i="0" u="none" strike="noStrike" cap="none" normalizeH="0" baseline="0" dirty="0" smtClean="0">
                <a:ln>
                  <a:noFill/>
                </a:ln>
                <a:solidFill>
                  <a:srgbClr val="666666"/>
                </a:solidFill>
                <a:effectLst/>
                <a:latin typeface="Poppins"/>
                <a:cs typeface="Arial" pitchFamily="34" charset="0"/>
              </a:rPr>
              <a:t> tin request </a:t>
            </a:r>
            <a:r>
              <a:rPr kumimoji="0" lang="en-US" sz="1600" i="0" u="none" strike="noStrike" cap="none" normalizeH="0" baseline="0" dirty="0" err="1" smtClean="0">
                <a:ln>
                  <a:noFill/>
                </a:ln>
                <a:solidFill>
                  <a:srgbClr val="666666"/>
                </a:solidFill>
                <a:effectLst/>
                <a:latin typeface="Poppins"/>
                <a:cs typeface="Arial" pitchFamily="34" charset="0"/>
              </a:rPr>
              <a:t>kết</a:t>
            </a:r>
            <a:r>
              <a:rPr kumimoji="0" lang="en-US" sz="1600" i="0" u="none" strike="noStrike" cap="none" normalizeH="0" baseline="0" dirty="0" smtClean="0">
                <a:ln>
                  <a:noFill/>
                </a:ln>
                <a:solidFill>
                  <a:srgbClr val="666666"/>
                </a:solidFill>
                <a:effectLst/>
                <a:latin typeface="Poppins"/>
                <a:cs typeface="Arial" pitchFamily="34" charset="0"/>
              </a:rPr>
              <a:t> </a:t>
            </a:r>
            <a:r>
              <a:rPr kumimoji="0" lang="en-US" sz="1600" i="0" u="none" strike="noStrike" cap="none" normalizeH="0" baseline="0" dirty="0" err="1" smtClean="0">
                <a:ln>
                  <a:noFill/>
                </a:ln>
                <a:solidFill>
                  <a:srgbClr val="666666"/>
                </a:solidFill>
                <a:effectLst/>
                <a:latin typeface="Poppins"/>
                <a:cs typeface="Arial" pitchFamily="34" charset="0"/>
              </a:rPr>
              <a:t>hợp</a:t>
            </a:r>
            <a:r>
              <a:rPr kumimoji="0" lang="en-US" sz="1600" i="0" u="none" strike="noStrike" cap="none" normalizeH="0" baseline="0" dirty="0" smtClean="0">
                <a:ln>
                  <a:noFill/>
                </a:ln>
                <a:solidFill>
                  <a:srgbClr val="666666"/>
                </a:solidFill>
                <a:effectLst/>
                <a:latin typeface="Poppins"/>
                <a:cs typeface="Arial" pitchFamily="34" charset="0"/>
              </a:rPr>
              <a:t> </a:t>
            </a:r>
            <a:r>
              <a:rPr kumimoji="0" lang="en-US" sz="1600" i="0" u="none" strike="noStrike" cap="none" normalizeH="0" baseline="0" dirty="0" err="1" smtClean="0">
                <a:ln>
                  <a:noFill/>
                </a:ln>
                <a:solidFill>
                  <a:srgbClr val="666666"/>
                </a:solidFill>
                <a:effectLst/>
                <a:latin typeface="Poppins"/>
                <a:cs typeface="Arial" pitchFamily="34" charset="0"/>
              </a:rPr>
              <a:t>với</a:t>
            </a:r>
            <a:r>
              <a:rPr kumimoji="0" lang="en-US" sz="1600" i="0" u="none" strike="noStrike" cap="none" normalizeH="0" baseline="0" dirty="0" smtClean="0">
                <a:ln>
                  <a:noFill/>
                </a:ln>
                <a:solidFill>
                  <a:srgbClr val="666666"/>
                </a:solidFill>
                <a:effectLst/>
                <a:latin typeface="Poppins"/>
                <a:cs typeface="Arial" pitchFamily="34" charset="0"/>
              </a:rPr>
              <a:t> </a:t>
            </a:r>
            <a:r>
              <a:rPr kumimoji="0" lang="en-US" sz="1600" i="0" u="none" strike="noStrike" cap="none" normalizeH="0" baseline="0" dirty="0" smtClean="0">
                <a:ln>
                  <a:noFill/>
                </a:ln>
                <a:solidFill>
                  <a:srgbClr val="6C757D"/>
                </a:solidFill>
                <a:effectLst/>
                <a:latin typeface="SFMono-Regular"/>
                <a:cs typeface="Arial" pitchFamily="34" charset="0"/>
              </a:rPr>
              <a:t>@</a:t>
            </a:r>
            <a:r>
              <a:rPr kumimoji="0" lang="en-US" sz="1600" i="0" u="none" strike="noStrike" cap="none" normalizeH="0" baseline="0" dirty="0" err="1" smtClean="0">
                <a:ln>
                  <a:noFill/>
                </a:ln>
                <a:solidFill>
                  <a:srgbClr val="6C757D"/>
                </a:solidFill>
                <a:effectLst/>
                <a:latin typeface="SFMono-Regular"/>
                <a:cs typeface="Arial" pitchFamily="34" charset="0"/>
              </a:rPr>
              <a:t>RequestMapping</a:t>
            </a:r>
            <a:r>
              <a:rPr kumimoji="0" lang="en-US" sz="1600" i="0" u="none" strike="noStrike" cap="none" normalizeH="0" baseline="0" dirty="0" smtClean="0">
                <a:ln>
                  <a:noFill/>
                </a:ln>
                <a:solidFill>
                  <a:srgbClr val="666666"/>
                </a:solidFill>
                <a:effectLst/>
                <a:latin typeface="Poppins"/>
                <a:cs typeface="Arial" pitchFamily="34" charset="0"/>
              </a:rPr>
              <a:t> </a:t>
            </a:r>
            <a:r>
              <a:rPr kumimoji="0" lang="en-US" sz="1600" i="0" u="none" strike="noStrike" cap="none" normalizeH="0" baseline="0" dirty="0" err="1" smtClean="0">
                <a:ln>
                  <a:noFill/>
                </a:ln>
                <a:solidFill>
                  <a:srgbClr val="666666"/>
                </a:solidFill>
                <a:effectLst/>
                <a:latin typeface="Poppins"/>
                <a:cs typeface="Arial" pitchFamily="34" charset="0"/>
              </a:rPr>
              <a:t>đã</a:t>
            </a:r>
            <a:r>
              <a:rPr kumimoji="0" lang="en-US" sz="1600" i="0" u="none" strike="noStrike" cap="none" normalizeH="0" baseline="0" dirty="0" smtClean="0">
                <a:ln>
                  <a:noFill/>
                </a:ln>
                <a:solidFill>
                  <a:srgbClr val="666666"/>
                </a:solidFill>
                <a:effectLst/>
                <a:latin typeface="Poppins"/>
                <a:cs typeface="Arial" pitchFamily="34" charset="0"/>
              </a:rPr>
              <a:t> </a:t>
            </a:r>
            <a:r>
              <a:rPr kumimoji="0" lang="en-US" sz="1600" i="0" u="none" strike="noStrike" cap="none" normalizeH="0" baseline="0" dirty="0" err="1" smtClean="0">
                <a:ln>
                  <a:noFill/>
                </a:ln>
                <a:solidFill>
                  <a:srgbClr val="666666"/>
                </a:solidFill>
                <a:effectLst/>
                <a:latin typeface="Poppins"/>
                <a:cs typeface="Arial" pitchFamily="34" charset="0"/>
              </a:rPr>
              <a:t>đăng</a:t>
            </a:r>
            <a:r>
              <a:rPr kumimoji="0" lang="en-US" sz="1600" i="0" u="none" strike="noStrike" cap="none" normalizeH="0" baseline="0" dirty="0" smtClean="0">
                <a:ln>
                  <a:noFill/>
                </a:ln>
                <a:solidFill>
                  <a:srgbClr val="666666"/>
                </a:solidFill>
                <a:effectLst/>
                <a:latin typeface="Poppins"/>
                <a:cs typeface="Arial" pitchFamily="34" charset="0"/>
              </a:rPr>
              <a:t> </a:t>
            </a:r>
            <a:r>
              <a:rPr kumimoji="0" lang="en-US" sz="1600" i="0" u="none" strike="noStrike" cap="none" normalizeH="0" baseline="0" dirty="0" err="1" smtClean="0">
                <a:ln>
                  <a:noFill/>
                </a:ln>
                <a:solidFill>
                  <a:srgbClr val="666666"/>
                </a:solidFill>
                <a:effectLst/>
                <a:latin typeface="Poppins"/>
                <a:cs typeface="Arial" pitchFamily="34" charset="0"/>
              </a:rPr>
              <a:t>ký</a:t>
            </a:r>
            <a:r>
              <a:rPr kumimoji="0" lang="en-US" sz="1600" i="0" u="none" strike="noStrike" cap="none" normalizeH="0" baseline="0" dirty="0" smtClean="0">
                <a:ln>
                  <a:noFill/>
                </a:ln>
                <a:solidFill>
                  <a:srgbClr val="666666"/>
                </a:solidFill>
                <a:effectLst/>
                <a:latin typeface="Poppins"/>
                <a:cs typeface="Arial" pitchFamily="34" charset="0"/>
              </a:rPr>
              <a:t> </a:t>
            </a:r>
            <a:r>
              <a:rPr kumimoji="0" lang="en-US" sz="1600" i="0" u="none" strike="noStrike" cap="none" normalizeH="0" baseline="0" dirty="0" err="1" smtClean="0">
                <a:ln>
                  <a:noFill/>
                </a:ln>
                <a:solidFill>
                  <a:srgbClr val="666666"/>
                </a:solidFill>
                <a:effectLst/>
                <a:latin typeface="Poppins"/>
                <a:cs typeface="Arial" pitchFamily="34" charset="0"/>
              </a:rPr>
              <a:t>trước</a:t>
            </a:r>
            <a:r>
              <a:rPr kumimoji="0" lang="en-US" sz="1600" i="0" u="none" strike="noStrike" cap="none" normalizeH="0" baseline="0" dirty="0" smtClean="0">
                <a:ln>
                  <a:noFill/>
                </a:ln>
                <a:solidFill>
                  <a:srgbClr val="666666"/>
                </a:solidFill>
                <a:effectLst/>
                <a:latin typeface="Poppins"/>
                <a:cs typeface="Arial" pitchFamily="34" charset="0"/>
              </a:rPr>
              <a:t> </a:t>
            </a:r>
            <a:r>
              <a:rPr kumimoji="0" lang="en-US" sz="1600" i="0" u="none" strike="noStrike" cap="none" normalizeH="0" baseline="0" dirty="0" err="1" smtClean="0">
                <a:ln>
                  <a:noFill/>
                </a:ln>
                <a:solidFill>
                  <a:srgbClr val="666666"/>
                </a:solidFill>
                <a:effectLst/>
                <a:latin typeface="Poppins"/>
                <a:cs typeface="Arial" pitchFamily="34" charset="0"/>
              </a:rPr>
              <a:t>đó</a:t>
            </a:r>
            <a:r>
              <a:rPr kumimoji="0" lang="en-US" sz="1600" i="0" u="none" strike="noStrike" cap="none" normalizeH="0" baseline="0" dirty="0" smtClean="0">
                <a:ln>
                  <a:noFill/>
                </a:ln>
                <a:solidFill>
                  <a:srgbClr val="666666"/>
                </a:solidFill>
                <a:effectLst/>
                <a:latin typeface="Poppins"/>
                <a:cs typeface="Arial" pitchFamily="34" charset="0"/>
              </a:rPr>
              <a:t> </a:t>
            </a:r>
            <a:r>
              <a:rPr kumimoji="0" lang="en-US" sz="1600" i="0" u="none" strike="noStrike" cap="none" normalizeH="0" baseline="0" dirty="0" err="1" smtClean="0">
                <a:ln>
                  <a:noFill/>
                </a:ln>
                <a:solidFill>
                  <a:srgbClr val="666666"/>
                </a:solidFill>
                <a:effectLst/>
                <a:latin typeface="Poppins"/>
                <a:cs typeface="Arial" pitchFamily="34" charset="0"/>
              </a:rPr>
              <a:t>để</a:t>
            </a:r>
            <a:r>
              <a:rPr kumimoji="0" lang="en-US" sz="1600" i="0" u="none" strike="noStrike" cap="none" normalizeH="0" baseline="0" dirty="0" smtClean="0">
                <a:ln>
                  <a:noFill/>
                </a:ln>
                <a:solidFill>
                  <a:srgbClr val="666666"/>
                </a:solidFill>
                <a:effectLst/>
                <a:latin typeface="Poppins"/>
                <a:cs typeface="Arial" pitchFamily="34" charset="0"/>
              </a:rPr>
              <a:t> </a:t>
            </a:r>
            <a:r>
              <a:rPr kumimoji="0" lang="en-US" sz="1600" i="0" u="none" strike="noStrike" cap="none" normalizeH="0" baseline="0" dirty="0" err="1" smtClean="0">
                <a:ln>
                  <a:noFill/>
                </a:ln>
                <a:solidFill>
                  <a:srgbClr val="666666"/>
                </a:solidFill>
                <a:effectLst/>
                <a:latin typeface="Poppins"/>
                <a:cs typeface="Arial" pitchFamily="34" charset="0"/>
              </a:rPr>
              <a:t>điều</a:t>
            </a:r>
            <a:r>
              <a:rPr kumimoji="0" lang="en-US" sz="1600" i="0" u="none" strike="noStrike" cap="none" normalizeH="0" baseline="0" dirty="0" smtClean="0">
                <a:ln>
                  <a:noFill/>
                </a:ln>
                <a:solidFill>
                  <a:srgbClr val="666666"/>
                </a:solidFill>
                <a:effectLst/>
                <a:latin typeface="Poppins"/>
                <a:cs typeface="Arial" pitchFamily="34" charset="0"/>
              </a:rPr>
              <a:t> </a:t>
            </a:r>
            <a:r>
              <a:rPr kumimoji="0" lang="en-US" sz="1600" i="0" u="none" strike="noStrike" cap="none" normalizeH="0" baseline="0" dirty="0" err="1" smtClean="0">
                <a:ln>
                  <a:noFill/>
                </a:ln>
                <a:solidFill>
                  <a:srgbClr val="666666"/>
                </a:solidFill>
                <a:effectLst/>
                <a:latin typeface="Poppins"/>
                <a:cs typeface="Arial" pitchFamily="34" charset="0"/>
              </a:rPr>
              <a:t>hướng</a:t>
            </a:r>
            <a:r>
              <a:rPr kumimoji="0" lang="en-US" sz="1600" i="0" u="none" strike="noStrike" cap="none" normalizeH="0" baseline="0" dirty="0" smtClean="0">
                <a:ln>
                  <a:noFill/>
                </a:ln>
                <a:solidFill>
                  <a:srgbClr val="666666"/>
                </a:solidFill>
                <a:effectLst/>
                <a:latin typeface="Poppins"/>
                <a:cs typeface="Arial" pitchFamily="34" charset="0"/>
              </a:rPr>
              <a:t> </a:t>
            </a:r>
            <a:r>
              <a:rPr kumimoji="0" lang="en-US" sz="1600" i="0" u="none" strike="noStrike" cap="none" normalizeH="0" baseline="0" dirty="0" err="1" smtClean="0">
                <a:ln>
                  <a:noFill/>
                </a:ln>
                <a:solidFill>
                  <a:srgbClr val="666666"/>
                </a:solidFill>
                <a:effectLst/>
                <a:latin typeface="Poppins"/>
                <a:cs typeface="Arial" pitchFamily="34" charset="0"/>
              </a:rPr>
              <a:t>tới</a:t>
            </a:r>
            <a:r>
              <a:rPr kumimoji="0" lang="en-US" sz="1600" i="0" u="none" strike="noStrike" cap="none" normalizeH="0" baseline="0" dirty="0" smtClean="0">
                <a:ln>
                  <a:noFill/>
                </a:ln>
                <a:solidFill>
                  <a:srgbClr val="666666"/>
                </a:solidFill>
                <a:effectLst/>
                <a:latin typeface="Poppins"/>
                <a:cs typeface="Arial" pitchFamily="34" charset="0"/>
              </a:rPr>
              <a:t> </a:t>
            </a:r>
            <a:r>
              <a:rPr kumimoji="0" lang="en-US" sz="1600" i="0" u="none" strike="noStrike" cap="none" normalizeH="0" baseline="0" dirty="0" err="1" smtClean="0">
                <a:ln>
                  <a:noFill/>
                </a:ln>
                <a:solidFill>
                  <a:srgbClr val="666666"/>
                </a:solidFill>
                <a:effectLst/>
                <a:latin typeface="Poppins"/>
                <a:cs typeface="Arial" pitchFamily="34" charset="0"/>
              </a:rPr>
              <a:t>một</a:t>
            </a:r>
            <a:r>
              <a:rPr kumimoji="0" lang="en-US" sz="1600" i="0" u="none" strike="noStrike" cap="none" normalizeH="0" baseline="0" dirty="0" smtClean="0">
                <a:ln>
                  <a:noFill/>
                </a:ln>
                <a:solidFill>
                  <a:srgbClr val="666666"/>
                </a:solidFill>
                <a:effectLst/>
                <a:latin typeface="Poppins"/>
                <a:cs typeface="Arial" pitchFamily="34" charset="0"/>
              </a:rPr>
              <a:t> method action </a:t>
            </a:r>
            <a:r>
              <a:rPr kumimoji="0" lang="en-US" sz="1600" i="0" u="none" strike="noStrike" cap="none" normalizeH="0" baseline="0" dirty="0" err="1" smtClean="0">
                <a:ln>
                  <a:noFill/>
                </a:ln>
                <a:solidFill>
                  <a:srgbClr val="666666"/>
                </a:solidFill>
                <a:effectLst/>
                <a:latin typeface="Poppins"/>
                <a:cs typeface="Arial" pitchFamily="34" charset="0"/>
              </a:rPr>
              <a:t>của</a:t>
            </a:r>
            <a:r>
              <a:rPr kumimoji="0" lang="en-US" sz="1600" i="0" u="none" strike="noStrike" cap="none" normalizeH="0" baseline="0" dirty="0" smtClean="0">
                <a:ln>
                  <a:noFill/>
                </a:ln>
                <a:solidFill>
                  <a:srgbClr val="666666"/>
                </a:solidFill>
                <a:effectLst/>
                <a:latin typeface="Poppins"/>
                <a:cs typeface="Arial" pitchFamily="34" charset="0"/>
              </a:rPr>
              <a:t> controller </a:t>
            </a:r>
            <a:r>
              <a:rPr kumimoji="0" lang="en-US" sz="1600" i="0" u="none" strike="noStrike" cap="none" normalizeH="0" baseline="0" dirty="0" err="1" smtClean="0">
                <a:ln>
                  <a:noFill/>
                </a:ln>
                <a:solidFill>
                  <a:srgbClr val="666666"/>
                </a:solidFill>
                <a:effectLst/>
                <a:latin typeface="Poppins"/>
                <a:cs typeface="Arial" pitchFamily="34" charset="0"/>
              </a:rPr>
              <a:t>cụ</a:t>
            </a:r>
            <a:r>
              <a:rPr kumimoji="0" lang="en-US" sz="1600" i="0" u="none" strike="noStrike" cap="none" normalizeH="0" baseline="0" dirty="0" smtClean="0">
                <a:ln>
                  <a:noFill/>
                </a:ln>
                <a:solidFill>
                  <a:srgbClr val="666666"/>
                </a:solidFill>
                <a:effectLst/>
                <a:latin typeface="Poppins"/>
                <a:cs typeface="Arial" pitchFamily="34" charset="0"/>
              </a:rPr>
              <a:t> </a:t>
            </a:r>
            <a:r>
              <a:rPr kumimoji="0" lang="en-US" sz="1600" i="0" u="none" strike="noStrike" cap="none" normalizeH="0" baseline="0" dirty="0" err="1" smtClean="0">
                <a:ln>
                  <a:noFill/>
                </a:ln>
                <a:solidFill>
                  <a:srgbClr val="666666"/>
                </a:solidFill>
                <a:effectLst/>
                <a:latin typeface="Poppins"/>
                <a:cs typeface="Arial" pitchFamily="34" charset="0"/>
              </a:rPr>
              <a:t>thể</a:t>
            </a:r>
            <a:r>
              <a:rPr kumimoji="0" lang="en-US" sz="1600" i="0" u="none" strike="noStrike" cap="none" normalizeH="0" baseline="0" dirty="0" smtClean="0">
                <a:ln>
                  <a:noFill/>
                </a:ln>
                <a:solidFill>
                  <a:srgbClr val="666666"/>
                </a:solidFill>
                <a:effectLst/>
                <a:latin typeface="Poppins"/>
                <a:cs typeface="Arial" pitchFamily="34" charset="0"/>
              </a:rPr>
              <a:t>. </a:t>
            </a:r>
            <a:r>
              <a:rPr kumimoji="0" lang="en-US" sz="1600" i="0" u="none" strike="noStrike" cap="none" normalizeH="0" baseline="0" dirty="0" err="1" smtClean="0">
                <a:ln>
                  <a:noFill/>
                </a:ln>
                <a:solidFill>
                  <a:srgbClr val="666666"/>
                </a:solidFill>
                <a:effectLst/>
                <a:latin typeface="Poppins"/>
                <a:cs typeface="Arial" pitchFamily="34" charset="0"/>
              </a:rPr>
              <a:t>Thay</a:t>
            </a:r>
            <a:r>
              <a:rPr kumimoji="0" lang="en-US" sz="1600" i="0" u="none" strike="noStrike" cap="none" normalizeH="0" baseline="0" dirty="0" smtClean="0">
                <a:ln>
                  <a:noFill/>
                </a:ln>
                <a:solidFill>
                  <a:srgbClr val="666666"/>
                </a:solidFill>
                <a:effectLst/>
                <a:latin typeface="Poppins"/>
                <a:cs typeface="Arial" pitchFamily="34" charset="0"/>
              </a:rPr>
              <a:t> </a:t>
            </a:r>
            <a:r>
              <a:rPr kumimoji="0" lang="en-US" sz="1600" i="0" u="none" strike="noStrike" cap="none" normalizeH="0" baseline="0" dirty="0" err="1" smtClean="0">
                <a:ln>
                  <a:noFill/>
                </a:ln>
                <a:solidFill>
                  <a:srgbClr val="666666"/>
                </a:solidFill>
                <a:effectLst/>
                <a:latin typeface="Poppins"/>
                <a:cs typeface="Arial" pitchFamily="34" charset="0"/>
              </a:rPr>
              <a:t>vì</a:t>
            </a:r>
            <a:r>
              <a:rPr kumimoji="0" lang="en-US" sz="1600" i="0" u="none" strike="noStrike" cap="none" normalizeH="0" baseline="0" dirty="0" smtClean="0">
                <a:ln>
                  <a:noFill/>
                </a:ln>
                <a:solidFill>
                  <a:srgbClr val="666666"/>
                </a:solidFill>
                <a:effectLst/>
                <a:latin typeface="Poppins"/>
                <a:cs typeface="Arial" pitchFamily="34" charset="0"/>
              </a:rPr>
              <a:t> </a:t>
            </a:r>
            <a:r>
              <a:rPr kumimoji="0" lang="en-US" sz="1600" i="0" u="none" strike="noStrike" cap="none" normalizeH="0" baseline="0" dirty="0" err="1" smtClean="0">
                <a:ln>
                  <a:noFill/>
                </a:ln>
                <a:solidFill>
                  <a:srgbClr val="666666"/>
                </a:solidFill>
                <a:effectLst/>
                <a:latin typeface="Poppins"/>
                <a:cs typeface="Arial" pitchFamily="34" charset="0"/>
              </a:rPr>
              <a:t>đăng</a:t>
            </a:r>
            <a:r>
              <a:rPr kumimoji="0" lang="en-US" sz="1600" i="0" u="none" strike="noStrike" cap="none" normalizeH="0" baseline="0" dirty="0" smtClean="0">
                <a:ln>
                  <a:noFill/>
                </a:ln>
                <a:solidFill>
                  <a:srgbClr val="666666"/>
                </a:solidFill>
                <a:effectLst/>
                <a:latin typeface="Poppins"/>
                <a:cs typeface="Arial" pitchFamily="34" charset="0"/>
              </a:rPr>
              <a:t> </a:t>
            </a:r>
            <a:r>
              <a:rPr kumimoji="0" lang="en-US" sz="1600" i="0" u="none" strike="noStrike" cap="none" normalizeH="0" baseline="0" dirty="0" err="1" smtClean="0">
                <a:ln>
                  <a:noFill/>
                </a:ln>
                <a:solidFill>
                  <a:srgbClr val="666666"/>
                </a:solidFill>
                <a:effectLst/>
                <a:latin typeface="Poppins"/>
                <a:cs typeface="Arial" pitchFamily="34" charset="0"/>
              </a:rPr>
              <a:t>ký</a:t>
            </a:r>
            <a:r>
              <a:rPr kumimoji="0" lang="en-US" sz="1600" i="0" u="none" strike="noStrike" cap="none" normalizeH="0" baseline="0" dirty="0" smtClean="0">
                <a:ln>
                  <a:noFill/>
                </a:ln>
                <a:solidFill>
                  <a:srgbClr val="666666"/>
                </a:solidFill>
                <a:effectLst/>
                <a:latin typeface="Poppins"/>
                <a:cs typeface="Arial" pitchFamily="34" charset="0"/>
              </a:rPr>
              <a:t> ở file </a:t>
            </a:r>
            <a:r>
              <a:rPr kumimoji="0" lang="en-US" sz="1600" i="0" u="none" strike="noStrike" cap="none" normalizeH="0" baseline="0" dirty="0" smtClean="0">
                <a:ln>
                  <a:noFill/>
                </a:ln>
                <a:solidFill>
                  <a:srgbClr val="6C757D"/>
                </a:solidFill>
                <a:effectLst/>
                <a:latin typeface="SFMono-Regular"/>
                <a:cs typeface="Arial" pitchFamily="34" charset="0"/>
              </a:rPr>
              <a:t>web.xml</a:t>
            </a:r>
            <a:r>
              <a:rPr kumimoji="0" lang="en-US" sz="1600" i="0" u="none" strike="noStrike" cap="none" normalizeH="0" baseline="0" dirty="0" smtClean="0">
                <a:ln>
                  <a:noFill/>
                </a:ln>
                <a:solidFill>
                  <a:srgbClr val="666666"/>
                </a:solidFill>
                <a:effectLst/>
                <a:latin typeface="Poppins"/>
                <a:cs typeface="Arial" pitchFamily="34" charset="0"/>
              </a:rPr>
              <a:t> </a:t>
            </a:r>
            <a:r>
              <a:rPr kumimoji="0" lang="en-US" sz="1600" i="0" u="none" strike="noStrike" cap="none" normalizeH="0" baseline="0" dirty="0" err="1" smtClean="0">
                <a:ln>
                  <a:noFill/>
                </a:ln>
                <a:solidFill>
                  <a:srgbClr val="666666"/>
                </a:solidFill>
                <a:effectLst/>
                <a:latin typeface="Poppins"/>
                <a:cs typeface="Arial" pitchFamily="34" charset="0"/>
              </a:rPr>
              <a:t>trong</a:t>
            </a:r>
            <a:r>
              <a:rPr kumimoji="0" lang="en-US" sz="1600" i="0" u="none" strike="noStrike" cap="none" normalizeH="0" baseline="0" dirty="0" smtClean="0">
                <a:ln>
                  <a:noFill/>
                </a:ln>
                <a:solidFill>
                  <a:srgbClr val="666666"/>
                </a:solidFill>
                <a:effectLst/>
                <a:latin typeface="Poppins"/>
                <a:cs typeface="Arial" pitchFamily="34" charset="0"/>
              </a:rPr>
              <a:t> </a:t>
            </a:r>
            <a:r>
              <a:rPr kumimoji="0" lang="en-US" sz="1600" i="0" u="none" strike="noStrike" cap="none" normalizeH="0" baseline="0" dirty="0" err="1" smtClean="0">
                <a:ln>
                  <a:noFill/>
                </a:ln>
                <a:solidFill>
                  <a:srgbClr val="666666"/>
                </a:solidFill>
                <a:effectLst/>
                <a:latin typeface="Poppins"/>
                <a:cs typeface="Arial" pitchFamily="34" charset="0"/>
              </a:rPr>
              <a:t>SpringMVC</a:t>
            </a:r>
            <a:r>
              <a:rPr kumimoji="0" lang="en-US" sz="1600" i="0" u="none" strike="noStrike" cap="none" normalizeH="0" baseline="0" dirty="0" smtClean="0">
                <a:ln>
                  <a:noFill/>
                </a:ln>
                <a:solidFill>
                  <a:srgbClr val="666666"/>
                </a:solidFill>
                <a:effectLst/>
                <a:latin typeface="Poppins"/>
                <a:cs typeface="Arial" pitchFamily="34" charset="0"/>
              </a:rPr>
              <a:t> </a:t>
            </a:r>
            <a:r>
              <a:rPr kumimoji="0" lang="en-US" sz="1600" i="0" u="none" strike="noStrike" cap="none" normalizeH="0" baseline="0" dirty="0" err="1" smtClean="0">
                <a:ln>
                  <a:noFill/>
                </a:ln>
                <a:solidFill>
                  <a:srgbClr val="666666"/>
                </a:solidFill>
                <a:effectLst/>
                <a:latin typeface="Poppins"/>
                <a:cs typeface="Arial" pitchFamily="34" charset="0"/>
              </a:rPr>
              <a:t>thì</a:t>
            </a:r>
            <a:r>
              <a:rPr kumimoji="0" lang="en-US" sz="1600" i="0" u="none" strike="noStrike" cap="none" normalizeH="0" baseline="0" dirty="0" smtClean="0">
                <a:ln>
                  <a:noFill/>
                </a:ln>
                <a:solidFill>
                  <a:srgbClr val="666666"/>
                </a:solidFill>
                <a:effectLst/>
                <a:latin typeface="Poppins"/>
                <a:cs typeface="Arial" pitchFamily="34" charset="0"/>
              </a:rPr>
              <a:t> </a:t>
            </a:r>
            <a:r>
              <a:rPr kumimoji="0" lang="en-US" sz="1600" i="0" u="none" strike="noStrike" cap="none" normalizeH="0" baseline="0" dirty="0" err="1" smtClean="0">
                <a:ln>
                  <a:noFill/>
                </a:ln>
                <a:solidFill>
                  <a:srgbClr val="666666"/>
                </a:solidFill>
                <a:effectLst/>
                <a:latin typeface="Poppins"/>
                <a:cs typeface="Arial" pitchFamily="34" charset="0"/>
              </a:rPr>
              <a:t>với</a:t>
            </a:r>
            <a:r>
              <a:rPr kumimoji="0" lang="en-US" sz="1600" i="0" u="none" strike="noStrike" cap="none" normalizeH="0" baseline="0" dirty="0" smtClean="0">
                <a:ln>
                  <a:noFill/>
                </a:ln>
                <a:solidFill>
                  <a:srgbClr val="666666"/>
                </a:solidFill>
                <a:effectLst/>
                <a:latin typeface="Poppins"/>
                <a:cs typeface="Arial" pitchFamily="34" charset="0"/>
              </a:rPr>
              <a:t> spring boot </a:t>
            </a:r>
            <a:r>
              <a:rPr kumimoji="0" lang="en-US" sz="1600" i="0" u="none" strike="noStrike" cap="none" normalizeH="0" baseline="0" dirty="0" err="1" smtClean="0">
                <a:ln>
                  <a:noFill/>
                </a:ln>
                <a:solidFill>
                  <a:srgbClr val="666666"/>
                </a:solidFill>
                <a:effectLst/>
                <a:latin typeface="Poppins"/>
                <a:cs typeface="Arial" pitchFamily="34" charset="0"/>
              </a:rPr>
              <a:t>chúng</a:t>
            </a:r>
            <a:r>
              <a:rPr kumimoji="0" lang="en-US" sz="1600" i="0" u="none" strike="noStrike" cap="none" normalizeH="0" baseline="0" dirty="0" smtClean="0">
                <a:ln>
                  <a:noFill/>
                </a:ln>
                <a:solidFill>
                  <a:srgbClr val="666666"/>
                </a:solidFill>
                <a:effectLst/>
                <a:latin typeface="Poppins"/>
                <a:cs typeface="Arial" pitchFamily="34" charset="0"/>
              </a:rPr>
              <a:t> ta </a:t>
            </a:r>
            <a:r>
              <a:rPr kumimoji="0" lang="en-US" sz="1600" i="0" u="none" strike="noStrike" cap="none" normalizeH="0" baseline="0" dirty="0" err="1" smtClean="0">
                <a:ln>
                  <a:noFill/>
                </a:ln>
                <a:solidFill>
                  <a:srgbClr val="666666"/>
                </a:solidFill>
                <a:effectLst/>
                <a:latin typeface="Poppins"/>
                <a:cs typeface="Arial" pitchFamily="34" charset="0"/>
              </a:rPr>
              <a:t>có</a:t>
            </a:r>
            <a:r>
              <a:rPr kumimoji="0" lang="en-US" sz="1600" i="0" u="none" strike="noStrike" cap="none" normalizeH="0" baseline="0" dirty="0" smtClean="0">
                <a:ln>
                  <a:noFill/>
                </a:ln>
                <a:solidFill>
                  <a:srgbClr val="666666"/>
                </a:solidFill>
                <a:effectLst/>
                <a:latin typeface="Poppins"/>
                <a:cs typeface="Arial" pitchFamily="34" charset="0"/>
              </a:rPr>
              <a:t> </a:t>
            </a:r>
            <a:r>
              <a:rPr kumimoji="0" lang="en-US" sz="1600" i="0" u="none" strike="noStrike" cap="none" normalizeH="0" baseline="0" dirty="0" err="1" smtClean="0">
                <a:ln>
                  <a:noFill/>
                </a:ln>
                <a:solidFill>
                  <a:srgbClr val="666666"/>
                </a:solidFill>
                <a:effectLst/>
                <a:latin typeface="Poppins"/>
                <a:cs typeface="Arial" pitchFamily="34" charset="0"/>
              </a:rPr>
              <a:t>thể</a:t>
            </a:r>
            <a:r>
              <a:rPr kumimoji="0" lang="en-US" sz="1600" i="0" u="none" strike="noStrike" cap="none" normalizeH="0" baseline="0" dirty="0" smtClean="0">
                <a:ln>
                  <a:noFill/>
                </a:ln>
                <a:solidFill>
                  <a:srgbClr val="666666"/>
                </a:solidFill>
                <a:effectLst/>
                <a:latin typeface="Poppins"/>
                <a:cs typeface="Arial" pitchFamily="34" charset="0"/>
              </a:rPr>
              <a:t> </a:t>
            </a:r>
            <a:r>
              <a:rPr kumimoji="0" lang="en-US" sz="1600" i="0" u="none" strike="noStrike" cap="none" normalizeH="0" baseline="0" dirty="0" err="1" smtClean="0">
                <a:ln>
                  <a:noFill/>
                </a:ln>
                <a:solidFill>
                  <a:srgbClr val="666666"/>
                </a:solidFill>
                <a:effectLst/>
                <a:latin typeface="Poppins"/>
                <a:cs typeface="Arial" pitchFamily="34" charset="0"/>
              </a:rPr>
              <a:t>dễ</a:t>
            </a:r>
            <a:r>
              <a:rPr kumimoji="0" lang="en-US" sz="1600" i="0" u="none" strike="noStrike" cap="none" normalizeH="0" baseline="0" dirty="0" smtClean="0">
                <a:ln>
                  <a:noFill/>
                </a:ln>
                <a:solidFill>
                  <a:srgbClr val="666666"/>
                </a:solidFill>
                <a:effectLst/>
                <a:latin typeface="Poppins"/>
                <a:cs typeface="Arial" pitchFamily="34" charset="0"/>
              </a:rPr>
              <a:t> </a:t>
            </a:r>
            <a:r>
              <a:rPr kumimoji="0" lang="en-US" sz="1600" i="0" u="none" strike="noStrike" cap="none" normalizeH="0" baseline="0" dirty="0" err="1" smtClean="0">
                <a:ln>
                  <a:noFill/>
                </a:ln>
                <a:solidFill>
                  <a:srgbClr val="666666"/>
                </a:solidFill>
                <a:effectLst/>
                <a:latin typeface="Poppins"/>
                <a:cs typeface="Arial" pitchFamily="34" charset="0"/>
              </a:rPr>
              <a:t>dàng</a:t>
            </a:r>
            <a:r>
              <a:rPr kumimoji="0" lang="en-US" sz="1600" i="0" u="none" strike="noStrike" cap="none" normalizeH="0" baseline="0" dirty="0" smtClean="0">
                <a:ln>
                  <a:noFill/>
                </a:ln>
                <a:solidFill>
                  <a:srgbClr val="666666"/>
                </a:solidFill>
                <a:effectLst/>
                <a:latin typeface="Poppins"/>
                <a:cs typeface="Arial" pitchFamily="34" charset="0"/>
              </a:rPr>
              <a:t> </a:t>
            </a:r>
            <a:r>
              <a:rPr kumimoji="0" lang="en-US" sz="1600" i="0" u="none" strike="noStrike" cap="none" normalizeH="0" baseline="0" dirty="0" err="1" smtClean="0">
                <a:ln>
                  <a:noFill/>
                </a:ln>
                <a:solidFill>
                  <a:srgbClr val="666666"/>
                </a:solidFill>
                <a:effectLst/>
                <a:latin typeface="Poppins"/>
                <a:cs typeface="Arial" pitchFamily="34" charset="0"/>
              </a:rPr>
              <a:t>đăng</a:t>
            </a:r>
            <a:r>
              <a:rPr kumimoji="0" lang="en-US" sz="1600" i="0" u="none" strike="noStrike" cap="none" normalizeH="0" baseline="0" dirty="0" smtClean="0">
                <a:ln>
                  <a:noFill/>
                </a:ln>
                <a:solidFill>
                  <a:srgbClr val="666666"/>
                </a:solidFill>
                <a:effectLst/>
                <a:latin typeface="Poppins"/>
                <a:cs typeface="Arial" pitchFamily="34" charset="0"/>
              </a:rPr>
              <a:t> </a:t>
            </a:r>
            <a:r>
              <a:rPr kumimoji="0" lang="en-US" sz="1600" i="0" u="none" strike="noStrike" cap="none" normalizeH="0" baseline="0" dirty="0" err="1" smtClean="0">
                <a:ln>
                  <a:noFill/>
                </a:ln>
                <a:solidFill>
                  <a:srgbClr val="666666"/>
                </a:solidFill>
                <a:effectLst/>
                <a:latin typeface="Poppins"/>
                <a:cs typeface="Arial" pitchFamily="34" charset="0"/>
              </a:rPr>
              <a:t>ký</a:t>
            </a:r>
            <a:r>
              <a:rPr kumimoji="0" lang="en-US" sz="1600" i="0" u="none" strike="noStrike" cap="none" normalizeH="0" baseline="0" dirty="0" smtClean="0">
                <a:ln>
                  <a:noFill/>
                </a:ln>
                <a:solidFill>
                  <a:srgbClr val="666666"/>
                </a:solidFill>
                <a:effectLst/>
                <a:latin typeface="Poppins"/>
                <a:cs typeface="Arial" pitchFamily="34" charset="0"/>
              </a:rPr>
              <a:t> </a:t>
            </a:r>
            <a:r>
              <a:rPr kumimoji="0" lang="en-US" sz="1600" i="0" u="none" strike="noStrike" cap="none" normalizeH="0" baseline="0" dirty="0" err="1" smtClean="0">
                <a:ln>
                  <a:noFill/>
                </a:ln>
                <a:solidFill>
                  <a:srgbClr val="666666"/>
                </a:solidFill>
                <a:effectLst/>
                <a:latin typeface="Poppins"/>
                <a:cs typeface="Arial" pitchFamily="34" charset="0"/>
              </a:rPr>
              <a:t>với</a:t>
            </a:r>
            <a:r>
              <a:rPr kumimoji="0" lang="en-US" sz="1600" i="0" u="none" strike="noStrike" cap="none" normalizeH="0" baseline="0" dirty="0" smtClean="0">
                <a:ln>
                  <a:noFill/>
                </a:ln>
                <a:solidFill>
                  <a:srgbClr val="666666"/>
                </a:solidFill>
                <a:effectLst/>
                <a:latin typeface="Poppins"/>
                <a:cs typeface="Arial" pitchFamily="34" charset="0"/>
              </a:rPr>
              <a:t> </a:t>
            </a:r>
            <a:r>
              <a:rPr kumimoji="0" lang="en-US" sz="1600" i="0" u="none" strike="noStrike" cap="none" normalizeH="0" baseline="0" dirty="0" err="1" smtClean="0">
                <a:ln>
                  <a:noFill/>
                </a:ln>
                <a:solidFill>
                  <a:srgbClr val="666666"/>
                </a:solidFill>
                <a:effectLst/>
                <a:latin typeface="Poppins"/>
                <a:cs typeface="Arial" pitchFamily="34" charset="0"/>
              </a:rPr>
              <a:t>các</a:t>
            </a:r>
            <a:r>
              <a:rPr kumimoji="0" lang="en-US" sz="1600" i="0" u="none" strike="noStrike" cap="none" normalizeH="0" baseline="0" dirty="0" smtClean="0">
                <a:ln>
                  <a:noFill/>
                </a:ln>
                <a:solidFill>
                  <a:srgbClr val="666666"/>
                </a:solidFill>
                <a:effectLst/>
                <a:latin typeface="Poppins"/>
                <a:cs typeface="Arial" pitchFamily="34" charset="0"/>
              </a:rPr>
              <a:t> annotation.</a:t>
            </a:r>
            <a:r>
              <a:rPr kumimoji="0" lang="en-US" sz="1600" i="0" u="none" strike="noStrike" cap="none" normalizeH="0" baseline="0" dirty="0" smtClean="0">
                <a:ln>
                  <a:noFill/>
                </a:ln>
                <a:solidFill>
                  <a:schemeClr val="tx1"/>
                </a:solidFill>
                <a:effectLst/>
                <a:latin typeface="Arial" pitchFamily="34"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en-US" sz="1600" dirty="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dirty="0" smtClean="0">
              <a:ln>
                <a:noFill/>
              </a:ln>
              <a:solidFill>
                <a:schemeClr val="tx1"/>
              </a:solidFill>
              <a:effectLst/>
              <a:latin typeface="Arial" pitchFamily="34" charset="0"/>
              <a:cs typeface="Arial" pitchFamily="34" charset="0"/>
            </a:endParaRPr>
          </a:p>
          <a:p>
            <a:r>
              <a:rPr lang="vi-VN" sz="1600" dirty="0"/>
              <a:t>@Controller là </a:t>
            </a:r>
            <a:r>
              <a:rPr lang="vi-VN" sz="1600" dirty="0" smtClean="0"/>
              <a:t>annotation</a:t>
            </a:r>
            <a:r>
              <a:rPr lang="en-US" sz="1600" dirty="0" smtClean="0"/>
              <a:t> </a:t>
            </a:r>
            <a:r>
              <a:rPr lang="vi-VN" sz="1600" dirty="0" smtClean="0"/>
              <a:t>khai </a:t>
            </a:r>
            <a:r>
              <a:rPr lang="vi-VN" sz="1600" dirty="0"/>
              <a:t>báo </a:t>
            </a:r>
            <a:r>
              <a:rPr lang="vi-VN" sz="1600" dirty="0" smtClean="0"/>
              <a:t>class </a:t>
            </a:r>
            <a:r>
              <a:rPr lang="vi-VN" sz="1600" dirty="0"/>
              <a:t>đó là </a:t>
            </a:r>
            <a:r>
              <a:rPr lang="vi-VN" sz="1600" dirty="0" smtClean="0"/>
              <a:t>controller</a:t>
            </a:r>
            <a:r>
              <a:rPr lang="en-US" sz="1600" dirty="0" smtClean="0"/>
              <a:t> </a:t>
            </a:r>
            <a:r>
              <a:rPr lang="en-US" sz="1600" dirty="0" err="1" smtClean="0"/>
              <a:t>trong</a:t>
            </a:r>
            <a:r>
              <a:rPr lang="en-US" sz="1600" dirty="0" smtClean="0"/>
              <a:t> </a:t>
            </a:r>
            <a:r>
              <a:rPr lang="vi-VN" sz="1600" dirty="0" smtClean="0"/>
              <a:t>SpringMVC </a:t>
            </a:r>
            <a:r>
              <a:rPr lang="en-US" sz="1600" dirty="0" err="1" smtClean="0"/>
              <a:t>và</a:t>
            </a:r>
            <a:r>
              <a:rPr lang="en-US" sz="1600" dirty="0" smtClean="0"/>
              <a:t> </a:t>
            </a:r>
            <a:r>
              <a:rPr lang="vi-VN" sz="1600" dirty="0" smtClean="0"/>
              <a:t>buộc</a:t>
            </a:r>
            <a:r>
              <a:rPr lang="vi-VN" sz="1600" dirty="0"/>
              <a:t> phải cài đặt một template </a:t>
            </a:r>
            <a:r>
              <a:rPr lang="vi-VN" sz="1600" dirty="0" smtClean="0"/>
              <a:t>engine</a:t>
            </a:r>
            <a:endParaRPr lang="en-US" sz="1600" dirty="0"/>
          </a:p>
          <a:p>
            <a:r>
              <a:rPr lang="vi-VN" sz="1600" dirty="0"/>
              <a:t>Default các method của </a:t>
            </a:r>
            <a:r>
              <a:rPr lang="vi-VN" sz="1600" dirty="0"/>
              <a:t>@Controller</a:t>
            </a:r>
            <a:r>
              <a:rPr lang="vi-VN" sz="1600" dirty="0"/>
              <a:t> sẽ return về một view resolver và bắt buộc view đó phải tồn tại và được đặt trong folder </a:t>
            </a:r>
            <a:r>
              <a:rPr lang="vi-VN" sz="1600" dirty="0"/>
              <a:t>resources/templates</a:t>
            </a:r>
            <a:r>
              <a:rPr lang="vi-VN" sz="1600" dirty="0" smtClean="0"/>
              <a:t>.</a:t>
            </a:r>
            <a:endParaRPr kumimoji="0" lang="en-US" sz="160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1600" dirty="0">
              <a:latin typeface="Arial" pitchFamily="34" charset="0"/>
              <a:cs typeface="Arial" pitchFamily="34" charset="0"/>
            </a:endParaRPr>
          </a:p>
          <a:p>
            <a:r>
              <a:rPr lang="vi-VN" sz="1600" dirty="0"/>
              <a:t>@RestController là một composed annotation được kết </a:t>
            </a:r>
            <a:r>
              <a:rPr lang="en-US" sz="1600" dirty="0" err="1" smtClean="0"/>
              <a:t>hợp</a:t>
            </a:r>
            <a:r>
              <a:rPr lang="en-US" sz="1600" dirty="0" smtClean="0"/>
              <a:t> </a:t>
            </a:r>
            <a:r>
              <a:rPr lang="vi-VN" sz="1600" dirty="0" smtClean="0"/>
              <a:t>từ </a:t>
            </a:r>
            <a:r>
              <a:rPr lang="vi-VN" sz="1600" dirty="0"/>
              <a:t> @Controller và @ResponseBody, khi đặt một annotation @RestController  trên một class </a:t>
            </a:r>
            <a:r>
              <a:rPr lang="vi-VN" sz="1600" dirty="0" smtClean="0"/>
              <a:t>thì response </a:t>
            </a:r>
            <a:r>
              <a:rPr lang="vi-VN" sz="1600" dirty="0"/>
              <a:t>data trong controller này sẽ được trả về dưới dạng </a:t>
            </a:r>
            <a:r>
              <a:rPr lang="vi-VN" sz="1600" dirty="0" smtClean="0"/>
              <a:t>message</a:t>
            </a:r>
            <a:r>
              <a:rPr lang="en-US" sz="1600" dirty="0" smtClean="0"/>
              <a:t> (JSON/XML)</a:t>
            </a:r>
            <a:r>
              <a:rPr lang="vi-VN" sz="1600" dirty="0" smtClean="0"/>
              <a:t>.</a:t>
            </a:r>
            <a:endParaRPr lang="vi-VN" sz="1600" dirty="0"/>
          </a:p>
          <a:p>
            <a:r>
              <a:rPr lang="vi-VN" sz="1600" dirty="0"/>
              <a:t>Khi sử dụng @RestController thì chúng ta không cần phải cài đặt template engine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Shape 1"/>
          <p:cNvSpPr txBox="1"/>
          <p:nvPr/>
        </p:nvSpPr>
        <p:spPr>
          <a:xfrm>
            <a:off x="504000" y="593945"/>
            <a:ext cx="9071640" cy="676910"/>
          </a:xfrm>
          <a:prstGeom prst="rect">
            <a:avLst/>
          </a:prstGeom>
          <a:noFill/>
          <a:ln>
            <a:noFill/>
          </a:ln>
        </p:spPr>
        <p:txBody>
          <a:bodyPr lIns="0" tIns="0" rIns="0" bIns="0" anchor="ctr">
            <a:spAutoFit/>
          </a:bodyPr>
          <a:lstStyle/>
          <a:p>
            <a:pPr algn="ctr"/>
            <a:r>
              <a:rPr lang="en-US" sz="4400" b="0" strike="noStrike" spc="-1" dirty="0">
                <a:latin typeface="Arial" panose="020B0604020202020204"/>
              </a:rPr>
              <a:t>@Qualifier</a:t>
            </a:r>
          </a:p>
        </p:txBody>
      </p:sp>
      <p:sp>
        <p:nvSpPr>
          <p:cNvPr id="52" name="TextShape 2"/>
          <p:cNvSpPr txBox="1"/>
          <p:nvPr/>
        </p:nvSpPr>
        <p:spPr>
          <a:xfrm>
            <a:off x="431800" y="1691530"/>
            <a:ext cx="9509760" cy="1042670"/>
          </a:xfrm>
          <a:prstGeom prst="rect">
            <a:avLst/>
          </a:prstGeom>
          <a:noFill/>
          <a:ln>
            <a:noFill/>
          </a:ln>
        </p:spPr>
        <p:txBody>
          <a:bodyPr lIns="90000" tIns="45000" rIns="90000" bIns="45000">
            <a:spAutoFit/>
          </a:bodyPr>
          <a:lstStyle/>
          <a:p>
            <a:pPr>
              <a:lnSpc>
                <a:spcPct val="115000"/>
              </a:lnSpc>
            </a:pPr>
            <a:r>
              <a:rPr lang="en-US" sz="1800" b="0" strike="noStrike" spc="-1" dirty="0" err="1">
                <a:latin typeface="Arial" panose="020B0604020202020204"/>
              </a:rPr>
              <a:t>Khi</a:t>
            </a:r>
            <a:r>
              <a:rPr lang="en-US" sz="1800" b="0" strike="noStrike" spc="-1" dirty="0">
                <a:latin typeface="Arial" panose="020B0604020202020204"/>
              </a:rPr>
              <a:t> </a:t>
            </a:r>
            <a:r>
              <a:rPr lang="en-US" sz="1800" b="0" strike="noStrike" spc="-1" dirty="0" err="1">
                <a:latin typeface="Arial" panose="020B0604020202020204"/>
              </a:rPr>
              <a:t>có</a:t>
            </a:r>
            <a:r>
              <a:rPr lang="en-US" sz="1800" b="0" strike="noStrike" spc="-1" dirty="0">
                <a:latin typeface="Arial" panose="020B0604020202020204"/>
              </a:rPr>
              <a:t> </a:t>
            </a:r>
            <a:r>
              <a:rPr lang="en-US" sz="1800" b="0" strike="noStrike" spc="-1" dirty="0" err="1">
                <a:latin typeface="Arial" panose="020B0604020202020204"/>
              </a:rPr>
              <a:t>nhiều</a:t>
            </a:r>
            <a:r>
              <a:rPr lang="en-US" sz="1800" b="0" strike="noStrike" spc="-1" dirty="0">
                <a:latin typeface="Arial" panose="020B0604020202020204"/>
              </a:rPr>
              <a:t> </a:t>
            </a:r>
            <a:r>
              <a:rPr lang="en-US" sz="1800" b="0" strike="noStrike" spc="-1" dirty="0" err="1">
                <a:latin typeface="Arial" panose="020B0604020202020204"/>
              </a:rPr>
              <a:t>hơn</a:t>
            </a:r>
            <a:r>
              <a:rPr lang="en-US" sz="1800" b="0" strike="noStrike" spc="-1" dirty="0">
                <a:latin typeface="Arial" panose="020B0604020202020204"/>
              </a:rPr>
              <a:t> </a:t>
            </a:r>
            <a:r>
              <a:rPr lang="en-US" sz="1800" b="0" strike="noStrike" spc="-1" dirty="0" err="1">
                <a:latin typeface="Arial" panose="020B0604020202020204"/>
              </a:rPr>
              <a:t>một</a:t>
            </a:r>
            <a:r>
              <a:rPr lang="en-US" sz="1800" b="0" strike="noStrike" spc="-1" dirty="0">
                <a:latin typeface="Arial" panose="020B0604020202020204"/>
              </a:rPr>
              <a:t> bean </a:t>
            </a:r>
            <a:r>
              <a:rPr lang="en-US" sz="1800" b="0" strike="noStrike" spc="-1" dirty="0" err="1">
                <a:latin typeface="Arial" panose="020B0604020202020204"/>
              </a:rPr>
              <a:t>với</a:t>
            </a:r>
            <a:r>
              <a:rPr lang="en-US" sz="1800" b="0" strike="noStrike" spc="-1" dirty="0">
                <a:latin typeface="Arial" panose="020B0604020202020204"/>
              </a:rPr>
              <a:t> </a:t>
            </a:r>
            <a:r>
              <a:rPr lang="en-US" sz="1800" b="0" strike="noStrike" spc="-1" dirty="0" err="1">
                <a:latin typeface="Arial" panose="020B0604020202020204"/>
              </a:rPr>
              <a:t>cùng</a:t>
            </a:r>
            <a:r>
              <a:rPr lang="en-US" sz="1800" b="0" strike="noStrike" spc="-1" dirty="0">
                <a:latin typeface="Arial" panose="020B0604020202020204"/>
              </a:rPr>
              <a:t> </a:t>
            </a:r>
            <a:r>
              <a:rPr lang="en-US" sz="1800" b="0" strike="noStrike" spc="-1" dirty="0" err="1">
                <a:latin typeface="Arial" panose="020B0604020202020204"/>
              </a:rPr>
              <a:t>một</a:t>
            </a:r>
            <a:r>
              <a:rPr lang="en-US" sz="1800" b="0" strike="noStrike" spc="-1" dirty="0">
                <a:latin typeface="Arial" panose="020B0604020202020204"/>
              </a:rPr>
              <a:t> </a:t>
            </a:r>
            <a:r>
              <a:rPr lang="en-US" sz="1800" b="0" strike="noStrike" spc="-1" dirty="0" err="1">
                <a:latin typeface="Arial" panose="020B0604020202020204"/>
              </a:rPr>
              <a:t>loại</a:t>
            </a:r>
            <a:r>
              <a:rPr lang="en-US" sz="1800" b="0" strike="noStrike" spc="-1" dirty="0">
                <a:latin typeface="Arial" panose="020B0604020202020204"/>
              </a:rPr>
              <a:t> </a:t>
            </a:r>
            <a:r>
              <a:rPr lang="en-US" sz="1800" b="0" strike="noStrike" spc="-1" dirty="0" err="1">
                <a:latin typeface="Arial" panose="020B0604020202020204"/>
              </a:rPr>
              <a:t>và</a:t>
            </a:r>
            <a:r>
              <a:rPr lang="en-US" sz="1800" b="0" strike="noStrike" spc="-1" dirty="0">
                <a:latin typeface="Arial" panose="020B0604020202020204"/>
              </a:rPr>
              <a:t> </a:t>
            </a:r>
            <a:r>
              <a:rPr lang="en-US" sz="1800" b="0" strike="noStrike" spc="-1" dirty="0" err="1">
                <a:latin typeface="Arial" panose="020B0604020202020204"/>
              </a:rPr>
              <a:t>chỉ</a:t>
            </a:r>
            <a:r>
              <a:rPr lang="en-US" sz="1800" b="0" strike="noStrike" spc="-1" dirty="0">
                <a:latin typeface="Arial" panose="020B0604020202020204"/>
              </a:rPr>
              <a:t> </a:t>
            </a:r>
            <a:r>
              <a:rPr lang="en-US" sz="1800" b="0" strike="noStrike" spc="-1" dirty="0" err="1">
                <a:latin typeface="Arial" panose="020B0604020202020204"/>
              </a:rPr>
              <a:t>có</a:t>
            </a:r>
            <a:r>
              <a:rPr lang="en-US" sz="1800" b="0" strike="noStrike" spc="-1" dirty="0">
                <a:latin typeface="Arial" panose="020B0604020202020204"/>
              </a:rPr>
              <a:t> </a:t>
            </a:r>
            <a:r>
              <a:rPr lang="en-US" sz="1800" b="0" strike="noStrike" spc="-1" dirty="0" err="1">
                <a:latin typeface="Arial" panose="020B0604020202020204"/>
              </a:rPr>
              <a:t>một</a:t>
            </a:r>
            <a:r>
              <a:rPr lang="en-US" sz="1800" b="0" strike="noStrike" spc="-1" dirty="0">
                <a:latin typeface="Arial" panose="020B0604020202020204"/>
              </a:rPr>
              <a:t> bean </a:t>
            </a:r>
            <a:r>
              <a:rPr lang="en-US" sz="1800" b="0" strike="noStrike" spc="-1" dirty="0" err="1">
                <a:latin typeface="Arial" panose="020B0604020202020204"/>
              </a:rPr>
              <a:t>trong</a:t>
            </a:r>
            <a:r>
              <a:rPr lang="en-US" sz="1800" b="0" strike="noStrike" spc="-1" dirty="0">
                <a:latin typeface="Arial" panose="020B0604020202020204"/>
              </a:rPr>
              <a:t> </a:t>
            </a:r>
            <a:r>
              <a:rPr lang="en-US" sz="1800" b="0" strike="noStrike" spc="-1" dirty="0" err="1">
                <a:latin typeface="Arial" panose="020B0604020202020204"/>
              </a:rPr>
              <a:t>số</a:t>
            </a:r>
            <a:r>
              <a:rPr lang="en-US" sz="1800" b="0" strike="noStrike" spc="-1" dirty="0">
                <a:latin typeface="Arial" panose="020B0604020202020204"/>
              </a:rPr>
              <a:t> </a:t>
            </a:r>
            <a:r>
              <a:rPr lang="en-US" sz="1800" b="0" strike="noStrike" spc="-1" dirty="0" err="1">
                <a:latin typeface="Arial" panose="020B0604020202020204"/>
              </a:rPr>
              <a:t>đó</a:t>
            </a:r>
            <a:r>
              <a:rPr lang="en-US" sz="1800" b="0" strike="noStrike" spc="-1" dirty="0">
                <a:latin typeface="Arial" panose="020B0604020202020204"/>
              </a:rPr>
              <a:t> </a:t>
            </a:r>
            <a:r>
              <a:rPr lang="en-US" sz="1800" b="0" strike="noStrike" spc="-1" dirty="0" err="1">
                <a:latin typeface="Arial" panose="020B0604020202020204"/>
              </a:rPr>
              <a:t>cần</a:t>
            </a:r>
            <a:r>
              <a:rPr lang="en-US" sz="1800" b="0" strike="noStrike" spc="-1" dirty="0">
                <a:latin typeface="Arial" panose="020B0604020202020204"/>
              </a:rPr>
              <a:t> </a:t>
            </a:r>
            <a:r>
              <a:rPr lang="en-US" sz="1800" b="0" strike="noStrike" spc="-1" dirty="0" err="1">
                <a:latin typeface="Arial" panose="020B0604020202020204"/>
              </a:rPr>
              <a:t>được</a:t>
            </a:r>
            <a:r>
              <a:rPr lang="en-US" sz="1800" b="0" strike="noStrike" spc="-1" dirty="0">
                <a:latin typeface="Arial" panose="020B0604020202020204"/>
              </a:rPr>
              <a:t> wire </a:t>
            </a:r>
            <a:r>
              <a:rPr lang="en-US" sz="1800" b="0" strike="noStrike" spc="-1" dirty="0" err="1">
                <a:latin typeface="Arial" panose="020B0604020202020204"/>
              </a:rPr>
              <a:t>với</a:t>
            </a:r>
            <a:r>
              <a:rPr lang="en-US" sz="1800" b="0" strike="noStrike" spc="-1" dirty="0">
                <a:latin typeface="Arial" panose="020B0604020202020204"/>
              </a:rPr>
              <a:t> </a:t>
            </a:r>
            <a:r>
              <a:rPr lang="en-US" sz="1800" b="0" strike="noStrike" spc="-1" dirty="0" err="1">
                <a:latin typeface="Arial" panose="020B0604020202020204"/>
              </a:rPr>
              <a:t>một</a:t>
            </a:r>
            <a:r>
              <a:rPr lang="en-US" sz="1800" b="0" strike="noStrike" spc="-1" dirty="0">
                <a:latin typeface="Arial" panose="020B0604020202020204"/>
              </a:rPr>
              <a:t> property </a:t>
            </a:r>
            <a:r>
              <a:rPr lang="en-US" sz="1800" b="0" strike="noStrike" spc="-1" dirty="0" err="1">
                <a:latin typeface="Arial" panose="020B0604020202020204"/>
              </a:rPr>
              <a:t>nào</a:t>
            </a:r>
            <a:r>
              <a:rPr lang="en-US" sz="1800" b="0" strike="noStrike" spc="-1" dirty="0">
                <a:latin typeface="Arial" panose="020B0604020202020204"/>
              </a:rPr>
              <a:t> </a:t>
            </a:r>
            <a:r>
              <a:rPr lang="en-US" sz="1800" b="0" strike="noStrike" spc="-1" dirty="0" err="1">
                <a:latin typeface="Arial" panose="020B0604020202020204"/>
              </a:rPr>
              <a:t>đó</a:t>
            </a:r>
            <a:r>
              <a:rPr lang="en-US" sz="1800" b="0" strike="noStrike" spc="-1" dirty="0">
                <a:latin typeface="Arial" panose="020B0604020202020204"/>
              </a:rPr>
              <a:t>, @Qualifier </a:t>
            </a:r>
            <a:r>
              <a:rPr lang="en-US" sz="1800" b="0" strike="noStrike" spc="-1" dirty="0" err="1">
                <a:latin typeface="Arial" panose="020B0604020202020204"/>
              </a:rPr>
              <a:t>sẽ</a:t>
            </a:r>
            <a:r>
              <a:rPr lang="en-US" sz="1800" b="0" strike="noStrike" spc="-1" dirty="0">
                <a:latin typeface="Arial" panose="020B0604020202020204"/>
              </a:rPr>
              <a:t> </a:t>
            </a:r>
            <a:r>
              <a:rPr lang="en-US" sz="1800" b="0" strike="noStrike" spc="-1" dirty="0" err="1">
                <a:latin typeface="Arial" panose="020B0604020202020204"/>
              </a:rPr>
              <a:t>được</a:t>
            </a:r>
            <a:r>
              <a:rPr lang="en-US" sz="1800" b="0" strike="noStrike" spc="-1" dirty="0">
                <a:latin typeface="Arial" panose="020B0604020202020204"/>
              </a:rPr>
              <a:t> </a:t>
            </a:r>
            <a:r>
              <a:rPr lang="en-US" sz="1800" b="0" strike="noStrike" spc="-1" dirty="0" err="1">
                <a:latin typeface="Arial" panose="020B0604020202020204"/>
              </a:rPr>
              <a:t>sử</a:t>
            </a:r>
            <a:r>
              <a:rPr lang="en-US" sz="1800" b="0" strike="noStrike" spc="-1" dirty="0">
                <a:latin typeface="Arial" panose="020B0604020202020204"/>
              </a:rPr>
              <a:t> </a:t>
            </a:r>
            <a:r>
              <a:rPr lang="en-US" sz="1800" b="0" strike="noStrike" spc="-1" dirty="0" err="1">
                <a:latin typeface="Arial" panose="020B0604020202020204"/>
              </a:rPr>
              <a:t>dụng</a:t>
            </a:r>
            <a:r>
              <a:rPr lang="en-US" sz="1800" b="0" strike="noStrike" spc="-1" dirty="0">
                <a:latin typeface="Arial" panose="020B0604020202020204"/>
              </a:rPr>
              <a:t> </a:t>
            </a:r>
            <a:r>
              <a:rPr lang="en-US" sz="1800" b="0" strike="noStrike" spc="-1" dirty="0" err="1">
                <a:latin typeface="Arial" panose="020B0604020202020204"/>
              </a:rPr>
              <a:t>với</a:t>
            </a:r>
            <a:r>
              <a:rPr lang="en-US" sz="1800" b="0" strike="noStrike" spc="-1" dirty="0">
                <a:latin typeface="Arial" panose="020B0604020202020204"/>
              </a:rPr>
              <a:t> @</a:t>
            </a:r>
            <a:r>
              <a:rPr lang="en-US" sz="1800" b="0" strike="noStrike" spc="-1" dirty="0" err="1">
                <a:latin typeface="Arial" panose="020B0604020202020204"/>
              </a:rPr>
              <a:t>Autowired</a:t>
            </a:r>
            <a:r>
              <a:rPr lang="en-US" sz="1800" b="0" strike="noStrike" spc="-1" dirty="0">
                <a:latin typeface="Arial" panose="020B0604020202020204"/>
              </a:rPr>
              <a:t> </a:t>
            </a:r>
            <a:r>
              <a:rPr lang="en-US" sz="1800" b="0" strike="noStrike" spc="-1" dirty="0" err="1">
                <a:latin typeface="Arial" panose="020B0604020202020204"/>
              </a:rPr>
              <a:t>để</a:t>
            </a:r>
            <a:r>
              <a:rPr lang="en-US" sz="1800" b="0" strike="noStrike" spc="-1" dirty="0">
                <a:latin typeface="Arial" panose="020B0604020202020204"/>
              </a:rPr>
              <a:t> </a:t>
            </a:r>
            <a:r>
              <a:rPr lang="en-US" sz="1800" b="0" strike="noStrike" spc="-1" dirty="0" err="1">
                <a:latin typeface="Arial" panose="020B0604020202020204"/>
              </a:rPr>
              <a:t>giảm</a:t>
            </a:r>
            <a:r>
              <a:rPr lang="en-US" sz="1800" b="0" strike="noStrike" spc="-1" dirty="0">
                <a:latin typeface="Arial" panose="020B0604020202020204"/>
              </a:rPr>
              <a:t> </a:t>
            </a:r>
            <a:r>
              <a:rPr lang="en-US" sz="1800" b="0" strike="noStrike" spc="-1" dirty="0" err="1">
                <a:latin typeface="Arial" panose="020B0604020202020204"/>
              </a:rPr>
              <a:t>thiểu</a:t>
            </a:r>
            <a:r>
              <a:rPr lang="en-US" sz="1800" b="0" strike="noStrike" spc="-1" dirty="0">
                <a:latin typeface="Arial" panose="020B0604020202020204"/>
              </a:rPr>
              <a:t> </a:t>
            </a:r>
            <a:r>
              <a:rPr lang="en-US" sz="1800" b="0" strike="noStrike" spc="-1" dirty="0" err="1">
                <a:latin typeface="Arial" panose="020B0604020202020204"/>
              </a:rPr>
              <a:t>sự</a:t>
            </a:r>
            <a:r>
              <a:rPr lang="en-US" sz="1800" b="0" strike="noStrike" spc="-1" dirty="0">
                <a:latin typeface="Arial" panose="020B0604020202020204"/>
              </a:rPr>
              <a:t> </a:t>
            </a:r>
            <a:r>
              <a:rPr lang="en-US" sz="1800" b="0" strike="noStrike" spc="-1" dirty="0" err="1">
                <a:latin typeface="Arial" panose="020B0604020202020204"/>
              </a:rPr>
              <a:t>nhầm</a:t>
            </a:r>
            <a:r>
              <a:rPr lang="en-US" sz="1800" b="0" strike="noStrike" spc="-1" dirty="0">
                <a:latin typeface="Arial" panose="020B0604020202020204"/>
              </a:rPr>
              <a:t> </a:t>
            </a:r>
            <a:r>
              <a:rPr lang="en-US" sz="1800" b="0" strike="noStrike" spc="-1" dirty="0" err="1">
                <a:latin typeface="Arial" panose="020B0604020202020204"/>
              </a:rPr>
              <a:t>lẫn</a:t>
            </a:r>
            <a:r>
              <a:rPr lang="en-US" sz="1800" b="0" strike="noStrike" spc="-1" dirty="0">
                <a:latin typeface="Arial" panose="020B0604020202020204"/>
              </a:rPr>
              <a:t> </a:t>
            </a:r>
            <a:r>
              <a:rPr lang="en-US" sz="1800" b="0" strike="noStrike" spc="-1" dirty="0" err="1">
                <a:latin typeface="Arial" panose="020B0604020202020204"/>
              </a:rPr>
              <a:t>bằng</a:t>
            </a:r>
            <a:r>
              <a:rPr lang="en-US" sz="1800" b="0" strike="noStrike" spc="-1" dirty="0">
                <a:latin typeface="Arial" panose="020B0604020202020204"/>
              </a:rPr>
              <a:t> </a:t>
            </a:r>
            <a:r>
              <a:rPr lang="en-US" sz="1800" b="0" strike="noStrike" spc="-1" dirty="0" err="1">
                <a:latin typeface="Arial" panose="020B0604020202020204"/>
              </a:rPr>
              <a:t>cách</a:t>
            </a:r>
            <a:r>
              <a:rPr lang="en-US" sz="1800" b="0" strike="noStrike" spc="-1" dirty="0">
                <a:latin typeface="Arial" panose="020B0604020202020204"/>
              </a:rPr>
              <a:t> </a:t>
            </a:r>
            <a:r>
              <a:rPr lang="en-US" sz="1800" b="0" strike="noStrike" spc="-1" dirty="0" err="1">
                <a:latin typeface="Arial" panose="020B0604020202020204"/>
              </a:rPr>
              <a:t>định</a:t>
            </a:r>
            <a:r>
              <a:rPr lang="en-US" sz="1800" b="0" strike="noStrike" spc="-1" dirty="0">
                <a:latin typeface="Arial" panose="020B0604020202020204"/>
              </a:rPr>
              <a:t> </a:t>
            </a:r>
            <a:r>
              <a:rPr lang="en-US" sz="1800" b="0" strike="noStrike" spc="-1" dirty="0" err="1">
                <a:latin typeface="Arial" panose="020B0604020202020204"/>
              </a:rPr>
              <a:t>danh</a:t>
            </a:r>
            <a:r>
              <a:rPr lang="en-US" sz="1800" b="0" strike="noStrike" spc="-1" dirty="0">
                <a:latin typeface="Arial" panose="020B0604020202020204"/>
              </a:rPr>
              <a:t> </a:t>
            </a:r>
            <a:r>
              <a:rPr lang="en-US" sz="1800" b="0" strike="noStrike" spc="-1" dirty="0" err="1">
                <a:latin typeface="Arial" panose="020B0604020202020204"/>
              </a:rPr>
              <a:t>chính</a:t>
            </a:r>
            <a:r>
              <a:rPr lang="en-US" sz="1800" b="0" strike="noStrike" spc="-1" dirty="0">
                <a:latin typeface="Arial" panose="020B0604020202020204"/>
              </a:rPr>
              <a:t> </a:t>
            </a:r>
            <a:r>
              <a:rPr lang="en-US" sz="1800" b="0" strike="noStrike" spc="-1" dirty="0" err="1">
                <a:latin typeface="Arial" panose="020B0604020202020204"/>
              </a:rPr>
              <a:t>xác</a:t>
            </a:r>
            <a:r>
              <a:rPr lang="en-US" sz="1800" b="0" strike="noStrike" spc="-1" dirty="0">
                <a:latin typeface="Arial" panose="020B0604020202020204"/>
              </a:rPr>
              <a:t> bean </a:t>
            </a:r>
            <a:r>
              <a:rPr lang="en-US" sz="1800" b="0" strike="noStrike" spc="-1" dirty="0" err="1">
                <a:latin typeface="Arial" panose="020B0604020202020204"/>
              </a:rPr>
              <a:t>nào</a:t>
            </a:r>
            <a:r>
              <a:rPr lang="en-US" sz="1800" b="0" strike="noStrike" spc="-1" dirty="0">
                <a:latin typeface="Arial" panose="020B0604020202020204"/>
              </a:rPr>
              <a:t> </a:t>
            </a:r>
            <a:r>
              <a:rPr lang="en-US" sz="1800" b="0" strike="noStrike" spc="-1" dirty="0" err="1">
                <a:latin typeface="Arial" panose="020B0604020202020204"/>
              </a:rPr>
              <a:t>được</a:t>
            </a:r>
            <a:r>
              <a:rPr lang="en-US" sz="1800" b="0" strike="noStrike" spc="-1" dirty="0">
                <a:latin typeface="Arial" panose="020B0604020202020204"/>
              </a:rPr>
              <a:t> wire.</a:t>
            </a:r>
          </a:p>
        </p:txBody>
      </p:sp>
    </p:spTree>
    <p:extLst>
      <p:ext uri="{BB962C8B-B14F-4D97-AF65-F5344CB8AC3E}">
        <p14:creationId xmlns:p14="http://schemas.microsoft.com/office/powerpoint/2010/main" val="2943152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Shape 1"/>
          <p:cNvSpPr txBox="1"/>
          <p:nvPr/>
        </p:nvSpPr>
        <p:spPr>
          <a:xfrm>
            <a:off x="504000" y="301320"/>
            <a:ext cx="9071640" cy="1262160"/>
          </a:xfrm>
          <a:prstGeom prst="rect">
            <a:avLst/>
          </a:prstGeom>
          <a:noFill/>
          <a:ln>
            <a:noFill/>
          </a:ln>
        </p:spPr>
        <p:txBody>
          <a:bodyPr lIns="0" tIns="0" rIns="0" bIns="0" anchor="ctr">
            <a:spAutoFit/>
          </a:bodyPr>
          <a:lstStyle/>
          <a:p>
            <a:pPr algn="ctr"/>
            <a:r>
              <a:rPr lang="en-US" sz="4400" b="0" strike="noStrike" spc="-1">
                <a:latin typeface="Arial" panose="020B0604020202020204"/>
              </a:rPr>
              <a:t>@Value </a:t>
            </a:r>
          </a:p>
        </p:txBody>
      </p:sp>
      <p:sp>
        <p:nvSpPr>
          <p:cNvPr id="54" name="TextShape 2"/>
          <p:cNvSpPr txBox="1"/>
          <p:nvPr/>
        </p:nvSpPr>
        <p:spPr>
          <a:xfrm>
            <a:off x="306720" y="1828800"/>
            <a:ext cx="9203040" cy="603360"/>
          </a:xfrm>
          <a:prstGeom prst="rect">
            <a:avLst/>
          </a:prstGeom>
          <a:noFill/>
          <a:ln>
            <a:noFill/>
          </a:ln>
        </p:spPr>
        <p:txBody>
          <a:bodyPr lIns="90000" tIns="45000" rIns="90000" bIns="45000">
            <a:spAutoFit/>
          </a:bodyPr>
          <a:lstStyle/>
          <a:p>
            <a:r>
              <a:rPr lang="en-US" sz="1800" b="0" strike="noStrike" spc="-1">
                <a:latin typeface="Arial" panose="020B0604020202020204"/>
              </a:rPr>
              <a:t>@Value được sử dụng trên thuộc tính của class, Có nhiệm vụ lấy thông tin từ file </a:t>
            </a:r>
            <a:r>
              <a:rPr lang="en-US" sz="1800" b="0" i="1" strike="noStrike" spc="-1">
                <a:latin typeface="Arial" panose="020B0604020202020204"/>
              </a:rPr>
              <a:t>application.properties</a:t>
            </a:r>
            <a:r>
              <a:rPr lang="en-US" sz="1800" b="0" strike="noStrike" spc="-1">
                <a:latin typeface="Arial" panose="020B0604020202020204"/>
              </a:rPr>
              <a:t> và gán vào biến.</a:t>
            </a:r>
          </a:p>
        </p:txBody>
      </p:sp>
      <p:sp>
        <p:nvSpPr>
          <p:cNvPr id="55" name="TextShape 3"/>
          <p:cNvSpPr txBox="1"/>
          <p:nvPr/>
        </p:nvSpPr>
        <p:spPr>
          <a:xfrm>
            <a:off x="570600" y="2926080"/>
            <a:ext cx="4732920" cy="1114200"/>
          </a:xfrm>
          <a:prstGeom prst="rect">
            <a:avLst/>
          </a:prstGeom>
          <a:noFill/>
          <a:ln>
            <a:noFill/>
          </a:ln>
        </p:spPr>
        <p:txBody>
          <a:bodyPr lIns="90000" tIns="45000" rIns="90000" bIns="45000">
            <a:spAutoFit/>
          </a:bodyPr>
          <a:lstStyle/>
          <a:p>
            <a:r>
              <a:rPr lang="en-US" sz="1800" b="0" i="1" strike="noStrike" spc="-1">
                <a:latin typeface="Arial" panose="020B0604020202020204"/>
              </a:rPr>
              <a:t>application.properties</a:t>
            </a:r>
            <a:endParaRPr lang="en-US" sz="1800" b="0" strike="noStrike" spc="-1">
              <a:latin typeface="Arial" panose="020B0604020202020204"/>
            </a:endParaRPr>
          </a:p>
          <a:p>
            <a:endParaRPr lang="en-US" sz="1800" b="0" strike="noStrike" spc="-1">
              <a:latin typeface="Arial" panose="020B0604020202020204"/>
            </a:endParaRPr>
          </a:p>
          <a:p>
            <a:r>
              <a:rPr lang="en-US" sz="1800" b="0" strike="noStrike" spc="-1">
                <a:latin typeface="Arial" panose="020B0604020202020204"/>
              </a:rPr>
              <a:t>loda.mysql.url=jdbc:mysql://host1:33060/loda</a:t>
            </a:r>
          </a:p>
        </p:txBody>
      </p:sp>
      <p:sp>
        <p:nvSpPr>
          <p:cNvPr id="56" name="TextShape 4"/>
          <p:cNvSpPr txBox="1"/>
          <p:nvPr/>
        </p:nvSpPr>
        <p:spPr>
          <a:xfrm>
            <a:off x="422640" y="4442400"/>
            <a:ext cx="8812800" cy="2141280"/>
          </a:xfrm>
          <a:prstGeom prst="rect">
            <a:avLst/>
          </a:prstGeom>
          <a:noFill/>
          <a:ln>
            <a:noFill/>
          </a:ln>
        </p:spPr>
        <p:txBody>
          <a:bodyPr lIns="90000" tIns="45000" rIns="90000" bIns="45000">
            <a:spAutoFit/>
          </a:bodyPr>
          <a:lstStyle/>
          <a:p>
            <a:r>
              <a:rPr lang="en-US" sz="1800" b="0" strike="noStrike" spc="-1">
                <a:latin typeface="Arial" panose="020B0604020202020204"/>
              </a:rPr>
              <a:t>@Value được sử dụng trên thuộc tính của class, Có nhiệm vụ lấy thông tin từ file properties và gán vào biến.</a:t>
            </a:r>
          </a:p>
          <a:p>
            <a:endParaRPr lang="en-US" sz="1800" b="0" strike="noStrike" spc="-1">
              <a:latin typeface="Arial" panose="020B0604020202020204"/>
            </a:endParaRPr>
          </a:p>
          <a:p>
            <a:r>
              <a:rPr lang="en-US" sz="1800" b="0" strike="noStrike" spc="-1">
                <a:latin typeface="Arial" panose="020B0604020202020204"/>
              </a:rPr>
              <a:t>public class AppConfig {</a:t>
            </a:r>
          </a:p>
          <a:p>
            <a:r>
              <a:rPr lang="en-US" sz="1800" b="0" strike="noStrike" spc="-1">
                <a:latin typeface="Arial" panose="020B0604020202020204"/>
              </a:rPr>
              <a:t>    // Lấy giá trị config từ file application.properties</a:t>
            </a:r>
          </a:p>
          <a:p>
            <a:r>
              <a:rPr lang="en-US" sz="1800" b="0" strike="noStrike" spc="-1">
                <a:latin typeface="Arial" panose="020B0604020202020204"/>
              </a:rPr>
              <a:t>    @Value("${loda.mysql.url}")</a:t>
            </a:r>
          </a:p>
          <a:p>
            <a:r>
              <a:rPr lang="en-US" sz="1800" b="0" strike="noStrike" spc="-1">
                <a:latin typeface="Arial" panose="020B0604020202020204"/>
              </a:rPr>
              <a:t>    String mysqlUrl;</a:t>
            </a:r>
          </a:p>
          <a:p>
            <a:r>
              <a:rPr lang="en-US" sz="1800" b="0" strike="noStrike" spc="-1">
                <a:latin typeface="Arial" panose="020B0604020202020204"/>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Shape 1"/>
          <p:cNvSpPr txBox="1"/>
          <p:nvPr/>
        </p:nvSpPr>
        <p:spPr>
          <a:xfrm>
            <a:off x="504000" y="301320"/>
            <a:ext cx="9071640" cy="704520"/>
          </a:xfrm>
          <a:prstGeom prst="rect">
            <a:avLst/>
          </a:prstGeom>
          <a:noFill/>
          <a:ln>
            <a:noFill/>
          </a:ln>
        </p:spPr>
        <p:txBody>
          <a:bodyPr lIns="0" tIns="0" rIns="0" bIns="0" anchor="ctr">
            <a:spAutoFit/>
          </a:bodyPr>
          <a:lstStyle/>
          <a:p>
            <a:pPr algn="ctr"/>
            <a:r>
              <a:rPr lang="en-US" sz="2000" b="1" strike="noStrike" spc="-1">
                <a:latin typeface="Arial" panose="020B0604020202020204"/>
              </a:rPr>
              <a:t>@RequestMapping + @PostMapping + @ModelAttribute + @RequestParam  </a:t>
            </a:r>
            <a:endParaRPr lang="en-US" sz="2000" b="0" strike="noStrike" spc="-1">
              <a:latin typeface="Arial" panose="020B0604020202020204"/>
            </a:endParaRPr>
          </a:p>
        </p:txBody>
      </p:sp>
      <p:sp>
        <p:nvSpPr>
          <p:cNvPr id="58" name="TextShape 2"/>
          <p:cNvSpPr txBox="1"/>
          <p:nvPr/>
        </p:nvSpPr>
        <p:spPr>
          <a:xfrm>
            <a:off x="741240" y="1126795"/>
            <a:ext cx="8311320" cy="2581910"/>
          </a:xfrm>
          <a:prstGeom prst="rect">
            <a:avLst/>
          </a:prstGeom>
          <a:noFill/>
          <a:ln>
            <a:noFill/>
          </a:ln>
        </p:spPr>
        <p:txBody>
          <a:bodyPr wrap="square" lIns="90000" tIns="45000" rIns="90000" bIns="45000">
            <a:spAutoFit/>
          </a:bodyPr>
          <a:lstStyle/>
          <a:p>
            <a:pPr>
              <a:lnSpc>
                <a:spcPct val="150000"/>
              </a:lnSpc>
            </a:pPr>
            <a:r>
              <a:rPr lang="en-US" sz="1800" b="0" strike="noStrike" spc="-1">
                <a:latin typeface="Arial" panose="020B0604020202020204"/>
              </a:rPr>
              <a:t>@PostMapping có nhiệm vụ đánh dấu hàm xử lý POST request trong Controller.</a:t>
            </a:r>
          </a:p>
          <a:p>
            <a:pPr>
              <a:lnSpc>
                <a:spcPct val="150000"/>
              </a:lnSpc>
            </a:pPr>
            <a:r>
              <a:rPr lang="en-US" sz="1800" b="0" strike="noStrike" spc="-1">
                <a:latin typeface="Arial" panose="020B0604020202020204"/>
              </a:rPr>
              <a:t>@GetMapping có nhiệm vụ đánh dấu hàm xử lý GET request trong Controller.</a:t>
            </a:r>
          </a:p>
          <a:p>
            <a:pPr>
              <a:lnSpc>
                <a:spcPct val="150000"/>
              </a:lnSpc>
            </a:pPr>
            <a:r>
              <a:rPr lang="en-US" sz="1800" b="0" strike="noStrike" spc="-1">
                <a:latin typeface="Arial" panose="020B0604020202020204"/>
              </a:rPr>
              <a:t>@PutMapping </a:t>
            </a:r>
          </a:p>
          <a:p>
            <a:pPr>
              <a:lnSpc>
                <a:spcPct val="150000"/>
              </a:lnSpc>
            </a:pPr>
            <a:r>
              <a:rPr lang="en-US" sz="1800" b="0" strike="noStrike" spc="-1">
                <a:latin typeface="Arial" panose="020B0604020202020204"/>
              </a:rPr>
              <a:t>@DeleteMapping</a:t>
            </a:r>
          </a:p>
          <a:p>
            <a:pPr>
              <a:lnSpc>
                <a:spcPct val="150000"/>
              </a:lnSpc>
            </a:pPr>
            <a:r>
              <a:rPr lang="en-US" sz="1800" b="0" strike="noStrike" spc="-1">
                <a:latin typeface="Arial" panose="020B0604020202020204"/>
              </a:rPr>
              <a:t>@RequestMapping là một annotation có ý nghĩa và mục đích sử dụng rộng hơn các loại @GetMapping, @PostMapping,v.v..</a:t>
            </a:r>
          </a:p>
        </p:txBody>
      </p:sp>
      <p:pic>
        <p:nvPicPr>
          <p:cNvPr id="59" name="Picture 58"/>
          <p:cNvPicPr/>
          <p:nvPr/>
        </p:nvPicPr>
        <p:blipFill>
          <a:blip r:embed="rId2"/>
          <a:stretch>
            <a:fillRect/>
          </a:stretch>
        </p:blipFill>
        <p:spPr>
          <a:xfrm>
            <a:off x="1649095" y="3647270"/>
            <a:ext cx="6781320" cy="37047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Shape 1"/>
          <p:cNvSpPr txBox="1"/>
          <p:nvPr/>
        </p:nvSpPr>
        <p:spPr>
          <a:xfrm>
            <a:off x="504000" y="301320"/>
            <a:ext cx="9071640" cy="1262160"/>
          </a:xfrm>
          <a:prstGeom prst="rect">
            <a:avLst/>
          </a:prstGeom>
          <a:noFill/>
          <a:ln>
            <a:noFill/>
          </a:ln>
        </p:spPr>
        <p:txBody>
          <a:bodyPr lIns="0" tIns="0" rIns="0" bIns="0" anchor="ctr">
            <a:spAutoFit/>
          </a:bodyPr>
          <a:lstStyle/>
          <a:p>
            <a:pPr algn="ctr"/>
            <a:r>
              <a:rPr lang="en-US" sz="4400" b="0" strike="noStrike" spc="-1">
                <a:latin typeface="Arial" panose="020B0604020202020204"/>
              </a:rPr>
              <a:t>Spring Data JPA </a:t>
            </a:r>
          </a:p>
        </p:txBody>
      </p:sp>
      <p:pic>
        <p:nvPicPr>
          <p:cNvPr id="61" name="Picture 60"/>
          <p:cNvPicPr/>
          <p:nvPr/>
        </p:nvPicPr>
        <p:blipFill>
          <a:blip r:embed="rId2"/>
          <a:stretch>
            <a:fillRect/>
          </a:stretch>
        </p:blipFill>
        <p:spPr>
          <a:xfrm>
            <a:off x="2570040" y="1371600"/>
            <a:ext cx="4562280" cy="56383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Shape 1"/>
          <p:cNvSpPr txBox="1"/>
          <p:nvPr/>
        </p:nvSpPr>
        <p:spPr>
          <a:xfrm>
            <a:off x="504000" y="301320"/>
            <a:ext cx="9071640" cy="1262160"/>
          </a:xfrm>
          <a:prstGeom prst="rect">
            <a:avLst/>
          </a:prstGeom>
          <a:noFill/>
          <a:ln>
            <a:noFill/>
          </a:ln>
        </p:spPr>
        <p:txBody>
          <a:bodyPr lIns="0" tIns="0" rIns="0" bIns="0" anchor="ctr">
            <a:spAutoFit/>
          </a:bodyPr>
          <a:lstStyle/>
          <a:p>
            <a:pPr algn="ctr"/>
            <a:r>
              <a:rPr lang="en-US" sz="4400" b="0" strike="noStrike" spc="-1">
                <a:latin typeface="Arial" panose="020B0604020202020204"/>
              </a:rPr>
              <a:t>Spring Data JPA </a:t>
            </a:r>
          </a:p>
        </p:txBody>
      </p:sp>
      <p:sp>
        <p:nvSpPr>
          <p:cNvPr id="63" name="TextShape 2"/>
          <p:cNvSpPr txBox="1"/>
          <p:nvPr/>
        </p:nvSpPr>
        <p:spPr>
          <a:xfrm>
            <a:off x="7560" y="2058480"/>
            <a:ext cx="10051560" cy="3422880"/>
          </a:xfrm>
          <a:prstGeom prst="rect">
            <a:avLst/>
          </a:prstGeom>
          <a:noFill/>
          <a:ln>
            <a:noFill/>
          </a:ln>
        </p:spPr>
        <p:txBody>
          <a:bodyPr lIns="90000" tIns="45000" rIns="90000" bIns="45000">
            <a:spAutoFit/>
          </a:bodyPr>
          <a:lstStyle/>
          <a:p>
            <a:r>
              <a:rPr lang="en-US" sz="1400" b="0" strike="noStrike" spc="-1">
                <a:latin typeface="Arial" panose="020B0604020202020204"/>
              </a:rPr>
              <a:t>Generate database script in Spring boot:</a:t>
            </a:r>
          </a:p>
          <a:p>
            <a:endParaRPr lang="en-US" sz="1400" b="0" strike="noStrike" spc="-1">
              <a:latin typeface="Arial" panose="020B0604020202020204"/>
            </a:endParaRPr>
          </a:p>
          <a:p>
            <a:r>
              <a:rPr lang="en-US" sz="1400" b="0" strike="noStrike" spc="-1">
                <a:latin typeface="Arial" panose="020B0604020202020204"/>
              </a:rPr>
              <a:t>Add config into application.properties</a:t>
            </a:r>
          </a:p>
          <a:p>
            <a:endParaRPr lang="en-US" sz="1400" b="0" strike="noStrike" spc="-1">
              <a:latin typeface="Arial" panose="020B0604020202020204"/>
            </a:endParaRPr>
          </a:p>
          <a:p>
            <a:r>
              <a:rPr lang="en-US" sz="1400" b="0" strike="noStrike" spc="-1">
                <a:solidFill>
                  <a:srgbClr val="000000"/>
                </a:solidFill>
                <a:latin typeface="Consolas" panose="020B0609020204030204"/>
                <a:ea typeface="Consolas" panose="020B0609020204030204"/>
              </a:rPr>
              <a:t>spring.jpa.properties.javax.persistence.schema-generation.create-source=</a:t>
            </a:r>
            <a:r>
              <a:rPr lang="en-US" sz="1400" b="0" strike="noStrike" spc="-1">
                <a:solidFill>
                  <a:srgbClr val="2AA198"/>
                </a:solidFill>
                <a:latin typeface="Consolas" panose="020B0609020204030204"/>
                <a:ea typeface="Consolas" panose="020B0609020204030204"/>
              </a:rPr>
              <a:t>metadata</a:t>
            </a:r>
            <a:endParaRPr lang="en-US" sz="1400" b="0" strike="noStrike" spc="-1">
              <a:latin typeface="Arial" panose="020B0604020202020204"/>
            </a:endParaRPr>
          </a:p>
          <a:p>
            <a:r>
              <a:rPr lang="en-US" sz="1400" b="0" strike="noStrike" spc="-1">
                <a:solidFill>
                  <a:srgbClr val="000000"/>
                </a:solidFill>
                <a:latin typeface="Consolas" panose="020B0609020204030204"/>
                <a:ea typeface="Consolas" panose="020B0609020204030204"/>
              </a:rPr>
              <a:t>spring.jpa.properties.javax.persistence.schema-generation.scripts.action=</a:t>
            </a:r>
            <a:r>
              <a:rPr lang="en-US" sz="1400" b="0" strike="noStrike" spc="-1">
                <a:solidFill>
                  <a:srgbClr val="2AA198"/>
                </a:solidFill>
                <a:latin typeface="Consolas" panose="020B0609020204030204"/>
                <a:ea typeface="Consolas" panose="020B0609020204030204"/>
              </a:rPr>
              <a:t>create</a:t>
            </a:r>
            <a:endParaRPr lang="en-US" sz="1400" b="0" strike="noStrike" spc="-1">
              <a:latin typeface="Arial" panose="020B0604020202020204"/>
            </a:endParaRPr>
          </a:p>
          <a:p>
            <a:r>
              <a:rPr lang="en-US" sz="1400" b="0" strike="noStrike" spc="-1">
                <a:solidFill>
                  <a:srgbClr val="000000"/>
                </a:solidFill>
                <a:latin typeface="Consolas" panose="020B0609020204030204"/>
                <a:ea typeface="Consolas" panose="020B0609020204030204"/>
              </a:rPr>
              <a:t>spring.jpa.properties.javax.persistence.schema-generation.scripts.create-target=</a:t>
            </a:r>
            <a:r>
              <a:rPr lang="en-US" sz="1400" b="0" strike="noStrike" spc="-1">
                <a:solidFill>
                  <a:srgbClr val="2AA198"/>
                </a:solidFill>
                <a:latin typeface="Consolas" panose="020B0609020204030204"/>
                <a:ea typeface="Consolas" panose="020B0609020204030204"/>
              </a:rPr>
              <a:t>create.sql</a:t>
            </a:r>
            <a:endParaRPr lang="en-US" sz="1400" b="0" strike="noStrike" spc="-1">
              <a:latin typeface="Arial" panose="020B0604020202020204"/>
            </a:endParaRPr>
          </a:p>
          <a:p>
            <a:endParaRPr lang="en-US" sz="1400" b="0" strike="noStrike" spc="-1">
              <a:latin typeface="Arial" panose="020B0604020202020204"/>
            </a:endParaRPr>
          </a:p>
          <a:p>
            <a:endParaRPr lang="en-US" sz="1400" b="0" strike="noStrike" spc="-1">
              <a:latin typeface="Arial" panose="020B0604020202020204"/>
            </a:endParaRPr>
          </a:p>
          <a:p>
            <a:endParaRPr lang="en-US" sz="1400" b="0" strike="noStrike" spc="-1">
              <a:latin typeface="Arial" panose="020B0604020202020204"/>
            </a:endParaRPr>
          </a:p>
          <a:p>
            <a:endParaRPr lang="en-US" sz="1400" b="0" strike="noStrike" spc="-1">
              <a:latin typeface="Arial" panose="020B0604020202020204"/>
            </a:endParaRPr>
          </a:p>
          <a:p>
            <a:endParaRPr lang="en-US" sz="1400" b="0" strike="noStrike" spc="-1">
              <a:latin typeface="Arial" panose="020B0604020202020204"/>
            </a:endParaRPr>
          </a:p>
          <a:p>
            <a:r>
              <a:rPr lang="en-US" sz="1400" b="0" strike="noStrike" spc="-1">
                <a:solidFill>
                  <a:srgbClr val="2AA198"/>
                </a:solidFill>
                <a:latin typeface="Consolas" panose="020B0609020204030204"/>
                <a:ea typeface="Consolas" panose="020B0609020204030204"/>
              </a:rPr>
              <a:t>And RUN: mvn clean install</a:t>
            </a:r>
            <a:endParaRPr lang="en-US" sz="1400" b="0" strike="noStrike" spc="-1">
              <a:latin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504000" y="615535"/>
            <a:ext cx="9071640" cy="676910"/>
          </a:xfrm>
          <a:prstGeom prst="rect">
            <a:avLst/>
          </a:prstGeom>
          <a:noFill/>
          <a:ln>
            <a:noFill/>
          </a:ln>
        </p:spPr>
        <p:txBody>
          <a:bodyPr lIns="0" tIns="0" rIns="0" bIns="0" anchor="ctr">
            <a:spAutoFit/>
          </a:bodyPr>
          <a:lstStyle/>
          <a:p>
            <a:pPr algn="ctr"/>
            <a:r>
              <a:rPr lang="en-US" sz="4400" b="0" strike="noStrike" spc="-1">
                <a:latin typeface="Arial" panose="020B0604020202020204"/>
              </a:rPr>
              <a:t>Overview</a:t>
            </a:r>
          </a:p>
        </p:txBody>
      </p:sp>
      <p:pic>
        <p:nvPicPr>
          <p:cNvPr id="2" name="Picture 1"/>
          <p:cNvPicPr>
            <a:picLocks noChangeAspect="1"/>
          </p:cNvPicPr>
          <p:nvPr/>
        </p:nvPicPr>
        <p:blipFill>
          <a:blip r:embed="rId2"/>
          <a:stretch>
            <a:fillRect/>
          </a:stretch>
        </p:blipFill>
        <p:spPr>
          <a:xfrm>
            <a:off x="1655445" y="1763395"/>
            <a:ext cx="6858000" cy="5143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Shape 1"/>
          <p:cNvSpPr txBox="1"/>
          <p:nvPr/>
        </p:nvSpPr>
        <p:spPr>
          <a:xfrm>
            <a:off x="504000" y="301320"/>
            <a:ext cx="9071640" cy="795960"/>
          </a:xfrm>
          <a:prstGeom prst="rect">
            <a:avLst/>
          </a:prstGeom>
          <a:noFill/>
          <a:ln>
            <a:noFill/>
          </a:ln>
        </p:spPr>
        <p:txBody>
          <a:bodyPr lIns="0" tIns="0" rIns="0" bIns="0" anchor="ctr">
            <a:spAutoFit/>
          </a:bodyPr>
          <a:lstStyle/>
          <a:p>
            <a:pPr algn="ctr"/>
            <a:r>
              <a:rPr lang="en-US" sz="4400" b="0" strike="noStrike" spc="-1">
                <a:latin typeface="Arial" panose="020B0604020202020204"/>
              </a:rPr>
              <a:t>Spring Security JWT</a:t>
            </a:r>
          </a:p>
        </p:txBody>
      </p:sp>
      <p:pic>
        <p:nvPicPr>
          <p:cNvPr id="65" name="Picture 64"/>
          <p:cNvPicPr/>
          <p:nvPr/>
        </p:nvPicPr>
        <p:blipFill>
          <a:blip r:embed="rId2"/>
          <a:stretch>
            <a:fillRect/>
          </a:stretch>
        </p:blipFill>
        <p:spPr>
          <a:xfrm>
            <a:off x="91440" y="1236600"/>
            <a:ext cx="9848520" cy="54385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Shape 1"/>
          <p:cNvSpPr txBox="1"/>
          <p:nvPr/>
        </p:nvSpPr>
        <p:spPr>
          <a:xfrm>
            <a:off x="504000" y="295200"/>
            <a:ext cx="9071640" cy="625320"/>
          </a:xfrm>
          <a:prstGeom prst="rect">
            <a:avLst/>
          </a:prstGeom>
          <a:noFill/>
          <a:ln>
            <a:noFill/>
          </a:ln>
        </p:spPr>
        <p:txBody>
          <a:bodyPr lIns="0" tIns="0" rIns="0" bIns="0" anchor="ctr">
            <a:spAutoFit/>
          </a:bodyPr>
          <a:lstStyle/>
          <a:p>
            <a:pPr algn="ctr"/>
            <a:r>
              <a:rPr lang="en-US" sz="4400" b="1" strike="noStrike" spc="-1">
                <a:latin typeface="Arial" panose="020B0604020202020204"/>
              </a:rPr>
              <a:t>OAuth2</a:t>
            </a:r>
            <a:endParaRPr lang="en-US" sz="4400" b="0" strike="noStrike" spc="-1">
              <a:latin typeface="Arial" panose="020B0604020202020204"/>
            </a:endParaRPr>
          </a:p>
        </p:txBody>
      </p:sp>
      <p:sp>
        <p:nvSpPr>
          <p:cNvPr id="67" name="TextShape 2"/>
          <p:cNvSpPr txBox="1"/>
          <p:nvPr/>
        </p:nvSpPr>
        <p:spPr>
          <a:xfrm>
            <a:off x="457200" y="920520"/>
            <a:ext cx="9326880" cy="1565910"/>
          </a:xfrm>
          <a:prstGeom prst="rect">
            <a:avLst/>
          </a:prstGeom>
          <a:noFill/>
          <a:ln>
            <a:noFill/>
          </a:ln>
        </p:spPr>
        <p:txBody>
          <a:bodyPr lIns="90000" tIns="45000" rIns="90000" bIns="45000">
            <a:spAutoFit/>
          </a:bodyPr>
          <a:lstStyle/>
          <a:p>
            <a:pPr>
              <a:lnSpc>
                <a:spcPct val="150000"/>
              </a:lnSpc>
            </a:pPr>
            <a:r>
              <a:rPr lang="en-US" sz="1600" b="0" strike="noStrike" spc="-1">
                <a:latin typeface="Arial" panose="020B0604020202020204"/>
              </a:rPr>
              <a:t>OAuth là một phương thức chứng thực giúp các ứng dụng có thể chia sẻ tài nguyên với nhau mà không cần chia sẻ thông tin username và password. Từ Auth ở đây mang 2 nghĩa:</a:t>
            </a:r>
          </a:p>
          <a:p>
            <a:pPr marL="215900" indent="-215900">
              <a:lnSpc>
                <a:spcPct val="150000"/>
              </a:lnSpc>
              <a:buClr>
                <a:srgbClr val="000000"/>
              </a:buClr>
              <a:buSzPct val="45000"/>
              <a:buFont typeface="Wingdings" panose="05000000000000000000" pitchFamily="2" charset="2"/>
              <a:buChar char=""/>
            </a:pPr>
            <a:r>
              <a:rPr lang="en-US" sz="1600" b="1" strike="noStrike" spc="-1">
                <a:latin typeface="Arial" panose="020B0604020202020204"/>
              </a:rPr>
              <a:t>Authentication</a:t>
            </a:r>
            <a:r>
              <a:rPr lang="en-US" sz="1600" b="0" strike="noStrike" spc="-1">
                <a:latin typeface="Arial" panose="020B0604020202020204"/>
              </a:rPr>
              <a:t>: xác thực người dùng thông qua việc đăng nhập.</a:t>
            </a:r>
          </a:p>
          <a:p>
            <a:pPr marL="215900" indent="-215900">
              <a:lnSpc>
                <a:spcPct val="150000"/>
              </a:lnSpc>
              <a:buClr>
                <a:srgbClr val="000000"/>
              </a:buClr>
              <a:buSzPct val="45000"/>
              <a:buFont typeface="Wingdings" panose="05000000000000000000" pitchFamily="2" charset="2"/>
              <a:buChar char=""/>
            </a:pPr>
            <a:r>
              <a:rPr lang="en-US" sz="1600" b="1" strike="noStrike" spc="-1">
                <a:latin typeface="Arial" panose="020B0604020202020204"/>
              </a:rPr>
              <a:t>Authorization</a:t>
            </a:r>
            <a:r>
              <a:rPr lang="en-US" sz="1600" b="0" strike="noStrike" spc="-1">
                <a:latin typeface="Arial" panose="020B0604020202020204"/>
              </a:rPr>
              <a:t>: cấp quyền truy cập vào các Resource.</a:t>
            </a:r>
          </a:p>
        </p:txBody>
      </p:sp>
      <p:sp>
        <p:nvSpPr>
          <p:cNvPr id="68" name="TextShape 3"/>
          <p:cNvSpPr txBox="1"/>
          <p:nvPr/>
        </p:nvSpPr>
        <p:spPr>
          <a:xfrm>
            <a:off x="255905" y="2719775"/>
            <a:ext cx="9422280" cy="4397375"/>
          </a:xfrm>
          <a:prstGeom prst="rect">
            <a:avLst/>
          </a:prstGeom>
          <a:noFill/>
          <a:ln>
            <a:noFill/>
          </a:ln>
        </p:spPr>
        <p:txBody>
          <a:bodyPr lIns="90000" tIns="45000" rIns="90000" bIns="45000">
            <a:spAutoFit/>
          </a:bodyPr>
          <a:lstStyle/>
          <a:p>
            <a:r>
              <a:rPr lang="en-US" sz="1600" b="0" strike="noStrike" spc="-1">
                <a:latin typeface="Arial" panose="020B0604020202020204"/>
              </a:rPr>
              <a:t>OAuth2 làm việc với 4 đối tượng mang những vai trò riêng:</a:t>
            </a:r>
          </a:p>
          <a:p>
            <a:pPr marL="215900" indent="-215900">
              <a:lnSpc>
                <a:spcPct val="150000"/>
              </a:lnSpc>
              <a:buClr>
                <a:srgbClr val="000000"/>
              </a:buClr>
              <a:buSzPct val="45000"/>
              <a:buFont typeface="Wingdings" panose="05000000000000000000" pitchFamily="2" charset="2"/>
              <a:buChar char=""/>
            </a:pPr>
            <a:r>
              <a:rPr lang="en-US" sz="1600" b="1" strike="noStrike" spc="-1">
                <a:latin typeface="Arial" panose="020B0604020202020204"/>
              </a:rPr>
              <a:t>Resource Owner</a:t>
            </a:r>
            <a:r>
              <a:rPr lang="en-US" sz="1600" b="0" strike="noStrike" spc="-1">
                <a:latin typeface="Arial" panose="020B0604020202020204"/>
              </a:rPr>
              <a:t> (User): Là những người dùng ủy quyền cho ứng dụng cho phép truy cập tài khoản của họ. Sau đó ứng dụng được phép truy cập vào những dữ liệu người dùng nhưng bị giới hạn bởi những phạm vi (scope) được cấp phép. (VD: chỉ đọc hay được quyền ghi dữ liệu) =&gt; chính là bạn.</a:t>
            </a:r>
          </a:p>
          <a:p>
            <a:pPr marL="215900" indent="-215900">
              <a:lnSpc>
                <a:spcPct val="150000"/>
              </a:lnSpc>
              <a:buClr>
                <a:srgbClr val="000000"/>
              </a:buClr>
              <a:buSzPct val="45000"/>
              <a:buFont typeface="Wingdings" panose="05000000000000000000" pitchFamily="2" charset="2"/>
              <a:buChar char=""/>
            </a:pPr>
            <a:r>
              <a:rPr lang="en-US" sz="1600" b="1" strike="noStrike" spc="-1">
                <a:latin typeface="Arial" panose="020B0604020202020204"/>
              </a:rPr>
              <a:t>Client </a:t>
            </a:r>
            <a:r>
              <a:rPr lang="en-US" sz="1600" b="0" strike="noStrike" spc="-1">
                <a:latin typeface="Arial" panose="020B0604020202020204"/>
              </a:rPr>
              <a:t>(Application): Là những ứng dụng mong muốn truy cập vào dữ liệu người dùng. Trước khi được phép tương tác với dữ liệu thì ứng dụng này phải qua bước ủy quyền của User, và phải được kiểm tra xác nhận thông qua API. =&gt; Có thể hiểu là các ứng dụng sử dụng Facebook, Twitter, Google API chẳng hạn.</a:t>
            </a:r>
          </a:p>
          <a:p>
            <a:pPr marL="215900" indent="-215900">
              <a:lnSpc>
                <a:spcPct val="150000"/>
              </a:lnSpc>
              <a:buClr>
                <a:srgbClr val="000000"/>
              </a:buClr>
              <a:buSzPct val="45000"/>
              <a:buFont typeface="Wingdings" panose="05000000000000000000" pitchFamily="2" charset="2"/>
              <a:buChar char=""/>
            </a:pPr>
            <a:r>
              <a:rPr lang="en-US" sz="1600" b="1" strike="noStrike" spc="-1">
                <a:latin typeface="Arial" panose="020B0604020202020204"/>
              </a:rPr>
              <a:t>Resource Server</a:t>
            </a:r>
            <a:r>
              <a:rPr lang="en-US" sz="1600" b="0" strike="noStrike" spc="-1">
                <a:latin typeface="Arial" panose="020B0604020202020204"/>
              </a:rPr>
              <a:t> (API): Nơi lưu trữ thông tin tài khoản của User và được bảo mật.</a:t>
            </a:r>
          </a:p>
          <a:p>
            <a:pPr marL="215900" indent="-215900">
              <a:lnSpc>
                <a:spcPct val="150000"/>
              </a:lnSpc>
              <a:buClr>
                <a:srgbClr val="000000"/>
              </a:buClr>
              <a:buSzPct val="45000"/>
              <a:buFont typeface="Wingdings" panose="05000000000000000000" pitchFamily="2" charset="2"/>
              <a:buChar char=""/>
            </a:pPr>
            <a:r>
              <a:rPr lang="en-US" sz="1600" b="1" strike="noStrike" spc="-1">
                <a:latin typeface="Arial" panose="020B0604020202020204"/>
              </a:rPr>
              <a:t>Authorization Server</a:t>
            </a:r>
            <a:r>
              <a:rPr lang="en-US" sz="1600" b="0" strike="noStrike" spc="-1">
                <a:latin typeface="Arial" panose="020B0604020202020204"/>
              </a:rPr>
              <a:t> (API): làm nhiệm vụ kiểm tra thông tin user (VD: ID), sau đó cấp quyền truy cập cho Application thông qua việc phát sinh "access token".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Shape 1"/>
          <p:cNvSpPr txBox="1"/>
          <p:nvPr/>
        </p:nvSpPr>
        <p:spPr>
          <a:xfrm>
            <a:off x="504000" y="301320"/>
            <a:ext cx="9071640" cy="1262160"/>
          </a:xfrm>
          <a:prstGeom prst="rect">
            <a:avLst/>
          </a:prstGeom>
          <a:noFill/>
          <a:ln>
            <a:noFill/>
          </a:ln>
        </p:spPr>
        <p:txBody>
          <a:bodyPr lIns="0" tIns="0" rIns="0" bIns="0" anchor="ctr">
            <a:spAutoFit/>
          </a:bodyPr>
          <a:lstStyle/>
          <a:p>
            <a:pPr algn="ctr"/>
            <a:r>
              <a:rPr lang="en-US" sz="4400" b="1" strike="noStrike" spc="-1">
                <a:latin typeface="Arial" panose="020B0604020202020204"/>
              </a:rPr>
              <a:t>OAuth2</a:t>
            </a:r>
            <a:endParaRPr lang="en-US" sz="4400" b="0" strike="noStrike" spc="-1">
              <a:latin typeface="Arial" panose="020B0604020202020204"/>
            </a:endParaRPr>
          </a:p>
        </p:txBody>
      </p:sp>
      <p:pic>
        <p:nvPicPr>
          <p:cNvPr id="70" name="Picture 69"/>
          <p:cNvPicPr/>
          <p:nvPr/>
        </p:nvPicPr>
        <p:blipFill>
          <a:blip r:embed="rId2"/>
          <a:stretch>
            <a:fillRect/>
          </a:stretch>
        </p:blipFill>
        <p:spPr>
          <a:xfrm>
            <a:off x="914400" y="1920240"/>
            <a:ext cx="8595360" cy="38404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Shape 1"/>
          <p:cNvSpPr txBox="1"/>
          <p:nvPr/>
        </p:nvSpPr>
        <p:spPr>
          <a:xfrm>
            <a:off x="504000" y="301320"/>
            <a:ext cx="9071640" cy="1262160"/>
          </a:xfrm>
          <a:prstGeom prst="rect">
            <a:avLst/>
          </a:prstGeom>
          <a:noFill/>
          <a:ln>
            <a:noFill/>
          </a:ln>
        </p:spPr>
        <p:txBody>
          <a:bodyPr lIns="0" tIns="0" rIns="0" bIns="0" anchor="ctr">
            <a:spAutoFit/>
          </a:bodyPr>
          <a:lstStyle/>
          <a:p>
            <a:pPr algn="ctr"/>
            <a:r>
              <a:rPr lang="en-US" sz="4400" b="1" strike="noStrike" spc="-1">
                <a:latin typeface="Arial" panose="020B0604020202020204"/>
              </a:rPr>
              <a:t>OAuth2</a:t>
            </a:r>
            <a:endParaRPr lang="en-US" sz="4400" b="0" strike="noStrike" spc="-1">
              <a:latin typeface="Arial" panose="020B0604020202020204"/>
            </a:endParaRPr>
          </a:p>
        </p:txBody>
      </p:sp>
      <p:sp>
        <p:nvSpPr>
          <p:cNvPr id="72" name="TextShape 2"/>
          <p:cNvSpPr txBox="1"/>
          <p:nvPr/>
        </p:nvSpPr>
        <p:spPr>
          <a:xfrm>
            <a:off x="594720" y="1645920"/>
            <a:ext cx="9006480" cy="4389120"/>
          </a:xfrm>
          <a:prstGeom prst="rect">
            <a:avLst/>
          </a:prstGeom>
          <a:noFill/>
          <a:ln>
            <a:noFill/>
          </a:ln>
        </p:spPr>
        <p:txBody>
          <a:bodyPr lIns="90000" tIns="45000" rIns="90000" bIns="45000">
            <a:spAutoFit/>
          </a:bodyPr>
          <a:lstStyle/>
          <a:p>
            <a:pPr>
              <a:lnSpc>
                <a:spcPct val="150000"/>
              </a:lnSpc>
            </a:pPr>
            <a:r>
              <a:rPr lang="en-US" sz="2000" b="0" strike="noStrike" spc="-1">
                <a:latin typeface="Arial" panose="020B0604020202020204"/>
              </a:rPr>
              <a:t>Ví dụ ta có roles trong trường hợp như sau:</a:t>
            </a:r>
          </a:p>
          <a:p>
            <a:pPr>
              <a:lnSpc>
                <a:spcPct val="150000"/>
              </a:lnSpc>
            </a:pPr>
            <a:endParaRPr lang="en-US" sz="20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2000" b="0" strike="noStrike" spc="-1">
                <a:latin typeface="Arial" panose="020B0604020202020204"/>
              </a:rPr>
              <a:t>Resource Owner: Mình</a:t>
            </a:r>
          </a:p>
          <a:p>
            <a:pPr marL="215900" indent="-215900">
              <a:lnSpc>
                <a:spcPct val="150000"/>
              </a:lnSpc>
              <a:buClr>
                <a:srgbClr val="000000"/>
              </a:buClr>
              <a:buSzPct val="45000"/>
              <a:buFont typeface="Wingdings" panose="05000000000000000000" pitchFamily="2" charset="2"/>
              <a:buChar char=""/>
            </a:pPr>
            <a:r>
              <a:rPr lang="en-US" sz="2000" b="0" strike="noStrike" spc="-1">
                <a:latin typeface="Arial" panose="020B0604020202020204"/>
              </a:rPr>
              <a:t>Resource Server: Facebook server</a:t>
            </a:r>
          </a:p>
          <a:p>
            <a:pPr marL="215900" indent="-215900">
              <a:lnSpc>
                <a:spcPct val="150000"/>
              </a:lnSpc>
              <a:buClr>
                <a:srgbClr val="000000"/>
              </a:buClr>
              <a:buSzPct val="45000"/>
              <a:buFont typeface="Wingdings" panose="05000000000000000000" pitchFamily="2" charset="2"/>
              <a:buChar char=""/>
            </a:pPr>
            <a:r>
              <a:rPr lang="en-US" sz="2000" b="0" strike="noStrike" spc="-1">
                <a:latin typeface="Arial" panose="020B0604020202020204"/>
              </a:rPr>
              <a:t>Client: Website Viblo</a:t>
            </a:r>
          </a:p>
          <a:p>
            <a:pPr marL="215900" indent="-215900">
              <a:lnSpc>
                <a:spcPct val="150000"/>
              </a:lnSpc>
              <a:buClr>
                <a:srgbClr val="000000"/>
              </a:buClr>
              <a:buSzPct val="45000"/>
              <a:buFont typeface="Wingdings" panose="05000000000000000000" pitchFamily="2" charset="2"/>
              <a:buChar char=""/>
            </a:pPr>
            <a:r>
              <a:rPr lang="en-US" sz="2000" b="0" strike="noStrike" spc="-1">
                <a:latin typeface="Arial" panose="020B0604020202020204"/>
              </a:rPr>
              <a:t>Authorization Server: Facebook server</a:t>
            </a:r>
          </a:p>
        </p:txBody>
      </p:sp>
      <p:sp>
        <p:nvSpPr>
          <p:cNvPr id="73" name="TextShape 3"/>
          <p:cNvSpPr txBox="1"/>
          <p:nvPr/>
        </p:nvSpPr>
        <p:spPr>
          <a:xfrm>
            <a:off x="822960" y="6858000"/>
            <a:ext cx="8337550" cy="365760"/>
          </a:xfrm>
          <a:prstGeom prst="rect">
            <a:avLst/>
          </a:prstGeom>
          <a:noFill/>
          <a:ln>
            <a:noFill/>
          </a:ln>
        </p:spPr>
        <p:txBody>
          <a:bodyPr wrap="square" lIns="90000" tIns="45000" rIns="90000" bIns="45000">
            <a:spAutoFit/>
          </a:bodyPr>
          <a:lstStyle/>
          <a:p>
            <a:r>
              <a:rPr lang="en-US" sz="1800" b="0" i="1" strike="noStrike" spc="-1">
                <a:latin typeface="Arial" panose="020B0604020202020204"/>
              </a:rPr>
              <a:t>https://viblo.asia/p/introduction-to-oauth2-3OEqGjDpR9bL</a:t>
            </a:r>
            <a:endParaRPr lang="en-US" sz="1800" b="0" strike="noStrike" spc="-1">
              <a:latin typeface="Arial" panose="020B0604020202020204"/>
            </a:endParaRPr>
          </a:p>
        </p:txBody>
      </p:sp>
      <p:sp>
        <p:nvSpPr>
          <p:cNvPr id="74" name="TextShape 4"/>
          <p:cNvSpPr txBox="1"/>
          <p:nvPr/>
        </p:nvSpPr>
        <p:spPr>
          <a:xfrm>
            <a:off x="777875" y="5962015"/>
            <a:ext cx="7907655" cy="365760"/>
          </a:xfrm>
          <a:prstGeom prst="rect">
            <a:avLst/>
          </a:prstGeom>
          <a:noFill/>
          <a:ln>
            <a:noFill/>
          </a:ln>
        </p:spPr>
        <p:txBody>
          <a:bodyPr wrap="square" lIns="90000" tIns="45000" rIns="90000" bIns="45000">
            <a:spAutoFit/>
          </a:bodyPr>
          <a:lstStyle/>
          <a:p>
            <a:r>
              <a:rPr lang="en-US" sz="1800" b="0" strike="noStrike" spc="-1">
                <a:latin typeface="Arial" panose="020B0604020202020204"/>
              </a:rPr>
              <a:t>The OAuth 2.0 Authorization Framework</a:t>
            </a:r>
          </a:p>
        </p:txBody>
      </p:sp>
      <p:sp>
        <p:nvSpPr>
          <p:cNvPr id="75" name="TextShape 5"/>
          <p:cNvSpPr txBox="1"/>
          <p:nvPr/>
        </p:nvSpPr>
        <p:spPr>
          <a:xfrm>
            <a:off x="822960" y="6419215"/>
            <a:ext cx="7764145" cy="365760"/>
          </a:xfrm>
          <a:prstGeom prst="rect">
            <a:avLst/>
          </a:prstGeom>
          <a:noFill/>
          <a:ln>
            <a:noFill/>
          </a:ln>
        </p:spPr>
        <p:txBody>
          <a:bodyPr wrap="square" lIns="90000" tIns="45000" rIns="90000" bIns="45000">
            <a:spAutoFit/>
          </a:bodyPr>
          <a:lstStyle/>
          <a:p>
            <a:r>
              <a:rPr lang="en-US" sz="1800" b="0" i="1" strike="noStrike" spc="-1">
                <a:latin typeface="Arial" panose="020B0604020202020204"/>
              </a:rPr>
              <a:t>https://tools.ietf.org/html/rfc6749#section-1.3.1</a:t>
            </a:r>
            <a:endParaRPr lang="en-US" sz="1800" b="0" strike="noStrike" spc="-1">
              <a:latin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Shape 1"/>
          <p:cNvSpPr txBox="1"/>
          <p:nvPr/>
        </p:nvSpPr>
        <p:spPr>
          <a:xfrm>
            <a:off x="504000" y="301320"/>
            <a:ext cx="9071640" cy="1262160"/>
          </a:xfrm>
          <a:prstGeom prst="rect">
            <a:avLst/>
          </a:prstGeom>
          <a:noFill/>
          <a:ln>
            <a:noFill/>
          </a:ln>
        </p:spPr>
        <p:txBody>
          <a:bodyPr lIns="0" tIns="0" rIns="0" bIns="0" anchor="ctr">
            <a:spAutoFit/>
          </a:bodyPr>
          <a:lstStyle/>
          <a:p>
            <a:pPr algn="ctr"/>
            <a:r>
              <a:rPr lang="en-US" sz="4400" b="1" strike="noStrike" spc="-1">
                <a:latin typeface="Arial" panose="020B0604020202020204"/>
              </a:rPr>
              <a:t>OAuth2</a:t>
            </a:r>
            <a:endParaRPr lang="en-US" sz="4400" b="0" strike="noStrike" spc="-1">
              <a:latin typeface="Arial" panose="020B0604020202020204"/>
            </a:endParaRPr>
          </a:p>
        </p:txBody>
      </p:sp>
      <p:sp>
        <p:nvSpPr>
          <p:cNvPr id="77" name="TextShape 2"/>
          <p:cNvSpPr txBox="1"/>
          <p:nvPr/>
        </p:nvSpPr>
        <p:spPr>
          <a:xfrm>
            <a:off x="594720" y="1645920"/>
            <a:ext cx="9006480" cy="2397125"/>
          </a:xfrm>
          <a:prstGeom prst="rect">
            <a:avLst/>
          </a:prstGeom>
          <a:noFill/>
          <a:ln>
            <a:noFill/>
          </a:ln>
        </p:spPr>
        <p:txBody>
          <a:bodyPr lIns="90000" tIns="45000" rIns="90000" bIns="45000">
            <a:spAutoFit/>
          </a:bodyPr>
          <a:lstStyle/>
          <a:p>
            <a:pPr>
              <a:lnSpc>
                <a:spcPct val="150000"/>
              </a:lnSpc>
            </a:pPr>
            <a:r>
              <a:rPr lang="en-US" sz="2000" b="0" strike="noStrike" spc="-1">
                <a:latin typeface="Arial" panose="020B0604020202020204"/>
              </a:rPr>
              <a:t>Ví dụ ta có roles trong trường hợp như sau:</a:t>
            </a:r>
          </a:p>
          <a:p>
            <a:pPr marL="215900" indent="-215900">
              <a:lnSpc>
                <a:spcPct val="150000"/>
              </a:lnSpc>
              <a:buClr>
                <a:srgbClr val="000000"/>
              </a:buClr>
              <a:buSzPct val="45000"/>
              <a:buFont typeface="Wingdings" panose="05000000000000000000" pitchFamily="2" charset="2"/>
              <a:buChar char=""/>
            </a:pPr>
            <a:r>
              <a:rPr lang="en-US" sz="2000" b="0" strike="noStrike" spc="-1">
                <a:latin typeface="Arial" panose="020B0604020202020204"/>
              </a:rPr>
              <a:t>Resource Owner: Mình</a:t>
            </a:r>
          </a:p>
          <a:p>
            <a:pPr marL="215900" indent="-215900">
              <a:lnSpc>
                <a:spcPct val="150000"/>
              </a:lnSpc>
              <a:buClr>
                <a:srgbClr val="000000"/>
              </a:buClr>
              <a:buSzPct val="45000"/>
              <a:buFont typeface="Wingdings" panose="05000000000000000000" pitchFamily="2" charset="2"/>
              <a:buChar char=""/>
            </a:pPr>
            <a:r>
              <a:rPr lang="en-US" sz="2000" b="0" strike="noStrike" spc="-1">
                <a:latin typeface="Arial" panose="020B0604020202020204"/>
              </a:rPr>
              <a:t>Resource Server: Facebook server</a:t>
            </a:r>
          </a:p>
          <a:p>
            <a:pPr marL="215900" indent="-215900">
              <a:lnSpc>
                <a:spcPct val="150000"/>
              </a:lnSpc>
              <a:buClr>
                <a:srgbClr val="000000"/>
              </a:buClr>
              <a:buSzPct val="45000"/>
              <a:buFont typeface="Wingdings" panose="05000000000000000000" pitchFamily="2" charset="2"/>
              <a:buChar char=""/>
            </a:pPr>
            <a:r>
              <a:rPr lang="en-US" sz="2000" b="0" strike="noStrike" spc="-1">
                <a:latin typeface="Arial" panose="020B0604020202020204"/>
              </a:rPr>
              <a:t>Client: Website Viblo</a:t>
            </a:r>
          </a:p>
          <a:p>
            <a:pPr marL="215900" indent="-215900">
              <a:lnSpc>
                <a:spcPct val="150000"/>
              </a:lnSpc>
              <a:buClr>
                <a:srgbClr val="000000"/>
              </a:buClr>
              <a:buSzPct val="45000"/>
              <a:buFont typeface="Wingdings" panose="05000000000000000000" pitchFamily="2" charset="2"/>
              <a:buChar char=""/>
            </a:pPr>
            <a:r>
              <a:rPr lang="en-US" sz="2000" b="0" strike="noStrike" spc="-1">
                <a:latin typeface="Arial" panose="020B0604020202020204"/>
              </a:rPr>
              <a:t>Authorization Server: Facebook server</a:t>
            </a:r>
          </a:p>
        </p:txBody>
      </p:sp>
      <p:sp>
        <p:nvSpPr>
          <p:cNvPr id="78" name="TextShape 3"/>
          <p:cNvSpPr txBox="1"/>
          <p:nvPr/>
        </p:nvSpPr>
        <p:spPr>
          <a:xfrm>
            <a:off x="822960" y="6858000"/>
            <a:ext cx="8948420" cy="365760"/>
          </a:xfrm>
          <a:prstGeom prst="rect">
            <a:avLst/>
          </a:prstGeom>
          <a:noFill/>
          <a:ln>
            <a:noFill/>
          </a:ln>
        </p:spPr>
        <p:txBody>
          <a:bodyPr wrap="square" lIns="90000" tIns="45000" rIns="90000" bIns="45000">
            <a:spAutoFit/>
          </a:bodyPr>
          <a:lstStyle/>
          <a:p>
            <a:r>
              <a:rPr lang="en-US" sz="1800" b="0" strike="noStrike" spc="-1">
                <a:latin typeface="Arial" panose="020B0604020202020204"/>
              </a:rPr>
              <a:t>https://viblo.asia/p/introduction-to-oauth2-3OEqGjDpR9bL</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extShape 1"/>
          <p:cNvSpPr txBox="1"/>
          <p:nvPr/>
        </p:nvSpPr>
        <p:spPr>
          <a:xfrm>
            <a:off x="504000" y="301320"/>
            <a:ext cx="9071640" cy="1262160"/>
          </a:xfrm>
          <a:prstGeom prst="rect">
            <a:avLst/>
          </a:prstGeom>
          <a:noFill/>
          <a:ln>
            <a:noFill/>
          </a:ln>
        </p:spPr>
        <p:txBody>
          <a:bodyPr lIns="0" tIns="0" rIns="0" bIns="0" anchor="ctr">
            <a:spAutoFit/>
          </a:bodyPr>
          <a:lstStyle/>
          <a:p>
            <a:pPr algn="ctr"/>
            <a:r>
              <a:rPr lang="en-US" sz="4400" b="1" strike="noStrike" spc="-1">
                <a:latin typeface="Arial" panose="020B0604020202020204"/>
              </a:rPr>
              <a:t>OAuth2</a:t>
            </a:r>
            <a:endParaRPr lang="en-US" sz="4400" b="0" strike="noStrike" spc="-1">
              <a:latin typeface="Arial" panose="020B0604020202020204"/>
            </a:endParaRPr>
          </a:p>
        </p:txBody>
      </p:sp>
      <p:sp>
        <p:nvSpPr>
          <p:cNvPr id="80" name="TextShape 2"/>
          <p:cNvSpPr txBox="1"/>
          <p:nvPr/>
        </p:nvSpPr>
        <p:spPr>
          <a:xfrm>
            <a:off x="594720" y="1645920"/>
            <a:ext cx="9006480" cy="4389120"/>
          </a:xfrm>
          <a:prstGeom prst="rect">
            <a:avLst/>
          </a:prstGeom>
          <a:noFill/>
          <a:ln>
            <a:noFill/>
          </a:ln>
        </p:spPr>
        <p:txBody>
          <a:bodyPr lIns="90000" tIns="45000" rIns="90000" bIns="45000">
            <a:spAutoFit/>
          </a:bodyPr>
          <a:lstStyle/>
          <a:p>
            <a:pPr>
              <a:lnSpc>
                <a:spcPct val="150000"/>
              </a:lnSpc>
            </a:pPr>
            <a:r>
              <a:rPr lang="en-US" sz="1800" b="1" strike="noStrike" spc="-1">
                <a:latin typeface="Arial" panose="020B0604020202020204"/>
              </a:rPr>
              <a:t>Kịch bản</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Từ Viblo, ta muốn login thông qua Facebook.</a:t>
            </a: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Browser redirect tới trang chứng thực của Facebook (Authorization Server).</a:t>
            </a: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Nếu ta cho phép truy cập, browser sẽ redirect ta về Viblo cùng với Access Token trên URI. Ví dụ như callback: http://viblo.asia/auth/callback&amp;access_token=MynBTzUGYX8bHTnyLpZ4</a:t>
            </a: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Access token này sẽ được client lấy và sử dụng khi truy cập tới Facebook lấy tài nguyên. Ví dụ: https://graph.facebook.com/me?access_token=MynBTzUGYX8bHTnyLpZ4</a:t>
            </a:r>
          </a:p>
          <a:p>
            <a:pPr>
              <a:lnSpc>
                <a:spcPct val="150000"/>
              </a:lnSpc>
            </a:pPr>
            <a:r>
              <a:rPr lang="en-US" sz="1800" b="0" strike="noStrike" spc="-1">
                <a:latin typeface="Arial" panose="020B0604020202020204"/>
              </a:rPr>
              <a:t>Facebook dựa vào Token, nhận ra là thanh niên đã đăng ký trước đó, cho phép truy cập và trả về dữ liệu.</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Shape 1"/>
          <p:cNvSpPr txBox="1"/>
          <p:nvPr/>
        </p:nvSpPr>
        <p:spPr>
          <a:xfrm>
            <a:off x="504000" y="301320"/>
            <a:ext cx="9071640" cy="1262160"/>
          </a:xfrm>
          <a:prstGeom prst="rect">
            <a:avLst/>
          </a:prstGeom>
          <a:noFill/>
          <a:ln>
            <a:noFill/>
          </a:ln>
        </p:spPr>
        <p:txBody>
          <a:bodyPr lIns="0" tIns="0" rIns="0" bIns="0" anchor="ctr">
            <a:spAutoFit/>
          </a:bodyPr>
          <a:lstStyle/>
          <a:p>
            <a:pPr algn="ctr"/>
            <a:r>
              <a:rPr lang="en-US" sz="4400" b="1" strike="noStrike" spc="-1">
                <a:latin typeface="Arial" panose="020B0604020202020204"/>
              </a:rPr>
              <a:t>OAuth2</a:t>
            </a:r>
            <a:endParaRPr lang="en-US" sz="4400" b="0" strike="noStrike" spc="-1">
              <a:latin typeface="Arial" panose="020B0604020202020204"/>
            </a:endParaRPr>
          </a:p>
        </p:txBody>
      </p:sp>
      <p:sp>
        <p:nvSpPr>
          <p:cNvPr id="82" name="TextShape 2"/>
          <p:cNvSpPr txBox="1"/>
          <p:nvPr/>
        </p:nvSpPr>
        <p:spPr>
          <a:xfrm>
            <a:off x="594720" y="1645920"/>
            <a:ext cx="9006480" cy="4389120"/>
          </a:xfrm>
          <a:prstGeom prst="rect">
            <a:avLst/>
          </a:prstGeom>
          <a:noFill/>
          <a:ln>
            <a:noFill/>
          </a:ln>
        </p:spPr>
        <p:txBody>
          <a:bodyPr lIns="90000" tIns="45000" rIns="90000" bIns="45000">
            <a:spAutoFit/>
          </a:bodyPr>
          <a:lstStyle/>
          <a:p>
            <a:pPr>
              <a:lnSpc>
                <a:spcPct val="150000"/>
              </a:lnSpc>
            </a:pPr>
            <a:r>
              <a:rPr lang="en-US" sz="1800" b="1" strike="noStrike" spc="-1">
                <a:latin typeface="Arial" panose="020B0604020202020204"/>
              </a:rPr>
              <a:t>OAuth2 Grant Types: có 4 grant type khác nhau:</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1" strike="noStrike" spc="-1">
                <a:latin typeface="Arial" panose="020B0604020202020204"/>
              </a:rPr>
              <a:t>Authorization Code:</a:t>
            </a:r>
            <a:r>
              <a:rPr lang="en-US" sz="1800" b="0" strike="noStrike" spc="-1">
                <a:latin typeface="Arial" panose="020B0604020202020204"/>
              </a:rPr>
              <a:t> used with server-side Applications</a:t>
            </a:r>
          </a:p>
          <a:p>
            <a:pPr marL="215900" indent="-215900">
              <a:lnSpc>
                <a:spcPct val="150000"/>
              </a:lnSpc>
              <a:buClr>
                <a:srgbClr val="000000"/>
              </a:buClr>
              <a:buSzPct val="45000"/>
              <a:buFont typeface="Wingdings" panose="05000000000000000000" pitchFamily="2" charset="2"/>
              <a:buChar char=""/>
            </a:pPr>
            <a:r>
              <a:rPr lang="en-US" sz="1800" b="1" strike="noStrike" spc="-1">
                <a:latin typeface="Arial" panose="020B0604020202020204"/>
              </a:rPr>
              <a:t>Implicit</a:t>
            </a:r>
            <a:r>
              <a:rPr lang="en-US" sz="1800" b="0" strike="noStrike" spc="-1">
                <a:latin typeface="Arial" panose="020B0604020202020204"/>
              </a:rPr>
              <a:t>: used with Mobile Apps or Web Applications (applications that run on the user's device)</a:t>
            </a:r>
          </a:p>
          <a:p>
            <a:pPr marL="215900" indent="-215900">
              <a:lnSpc>
                <a:spcPct val="150000"/>
              </a:lnSpc>
              <a:buClr>
                <a:srgbClr val="000000"/>
              </a:buClr>
              <a:buSzPct val="45000"/>
              <a:buFont typeface="Wingdings" panose="05000000000000000000" pitchFamily="2" charset="2"/>
              <a:buChar char=""/>
            </a:pPr>
            <a:r>
              <a:rPr lang="en-US" sz="1800" b="1" strike="noStrike" spc="-1">
                <a:latin typeface="Arial" panose="020B0604020202020204"/>
              </a:rPr>
              <a:t>Resource Owner Password Credentials</a:t>
            </a:r>
            <a:r>
              <a:rPr lang="en-US" sz="1800" b="0" strike="noStrike" spc="-1">
                <a:latin typeface="Arial" panose="020B0604020202020204"/>
              </a:rPr>
              <a:t>: used with trusted Applications, such as those owned by the service itself</a:t>
            </a:r>
          </a:p>
          <a:p>
            <a:pPr marL="215900" indent="-215900">
              <a:lnSpc>
                <a:spcPct val="150000"/>
              </a:lnSpc>
              <a:buClr>
                <a:srgbClr val="000000"/>
              </a:buClr>
              <a:buSzPct val="45000"/>
              <a:buFont typeface="Wingdings" panose="05000000000000000000" pitchFamily="2" charset="2"/>
              <a:buChar char=""/>
            </a:pPr>
            <a:r>
              <a:rPr lang="en-US" sz="1800" b="1" strike="noStrike" spc="-1">
                <a:latin typeface="Arial" panose="020B0604020202020204"/>
              </a:rPr>
              <a:t>Client Credentials:</a:t>
            </a:r>
            <a:r>
              <a:rPr lang="en-US" sz="1800" b="0" strike="noStrike" spc="-1">
                <a:latin typeface="Arial" panose="020B0604020202020204"/>
              </a:rPr>
              <a:t> used with Applications API access</a:t>
            </a:r>
          </a:p>
          <a:p>
            <a:pPr marL="215900" indent="-215900">
              <a:lnSpc>
                <a:spcPct val="150000"/>
              </a:lnSpc>
              <a:buClr>
                <a:srgbClr val="000000"/>
              </a:buClr>
              <a:buSzPct val="45000"/>
              <a:buFont typeface="Wingdings" panose="05000000000000000000" pitchFamily="2" charset="2"/>
              <a:buChar char=""/>
            </a:pP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i="1" strike="noStrike" spc="-1">
                <a:latin typeface="Arial" panose="020B0604020202020204"/>
              </a:rPr>
              <a:t>Link: https://www.devglan.com/spring-security/spring-boot-oauth2-angular</a:t>
            </a:r>
            <a:endParaRPr lang="en-US" sz="1800" b="0" strike="noStrike" spc="-1">
              <a:latin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Shape 1"/>
          <p:cNvSpPr txBox="1"/>
          <p:nvPr/>
        </p:nvSpPr>
        <p:spPr>
          <a:xfrm>
            <a:off x="504000" y="301320"/>
            <a:ext cx="9071640" cy="1262160"/>
          </a:xfrm>
          <a:prstGeom prst="rect">
            <a:avLst/>
          </a:prstGeom>
          <a:noFill/>
          <a:ln>
            <a:noFill/>
          </a:ln>
        </p:spPr>
        <p:txBody>
          <a:bodyPr lIns="0" tIns="0" rIns="0" bIns="0" anchor="ctr">
            <a:spAutoFit/>
          </a:bodyPr>
          <a:lstStyle/>
          <a:p>
            <a:pPr algn="ctr"/>
            <a:r>
              <a:rPr lang="en-US" sz="4400" b="1" strike="noStrike" spc="-1">
                <a:latin typeface="Arial" panose="020B0604020202020204"/>
              </a:rPr>
              <a:t>JMS - ActiveMQ</a:t>
            </a:r>
            <a:endParaRPr lang="en-US" sz="4400" b="0" strike="noStrike" spc="-1">
              <a:latin typeface="Arial" panose="020B0604020202020204"/>
            </a:endParaRPr>
          </a:p>
        </p:txBody>
      </p:sp>
      <p:sp>
        <p:nvSpPr>
          <p:cNvPr id="84" name="TextShape 2"/>
          <p:cNvSpPr txBox="1"/>
          <p:nvPr/>
        </p:nvSpPr>
        <p:spPr>
          <a:xfrm>
            <a:off x="594720" y="1645920"/>
            <a:ext cx="9006480" cy="4389120"/>
          </a:xfrm>
          <a:prstGeom prst="rect">
            <a:avLst/>
          </a:prstGeom>
          <a:noFill/>
          <a:ln>
            <a:noFill/>
          </a:ln>
        </p:spPr>
        <p:txBody>
          <a:bodyPr lIns="90000" tIns="45000" rIns="90000" bIns="45000">
            <a:spAutoFit/>
          </a:bodyPr>
          <a:lstStyle/>
          <a:p>
            <a:pPr>
              <a:lnSpc>
                <a:spcPct val="150000"/>
              </a:lnSpc>
            </a:pPr>
            <a:r>
              <a:rPr lang="en-US" sz="1800" b="1" strike="noStrike" spc="-1">
                <a:latin typeface="Arial" panose="020B0604020202020204"/>
              </a:rPr>
              <a:t>JMS?</a:t>
            </a:r>
            <a:endParaRPr lang="en-US" sz="1800" b="0" strike="noStrike" spc="-1">
              <a:latin typeface="Arial" panose="020B0604020202020204"/>
            </a:endParaRPr>
          </a:p>
          <a:p>
            <a:pPr>
              <a:lnSpc>
                <a:spcPct val="150000"/>
              </a:lnSpc>
            </a:pPr>
            <a:r>
              <a:rPr lang="en-US" sz="1800" b="0" strike="noStrike" spc="-1">
                <a:latin typeface="Arial" panose="020B0604020202020204"/>
              </a:rPr>
              <a:t>Java Message Service (JMS) API là một phần của kỹ thuật Java Enterprice Edition (JEE). JMS là tất cả những gì thuộc về việc gửi và nhận tin giữa hai hay nhiều client.- Nó là một đặc điểm kỹ thuật mô tả một phương thức tạo bởi trương trình Java cho việc tạo, gửi và nhận tin nhắn.- JMS API cho phép lới lỏng việc liên kết thông tin, và gửi tin một cách bất đồng bộ</a:t>
            </a:r>
          </a:p>
          <a:p>
            <a:pPr>
              <a:lnSpc>
                <a:spcPct val="150000"/>
              </a:lnSpc>
            </a:pPr>
            <a:endParaRPr lang="en-US" sz="1800" b="0" strike="noStrike" spc="-1">
              <a:latin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504000" y="301320"/>
            <a:ext cx="9071640" cy="1262160"/>
          </a:xfrm>
          <a:prstGeom prst="rect">
            <a:avLst/>
          </a:prstGeom>
          <a:noFill/>
          <a:ln>
            <a:noFill/>
          </a:ln>
        </p:spPr>
        <p:txBody>
          <a:bodyPr lIns="0" tIns="0" rIns="0" bIns="0" anchor="ctr">
            <a:spAutoFit/>
          </a:bodyPr>
          <a:lstStyle/>
          <a:p>
            <a:pPr algn="ctr"/>
            <a:r>
              <a:rPr lang="en-US" sz="4400" b="1" strike="noStrike" spc="-1">
                <a:latin typeface="Arial" panose="020B0604020202020204"/>
              </a:rPr>
              <a:t>JMS - ActiveMQ</a:t>
            </a:r>
            <a:endParaRPr lang="en-US" sz="4400" b="0" strike="noStrike" spc="-1">
              <a:latin typeface="Arial" panose="020B0604020202020204"/>
            </a:endParaRPr>
          </a:p>
        </p:txBody>
      </p:sp>
      <p:sp>
        <p:nvSpPr>
          <p:cNvPr id="86" name="TextShape 2"/>
          <p:cNvSpPr txBox="1"/>
          <p:nvPr/>
        </p:nvSpPr>
        <p:spPr>
          <a:xfrm>
            <a:off x="594720" y="1645920"/>
            <a:ext cx="9006480" cy="4389120"/>
          </a:xfrm>
          <a:prstGeom prst="rect">
            <a:avLst/>
          </a:prstGeom>
          <a:noFill/>
          <a:ln>
            <a:noFill/>
          </a:ln>
        </p:spPr>
        <p:txBody>
          <a:bodyPr lIns="90000" tIns="45000" rIns="90000" bIns="45000">
            <a:spAutoFit/>
          </a:bodyPr>
          <a:lstStyle/>
          <a:p>
            <a:pPr>
              <a:lnSpc>
                <a:spcPct val="150000"/>
              </a:lnSpc>
            </a:pPr>
            <a:r>
              <a:rPr lang="en-US" sz="1800" b="1" strike="noStrike" spc="-1">
                <a:latin typeface="Arial" panose="020B0604020202020204"/>
              </a:rPr>
              <a:t>Kiến trúc</a:t>
            </a:r>
            <a:endParaRPr lang="en-US" sz="1800" b="0" strike="noStrike" spc="-1">
              <a:latin typeface="Arial" panose="020B0604020202020204"/>
            </a:endParaRPr>
          </a:p>
          <a:p>
            <a:pPr>
              <a:lnSpc>
                <a:spcPct val="150000"/>
              </a:lnSpc>
            </a:pPr>
            <a:endParaRPr lang="en-US" sz="1800" b="0" strike="noStrike" spc="-1">
              <a:latin typeface="Arial" panose="020B0604020202020204"/>
            </a:endParaRPr>
          </a:p>
          <a:p>
            <a:pPr>
              <a:lnSpc>
                <a:spcPct val="150000"/>
              </a:lnSpc>
            </a:pPr>
            <a:endParaRPr lang="en-US" sz="1800" b="0" strike="noStrike" spc="-1">
              <a:latin typeface="Arial" panose="020B0604020202020204"/>
            </a:endParaRPr>
          </a:p>
        </p:txBody>
      </p:sp>
      <p:pic>
        <p:nvPicPr>
          <p:cNvPr id="87" name="Picture 86"/>
          <p:cNvPicPr/>
          <p:nvPr/>
        </p:nvPicPr>
        <p:blipFill>
          <a:blip r:embed="rId2"/>
          <a:stretch>
            <a:fillRect/>
          </a:stretch>
        </p:blipFill>
        <p:spPr>
          <a:xfrm>
            <a:off x="1280160" y="2151000"/>
            <a:ext cx="7857720" cy="45241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504000" y="301320"/>
            <a:ext cx="9071640" cy="1262160"/>
          </a:xfrm>
          <a:prstGeom prst="rect">
            <a:avLst/>
          </a:prstGeom>
          <a:noFill/>
          <a:ln>
            <a:noFill/>
          </a:ln>
        </p:spPr>
        <p:txBody>
          <a:bodyPr lIns="0" tIns="0" rIns="0" bIns="0" anchor="ctr">
            <a:spAutoFit/>
          </a:bodyPr>
          <a:lstStyle/>
          <a:p>
            <a:pPr algn="ctr"/>
            <a:r>
              <a:rPr lang="en-US" sz="4400" b="1" strike="noStrike" spc="-1">
                <a:latin typeface="Arial" panose="020B0604020202020204"/>
              </a:rPr>
              <a:t>JMS - ActiveMQ</a:t>
            </a:r>
            <a:endParaRPr lang="en-US" sz="4400" b="0" strike="noStrike" spc="-1">
              <a:latin typeface="Arial" panose="020B0604020202020204"/>
            </a:endParaRPr>
          </a:p>
        </p:txBody>
      </p:sp>
      <p:sp>
        <p:nvSpPr>
          <p:cNvPr id="89" name="TextShape 2"/>
          <p:cNvSpPr txBox="1"/>
          <p:nvPr/>
        </p:nvSpPr>
        <p:spPr>
          <a:xfrm>
            <a:off x="594720" y="1645920"/>
            <a:ext cx="9006480" cy="5846760"/>
          </a:xfrm>
          <a:prstGeom prst="rect">
            <a:avLst/>
          </a:prstGeom>
          <a:noFill/>
          <a:ln>
            <a:noFill/>
          </a:ln>
        </p:spPr>
        <p:txBody>
          <a:bodyPr lIns="90000" tIns="45000" rIns="90000" bIns="45000">
            <a:spAutoFit/>
          </a:bodyPr>
          <a:lstStyle/>
          <a:p>
            <a:pPr>
              <a:lnSpc>
                <a:spcPct val="150000"/>
              </a:lnSpc>
            </a:pPr>
            <a:r>
              <a:rPr lang="en-US" sz="1800" b="1" strike="noStrike" spc="-1">
                <a:latin typeface="Arial" panose="020B0604020202020204"/>
              </a:rPr>
              <a:t>Bao gồm các thành phần:</a:t>
            </a:r>
            <a:endParaRPr lang="en-US" sz="1800" b="0" strike="noStrike" spc="-1">
              <a:latin typeface="Arial" panose="020B0604020202020204"/>
            </a:endParaRPr>
          </a:p>
          <a:p>
            <a:pPr>
              <a:lnSpc>
                <a:spcPct val="150000"/>
              </a:lnSpc>
            </a:pPr>
            <a:r>
              <a:rPr lang="en-US" sz="1800" b="1" strike="noStrike" spc="-1">
                <a:latin typeface="Arial" panose="020B0604020202020204"/>
              </a:rPr>
              <a:t>Producer/Publisher:</a:t>
            </a:r>
            <a:r>
              <a:rPr lang="en-US" sz="1800" b="0" strike="noStrike" spc="-1">
                <a:latin typeface="Arial" panose="020B0604020202020204"/>
              </a:rPr>
              <a:t> Thành phần tạo và gửi tin Broker trung gian hay Message Oriented Middleware (MOM)</a:t>
            </a:r>
          </a:p>
          <a:p>
            <a:pPr>
              <a:lnSpc>
                <a:spcPct val="150000"/>
              </a:lnSpc>
            </a:pPr>
            <a:r>
              <a:rPr lang="en-US" sz="1800" b="1" strike="noStrike" spc="-1">
                <a:latin typeface="Arial" panose="020B0604020202020204"/>
              </a:rPr>
              <a:t>Consumer/Subcriber:</a:t>
            </a:r>
            <a:r>
              <a:rPr lang="en-US" sz="1800" b="0" strike="noStrike" spc="-1">
                <a:latin typeface="Arial" panose="020B0604020202020204"/>
              </a:rPr>
              <a:t> Thành phần nhận tinProducer và Consumer là những ứng dụng Java. </a:t>
            </a:r>
          </a:p>
          <a:p>
            <a:pPr>
              <a:lnSpc>
                <a:spcPct val="150000"/>
              </a:lnSpc>
            </a:pPr>
            <a:r>
              <a:rPr lang="en-US" sz="1800" b="0" strike="noStrike" spc="-1">
                <a:latin typeface="Arial" panose="020B0604020202020204"/>
              </a:rPr>
              <a:t>Còn MOM là ứng dụng trung gian.</a:t>
            </a:r>
          </a:p>
          <a:p>
            <a:pPr>
              <a:lnSpc>
                <a:spcPct val="150000"/>
              </a:lnSpc>
            </a:pPr>
            <a:r>
              <a:rPr lang="en-US" sz="1800" b="0" strike="noStrike" spc="-1">
                <a:latin typeface="Arial" panose="020B0604020202020204"/>
              </a:rPr>
              <a:t>Một số MOM tiêu biểu:</a:t>
            </a: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Weblogic -	Oracle</a:t>
            </a: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MQSeries	- IBM</a:t>
            </a: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JBOSSMQ	- JBOSS</a:t>
            </a: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SonigMQ	- Progress</a:t>
            </a: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TIBCO EMS	- TIBCO</a:t>
            </a: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ActiveMQ	- Apache</a:t>
            </a:r>
          </a:p>
          <a:p>
            <a:pPr>
              <a:lnSpc>
                <a:spcPct val="150000"/>
              </a:lnSpc>
            </a:pPr>
            <a:endParaRPr lang="en-US" sz="1800" b="0" strike="noStrike" spc="-1">
              <a:latin typeface="Arial" panose="020B0604020202020204"/>
            </a:endParaRPr>
          </a:p>
          <a:p>
            <a:pPr>
              <a:lnSpc>
                <a:spcPct val="150000"/>
              </a:lnSpc>
            </a:pPr>
            <a:endParaRPr lang="en-US" sz="1800" b="0" strike="noStrike" spc="-1">
              <a:latin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504000" y="615535"/>
            <a:ext cx="9071640" cy="676910"/>
          </a:xfrm>
          <a:prstGeom prst="rect">
            <a:avLst/>
          </a:prstGeom>
          <a:noFill/>
          <a:ln>
            <a:noFill/>
          </a:ln>
        </p:spPr>
        <p:txBody>
          <a:bodyPr lIns="0" tIns="0" rIns="0" bIns="0" anchor="ctr">
            <a:spAutoFit/>
          </a:bodyPr>
          <a:lstStyle/>
          <a:p>
            <a:pPr algn="ctr"/>
            <a:r>
              <a:rPr lang="en-US" sz="4400" b="0" strike="noStrike" spc="-1">
                <a:latin typeface="Arial" panose="020B0604020202020204"/>
              </a:rPr>
              <a:t>Overview</a:t>
            </a:r>
          </a:p>
        </p:txBody>
      </p:sp>
      <p:sp>
        <p:nvSpPr>
          <p:cNvPr id="3" name="Text Box 2"/>
          <p:cNvSpPr txBox="1"/>
          <p:nvPr/>
        </p:nvSpPr>
        <p:spPr>
          <a:xfrm>
            <a:off x="1295400" y="1763395"/>
            <a:ext cx="7798435" cy="4769485"/>
          </a:xfrm>
          <a:prstGeom prst="rect">
            <a:avLst/>
          </a:prstGeom>
          <a:noFill/>
        </p:spPr>
        <p:txBody>
          <a:bodyPr wrap="square" rtlCol="0" anchor="t">
            <a:spAutoFit/>
          </a:bodyPr>
          <a:lstStyle/>
          <a:p>
            <a:r>
              <a:rPr lang="en-US" sz="1600" b="1"/>
              <a:t>Spring là gì?</a:t>
            </a:r>
          </a:p>
          <a:p>
            <a:r>
              <a:rPr lang="en-US" sz="1600"/>
              <a:t>Spring là một open source framework dành cho Java Enterprise. Core feature của Spring có thể dùng để xây dựng bất cứ Java application nào, các extensions của Spring có thể được sử dụng cho việc xây dựng web application trên nền tảng Java EE. Spring framework cũng hướng tới mục tiêu làm cho việc phát triển các ứng dụng trên nền tảng Java EE dễ dàng hơn và thúc đẩy việc lập trình tốt hơn bằng model POJO-based.</a:t>
            </a:r>
          </a:p>
          <a:p>
            <a:endParaRPr lang="en-US" sz="1600"/>
          </a:p>
          <a:p>
            <a:r>
              <a:rPr lang="en-US" sz="1600" b="1"/>
              <a:t>Lợi ích mà Spring framework mang lại</a:t>
            </a:r>
          </a:p>
          <a:p>
            <a:r>
              <a:rPr lang="en-US" sz="1600"/>
              <a:t>Spring framwork mang lại cho chúng ta sự gọn nhẹ (</a:t>
            </a:r>
            <a:r>
              <a:rPr lang="en-US" sz="1600" b="1"/>
              <a:t>lightweight</a:t>
            </a:r>
            <a:r>
              <a:rPr lang="en-US" sz="1600"/>
              <a:t>), sử dụng Inversion of control (</a:t>
            </a:r>
            <a:r>
              <a:rPr lang="en-US" sz="1600" b="1"/>
              <a:t>IoC</a:t>
            </a:r>
            <a:r>
              <a:rPr lang="en-US" sz="1600"/>
              <a:t>) để giúp loose coupling, sử dụng Aspect oriented programming để tách biệt các thành phần business, có container nới quản lý tất cả life cycle và config của các object trong application, phát triển ứng dụng đơn giản với MVC, có transaction management, cung cấp các API tiện lợi cho việc handling exception.</a:t>
            </a:r>
          </a:p>
          <a:p>
            <a:endParaRPr lang="en-US" sz="1600"/>
          </a:p>
          <a:p>
            <a:r>
              <a:rPr lang="en-US" sz="1600" b="1"/>
              <a:t>SpringBoot là gì?</a:t>
            </a:r>
          </a:p>
          <a:p>
            <a:r>
              <a:rPr lang="en-US" sz="1600"/>
              <a:t>SpringBoot về cơ bản là một phần mở rộng của Spring framework đã loại bỏ các cấu hình được viết sẵn cần thiết để cài đặt một ứng dụng Spring.</a:t>
            </a:r>
          </a:p>
          <a:p>
            <a:r>
              <a:rPr lang="en-US" sz="1600"/>
              <a:t>Spring Boot Framework được sử dụng rộng rãi để phát triển các REST APIs.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504000" y="301320"/>
            <a:ext cx="9071640" cy="1262160"/>
          </a:xfrm>
          <a:prstGeom prst="rect">
            <a:avLst/>
          </a:prstGeom>
          <a:noFill/>
          <a:ln>
            <a:noFill/>
          </a:ln>
        </p:spPr>
        <p:txBody>
          <a:bodyPr lIns="0" tIns="0" rIns="0" bIns="0" anchor="ctr">
            <a:spAutoFit/>
          </a:bodyPr>
          <a:lstStyle/>
          <a:p>
            <a:pPr algn="ctr"/>
            <a:r>
              <a:rPr lang="en-US" sz="4400" b="1" strike="noStrike" spc="-1">
                <a:latin typeface="Arial" panose="020B0604020202020204"/>
              </a:rPr>
              <a:t>JMS - ActiveMQ</a:t>
            </a:r>
            <a:endParaRPr lang="en-US" sz="4400" b="0" strike="noStrike" spc="-1">
              <a:latin typeface="Arial" panose="020B0604020202020204"/>
            </a:endParaRPr>
          </a:p>
        </p:txBody>
      </p:sp>
      <p:sp>
        <p:nvSpPr>
          <p:cNvPr id="91" name="TextShape 2"/>
          <p:cNvSpPr txBox="1"/>
          <p:nvPr/>
        </p:nvSpPr>
        <p:spPr>
          <a:xfrm>
            <a:off x="594720" y="1645920"/>
            <a:ext cx="9006480" cy="4389120"/>
          </a:xfrm>
          <a:prstGeom prst="rect">
            <a:avLst/>
          </a:prstGeom>
          <a:noFill/>
          <a:ln>
            <a:noFill/>
          </a:ln>
        </p:spPr>
        <p:txBody>
          <a:bodyPr lIns="90000" tIns="45000" rIns="90000" bIns="45000">
            <a:spAutoFit/>
          </a:bodyPr>
          <a:lstStyle/>
          <a:p>
            <a:pPr>
              <a:lnSpc>
                <a:spcPct val="150000"/>
              </a:lnSpc>
            </a:pPr>
            <a:r>
              <a:rPr lang="en-US" sz="1800" b="1" strike="noStrike" spc="-1">
                <a:latin typeface="Arial" panose="020B0604020202020204"/>
              </a:rPr>
              <a:t>ActiveMQ?</a:t>
            </a:r>
            <a:endParaRPr lang="en-US" sz="1800" b="0" strike="noStrike" spc="-1">
              <a:latin typeface="Arial" panose="020B0604020202020204"/>
            </a:endParaRPr>
          </a:p>
          <a:p>
            <a:pPr>
              <a:lnSpc>
                <a:spcPct val="150000"/>
              </a:lnSpc>
            </a:pP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ActiveMQ là một MOM mã nguồn mở, phổ biến và mạnh nhất.</a:t>
            </a:r>
          </a:p>
          <a:p>
            <a:pPr>
              <a:lnSpc>
                <a:spcPct val="150000"/>
              </a:lnSpc>
            </a:pP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ActiveMQ có thể chạy độc lập, hay bên trong các tiến trình khác, ứng dụng server, hay ứng dụng JEE.</a:t>
            </a:r>
          </a:p>
          <a:p>
            <a:pPr>
              <a:lnSpc>
                <a:spcPct val="150000"/>
              </a:lnSpc>
            </a:pP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Hỗ trợ mọi thứ JMS yêu cầu, và có thể mở rộng.- Ngoài Java thì ActiveMQ có thể ứng dụng với .NET, C/C++, Ruby, Delphy.</a:t>
            </a:r>
          </a:p>
          <a:p>
            <a:pPr>
              <a:lnSpc>
                <a:spcPct val="150000"/>
              </a:lnSpc>
            </a:pPr>
            <a:endParaRPr lang="en-US" sz="1800" b="0" strike="noStrike" spc="-1">
              <a:latin typeface="Arial" panose="020B0604020202020204"/>
            </a:endParaRPr>
          </a:p>
          <a:p>
            <a:pPr>
              <a:lnSpc>
                <a:spcPct val="150000"/>
              </a:lnSpc>
            </a:pPr>
            <a:endParaRPr lang="en-US" sz="1800" b="0" strike="noStrike" spc="-1">
              <a:latin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503365" y="615535"/>
            <a:ext cx="9071640" cy="676910"/>
          </a:xfrm>
          <a:prstGeom prst="rect">
            <a:avLst/>
          </a:prstGeom>
          <a:noFill/>
          <a:ln>
            <a:noFill/>
          </a:ln>
        </p:spPr>
        <p:txBody>
          <a:bodyPr lIns="0" tIns="0" rIns="0" bIns="0" anchor="ctr">
            <a:spAutoFit/>
          </a:bodyPr>
          <a:lstStyle/>
          <a:p>
            <a:pPr algn="ctr"/>
            <a:r>
              <a:rPr lang="en-US" sz="4400" b="0" strike="noStrike" spc="-1">
                <a:latin typeface="Arial" panose="020B0604020202020204"/>
              </a:rPr>
              <a:t>Overview</a:t>
            </a:r>
          </a:p>
        </p:txBody>
      </p:sp>
      <p:pic>
        <p:nvPicPr>
          <p:cNvPr id="4" name="Picture 3"/>
          <p:cNvPicPr>
            <a:picLocks noChangeAspect="1"/>
          </p:cNvPicPr>
          <p:nvPr/>
        </p:nvPicPr>
        <p:blipFill>
          <a:blip r:embed="rId2"/>
          <a:stretch>
            <a:fillRect/>
          </a:stretch>
        </p:blipFill>
        <p:spPr>
          <a:xfrm>
            <a:off x="504190" y="1292225"/>
            <a:ext cx="9315450" cy="60769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503365" y="615535"/>
            <a:ext cx="9071640" cy="676910"/>
          </a:xfrm>
          <a:prstGeom prst="rect">
            <a:avLst/>
          </a:prstGeom>
          <a:noFill/>
          <a:ln>
            <a:noFill/>
          </a:ln>
        </p:spPr>
        <p:txBody>
          <a:bodyPr lIns="0" tIns="0" rIns="0" bIns="0" anchor="ctr">
            <a:spAutoFit/>
          </a:bodyPr>
          <a:lstStyle/>
          <a:p>
            <a:pPr algn="ctr"/>
            <a:r>
              <a:rPr lang="en-US" sz="4400" b="0" strike="noStrike" spc="-1">
                <a:latin typeface="Arial" panose="020B0604020202020204"/>
              </a:rPr>
              <a:t>Overview</a:t>
            </a:r>
          </a:p>
        </p:txBody>
      </p:sp>
      <p:pic>
        <p:nvPicPr>
          <p:cNvPr id="2" name="Picture 1"/>
          <p:cNvPicPr>
            <a:picLocks noChangeAspect="1"/>
          </p:cNvPicPr>
          <p:nvPr/>
        </p:nvPicPr>
        <p:blipFill>
          <a:blip r:embed="rId2"/>
          <a:stretch>
            <a:fillRect/>
          </a:stretch>
        </p:blipFill>
        <p:spPr>
          <a:xfrm>
            <a:off x="480060" y="1683385"/>
            <a:ext cx="9120505" cy="559943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467580"/>
            <a:ext cx="9071640" cy="676910"/>
          </a:xfrm>
          <a:prstGeom prst="rect">
            <a:avLst/>
          </a:prstGeom>
          <a:noFill/>
          <a:ln>
            <a:noFill/>
          </a:ln>
        </p:spPr>
        <p:txBody>
          <a:bodyPr lIns="0" tIns="0" rIns="0" bIns="0" anchor="ctr">
            <a:spAutoFit/>
          </a:bodyPr>
          <a:lstStyle/>
          <a:p>
            <a:pPr algn="ctr"/>
            <a:r>
              <a:rPr lang="en-US" sz="4400" b="0" strike="noStrike" spc="-1">
                <a:latin typeface="Arial" panose="020B0604020202020204"/>
              </a:rPr>
              <a:t>@Bean</a:t>
            </a:r>
          </a:p>
        </p:txBody>
      </p:sp>
      <p:sp>
        <p:nvSpPr>
          <p:cNvPr id="44" name="TextShape 2"/>
          <p:cNvSpPr txBox="1"/>
          <p:nvPr/>
        </p:nvSpPr>
        <p:spPr>
          <a:xfrm>
            <a:off x="1007705" y="1270635"/>
            <a:ext cx="8316000" cy="5813425"/>
          </a:xfrm>
          <a:prstGeom prst="rect">
            <a:avLst/>
          </a:prstGeom>
          <a:noFill/>
          <a:ln>
            <a:noFill/>
          </a:ln>
        </p:spPr>
        <p:txBody>
          <a:bodyPr lIns="90000" tIns="45000" rIns="90000" bIns="45000">
            <a:spAutoFit/>
          </a:bodyPr>
          <a:lstStyle/>
          <a:p>
            <a:pPr>
              <a:lnSpc>
                <a:spcPct val="115000"/>
              </a:lnSpc>
            </a:pPr>
            <a:r>
              <a:rPr lang="en-US" sz="1800" b="0" strike="noStrike" spc="-1">
                <a:latin typeface="Arial" panose="020B0604020202020204"/>
              </a:rPr>
              <a:t>Spring </a:t>
            </a:r>
            <a:r>
              <a:rPr lang="en-US" sz="1800" b="1" strike="noStrike" spc="-1">
                <a:latin typeface="Arial" panose="020B0604020202020204"/>
              </a:rPr>
              <a:t>Beans </a:t>
            </a:r>
            <a:r>
              <a:rPr lang="en-US" sz="1800" b="0" strike="noStrike" spc="-1">
                <a:latin typeface="Arial" panose="020B0604020202020204"/>
              </a:rPr>
              <a:t>chính là những Java Object mà từ đó tạo nên khung sườn của một ứng dụng Spring. Chúng được  quản lý bởi Spring IoC container.</a:t>
            </a:r>
          </a:p>
          <a:p>
            <a:pPr>
              <a:lnSpc>
                <a:spcPct val="115000"/>
              </a:lnSpc>
            </a:pPr>
            <a:endParaRPr lang="en-US" sz="1800" b="0" strike="noStrike" spc="-1">
              <a:latin typeface="Arial" panose="020B0604020202020204"/>
            </a:endParaRPr>
          </a:p>
          <a:p>
            <a:pPr>
              <a:lnSpc>
                <a:spcPct val="115000"/>
              </a:lnSpc>
            </a:pPr>
            <a:r>
              <a:rPr lang="en-US" sz="1800" b="1" strike="noStrike" spc="-1">
                <a:latin typeface="Arial" panose="020B0604020202020204"/>
              </a:rPr>
              <a:t>Inversion of Control</a:t>
            </a:r>
            <a:r>
              <a:rPr lang="en-US" sz="1800" b="0" strike="noStrike" spc="-1">
                <a:latin typeface="Arial" panose="020B0604020202020204"/>
              </a:rPr>
              <a:t> viết tắt là IoC là một quá trình trong đó một object định nghĩa các dependency (phụ thuộc) mà không cần phải khởi tạo chúng.Việc khởi tạo các dependency này được chuyển giao cho IoC container.</a:t>
            </a:r>
          </a:p>
          <a:p>
            <a:pPr>
              <a:lnSpc>
                <a:spcPct val="115000"/>
              </a:lnSpc>
            </a:pPr>
            <a:endParaRPr lang="en-US" sz="1800" b="0" strike="noStrike" spc="-1">
              <a:latin typeface="Arial" panose="020B0604020202020204"/>
            </a:endParaRPr>
          </a:p>
          <a:p>
            <a:pPr>
              <a:lnSpc>
                <a:spcPct val="115000"/>
              </a:lnSpc>
            </a:pPr>
            <a:r>
              <a:rPr lang="en-US" sz="1800" b="1" strike="noStrike" spc="-1">
                <a:latin typeface="Arial" panose="020B0604020202020204"/>
              </a:rPr>
              <a:t>Scope of Bean</a:t>
            </a:r>
          </a:p>
          <a:p>
            <a:pPr>
              <a:lnSpc>
                <a:spcPct val="115000"/>
              </a:lnSpc>
            </a:pPr>
            <a:r>
              <a:rPr lang="en-US" sz="1800" b="0" strike="noStrike" spc="-1">
                <a:latin typeface="Arial" panose="020B0604020202020204"/>
              </a:rPr>
              <a:t>Việc định nghĩa scope có thể thực hiện thông qua việc sử dụng thuộc tính tên là “scope” khi định nghĩa. Lấy ví dụ, khi bean phải tạo mới mỗi lần cần sử dụng, thuộc tính scope sẽ là “prototype”. Mặt khác, khi bean luôn luôn trả về một instance giống nhau khi sử dụng, thuộc tính scope sẽ là “singleton”.</a:t>
            </a:r>
          </a:p>
          <a:p>
            <a:pPr>
              <a:lnSpc>
                <a:spcPct val="115000"/>
              </a:lnSpc>
            </a:pPr>
            <a:endParaRPr lang="en-US" sz="1800" b="0" strike="noStrike" spc="-1">
              <a:latin typeface="Arial" panose="020B0604020202020204"/>
            </a:endParaRPr>
          </a:p>
          <a:p>
            <a:pPr>
              <a:lnSpc>
                <a:spcPct val="115000"/>
              </a:lnSpc>
            </a:pPr>
            <a:r>
              <a:rPr lang="en-US" sz="1800" b="1" strike="noStrike" spc="-1">
                <a:latin typeface="Arial" panose="020B0604020202020204"/>
              </a:rPr>
              <a:t>Làm sao để cung cấp configuration metadata cho Spring Container?</a:t>
            </a:r>
          </a:p>
          <a:p>
            <a:pPr>
              <a:lnSpc>
                <a:spcPct val="115000"/>
              </a:lnSpc>
            </a:pPr>
            <a:r>
              <a:rPr lang="en-US" sz="1800" b="0" strike="noStrike" spc="-1">
                <a:latin typeface="Arial" panose="020B0604020202020204"/>
              </a:rPr>
              <a:t>Có ba cách để cũng cấp configuration metadata cho Spring container.</a:t>
            </a:r>
          </a:p>
          <a:p>
            <a:pPr>
              <a:lnSpc>
                <a:spcPct val="115000"/>
              </a:lnSpc>
            </a:pPr>
            <a:r>
              <a:rPr lang="en-US" sz="1800" b="0" strike="noStrike" spc="-1">
                <a:latin typeface="Arial" panose="020B0604020202020204"/>
              </a:rPr>
              <a:t>Thông qua </a:t>
            </a:r>
            <a:r>
              <a:rPr lang="en-US" sz="1800" b="1" strike="noStrike" spc="-1">
                <a:latin typeface="Arial" panose="020B0604020202020204"/>
              </a:rPr>
              <a:t>XML configuration file</a:t>
            </a:r>
            <a:endParaRPr lang="en-US" sz="1800" b="0" strike="noStrike" spc="-1">
              <a:latin typeface="Arial" panose="020B0604020202020204"/>
            </a:endParaRPr>
          </a:p>
          <a:p>
            <a:pPr>
              <a:lnSpc>
                <a:spcPct val="115000"/>
              </a:lnSpc>
            </a:pPr>
            <a:r>
              <a:rPr lang="en-US" sz="1800" b="0" strike="noStrike" spc="-1">
                <a:latin typeface="Arial" panose="020B0604020202020204"/>
              </a:rPr>
              <a:t>Thông qua </a:t>
            </a:r>
            <a:r>
              <a:rPr lang="en-US" sz="1800" b="1" strike="noStrike" spc="-1">
                <a:latin typeface="Arial" panose="020B0604020202020204"/>
              </a:rPr>
              <a:t>Annotation-based configuration</a:t>
            </a:r>
            <a:endParaRPr lang="en-US" sz="1800" b="0" strike="noStrike" spc="-1">
              <a:latin typeface="Arial" panose="020B0604020202020204"/>
            </a:endParaRPr>
          </a:p>
          <a:p>
            <a:pPr>
              <a:lnSpc>
                <a:spcPct val="115000"/>
              </a:lnSpc>
            </a:pPr>
            <a:r>
              <a:rPr lang="en-US" sz="1800" b="0" strike="noStrike" spc="-1">
                <a:latin typeface="Arial" panose="020B0604020202020204"/>
              </a:rPr>
              <a:t>Thông qua </a:t>
            </a:r>
            <a:r>
              <a:rPr lang="en-US" sz="1800" b="1" strike="noStrike" spc="-1">
                <a:latin typeface="Arial" panose="020B0604020202020204"/>
              </a:rPr>
              <a:t>Java-based configuration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467580"/>
            <a:ext cx="9071640" cy="676910"/>
          </a:xfrm>
          <a:prstGeom prst="rect">
            <a:avLst/>
          </a:prstGeom>
          <a:noFill/>
          <a:ln>
            <a:noFill/>
          </a:ln>
        </p:spPr>
        <p:txBody>
          <a:bodyPr lIns="0" tIns="0" rIns="0" bIns="0" anchor="ctr">
            <a:spAutoFit/>
          </a:bodyPr>
          <a:lstStyle/>
          <a:p>
            <a:pPr algn="ctr"/>
            <a:r>
              <a:rPr lang="en-US" sz="4400" b="0" strike="noStrike" spc="-1">
                <a:latin typeface="Arial" panose="020B0604020202020204"/>
              </a:rPr>
              <a:t>@Bean</a:t>
            </a:r>
          </a:p>
        </p:txBody>
      </p:sp>
      <p:sp>
        <p:nvSpPr>
          <p:cNvPr id="44" name="TextShape 2"/>
          <p:cNvSpPr txBox="1"/>
          <p:nvPr/>
        </p:nvSpPr>
        <p:spPr>
          <a:xfrm>
            <a:off x="1007705" y="1259205"/>
            <a:ext cx="8316000" cy="3268980"/>
          </a:xfrm>
          <a:prstGeom prst="rect">
            <a:avLst/>
          </a:prstGeom>
          <a:noFill/>
          <a:ln>
            <a:noFill/>
          </a:ln>
        </p:spPr>
        <p:txBody>
          <a:bodyPr lIns="90000" tIns="45000" rIns="90000" bIns="45000">
            <a:spAutoFit/>
          </a:bodyPr>
          <a:lstStyle/>
          <a:p>
            <a:pPr>
              <a:lnSpc>
                <a:spcPct val="115000"/>
              </a:lnSpc>
            </a:pPr>
            <a:r>
              <a:rPr lang="en-US" sz="1800" b="1" strike="noStrike" spc="-1">
                <a:latin typeface="Arial" panose="020B0604020202020204"/>
              </a:rPr>
              <a:t>scope của bean</a:t>
            </a:r>
          </a:p>
          <a:p>
            <a:pPr>
              <a:lnSpc>
                <a:spcPct val="115000"/>
              </a:lnSpc>
            </a:pPr>
            <a:r>
              <a:rPr lang="en-US" sz="1800" b="1" strike="noStrike" spc="-1">
                <a:latin typeface="Arial" panose="020B0604020202020204"/>
              </a:rPr>
              <a:t>singleton</a:t>
            </a:r>
            <a:r>
              <a:rPr lang="en-US" sz="1800" strike="noStrike" spc="-1">
                <a:latin typeface="Arial" panose="020B0604020202020204"/>
              </a:rPr>
              <a:t>: cho biết bean đó có một instance duy nhất trong Sping IoC container.</a:t>
            </a:r>
          </a:p>
          <a:p>
            <a:pPr>
              <a:lnSpc>
                <a:spcPct val="115000"/>
              </a:lnSpc>
            </a:pPr>
            <a:r>
              <a:rPr lang="en-US" sz="1800" b="1" strike="noStrike" spc="-1">
                <a:latin typeface="Arial" panose="020B0604020202020204"/>
              </a:rPr>
              <a:t>prototype</a:t>
            </a:r>
            <a:r>
              <a:rPr lang="en-US" sz="1800" strike="noStrike" spc="-1">
                <a:latin typeface="Arial" panose="020B0604020202020204"/>
              </a:rPr>
              <a:t>: cho biết bean đó được định nghĩa là có nhiều object instances, mỗi lần muốn sử dụng sẽ tạo mới.</a:t>
            </a:r>
          </a:p>
          <a:p>
            <a:pPr>
              <a:lnSpc>
                <a:spcPct val="115000"/>
              </a:lnSpc>
            </a:pPr>
            <a:r>
              <a:rPr lang="en-US" sz="1800" b="1" strike="noStrike" spc="-1">
                <a:latin typeface="Arial" panose="020B0604020202020204"/>
              </a:rPr>
              <a:t>request</a:t>
            </a:r>
            <a:r>
              <a:rPr lang="en-US" sz="1800" strike="noStrike" spc="-1">
                <a:latin typeface="Arial" panose="020B0604020202020204"/>
              </a:rPr>
              <a:t>: cho biết bean được định nghĩa với một HTTP request. Scope này chỉ hợp lệ khi chúng ta sử dụng Web Application Context.</a:t>
            </a:r>
          </a:p>
          <a:p>
            <a:pPr>
              <a:lnSpc>
                <a:spcPct val="115000"/>
              </a:lnSpc>
            </a:pPr>
            <a:r>
              <a:rPr lang="en-US" sz="1800" b="1" strike="noStrike" spc="-1">
                <a:latin typeface="Arial" panose="020B0604020202020204"/>
              </a:rPr>
              <a:t>session</a:t>
            </a:r>
            <a:r>
              <a:rPr lang="en-US" sz="1800" strike="noStrike" spc="-1">
                <a:latin typeface="Arial" panose="020B0604020202020204"/>
              </a:rPr>
              <a:t>: cho biết bean được định nghĩa với một HTTP session. Scope này cũng chỉ hợp lệ khi chúng ta sử dụng Web Application Context.</a:t>
            </a:r>
          </a:p>
          <a:p>
            <a:pPr>
              <a:lnSpc>
                <a:spcPct val="115000"/>
              </a:lnSpc>
            </a:pPr>
            <a:r>
              <a:rPr lang="en-US" sz="1800" b="1" strike="noStrike" spc="-1">
                <a:latin typeface="Arial" panose="020B0604020202020204"/>
              </a:rPr>
              <a:t>global-session</a:t>
            </a:r>
            <a:r>
              <a:rPr lang="en-US" sz="1800" strike="noStrike" spc="-1">
                <a:latin typeface="Arial" panose="020B0604020202020204"/>
              </a:rPr>
              <a:t>: cho biết bean được định nghĩa với một global HTTP session. Scope này cũng chỉ hợp lệ khi chúng ta sử dụng Web Application Context.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467481"/>
            <a:ext cx="9071640" cy="677108"/>
          </a:xfrm>
          <a:prstGeom prst="rect">
            <a:avLst/>
          </a:prstGeom>
          <a:noFill/>
          <a:ln>
            <a:noFill/>
          </a:ln>
        </p:spPr>
        <p:txBody>
          <a:bodyPr lIns="0" tIns="0" rIns="0" bIns="0" anchor="ctr">
            <a:spAutoFit/>
          </a:bodyPr>
          <a:lstStyle/>
          <a:p>
            <a:pPr algn="ctr"/>
            <a:r>
              <a:rPr lang="en-US" sz="4400" b="1" dirty="0"/>
              <a:t>How to create bean?</a:t>
            </a:r>
            <a:endParaRPr lang="en-US" sz="4400" b="0" strike="noStrike" spc="-1" dirty="0">
              <a:latin typeface="Arial" panose="020B0604020202020204"/>
            </a:endParaRPr>
          </a:p>
        </p:txBody>
      </p:sp>
      <p:sp>
        <p:nvSpPr>
          <p:cNvPr id="44" name="TextShape 2"/>
          <p:cNvSpPr txBox="1"/>
          <p:nvPr/>
        </p:nvSpPr>
        <p:spPr>
          <a:xfrm>
            <a:off x="1007705" y="1259205"/>
            <a:ext cx="8316000" cy="5215359"/>
          </a:xfrm>
          <a:prstGeom prst="rect">
            <a:avLst/>
          </a:prstGeom>
          <a:noFill/>
          <a:ln>
            <a:noFill/>
          </a:ln>
        </p:spPr>
        <p:txBody>
          <a:bodyPr lIns="90000" tIns="45000" rIns="90000" bIns="45000">
            <a:spAutoFit/>
          </a:bodyPr>
          <a:lstStyle/>
          <a:p>
            <a:pPr>
              <a:lnSpc>
                <a:spcPct val="115000"/>
              </a:lnSpc>
            </a:pPr>
            <a:r>
              <a:rPr lang="en-US" b="1" dirty="0"/>
              <a:t>Declaring a bean in XML configuration </a:t>
            </a:r>
            <a:r>
              <a:rPr lang="en-US" b="1" dirty="0" smtClean="0"/>
              <a:t>file</a:t>
            </a:r>
          </a:p>
          <a:p>
            <a:pPr>
              <a:lnSpc>
                <a:spcPct val="115000"/>
              </a:lnSpc>
            </a:pPr>
            <a:endParaRPr lang="en-US" b="1" dirty="0"/>
          </a:p>
          <a:p>
            <a:pPr>
              <a:lnSpc>
                <a:spcPct val="115000"/>
              </a:lnSpc>
            </a:pPr>
            <a:r>
              <a:rPr lang="en-US" dirty="0" smtClean="0"/>
              <a:t>	&lt;</a:t>
            </a:r>
            <a:r>
              <a:rPr lang="en-US" dirty="0"/>
              <a:t>bean id=”user” class=”</a:t>
            </a:r>
            <a:r>
              <a:rPr lang="en-US" dirty="0" err="1"/>
              <a:t>com.codippa.User</a:t>
            </a:r>
            <a:r>
              <a:rPr lang="en-US" dirty="0"/>
              <a:t>”&gt;&lt;/bean&gt;</a:t>
            </a:r>
            <a:endParaRPr lang="en-US" b="1" dirty="0" smtClean="0"/>
          </a:p>
          <a:p>
            <a:pPr>
              <a:lnSpc>
                <a:spcPct val="115000"/>
              </a:lnSpc>
            </a:pPr>
            <a:endParaRPr lang="en-US" sz="1800" b="1" strike="noStrike" spc="-1" dirty="0">
              <a:latin typeface="Arial" panose="020B0604020202020204"/>
            </a:endParaRPr>
          </a:p>
          <a:p>
            <a:pPr>
              <a:lnSpc>
                <a:spcPct val="115000"/>
              </a:lnSpc>
            </a:pPr>
            <a:r>
              <a:rPr lang="en-US" b="1" dirty="0"/>
              <a:t>Using @Component </a:t>
            </a:r>
            <a:r>
              <a:rPr lang="en-US" b="1" dirty="0" smtClean="0"/>
              <a:t>annotation</a:t>
            </a:r>
          </a:p>
          <a:p>
            <a:pPr>
              <a:lnSpc>
                <a:spcPct val="115000"/>
              </a:lnSpc>
            </a:pPr>
            <a:r>
              <a:rPr lang="en-US" dirty="0"/>
              <a:t>@Component</a:t>
            </a:r>
            <a:r>
              <a:rPr lang="en-US" dirty="0"/>
              <a:t> annotation above a class indicates that this class is a component and should be automatically detected and instantiated.</a:t>
            </a:r>
            <a:endParaRPr lang="en-US" b="1" dirty="0" smtClean="0"/>
          </a:p>
          <a:p>
            <a:pPr>
              <a:lnSpc>
                <a:spcPct val="115000"/>
              </a:lnSpc>
            </a:pPr>
            <a:endParaRPr lang="en-US" sz="1800" b="1" strike="noStrike" spc="-1" dirty="0">
              <a:latin typeface="Arial" panose="020B0604020202020204"/>
            </a:endParaRPr>
          </a:p>
          <a:p>
            <a:pPr>
              <a:lnSpc>
                <a:spcPct val="115000"/>
              </a:lnSpc>
            </a:pPr>
            <a:r>
              <a:rPr lang="en-US" b="1" dirty="0"/>
              <a:t>Using @Configuration </a:t>
            </a:r>
            <a:r>
              <a:rPr lang="en-US" b="1" dirty="0" smtClean="0"/>
              <a:t>annotation and @Bean</a:t>
            </a:r>
          </a:p>
          <a:p>
            <a:pPr lvl="2" fontAlgn="base"/>
            <a:r>
              <a:rPr lang="en-US" dirty="0"/>
              <a:t>@Configuration</a:t>
            </a:r>
          </a:p>
          <a:p>
            <a:pPr lvl="2" fontAlgn="base"/>
            <a:r>
              <a:rPr lang="en-US" dirty="0"/>
              <a:t>public </a:t>
            </a:r>
            <a:r>
              <a:rPr lang="en-US" b="1" dirty="0"/>
              <a:t>class</a:t>
            </a:r>
            <a:r>
              <a:rPr lang="en-US" dirty="0"/>
              <a:t> User {</a:t>
            </a:r>
          </a:p>
          <a:p>
            <a:pPr lvl="3" fontAlgn="base"/>
            <a:r>
              <a:rPr lang="en-US" dirty="0"/>
              <a:t>@Bean(name="</a:t>
            </a:r>
            <a:r>
              <a:rPr lang="en-US" dirty="0" err="1"/>
              <a:t>extUser</a:t>
            </a:r>
            <a:r>
              <a:rPr lang="en-US" dirty="0"/>
              <a:t>")</a:t>
            </a:r>
          </a:p>
          <a:p>
            <a:pPr lvl="3" fontAlgn="base"/>
            <a:r>
              <a:rPr lang="en-US" dirty="0"/>
              <a:t>public </a:t>
            </a:r>
            <a:r>
              <a:rPr lang="en-US" dirty="0" err="1"/>
              <a:t>ExternalUser</a:t>
            </a:r>
            <a:r>
              <a:rPr lang="en-US" dirty="0"/>
              <a:t> </a:t>
            </a:r>
            <a:r>
              <a:rPr lang="en-US" dirty="0" err="1"/>
              <a:t>getUser</a:t>
            </a:r>
            <a:r>
              <a:rPr lang="en-US" dirty="0"/>
              <a:t>() {</a:t>
            </a:r>
          </a:p>
          <a:p>
            <a:pPr lvl="3" fontAlgn="base"/>
            <a:r>
              <a:rPr lang="en-US" b="1" dirty="0" smtClean="0"/>
              <a:t>	return</a:t>
            </a:r>
            <a:r>
              <a:rPr lang="en-US" dirty="0" smtClean="0"/>
              <a:t> </a:t>
            </a:r>
            <a:r>
              <a:rPr lang="en-US" b="1" dirty="0"/>
              <a:t>new</a:t>
            </a:r>
            <a:r>
              <a:rPr lang="en-US" dirty="0"/>
              <a:t> </a:t>
            </a:r>
            <a:r>
              <a:rPr lang="en-US" dirty="0" err="1"/>
              <a:t>ExternalUser</a:t>
            </a:r>
            <a:r>
              <a:rPr lang="en-US" dirty="0"/>
              <a:t>();</a:t>
            </a:r>
          </a:p>
          <a:p>
            <a:pPr lvl="3" fontAlgn="base"/>
            <a:r>
              <a:rPr lang="en-US" dirty="0"/>
              <a:t>}</a:t>
            </a:r>
          </a:p>
          <a:p>
            <a:pPr lvl="2" fontAlgn="base"/>
            <a:r>
              <a:rPr lang="en-US" dirty="0"/>
              <a:t>}</a:t>
            </a:r>
          </a:p>
          <a:p>
            <a:pPr>
              <a:lnSpc>
                <a:spcPct val="115000"/>
              </a:lnSpc>
            </a:pPr>
            <a:endParaRPr lang="en-US" sz="1800" strike="noStrike" spc="-1" dirty="0">
              <a:latin typeface="Arial" panose="020B0604020202020204"/>
            </a:endParaRPr>
          </a:p>
        </p:txBody>
      </p:sp>
    </p:spTree>
    <p:extLst>
      <p:ext uri="{BB962C8B-B14F-4D97-AF65-F5344CB8AC3E}">
        <p14:creationId xmlns:p14="http://schemas.microsoft.com/office/powerpoint/2010/main" val="8074597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467580"/>
            <a:ext cx="9071640" cy="676910"/>
          </a:xfrm>
          <a:prstGeom prst="rect">
            <a:avLst/>
          </a:prstGeom>
          <a:noFill/>
          <a:ln>
            <a:noFill/>
          </a:ln>
        </p:spPr>
        <p:txBody>
          <a:bodyPr lIns="0" tIns="0" rIns="0" bIns="0" anchor="ctr">
            <a:spAutoFit/>
          </a:bodyPr>
          <a:lstStyle/>
          <a:p>
            <a:pPr algn="ctr"/>
            <a:r>
              <a:rPr lang="en-US" sz="4400" b="0" strike="noStrike" spc="-1">
                <a:latin typeface="Arial" panose="020B0604020202020204"/>
              </a:rPr>
              <a:t>@Bean</a:t>
            </a:r>
          </a:p>
        </p:txBody>
      </p:sp>
      <p:pic>
        <p:nvPicPr>
          <p:cNvPr id="2" name="Picture 1"/>
          <p:cNvPicPr>
            <a:picLocks noChangeAspect="1"/>
          </p:cNvPicPr>
          <p:nvPr/>
        </p:nvPicPr>
        <p:blipFill>
          <a:blip r:embed="rId2"/>
          <a:stretch>
            <a:fillRect/>
          </a:stretch>
        </p:blipFill>
        <p:spPr>
          <a:xfrm>
            <a:off x="720725" y="1403350"/>
            <a:ext cx="8684895" cy="53378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1937</Words>
  <Application>Microsoft Office PowerPoint</Application>
  <PresentationFormat>Custom</PresentationFormat>
  <Paragraphs>192</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Truong Phan</dc:creator>
  <cp:lastModifiedBy>Truong Phan</cp:lastModifiedBy>
  <cp:revision>25</cp:revision>
  <dcterms:created xsi:type="dcterms:W3CDTF">2019-08-02T11:31:00Z</dcterms:created>
  <dcterms:modified xsi:type="dcterms:W3CDTF">2021-06-29T07:20:35Z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1033-11.2.0.10176</vt:lpwstr>
  </property>
</Properties>
</file>