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9" r:id="rId4"/>
    <p:sldId id="327" r:id="rId5"/>
    <p:sldId id="323" r:id="rId6"/>
    <p:sldId id="324" r:id="rId7"/>
    <p:sldId id="257" r:id="rId8"/>
    <p:sldId id="295" r:id="rId9"/>
    <p:sldId id="326" r:id="rId10"/>
    <p:sldId id="296" r:id="rId11"/>
    <p:sldId id="276" r:id="rId12"/>
    <p:sldId id="258" r:id="rId13"/>
    <p:sldId id="259" r:id="rId14"/>
    <p:sldId id="260" r:id="rId15"/>
    <p:sldId id="297" r:id="rId16"/>
    <p:sldId id="325"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328" r:id="rId33"/>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lstStyle/>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lstStyle/>
          <a:p>
            <a:r>
              <a:rPr lang="en-US" sz="1400" b="0" strike="noStrike" spc="-1">
                <a:latin typeface="Times New Roman" panose="02020603050405020304"/>
              </a:rPr>
              <a:t>&lt;date/time&gt;</a:t>
            </a: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lstStyle/>
          <a:p>
            <a:pPr algn="ctr"/>
            <a:r>
              <a:rPr lang="en-US" sz="1400" b="0" strike="noStrike" spc="-1">
                <a:latin typeface="Times New Roman" panose="02020603050405020304"/>
              </a:rPr>
              <a:t>&lt;footer&gt;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lstStyle/>
          <a:p>
            <a:pPr algn="r"/>
            <a:fld id="{14AE4065-4D9B-4134-9BA8-E34BFE22B87A}"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Content</a:t>
            </a:r>
          </a:p>
        </p:txBody>
      </p:sp>
      <p:sp>
        <p:nvSpPr>
          <p:cNvPr id="42" name="TextShape 2"/>
          <p:cNvSpPr txBox="1"/>
          <p:nvPr/>
        </p:nvSpPr>
        <p:spPr>
          <a:xfrm>
            <a:off x="915120" y="1573200"/>
            <a:ext cx="8594640" cy="2999367"/>
          </a:xfrm>
          <a:prstGeom prst="rect">
            <a:avLst/>
          </a:prstGeom>
          <a:noFill/>
          <a:ln>
            <a:noFill/>
          </a:ln>
        </p:spPr>
        <p:txBody>
          <a:bodyPr lIns="90000" tIns="45000" rIns="90000" bIns="45000">
            <a:spAutoFit/>
          </a:bodyPr>
          <a:lstStyle/>
          <a:p>
            <a:pPr>
              <a:lnSpc>
                <a:spcPct val="150000"/>
              </a:lnSpc>
            </a:pPr>
            <a:r>
              <a:rPr lang="en-US" sz="1800" b="0" strike="noStrike" spc="-1" dirty="0">
                <a:latin typeface="Arial" panose="020B0604020202020204"/>
              </a:rPr>
              <a:t>1.Spring Bean</a:t>
            </a:r>
          </a:p>
          <a:p>
            <a:pPr>
              <a:lnSpc>
                <a:spcPct val="150000"/>
              </a:lnSpc>
            </a:pPr>
            <a:r>
              <a:rPr lang="en-US" sz="1800" b="0" strike="noStrike" spc="-1" dirty="0">
                <a:latin typeface="Arial" panose="020B0604020202020204"/>
              </a:rPr>
              <a:t>2. Annotation</a:t>
            </a:r>
          </a:p>
          <a:p>
            <a:pPr>
              <a:lnSpc>
                <a:spcPct val="150000"/>
              </a:lnSpc>
            </a:pPr>
            <a:r>
              <a:rPr lang="en-US" sz="1800" b="0" strike="noStrike" spc="-1" dirty="0">
                <a:latin typeface="Arial" panose="020B0604020202020204"/>
              </a:rPr>
              <a:t>3. Spring JPA</a:t>
            </a:r>
          </a:p>
          <a:p>
            <a:pPr>
              <a:lnSpc>
                <a:spcPct val="150000"/>
              </a:lnSpc>
            </a:pPr>
            <a:r>
              <a:rPr lang="en-US" sz="1800" b="0" strike="noStrike" spc="-1" dirty="0">
                <a:latin typeface="Arial" panose="020B0604020202020204"/>
              </a:rPr>
              <a:t>4. Spring Security (JWT)</a:t>
            </a:r>
          </a:p>
          <a:p>
            <a:pPr>
              <a:lnSpc>
                <a:spcPct val="150000"/>
              </a:lnSpc>
            </a:pPr>
            <a:r>
              <a:rPr lang="en-US" sz="1800" b="0" strike="noStrike" spc="-1" dirty="0">
                <a:latin typeface="Arial" panose="020B0604020202020204"/>
              </a:rPr>
              <a:t>5. Oauth2</a:t>
            </a:r>
          </a:p>
          <a:p>
            <a:pPr>
              <a:lnSpc>
                <a:spcPct val="150000"/>
              </a:lnSpc>
            </a:pPr>
            <a:r>
              <a:rPr lang="en-US" sz="1800" b="0" strike="noStrike" spc="-1" dirty="0">
                <a:latin typeface="Arial" panose="020B0604020202020204"/>
              </a:rPr>
              <a:t>6. JMS and </a:t>
            </a:r>
            <a:r>
              <a:rPr lang="en-US" sz="1800" b="0" strike="noStrike" spc="-1" dirty="0" err="1" smtClean="0">
                <a:latin typeface="Arial" panose="020B0604020202020204"/>
              </a:rPr>
              <a:t>ActiveMQ</a:t>
            </a:r>
            <a:endParaRPr lang="en-US" sz="1800" b="0" strike="noStrike" spc="-1" dirty="0" smtClean="0">
              <a:latin typeface="Arial" panose="020B0604020202020204"/>
            </a:endParaRPr>
          </a:p>
          <a:p>
            <a:pPr>
              <a:lnSpc>
                <a:spcPct val="150000"/>
              </a:lnSpc>
            </a:pPr>
            <a:r>
              <a:rPr lang="en-US" spc="-1" dirty="0" smtClean="0">
                <a:latin typeface="Arial" panose="020B0604020202020204"/>
              </a:rPr>
              <a:t>7. Spring boot Structure</a:t>
            </a:r>
            <a:endParaRPr lang="en-US" sz="1800" b="0"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pic>
        <p:nvPicPr>
          <p:cNvPr id="2" name="Picture 1"/>
          <p:cNvPicPr>
            <a:picLocks noChangeAspect="1"/>
          </p:cNvPicPr>
          <p:nvPr/>
        </p:nvPicPr>
        <p:blipFill>
          <a:blip r:embed="rId2"/>
          <a:stretch>
            <a:fillRect/>
          </a:stretch>
        </p:blipFill>
        <p:spPr>
          <a:xfrm>
            <a:off x="720725" y="1403350"/>
            <a:ext cx="8684895" cy="5337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@Component </a:t>
            </a:r>
          </a:p>
        </p:txBody>
      </p:sp>
      <p:sp>
        <p:nvSpPr>
          <p:cNvPr id="44" name="TextShape 2"/>
          <p:cNvSpPr txBox="1"/>
          <p:nvPr/>
        </p:nvSpPr>
        <p:spPr>
          <a:xfrm>
            <a:off x="736560" y="1737360"/>
            <a:ext cx="8316000" cy="3913920"/>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Spring Boot khi chạy sẽ dò tìm toàn bộ các Class cùng cấp hoặc ở trong các package thấp hơn so với class App mà bạn cung cấp cho Spring (Chúng ta có thể cấu hình việc tìm kiếm này, sẽ đề cập sau). Trong quá trình dò tìm này, khi gặp một class được đánh dấu @Component thì nó sẽ tạo ra một instance và đưa vào ApplicationContext để quản lý.</a:t>
            </a:r>
          </a:p>
          <a:p>
            <a:pPr>
              <a:lnSpc>
                <a:spcPct val="115000"/>
              </a:lnSpc>
            </a:pPr>
            <a:endParaRPr lang="en-US" sz="1800" b="0" strike="noStrike" spc="-1">
              <a:latin typeface="Arial" panose="020B0604020202020204"/>
            </a:endParaRPr>
          </a:p>
          <a:p>
            <a:pPr>
              <a:lnSpc>
                <a:spcPct val="115000"/>
              </a:lnSpc>
            </a:pPr>
            <a:r>
              <a:rPr lang="en-US" sz="1800" b="0" strike="noStrike" spc="-1">
                <a:latin typeface="Arial" panose="020B0604020202020204"/>
              </a:rPr>
              <a:t>Sau khi tìm thấy một class đánh dấu @Component. thì quá trình inject Bean xảy ra theo cách như sau:</a:t>
            </a: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Class không có hàm Constructor hay Setter. Thì sẽ sử dụng Java Reflection để đưa đối tượng vào thuộc tính có đánh dấu @Autowired.</a:t>
            </a: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Constructor thì sẽ inject Bean vào bởi tham số của hàm</a:t>
            </a: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Setter thì sẽ inject Bean vào bởi tham số của hàm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@Component </a:t>
            </a:r>
          </a:p>
        </p:txBody>
      </p:sp>
      <p:pic>
        <p:nvPicPr>
          <p:cNvPr id="46" name="Picture 45"/>
          <p:cNvPicPr/>
          <p:nvPr/>
        </p:nvPicPr>
        <p:blipFill>
          <a:blip r:embed="rId2"/>
          <a:stretch>
            <a:fillRect/>
          </a:stretch>
        </p:blipFill>
        <p:spPr>
          <a:xfrm>
            <a:off x="731520" y="1661400"/>
            <a:ext cx="8747280" cy="2361960"/>
          </a:xfrm>
          <a:prstGeom prst="rect">
            <a:avLst/>
          </a:prstGeom>
          <a:ln>
            <a:noFill/>
          </a:ln>
        </p:spPr>
      </p:pic>
      <p:pic>
        <p:nvPicPr>
          <p:cNvPr id="47" name="Picture 46"/>
          <p:cNvPicPr/>
          <p:nvPr/>
        </p:nvPicPr>
        <p:blipFill>
          <a:blip r:embed="rId3"/>
          <a:stretch>
            <a:fillRect/>
          </a:stretch>
        </p:blipFill>
        <p:spPr>
          <a:xfrm>
            <a:off x="1494000" y="4206240"/>
            <a:ext cx="7467120" cy="2781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@Service vs @Repository </a:t>
            </a:r>
          </a:p>
        </p:txBody>
      </p:sp>
      <p:sp>
        <p:nvSpPr>
          <p:cNvPr id="49" name="TextShape 2"/>
          <p:cNvSpPr txBox="1"/>
          <p:nvPr/>
        </p:nvSpPr>
        <p:spPr>
          <a:xfrm>
            <a:off x="554400" y="1920240"/>
            <a:ext cx="8498160" cy="4227480"/>
          </a:xfrm>
          <a:prstGeom prst="rect">
            <a:avLst/>
          </a:prstGeom>
          <a:noFill/>
          <a:ln>
            <a:noFill/>
          </a:ln>
        </p:spPr>
        <p:txBody>
          <a:bodyPr lIns="90000" tIns="45000" rIns="90000" bIns="45000">
            <a:spAutoFit/>
          </a:bodyPr>
          <a:lstStyle/>
          <a:p>
            <a:r>
              <a:rPr lang="en-US" sz="1800" b="0" strike="noStrike" spc="-1">
                <a:latin typeface="Arial" panose="020B0604020202020204"/>
              </a:rPr>
              <a:t>Về bản chất @Service và @Repository cũng chính là @Component. Nhưng đặt tên khác nhau để giúp chúng ta phân biệt các tầng với nhau.</a:t>
            </a:r>
          </a:p>
          <a:p>
            <a:endParaRPr lang="en-US" sz="1800" b="0" strike="noStrike" spc="-1">
              <a:latin typeface="Arial" panose="020B0604020202020204"/>
            </a:endParaRPr>
          </a:p>
          <a:p>
            <a:r>
              <a:rPr lang="en-US" sz="1800" b="0" strike="noStrike" spc="-1">
                <a:latin typeface="Arial" panose="020B0604020202020204"/>
              </a:rPr>
              <a:t>Trong các bài đầu tiên chúng ta đã biết @Component đánh dấu cho Spring Boot biết Class đó là Bean</a:t>
            </a:r>
          </a:p>
          <a:p>
            <a:endParaRPr lang="en-US" sz="1800" b="0" strike="noStrike" spc="-1">
              <a:latin typeface="Arial" panose="020B0604020202020204"/>
            </a:endParaRPr>
          </a:p>
          <a:p>
            <a:r>
              <a:rPr lang="en-US" sz="1800" b="0" strike="noStrike" spc="-1">
                <a:latin typeface="Arial" panose="020B0604020202020204"/>
              </a:rPr>
              <a:t>Về bản chất thì bạn có thể sử dụng thay thế 3 Annotation @</a:t>
            </a:r>
            <a:r>
              <a:rPr lang="en-US" sz="1800" b="1" strike="noStrike" spc="-1">
                <a:latin typeface="Arial" panose="020B0604020202020204"/>
              </a:rPr>
              <a:t>Component</a:t>
            </a:r>
            <a:r>
              <a:rPr lang="en-US" sz="1800" b="0" strike="noStrike" spc="-1">
                <a:latin typeface="Arial" panose="020B0604020202020204"/>
              </a:rPr>
              <a:t>, @</a:t>
            </a:r>
            <a:r>
              <a:rPr lang="en-US" sz="1800" b="1" strike="noStrike" spc="-1">
                <a:latin typeface="Arial" panose="020B0604020202020204"/>
              </a:rPr>
              <a:t>Service</a:t>
            </a:r>
            <a:r>
              <a:rPr lang="en-US" sz="1800" b="0" strike="noStrike" spc="-1">
                <a:latin typeface="Arial" panose="020B0604020202020204"/>
              </a:rPr>
              <a:t> và @</a:t>
            </a:r>
            <a:r>
              <a:rPr lang="en-US" sz="1800" b="1" strike="noStrike" spc="-1">
                <a:latin typeface="Arial" panose="020B0604020202020204"/>
              </a:rPr>
              <a:t>Repository</a:t>
            </a:r>
            <a:r>
              <a:rPr lang="en-US" sz="1800" b="0" strike="noStrike" spc="-1">
                <a:latin typeface="Arial" panose="020B0604020202020204"/>
              </a:rPr>
              <a:t> cho nhau mà không ảnh hưởng gì tới code của bạn cả. Nó vẫn sẽ hoạt động.</a:t>
            </a:r>
          </a:p>
          <a:p>
            <a:endParaRPr lang="en-US" sz="1800" b="0" strike="noStrike" spc="-1">
              <a:latin typeface="Arial" panose="020B0604020202020204"/>
            </a:endParaRPr>
          </a:p>
          <a:p>
            <a:r>
              <a:rPr lang="en-US" sz="1800" b="0" strike="noStrike" spc="-1">
                <a:latin typeface="Arial" panose="020B0604020202020204"/>
              </a:rPr>
              <a:t>Tuy nhiên từ góc độ thiết kế thì chúng ta cần phân rõ 3 Annotation này cho các Class đảm nhiệm đúng nhiệm vụ của nó.</a:t>
            </a:r>
          </a:p>
          <a:p>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Service</a:t>
            </a:r>
            <a:r>
              <a:rPr lang="en-US" sz="1800" b="0" strike="noStrike" spc="-1">
                <a:latin typeface="Arial" panose="020B0604020202020204"/>
              </a:rPr>
              <a:t> gắn cho các Bean đảm nhiệm xử lý logic</a:t>
            </a:r>
          </a:p>
          <a:p>
            <a:r>
              <a:rPr lang="en-US" sz="1800" b="0" strike="noStrike" spc="-1">
                <a:latin typeface="Arial" panose="020B0604020202020204"/>
              </a:rPr>
              <a:t>@</a:t>
            </a:r>
            <a:r>
              <a:rPr lang="en-US" sz="1800" b="1" strike="noStrike" spc="-1">
                <a:latin typeface="Arial" panose="020B0604020202020204"/>
              </a:rPr>
              <a:t>Repository</a:t>
            </a:r>
            <a:r>
              <a:rPr lang="en-US" sz="1800" b="0" strike="noStrike" spc="-1">
                <a:latin typeface="Arial" panose="020B0604020202020204"/>
              </a:rPr>
              <a:t> gắn cho các Bean đảm nhiệm giao tiếp với DB</a:t>
            </a:r>
          </a:p>
          <a:p>
            <a:r>
              <a:rPr lang="en-US" sz="1800" b="0" strike="noStrike" spc="-1">
                <a:latin typeface="Arial" panose="020B0604020202020204"/>
              </a:rPr>
              <a:t>@</a:t>
            </a:r>
            <a:r>
              <a:rPr lang="en-US" sz="1800" b="1" strike="noStrike" spc="-1">
                <a:latin typeface="Arial" panose="020B0604020202020204"/>
              </a:rPr>
              <a:t>Component</a:t>
            </a:r>
            <a:r>
              <a:rPr lang="en-US" sz="1800" b="0" strike="noStrike" spc="-1">
                <a:latin typeface="Arial" panose="020B0604020202020204"/>
              </a:rPr>
              <a:t> gắn cho các Bean khác.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@Autowired </a:t>
            </a:r>
          </a:p>
        </p:txBody>
      </p:sp>
      <p:pic>
        <p:nvPicPr>
          <p:cNvPr id="51" name="Picture 50"/>
          <p:cNvPicPr/>
          <p:nvPr/>
        </p:nvPicPr>
        <p:blipFill>
          <a:blip r:embed="rId2"/>
          <a:stretch>
            <a:fillRect/>
          </a:stretch>
        </p:blipFill>
        <p:spPr>
          <a:xfrm>
            <a:off x="2665440" y="1808280"/>
            <a:ext cx="5381280" cy="3038040"/>
          </a:xfrm>
          <a:prstGeom prst="rect">
            <a:avLst/>
          </a:prstGeom>
          <a:ln>
            <a:noFill/>
          </a:ln>
        </p:spPr>
      </p:pic>
      <p:sp>
        <p:nvSpPr>
          <p:cNvPr id="52" name="TextShape 2"/>
          <p:cNvSpPr txBox="1"/>
          <p:nvPr/>
        </p:nvSpPr>
        <p:spPr>
          <a:xfrm>
            <a:off x="365760" y="5340240"/>
            <a:ext cx="9509760" cy="1060560"/>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Tôi đánh dấu thuộc tính Outfit của Girl bởi Annotation @Autowired. Điều này nói với Spring Boot hãy tự inject (tiêm) một instance của Outfit vào thuộc tính này khi khởi tạo Girl.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431800" y="323453"/>
            <a:ext cx="9071640" cy="676910"/>
          </a:xfrm>
          <a:prstGeom prst="rect">
            <a:avLst/>
          </a:prstGeom>
          <a:noFill/>
          <a:ln>
            <a:noFill/>
          </a:ln>
        </p:spPr>
        <p:txBody>
          <a:bodyPr lIns="0" tIns="0" rIns="0" bIns="0" anchor="ctr">
            <a:spAutoFit/>
          </a:bodyPr>
          <a:lstStyle/>
          <a:p>
            <a:pPr algn="ctr"/>
            <a:r>
              <a:rPr lang="en-US" sz="4400" b="0" strike="noStrike" spc="-1" dirty="0" smtClean="0">
                <a:latin typeface="Arial" panose="020B0604020202020204"/>
              </a:rPr>
              <a:t>@Controller </a:t>
            </a:r>
            <a:r>
              <a:rPr lang="en-US" sz="4400" b="0" strike="noStrike" spc="-1" dirty="0" err="1" smtClean="0">
                <a:latin typeface="Arial" panose="020B0604020202020204"/>
              </a:rPr>
              <a:t>vs</a:t>
            </a:r>
            <a:r>
              <a:rPr lang="en-US" sz="4400" b="0" strike="noStrike" spc="-1" dirty="0" smtClean="0">
                <a:latin typeface="Arial" panose="020B0604020202020204"/>
              </a:rPr>
              <a:t> @</a:t>
            </a:r>
            <a:r>
              <a:rPr lang="en-US" sz="4400" b="0" strike="noStrike" spc="-1" dirty="0" err="1" smtClean="0">
                <a:latin typeface="Arial" panose="020B0604020202020204"/>
              </a:rPr>
              <a:t>RestController</a:t>
            </a:r>
            <a:endParaRPr lang="en-US" sz="4400" b="0" strike="noStrike" spc="-1" dirty="0">
              <a:latin typeface="Arial" panose="020B0604020202020204"/>
            </a:endParaRPr>
          </a:p>
        </p:txBody>
      </p:sp>
      <p:sp>
        <p:nvSpPr>
          <p:cNvPr id="2" name="Rectangle 1"/>
          <p:cNvSpPr>
            <a:spLocks noChangeArrowheads="1"/>
          </p:cNvSpPr>
          <p:nvPr/>
        </p:nvSpPr>
        <p:spPr bwMode="auto">
          <a:xfrm rot="10800000" flipV="1">
            <a:off x="257049" y="1281122"/>
            <a:ext cx="9648140" cy="3693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i="0" u="none" strike="noStrike" cap="none" normalizeH="0" baseline="0" dirty="0" err="1" smtClean="0">
                <a:ln>
                  <a:noFill/>
                </a:ln>
                <a:solidFill>
                  <a:srgbClr val="666666"/>
                </a:solidFill>
                <a:effectLst/>
                <a:cs typeface="+mn-lt"/>
              </a:rPr>
              <a:t>Khi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một</a:t>
            </a:r>
            <a:r>
              <a:rPr kumimoji="0" lang="en-US" sz="1600" i="0" u="none" strike="noStrike" cap="none" normalizeH="0" baseline="0" dirty="0" smtClean="0">
                <a:ln>
                  <a:noFill/>
                </a:ln>
                <a:solidFill>
                  <a:srgbClr val="666666"/>
                </a:solidFill>
                <a:effectLst/>
                <a:cs typeface="+mn-lt"/>
              </a:rPr>
              <a:t> request </a:t>
            </a:r>
            <a:r>
              <a:rPr kumimoji="0" lang="en-US" sz="1600" i="0" u="none" strike="noStrike" cap="none" normalizeH="0" baseline="0" dirty="0" err="1" smtClean="0">
                <a:ln>
                  <a:noFill/>
                </a:ln>
                <a:solidFill>
                  <a:srgbClr val="666666"/>
                </a:solidFill>
                <a:effectLst/>
                <a:cs typeface="+mn-lt"/>
              </a:rPr>
              <a:t>đến</a:t>
            </a:r>
            <a:r>
              <a:rPr kumimoji="0" lang="en-US" sz="1600" i="0" u="none" strike="noStrike" cap="none" normalizeH="0" baseline="0" dirty="0" smtClean="0">
                <a:ln>
                  <a:noFill/>
                </a:ln>
                <a:solidFill>
                  <a:srgbClr val="666666"/>
                </a:solidFill>
                <a:effectLst/>
                <a:cs typeface="+mn-lt"/>
              </a:rPr>
              <a:t>, dispatcher servlet </a:t>
            </a:r>
            <a:r>
              <a:rPr kumimoji="0" lang="en-US" sz="1600" i="0" u="none" strike="noStrike" cap="none" normalizeH="0" baseline="0" dirty="0" err="1" smtClean="0">
                <a:ln>
                  <a:noFill/>
                </a:ln>
                <a:solidFill>
                  <a:srgbClr val="666666"/>
                </a:solidFill>
                <a:effectLst/>
                <a:cs typeface="+mn-lt"/>
              </a:rPr>
              <a:t>sẽ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chuyển</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tiếp</a:t>
            </a:r>
            <a:r>
              <a:rPr kumimoji="0" lang="en-US" sz="1600" i="0" u="none" strike="noStrike" cap="none" normalizeH="0" baseline="0" dirty="0" smtClean="0">
                <a:ln>
                  <a:noFill/>
                </a:ln>
                <a:solidFill>
                  <a:srgbClr val="666666"/>
                </a:solidFill>
                <a:effectLst/>
                <a:cs typeface="+mn-lt"/>
              </a:rPr>
              <a:t> request </a:t>
            </a:r>
            <a:r>
              <a:rPr kumimoji="0" lang="en-US" sz="1600" i="0" u="none" strike="noStrike" cap="none" normalizeH="0" baseline="0" dirty="0" err="1" smtClean="0">
                <a:ln>
                  <a:noFill/>
                </a:ln>
                <a:solidFill>
                  <a:srgbClr val="666666"/>
                </a:solidFill>
                <a:effectLst/>
                <a:cs typeface="+mn-lt"/>
              </a:rPr>
              <a:t>xuống</a:t>
            </a:r>
            <a:r>
              <a:rPr kumimoji="0" lang="en-US" sz="1600" i="0" u="none" strike="noStrike" cap="none" normalizeH="0" baseline="0" dirty="0" smtClean="0">
                <a:ln>
                  <a:noFill/>
                </a:ln>
                <a:solidFill>
                  <a:srgbClr val="666666"/>
                </a:solidFill>
                <a:effectLst/>
                <a:cs typeface="+mn-lt"/>
              </a:rPr>
              <a:t> handler mapping, </a:t>
            </a:r>
            <a:r>
              <a:rPr kumimoji="0" lang="en-US" sz="1600" i="0" u="none" strike="noStrike" cap="none" normalizeH="0" baseline="0" dirty="0" err="1" smtClean="0">
                <a:ln>
                  <a:noFill/>
                </a:ln>
                <a:solidFill>
                  <a:srgbClr val="666666"/>
                </a:solidFill>
                <a:effectLst/>
                <a:cs typeface="+mn-lt"/>
              </a:rPr>
              <a:t>sau</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dựa</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vào</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thông</a:t>
            </a:r>
            <a:r>
              <a:rPr kumimoji="0" lang="en-US" sz="1600" i="0" u="none" strike="noStrike" cap="none" normalizeH="0" baseline="0" dirty="0" smtClean="0">
                <a:ln>
                  <a:noFill/>
                </a:ln>
                <a:solidFill>
                  <a:srgbClr val="666666"/>
                </a:solidFill>
                <a:effectLst/>
                <a:cs typeface="+mn-lt"/>
              </a:rPr>
              <a:t> tin request </a:t>
            </a:r>
            <a:r>
              <a:rPr kumimoji="0" lang="en-US" sz="1600" i="0" u="none" strike="noStrike" cap="none" normalizeH="0" baseline="0" dirty="0" err="1" smtClean="0">
                <a:ln>
                  <a:noFill/>
                </a:ln>
                <a:solidFill>
                  <a:srgbClr val="666666"/>
                </a:solidFill>
                <a:effectLst/>
                <a:cs typeface="+mn-lt"/>
              </a:rPr>
              <a:t>kết</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hợp</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smtClean="0">
                <a:ln>
                  <a:noFill/>
                </a:ln>
                <a:solidFill>
                  <a:srgbClr val="6C757D"/>
                </a:solidFill>
                <a:effectLst/>
                <a:cs typeface="+mn-lt"/>
              </a:rPr>
              <a:t>@</a:t>
            </a:r>
            <a:r>
              <a:rPr kumimoji="0" lang="en-US" sz="1600" i="0" u="none" strike="noStrike" cap="none" normalizeH="0" baseline="0" dirty="0" err="1" smtClean="0">
                <a:ln>
                  <a:noFill/>
                </a:ln>
                <a:solidFill>
                  <a:srgbClr val="6C757D"/>
                </a:solidFill>
                <a:effectLst/>
                <a:cs typeface="+mn-lt"/>
              </a:rPr>
              <a:t>RequestMapping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đã</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trước</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điều</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hướng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một</a:t>
            </a:r>
            <a:r>
              <a:rPr kumimoji="0" lang="en-US" sz="1600" i="0" u="none" strike="noStrike" cap="none" normalizeH="0" baseline="0" dirty="0" smtClean="0">
                <a:ln>
                  <a:noFill/>
                </a:ln>
                <a:solidFill>
                  <a:srgbClr val="666666"/>
                </a:solidFill>
                <a:effectLst/>
                <a:cs typeface="+mn-lt"/>
              </a:rPr>
              <a:t> method action </a:t>
            </a:r>
            <a:r>
              <a:rPr kumimoji="0" lang="en-US" sz="1600" i="0" u="none" strike="noStrike" cap="none" normalizeH="0" baseline="0" dirty="0" err="1" smtClean="0">
                <a:ln>
                  <a:noFill/>
                </a:ln>
                <a:solidFill>
                  <a:srgbClr val="666666"/>
                </a:solidFill>
                <a:effectLst/>
                <a:cs typeface="+mn-lt"/>
              </a:rPr>
              <a:t>của</a:t>
            </a:r>
            <a:r>
              <a:rPr kumimoji="0" lang="en-US" sz="1600" i="0" u="none" strike="noStrike" cap="none" normalizeH="0" baseline="0" dirty="0" smtClean="0">
                <a:ln>
                  <a:noFill/>
                </a:ln>
                <a:solidFill>
                  <a:srgbClr val="666666"/>
                </a:solidFill>
                <a:effectLst/>
                <a:cs typeface="+mn-lt"/>
              </a:rPr>
              <a:t> controller </a:t>
            </a:r>
            <a:r>
              <a:rPr kumimoji="0" lang="en-US" sz="1600" i="0" u="none" strike="noStrike" cap="none" normalizeH="0" baseline="0" dirty="0" err="1" smtClean="0">
                <a:ln>
                  <a:noFill/>
                </a:ln>
                <a:solidFill>
                  <a:srgbClr val="666666"/>
                </a:solidFill>
                <a:effectLst/>
                <a:cs typeface="+mn-lt"/>
              </a:rPr>
              <a:t>cụ</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Thay</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vì</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ở file </a:t>
            </a:r>
            <a:r>
              <a:rPr kumimoji="0" lang="en-US" sz="1600" i="0" u="none" strike="noStrike" cap="none" normalizeH="0" baseline="0" dirty="0" smtClean="0">
                <a:ln>
                  <a:noFill/>
                </a:ln>
                <a:solidFill>
                  <a:srgbClr val="6C757D"/>
                </a:solidFill>
                <a:effectLst/>
                <a:cs typeface="+mn-lt"/>
              </a:rPr>
              <a:t>web.xml</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trong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SpringMVC</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thì</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spring boot </a:t>
            </a:r>
            <a:r>
              <a:rPr kumimoji="0" lang="en-US" sz="1600" i="0" u="none" strike="noStrike" cap="none" normalizeH="0" baseline="0" dirty="0" err="1" smtClean="0">
                <a:ln>
                  <a:noFill/>
                </a:ln>
                <a:solidFill>
                  <a:srgbClr val="666666"/>
                </a:solidFill>
                <a:effectLst/>
                <a:cs typeface="+mn-lt"/>
              </a:rPr>
              <a:t>chúng</a:t>
            </a:r>
            <a:r>
              <a:rPr kumimoji="0" lang="en-US" sz="1600" i="0" u="none" strike="noStrike" cap="none" normalizeH="0" baseline="0" dirty="0" smtClean="0">
                <a:ln>
                  <a:noFill/>
                </a:ln>
                <a:solidFill>
                  <a:srgbClr val="666666"/>
                </a:solidFill>
                <a:effectLst/>
                <a:cs typeface="+mn-lt"/>
              </a:rPr>
              <a:t> ta </a:t>
            </a:r>
            <a:r>
              <a:rPr kumimoji="0" lang="en-US" sz="1600" i="0" u="none" strike="noStrike" cap="none" normalizeH="0" baseline="0" dirty="0" err="1" smtClean="0">
                <a:ln>
                  <a:noFill/>
                </a:ln>
                <a:solidFill>
                  <a:srgbClr val="666666"/>
                </a:solidFill>
                <a:effectLst/>
                <a:cs typeface="+mn-lt"/>
              </a:rPr>
              <a:t>có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dễ</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dàng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các</a:t>
            </a:r>
            <a:r>
              <a:rPr kumimoji="0" lang="en-US" sz="1600" i="0" u="none" strike="noStrike" cap="none" normalizeH="0" baseline="0" dirty="0" smtClean="0">
                <a:ln>
                  <a:noFill/>
                </a:ln>
                <a:solidFill>
                  <a:srgbClr val="666666"/>
                </a:solidFill>
                <a:effectLst/>
                <a:cs typeface="+mn-lt"/>
              </a:rPr>
              <a:t> annotation.</a:t>
            </a:r>
            <a:r>
              <a:rPr kumimoji="0" lang="en-US" sz="1600" i="0" u="none" strike="noStrike" cap="none" normalizeH="0" baseline="0" dirty="0" smtClean="0">
                <a:ln>
                  <a:noFill/>
                </a:ln>
                <a:solidFill>
                  <a:schemeClr val="tx1"/>
                </a:solidFill>
                <a:effectLst/>
                <a:cs typeface="+mn-lt"/>
              </a:rPr>
              <a:t> </a:t>
            </a:r>
          </a:p>
          <a:p>
            <a:pPr marL="0" marR="0" lvl="0" indent="0" algn="l" defTabSz="914400" rtl="0" eaLnBrk="1" fontAlgn="base" latinLnBrk="0" hangingPunct="1">
              <a:lnSpc>
                <a:spcPct val="100000"/>
              </a:lnSpc>
              <a:spcBef>
                <a:spcPct val="0"/>
              </a:spcBef>
              <a:spcAft>
                <a:spcPct val="0"/>
              </a:spcAft>
              <a:buClrTx/>
              <a:buSzTx/>
              <a:buFontTx/>
              <a:buNone/>
            </a:pPr>
            <a:endParaRPr kumimoji="0" lang="en-US" sz="1600" i="0" u="none" strike="noStrike" cap="none" normalizeH="0" baseline="0" dirty="0" smtClean="0">
              <a:ln>
                <a:noFill/>
              </a:ln>
              <a:solidFill>
                <a:schemeClr val="tx1"/>
              </a:solidFill>
              <a:effectLst/>
              <a:cs typeface="+mn-lt"/>
            </a:endParaRPr>
          </a:p>
          <a:p>
            <a:r>
              <a:rPr lang="vi-VN" sz="1600" dirty="0">
                <a:cs typeface="+mn-lt"/>
              </a:rPr>
              <a:t>@Controller là </a:t>
            </a:r>
            <a:r>
              <a:rPr lang="vi-VN" sz="1600" dirty="0" smtClean="0">
                <a:cs typeface="+mn-lt"/>
              </a:rPr>
              <a:t>annotation</a:t>
            </a:r>
            <a:r>
              <a:rPr lang="en-US" sz="1600" dirty="0" smtClean="0">
                <a:cs typeface="+mn-lt"/>
              </a:rPr>
              <a:t> </a:t>
            </a:r>
            <a:r>
              <a:rPr lang="vi-VN" sz="1600" dirty="0" smtClean="0">
                <a:cs typeface="+mn-lt"/>
              </a:rPr>
              <a:t>khai </a:t>
            </a:r>
            <a:r>
              <a:rPr lang="vi-VN" sz="1600" dirty="0">
                <a:cs typeface="+mn-lt"/>
              </a:rPr>
              <a:t>báo </a:t>
            </a:r>
            <a:r>
              <a:rPr lang="vi-VN" sz="1600" dirty="0" smtClean="0">
                <a:cs typeface="+mn-lt"/>
              </a:rPr>
              <a:t>class </a:t>
            </a:r>
            <a:r>
              <a:rPr lang="vi-VN" sz="1600" dirty="0">
                <a:cs typeface="+mn-lt"/>
              </a:rPr>
              <a:t>đó là </a:t>
            </a:r>
            <a:r>
              <a:rPr lang="vi-VN" sz="1600" dirty="0" smtClean="0">
                <a:cs typeface="+mn-lt"/>
              </a:rPr>
              <a:t>controller</a:t>
            </a:r>
            <a:r>
              <a:rPr lang="en-US" sz="1600" dirty="0" smtClean="0">
                <a:cs typeface="+mn-lt"/>
              </a:rPr>
              <a:t> </a:t>
            </a:r>
            <a:r>
              <a:rPr lang="en-US" sz="1600" dirty="0" err="1" smtClean="0">
                <a:cs typeface="+mn-lt"/>
              </a:rPr>
              <a:t>trong</a:t>
            </a:r>
            <a:r>
              <a:rPr lang="en-US" sz="1600" dirty="0" smtClean="0">
                <a:cs typeface="+mn-lt"/>
              </a:rPr>
              <a:t> </a:t>
            </a:r>
            <a:r>
              <a:rPr lang="vi-VN" sz="1600" dirty="0" smtClean="0">
                <a:cs typeface="+mn-lt"/>
              </a:rPr>
              <a:t>SpringMVC </a:t>
            </a:r>
            <a:r>
              <a:rPr lang="en-US" sz="1600" dirty="0" err="1" smtClean="0">
                <a:cs typeface="+mn-lt"/>
              </a:rPr>
              <a:t>và</a:t>
            </a:r>
            <a:r>
              <a:rPr lang="en-US" sz="1600" dirty="0" smtClean="0">
                <a:cs typeface="+mn-lt"/>
              </a:rPr>
              <a:t> </a:t>
            </a:r>
            <a:r>
              <a:rPr lang="vi-VN" sz="1600" dirty="0" smtClean="0">
                <a:cs typeface="+mn-lt"/>
              </a:rPr>
              <a:t>buộc</a:t>
            </a:r>
            <a:r>
              <a:rPr lang="vi-VN" sz="1600" dirty="0">
                <a:cs typeface="+mn-lt"/>
              </a:rPr>
              <a:t> phải cài đặt một template </a:t>
            </a:r>
            <a:r>
              <a:rPr lang="vi-VN" sz="1600" dirty="0" smtClean="0">
                <a:cs typeface="+mn-lt"/>
              </a:rPr>
              <a:t>engine</a:t>
            </a:r>
            <a:endParaRPr lang="en-US" sz="1600" dirty="0">
              <a:cs typeface="+mn-lt"/>
            </a:endParaRPr>
          </a:p>
          <a:p>
            <a:r>
              <a:rPr lang="vi-VN" sz="1600" dirty="0">
                <a:cs typeface="+mn-lt"/>
              </a:rPr>
              <a:t>Default các method của @Controller sẽ return về một view resolver và bắt buộc view đó phải tồn tại và được đặt trong folder resources/templates</a:t>
            </a:r>
            <a:r>
              <a:rPr lang="vi-VN" sz="1600" dirty="0" smtClean="0">
                <a:cs typeface="+mn-lt"/>
              </a:rPr>
              <a:t>.</a:t>
            </a:r>
            <a:endParaRPr kumimoji="0" lang="en-US" sz="1600" i="0" u="none" strike="noStrike" cap="none" normalizeH="0" baseline="0" dirty="0" smtClean="0">
              <a:ln>
                <a:noFill/>
              </a:ln>
              <a:solidFill>
                <a:schemeClr val="tx1"/>
              </a:solidFill>
              <a:effectLst/>
              <a:cs typeface="+mn-lt"/>
            </a:endParaRPr>
          </a:p>
          <a:p>
            <a:pPr marL="0" marR="0" lvl="0" indent="0" algn="l" defTabSz="914400" rtl="0" eaLnBrk="1" fontAlgn="base" latinLnBrk="0" hangingPunct="1">
              <a:lnSpc>
                <a:spcPct val="100000"/>
              </a:lnSpc>
              <a:spcBef>
                <a:spcPct val="0"/>
              </a:spcBef>
              <a:spcAft>
                <a:spcPct val="0"/>
              </a:spcAft>
              <a:buClrTx/>
              <a:buSzTx/>
              <a:buFontTx/>
              <a:buNone/>
            </a:pPr>
            <a:endParaRPr lang="en-US" sz="1600" dirty="0">
              <a:cs typeface="+mn-lt"/>
            </a:endParaRPr>
          </a:p>
          <a:p>
            <a:r>
              <a:rPr lang="vi-VN" sz="1600" dirty="0">
                <a:cs typeface="+mn-lt"/>
              </a:rPr>
              <a:t>@RestController là một composed annotation được kết </a:t>
            </a:r>
            <a:r>
              <a:rPr lang="en-US" sz="1600" dirty="0" err="1" smtClean="0">
                <a:cs typeface="+mn-lt"/>
              </a:rPr>
              <a:t>hợp</a:t>
            </a:r>
            <a:r>
              <a:rPr lang="en-US" sz="1600" dirty="0" smtClean="0">
                <a:cs typeface="+mn-lt"/>
              </a:rPr>
              <a:t> </a:t>
            </a:r>
            <a:r>
              <a:rPr lang="vi-VN" sz="1600" dirty="0" smtClean="0">
                <a:cs typeface="+mn-lt"/>
              </a:rPr>
              <a:t>từ </a:t>
            </a:r>
            <a:r>
              <a:rPr lang="vi-VN" sz="1600" dirty="0">
                <a:cs typeface="+mn-lt"/>
              </a:rPr>
              <a:t> @Controller và @ResponseBody, khi đặt một annotation @RestController  trên một class </a:t>
            </a:r>
            <a:r>
              <a:rPr lang="vi-VN" sz="1600" dirty="0" smtClean="0">
                <a:cs typeface="+mn-lt"/>
              </a:rPr>
              <a:t>thì response </a:t>
            </a:r>
            <a:r>
              <a:rPr lang="vi-VN" sz="1600" dirty="0">
                <a:cs typeface="+mn-lt"/>
              </a:rPr>
              <a:t>data trong controller này sẽ được trả về dưới dạng </a:t>
            </a:r>
            <a:r>
              <a:rPr lang="vi-VN" sz="1600" dirty="0" smtClean="0">
                <a:cs typeface="+mn-lt"/>
              </a:rPr>
              <a:t>message</a:t>
            </a:r>
            <a:r>
              <a:rPr lang="en-US" sz="1600" dirty="0" smtClean="0">
                <a:cs typeface="+mn-lt"/>
              </a:rPr>
              <a:t> (JSON/XML)</a:t>
            </a:r>
            <a:r>
              <a:rPr lang="vi-VN" sz="1600" dirty="0" smtClean="0">
                <a:cs typeface="+mn-lt"/>
              </a:rPr>
              <a:t>.</a:t>
            </a:r>
            <a:endParaRPr lang="vi-VN" sz="1600" dirty="0">
              <a:cs typeface="+mn-lt"/>
            </a:endParaRPr>
          </a:p>
          <a:p>
            <a:r>
              <a:rPr lang="vi-VN" sz="1600" dirty="0">
                <a:cs typeface="+mn-lt"/>
              </a:rPr>
              <a:t>Khi sử dụng @RestController thì chúng ta không cần phải cài đặt template engine</a:t>
            </a:r>
          </a:p>
          <a:p>
            <a:pPr marL="0" marR="0" lvl="0" indent="0" algn="l" defTabSz="914400" rtl="0" eaLnBrk="1" fontAlgn="base" latinLnBrk="0" hangingPunct="1">
              <a:lnSpc>
                <a:spcPct val="100000"/>
              </a:lnSpc>
              <a:spcBef>
                <a:spcPct val="0"/>
              </a:spcBef>
              <a:spcAft>
                <a:spcPct val="0"/>
              </a:spcAft>
              <a:buClrTx/>
              <a:buSzTx/>
              <a:buFontTx/>
              <a:buNone/>
            </a:pPr>
            <a:endParaRPr kumimoji="0" lang="en-US" sz="1600" i="0" u="none" strike="noStrike" cap="none" normalizeH="0" baseline="0" dirty="0" smtClean="0">
              <a:ln>
                <a:noFill/>
              </a:ln>
              <a:solidFill>
                <a:schemeClr val="tx1"/>
              </a:solidFill>
              <a:effectLst/>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16957"/>
            <a:ext cx="9071640" cy="430887"/>
          </a:xfrm>
          <a:prstGeom prst="rect">
            <a:avLst/>
          </a:prstGeom>
          <a:noFill/>
          <a:ln>
            <a:noFill/>
          </a:ln>
        </p:spPr>
        <p:txBody>
          <a:bodyPr lIns="0" tIns="0" rIns="0" bIns="0" anchor="ctr">
            <a:spAutoFit/>
          </a:bodyPr>
          <a:lstStyle/>
          <a:p>
            <a:pPr algn="ctr"/>
            <a:r>
              <a:rPr lang="en-US" sz="2800" b="1" dirty="0" err="1"/>
              <a:t>Khi</a:t>
            </a:r>
            <a:r>
              <a:rPr lang="en-US" sz="2800" b="1" dirty="0"/>
              <a:t> Spring Boot </a:t>
            </a:r>
            <a:r>
              <a:rPr lang="en-US" sz="2800" b="1" dirty="0" err="1"/>
              <a:t>không</a:t>
            </a:r>
            <a:r>
              <a:rPr lang="en-US" sz="2800" b="1" dirty="0"/>
              <a:t> </a:t>
            </a:r>
            <a:r>
              <a:rPr lang="en-US" sz="2800" b="1" dirty="0" err="1"/>
              <a:t>biết</a:t>
            </a:r>
            <a:r>
              <a:rPr lang="en-US" sz="2800" b="1" dirty="0"/>
              <a:t> </a:t>
            </a:r>
            <a:r>
              <a:rPr lang="en-US" sz="2800" b="1" dirty="0" err="1"/>
              <a:t>chọn</a:t>
            </a:r>
            <a:r>
              <a:rPr lang="en-US" sz="2800" b="1" dirty="0"/>
              <a:t> bean </a:t>
            </a:r>
            <a:r>
              <a:rPr lang="en-US" sz="2800" b="1" dirty="0" err="1"/>
              <a:t>nào</a:t>
            </a:r>
            <a:r>
              <a:rPr lang="en-US" sz="2800" b="1" dirty="0" smtClean="0"/>
              <a:t>?</a:t>
            </a:r>
            <a:endParaRPr lang="en-US" sz="2800" b="1" dirty="0"/>
          </a:p>
        </p:txBody>
      </p:sp>
      <p:sp>
        <p:nvSpPr>
          <p:cNvPr id="52" name="TextShape 2"/>
          <p:cNvSpPr txBox="1"/>
          <p:nvPr/>
        </p:nvSpPr>
        <p:spPr>
          <a:xfrm>
            <a:off x="431800" y="1691530"/>
            <a:ext cx="9509760" cy="5506208"/>
          </a:xfrm>
          <a:prstGeom prst="rect">
            <a:avLst/>
          </a:prstGeom>
          <a:noFill/>
          <a:ln>
            <a:noFill/>
          </a:ln>
        </p:spPr>
        <p:txBody>
          <a:bodyPr lIns="90000" tIns="45000" rIns="90000" bIns="45000">
            <a:spAutoFit/>
          </a:bodyPr>
          <a:lstStyle/>
          <a:p>
            <a:pPr>
              <a:lnSpc>
                <a:spcPct val="115000"/>
              </a:lnSpc>
            </a:pPr>
            <a:r>
              <a:rPr lang="en-US" sz="1800" b="0" strike="noStrike" spc="-1" dirty="0" err="1">
                <a:latin typeface="Arial" panose="020B0604020202020204"/>
              </a:rPr>
              <a:t>Khi</a:t>
            </a:r>
            <a:r>
              <a:rPr lang="en-US" sz="1800" b="0" strike="noStrike" spc="-1" dirty="0">
                <a:latin typeface="Arial" panose="020B0604020202020204"/>
              </a:rPr>
              <a:t> </a:t>
            </a:r>
            <a:r>
              <a:rPr lang="en-US" sz="1800" b="0" strike="noStrike" spc="-1" dirty="0" err="1">
                <a:latin typeface="Arial" panose="020B0604020202020204"/>
              </a:rPr>
              <a:t>có</a:t>
            </a:r>
            <a:r>
              <a:rPr lang="en-US" sz="1800" b="0" strike="noStrike" spc="-1" dirty="0">
                <a:latin typeface="Arial" panose="020B0604020202020204"/>
              </a:rPr>
              <a:t> </a:t>
            </a:r>
            <a:r>
              <a:rPr lang="en-US" sz="1800" b="0" strike="noStrike" spc="-1" dirty="0" err="1">
                <a:latin typeface="Arial" panose="020B0604020202020204"/>
              </a:rPr>
              <a:t>nhiều</a:t>
            </a:r>
            <a:r>
              <a:rPr lang="en-US" sz="1800" b="0" strike="noStrike" spc="-1" dirty="0">
                <a:latin typeface="Arial" panose="020B0604020202020204"/>
              </a:rPr>
              <a:t> </a:t>
            </a:r>
            <a:r>
              <a:rPr lang="en-US" sz="1800" b="0" strike="noStrike" spc="-1" dirty="0" err="1">
                <a:latin typeface="Arial" panose="020B0604020202020204"/>
              </a:rPr>
              <a:t>hơn</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bean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cùng</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a:t>
            </a:r>
            <a:r>
              <a:rPr lang="en-US" sz="1800" b="0" strike="noStrike" spc="-1" dirty="0" err="1">
                <a:latin typeface="Arial" panose="020B0604020202020204"/>
              </a:rPr>
              <a:t>loại</a:t>
            </a:r>
            <a:r>
              <a:rPr lang="en-US" sz="1800" b="0" strike="noStrike" spc="-1" dirty="0">
                <a:latin typeface="Arial" panose="020B0604020202020204"/>
              </a:rPr>
              <a:t> </a:t>
            </a:r>
            <a:r>
              <a:rPr lang="en-US" sz="1800" b="0" strike="noStrike" spc="-1" dirty="0" err="1">
                <a:latin typeface="Arial" panose="020B0604020202020204"/>
              </a:rPr>
              <a:t>và</a:t>
            </a:r>
            <a:r>
              <a:rPr lang="en-US" sz="1800" b="0" strike="noStrike" spc="-1" dirty="0">
                <a:latin typeface="Arial" panose="020B0604020202020204"/>
              </a:rPr>
              <a:t> </a:t>
            </a:r>
            <a:r>
              <a:rPr lang="en-US" sz="1800" b="0" strike="noStrike" spc="-1" dirty="0" err="1">
                <a:latin typeface="Arial" panose="020B0604020202020204"/>
              </a:rPr>
              <a:t>chỉ</a:t>
            </a:r>
            <a:r>
              <a:rPr lang="en-US" sz="1800" b="0" strike="noStrike" spc="-1" dirty="0">
                <a:latin typeface="Arial" panose="020B0604020202020204"/>
              </a:rPr>
              <a:t> </a:t>
            </a:r>
            <a:r>
              <a:rPr lang="en-US" sz="1800" b="0" strike="noStrike" spc="-1" dirty="0" err="1">
                <a:latin typeface="Arial" panose="020B0604020202020204"/>
              </a:rPr>
              <a:t>có</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bean </a:t>
            </a:r>
            <a:r>
              <a:rPr lang="en-US" sz="1800" b="0" strike="noStrike" spc="-1" dirty="0" err="1">
                <a:latin typeface="Arial" panose="020B0604020202020204"/>
              </a:rPr>
              <a:t>trong</a:t>
            </a:r>
            <a:r>
              <a:rPr lang="en-US" sz="1800" b="0" strike="noStrike" spc="-1" dirty="0">
                <a:latin typeface="Arial" panose="020B0604020202020204"/>
              </a:rPr>
              <a:t> </a:t>
            </a:r>
            <a:r>
              <a:rPr lang="en-US" sz="1800" b="0" strike="noStrike" spc="-1" dirty="0" err="1">
                <a:latin typeface="Arial" panose="020B0604020202020204"/>
              </a:rPr>
              <a:t>số</a:t>
            </a:r>
            <a:r>
              <a:rPr lang="en-US" sz="1800" b="0" strike="noStrike" spc="-1" dirty="0">
                <a:latin typeface="Arial" panose="020B0604020202020204"/>
              </a:rPr>
              <a:t> </a:t>
            </a:r>
            <a:r>
              <a:rPr lang="en-US" sz="1800" b="0" strike="noStrike" spc="-1" dirty="0" err="1">
                <a:latin typeface="Arial" panose="020B0604020202020204"/>
              </a:rPr>
              <a:t>đó</a:t>
            </a:r>
            <a:r>
              <a:rPr lang="en-US" sz="1800" b="0" strike="noStrike" spc="-1" dirty="0">
                <a:latin typeface="Arial" panose="020B0604020202020204"/>
              </a:rPr>
              <a:t> </a:t>
            </a:r>
            <a:r>
              <a:rPr lang="en-US" sz="1800" b="0" strike="noStrike" spc="-1" dirty="0" err="1">
                <a:latin typeface="Arial" panose="020B0604020202020204"/>
              </a:rPr>
              <a:t>cần</a:t>
            </a:r>
            <a:r>
              <a:rPr lang="en-US" sz="1800" b="0" strike="noStrike" spc="-1" dirty="0">
                <a:latin typeface="Arial" panose="020B0604020202020204"/>
              </a:rPr>
              <a:t> </a:t>
            </a:r>
            <a:r>
              <a:rPr lang="en-US" sz="1800" b="0" strike="noStrike" spc="-1" dirty="0" err="1">
                <a:latin typeface="Arial" panose="020B0604020202020204"/>
              </a:rPr>
              <a:t>được</a:t>
            </a:r>
            <a:r>
              <a:rPr lang="en-US" sz="1800" b="0" strike="noStrike" spc="-1" dirty="0">
                <a:latin typeface="Arial" panose="020B0604020202020204"/>
              </a:rPr>
              <a:t> wire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property </a:t>
            </a:r>
            <a:r>
              <a:rPr lang="en-US" sz="1800" b="0" strike="noStrike" spc="-1" dirty="0" err="1">
                <a:latin typeface="Arial" panose="020B0604020202020204"/>
              </a:rPr>
              <a:t>nào</a:t>
            </a:r>
            <a:r>
              <a:rPr lang="en-US" sz="1800" b="0" strike="noStrike" spc="-1" dirty="0">
                <a:latin typeface="Arial" panose="020B0604020202020204"/>
              </a:rPr>
              <a:t> </a:t>
            </a:r>
            <a:r>
              <a:rPr lang="en-US" sz="1800" b="0" strike="noStrike" spc="-1" dirty="0" err="1" smtClean="0">
                <a:latin typeface="Arial" panose="020B0604020202020204"/>
              </a:rPr>
              <a:t>đó</a:t>
            </a:r>
            <a:endParaRPr lang="en-US" sz="1800" b="0" strike="noStrike" spc="-1" dirty="0" smtClean="0">
              <a:latin typeface="Arial" panose="020B0604020202020204"/>
            </a:endParaRPr>
          </a:p>
          <a:p>
            <a:pPr>
              <a:lnSpc>
                <a:spcPct val="115000"/>
              </a:lnSpc>
            </a:pPr>
            <a:r>
              <a:rPr lang="vi-VN" dirty="0"/>
              <a:t>Có hai cách giải quyết vấn đề này. Thứ nhất là dùng @</a:t>
            </a:r>
            <a:r>
              <a:rPr lang="vi-VN" b="1" dirty="0"/>
              <a:t>Primary</a:t>
            </a:r>
            <a:r>
              <a:rPr lang="vi-VN" dirty="0"/>
              <a:t> đánh dấu lên một bean. Khi đó bean này sẽ được ưu tiên chọn hơn, trong trường hợp có nhiều bean phù hợp trong </a:t>
            </a:r>
            <a:r>
              <a:rPr lang="vi-VN" dirty="0" smtClean="0"/>
              <a:t>context</a:t>
            </a:r>
            <a:endParaRPr lang="en-US" dirty="0" smtClean="0"/>
          </a:p>
          <a:p>
            <a:pPr>
              <a:lnSpc>
                <a:spcPct val="115000"/>
              </a:lnSpc>
            </a:pP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r>
              <a:rPr lang="vi-VN" dirty="0"/>
              <a:t>Cách 2 là chỉ định rõ tên bean (tên class) cụ thể được inject bằng @Qualifier.</a:t>
            </a: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endParaRPr lang="en-US" sz="1800" b="0" strike="noStrike" spc="-1" dirty="0">
              <a:latin typeface="Arial" panose="020B0604020202020204"/>
            </a:endParaRPr>
          </a:p>
          <a:p>
            <a:pPr>
              <a:lnSpc>
                <a:spcPct val="115000"/>
              </a:lnSpc>
            </a:pPr>
            <a:endParaRPr lang="en-US" spc="-1" dirty="0" smtClean="0">
              <a:latin typeface="Arial" panose="020B0604020202020204"/>
            </a:endParaRPr>
          </a:p>
          <a:p>
            <a:pPr>
              <a:lnSpc>
                <a:spcPct val="115000"/>
              </a:lnSpc>
            </a:pPr>
            <a:endParaRPr lang="en-US" sz="1800" b="0" strike="noStrike" spc="-1" dirty="0">
              <a:latin typeface="Arial" panose="020B0604020202020204"/>
            </a:endParaRPr>
          </a:p>
          <a:p>
            <a:pPr>
              <a:lnSpc>
                <a:spcPct val="115000"/>
              </a:lnSpc>
            </a:pPr>
            <a:endParaRPr lang="en-US" sz="1800" b="0" strike="noStrike" spc="-1" dirty="0">
              <a:latin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008" y="3347789"/>
            <a:ext cx="46577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055" y="5578082"/>
            <a:ext cx="61912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@Value </a:t>
            </a:r>
          </a:p>
        </p:txBody>
      </p:sp>
      <p:sp>
        <p:nvSpPr>
          <p:cNvPr id="54" name="TextShape 2"/>
          <p:cNvSpPr txBox="1"/>
          <p:nvPr/>
        </p:nvSpPr>
        <p:spPr>
          <a:xfrm>
            <a:off x="306720" y="1828800"/>
            <a:ext cx="9203040" cy="603360"/>
          </a:xfrm>
          <a:prstGeom prst="rect">
            <a:avLst/>
          </a:prstGeom>
          <a:noFill/>
          <a:ln>
            <a:noFill/>
          </a:ln>
        </p:spPr>
        <p:txBody>
          <a:bodyPr lIns="90000" tIns="45000" rIns="90000" bIns="45000">
            <a:spAutoFit/>
          </a:bodyPr>
          <a:lstStyle/>
          <a:p>
            <a:r>
              <a:rPr lang="en-US" sz="1800" b="0" strike="noStrike" spc="-1">
                <a:latin typeface="Arial" panose="020B0604020202020204"/>
              </a:rPr>
              <a:t>@Value được sử dụng trên thuộc tính của class, Có nhiệm vụ lấy thông tin từ file </a:t>
            </a:r>
            <a:r>
              <a:rPr lang="en-US" sz="1800" b="0" i="1" strike="noStrike" spc="-1">
                <a:latin typeface="Arial" panose="020B0604020202020204"/>
              </a:rPr>
              <a:t>application.properties</a:t>
            </a:r>
            <a:r>
              <a:rPr lang="en-US" sz="1800" b="0" strike="noStrike" spc="-1">
                <a:latin typeface="Arial" panose="020B0604020202020204"/>
              </a:rPr>
              <a:t> và gán vào biến.</a:t>
            </a:r>
          </a:p>
        </p:txBody>
      </p:sp>
      <p:sp>
        <p:nvSpPr>
          <p:cNvPr id="55" name="TextShape 3"/>
          <p:cNvSpPr txBox="1"/>
          <p:nvPr/>
        </p:nvSpPr>
        <p:spPr>
          <a:xfrm>
            <a:off x="570600" y="2926080"/>
            <a:ext cx="4732920" cy="1114200"/>
          </a:xfrm>
          <a:prstGeom prst="rect">
            <a:avLst/>
          </a:prstGeom>
          <a:noFill/>
          <a:ln>
            <a:noFill/>
          </a:ln>
        </p:spPr>
        <p:txBody>
          <a:bodyPr lIns="90000" tIns="45000" rIns="90000" bIns="45000">
            <a:spAutoFit/>
          </a:bodyPr>
          <a:lstStyle/>
          <a:p>
            <a:r>
              <a:rPr lang="en-US" sz="1800" b="0" i="1" strike="noStrike" spc="-1">
                <a:latin typeface="Arial" panose="020B0604020202020204"/>
              </a:rPr>
              <a:t>application.properties</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loda.mysql.url=jdbc:mysql://host1:33060/loda</a:t>
            </a:r>
          </a:p>
        </p:txBody>
      </p:sp>
      <p:sp>
        <p:nvSpPr>
          <p:cNvPr id="56" name="TextShape 4"/>
          <p:cNvSpPr txBox="1"/>
          <p:nvPr/>
        </p:nvSpPr>
        <p:spPr>
          <a:xfrm>
            <a:off x="422640" y="4442400"/>
            <a:ext cx="8812800" cy="2141280"/>
          </a:xfrm>
          <a:prstGeom prst="rect">
            <a:avLst/>
          </a:prstGeom>
          <a:noFill/>
          <a:ln>
            <a:noFill/>
          </a:ln>
        </p:spPr>
        <p:txBody>
          <a:bodyPr lIns="90000" tIns="45000" rIns="90000" bIns="45000">
            <a:spAutoFit/>
          </a:bodyPr>
          <a:lstStyle/>
          <a:p>
            <a:r>
              <a:rPr lang="en-US" sz="1800" b="0" strike="noStrike" spc="-1">
                <a:latin typeface="Arial" panose="020B0604020202020204"/>
              </a:rPr>
              <a:t>@Value được sử dụng trên thuộc tính của class, Có nhiệm vụ lấy thông tin từ file properties và gán vào biến.</a:t>
            </a:r>
          </a:p>
          <a:p>
            <a:endParaRPr lang="en-US" sz="1800" b="0" strike="noStrike" spc="-1">
              <a:latin typeface="Arial" panose="020B0604020202020204"/>
            </a:endParaRPr>
          </a:p>
          <a:p>
            <a:r>
              <a:rPr lang="en-US" sz="1800" b="0" strike="noStrike" spc="-1">
                <a:latin typeface="Arial" panose="020B0604020202020204"/>
              </a:rPr>
              <a:t>public class AppConfig {</a:t>
            </a:r>
          </a:p>
          <a:p>
            <a:r>
              <a:rPr lang="en-US" sz="1800" b="0" strike="noStrike" spc="-1">
                <a:latin typeface="Arial" panose="020B0604020202020204"/>
              </a:rPr>
              <a:t>    // Lấy giá trị config từ file application.properties</a:t>
            </a:r>
          </a:p>
          <a:p>
            <a:r>
              <a:rPr lang="en-US" sz="1800" b="0" strike="noStrike" spc="-1">
                <a:latin typeface="Arial" panose="020B0604020202020204"/>
              </a:rPr>
              <a:t>    @Value("${loda.mysql.url}")</a:t>
            </a:r>
          </a:p>
          <a:p>
            <a:r>
              <a:rPr lang="en-US" sz="1800" b="0" strike="noStrike" spc="-1">
                <a:latin typeface="Arial" panose="020B0604020202020204"/>
              </a:rPr>
              <a:t>    String mysqlUrl;</a:t>
            </a:r>
          </a:p>
          <a:p>
            <a:r>
              <a:rPr lang="en-US" sz="1800" b="0" strike="noStrike" spc="-1">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704520"/>
          </a:xfrm>
          <a:prstGeom prst="rect">
            <a:avLst/>
          </a:prstGeom>
          <a:noFill/>
          <a:ln>
            <a:noFill/>
          </a:ln>
        </p:spPr>
        <p:txBody>
          <a:bodyPr lIns="0" tIns="0" rIns="0" bIns="0" anchor="ctr">
            <a:spAutoFit/>
          </a:bodyPr>
          <a:lstStyle/>
          <a:p>
            <a:pPr algn="ctr"/>
            <a:r>
              <a:rPr lang="en-US" sz="2000" b="1" strike="noStrike" spc="-1">
                <a:latin typeface="Arial" panose="020B0604020202020204"/>
              </a:rPr>
              <a:t>@RequestMapping + @PostMapping + @ModelAttribute + @RequestParam  </a:t>
            </a:r>
            <a:endParaRPr lang="en-US" sz="2000" b="0" strike="noStrike" spc="-1">
              <a:latin typeface="Arial" panose="020B0604020202020204"/>
            </a:endParaRPr>
          </a:p>
        </p:txBody>
      </p:sp>
      <p:sp>
        <p:nvSpPr>
          <p:cNvPr id="58" name="TextShape 2"/>
          <p:cNvSpPr txBox="1"/>
          <p:nvPr/>
        </p:nvSpPr>
        <p:spPr>
          <a:xfrm>
            <a:off x="741240" y="1126795"/>
            <a:ext cx="8311320" cy="2581910"/>
          </a:xfrm>
          <a:prstGeom prst="rect">
            <a:avLst/>
          </a:prstGeom>
          <a:noFill/>
          <a:ln>
            <a:noFill/>
          </a:ln>
        </p:spPr>
        <p:txBody>
          <a:bodyPr wrap="square" lIns="90000" tIns="45000" rIns="90000" bIns="45000">
            <a:spAutoFit/>
          </a:bodyPr>
          <a:lstStyle/>
          <a:p>
            <a:pPr>
              <a:lnSpc>
                <a:spcPct val="150000"/>
              </a:lnSpc>
            </a:pPr>
            <a:r>
              <a:rPr lang="en-US" sz="1800" b="0" strike="noStrike" spc="-1">
                <a:latin typeface="Arial" panose="020B0604020202020204"/>
              </a:rPr>
              <a:t>@PostMapping có nhiệm vụ đánh dấu hàm xử lý POST request trong Controller.</a:t>
            </a:r>
          </a:p>
          <a:p>
            <a:pPr>
              <a:lnSpc>
                <a:spcPct val="150000"/>
              </a:lnSpc>
            </a:pPr>
            <a:r>
              <a:rPr lang="en-US" sz="1800" b="0" strike="noStrike" spc="-1">
                <a:latin typeface="Arial" panose="020B0604020202020204"/>
              </a:rPr>
              <a:t>@GetMapping có nhiệm vụ đánh dấu hàm xử lý GET request trong Controller.</a:t>
            </a:r>
          </a:p>
          <a:p>
            <a:pPr>
              <a:lnSpc>
                <a:spcPct val="150000"/>
              </a:lnSpc>
            </a:pPr>
            <a:r>
              <a:rPr lang="en-US" sz="1800" b="0" strike="noStrike" spc="-1">
                <a:latin typeface="Arial" panose="020B0604020202020204"/>
              </a:rPr>
              <a:t>@PutMapping </a:t>
            </a:r>
          </a:p>
          <a:p>
            <a:pPr>
              <a:lnSpc>
                <a:spcPct val="150000"/>
              </a:lnSpc>
            </a:pPr>
            <a:r>
              <a:rPr lang="en-US" sz="1800" b="0" strike="noStrike" spc="-1">
                <a:latin typeface="Arial" panose="020B0604020202020204"/>
              </a:rPr>
              <a:t>@DeleteMapping</a:t>
            </a:r>
          </a:p>
          <a:p>
            <a:pPr>
              <a:lnSpc>
                <a:spcPct val="150000"/>
              </a:lnSpc>
            </a:pPr>
            <a:r>
              <a:rPr lang="en-US" sz="1800" b="0" strike="noStrike" spc="-1">
                <a:latin typeface="Arial" panose="020B0604020202020204"/>
              </a:rPr>
              <a:t>@RequestMapping là một annotation có ý nghĩa và mục đích sử dụng rộng hơn các loại @GetMapping, @PostMapping,v.v..</a:t>
            </a:r>
          </a:p>
        </p:txBody>
      </p:sp>
      <p:pic>
        <p:nvPicPr>
          <p:cNvPr id="59" name="Picture 58"/>
          <p:cNvPicPr/>
          <p:nvPr/>
        </p:nvPicPr>
        <p:blipFill>
          <a:blip r:embed="rId2"/>
          <a:stretch>
            <a:fillRect/>
          </a:stretch>
        </p:blipFill>
        <p:spPr>
          <a:xfrm>
            <a:off x="1649095" y="3647270"/>
            <a:ext cx="6781320" cy="3704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Spring Data JPA </a:t>
            </a:r>
          </a:p>
        </p:txBody>
      </p:sp>
      <p:pic>
        <p:nvPicPr>
          <p:cNvPr id="61" name="Picture 60"/>
          <p:cNvPicPr/>
          <p:nvPr/>
        </p:nvPicPr>
        <p:blipFill>
          <a:blip r:embed="rId2"/>
          <a:stretch>
            <a:fillRect/>
          </a:stretch>
        </p:blipFill>
        <p:spPr>
          <a:xfrm>
            <a:off x="2570040" y="1371600"/>
            <a:ext cx="4562280" cy="5638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2" name="Picture 1"/>
          <p:cNvPicPr>
            <a:picLocks noChangeAspect="1"/>
          </p:cNvPicPr>
          <p:nvPr/>
        </p:nvPicPr>
        <p:blipFill>
          <a:blip r:embed="rId2"/>
          <a:stretch>
            <a:fillRect/>
          </a:stretch>
        </p:blipFill>
        <p:spPr>
          <a:xfrm>
            <a:off x="1655445" y="1763395"/>
            <a:ext cx="6858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Spring Data JPA </a:t>
            </a:r>
          </a:p>
        </p:txBody>
      </p:sp>
      <p:sp>
        <p:nvSpPr>
          <p:cNvPr id="63" name="TextShape 2"/>
          <p:cNvSpPr txBox="1"/>
          <p:nvPr/>
        </p:nvSpPr>
        <p:spPr>
          <a:xfrm>
            <a:off x="7560" y="2058480"/>
            <a:ext cx="10051560" cy="3422880"/>
          </a:xfrm>
          <a:prstGeom prst="rect">
            <a:avLst/>
          </a:prstGeom>
          <a:noFill/>
          <a:ln>
            <a:noFill/>
          </a:ln>
        </p:spPr>
        <p:txBody>
          <a:bodyPr lIns="90000" tIns="45000" rIns="90000" bIns="45000">
            <a:spAutoFit/>
          </a:bodyPr>
          <a:lstStyle/>
          <a:p>
            <a:r>
              <a:rPr lang="en-US" sz="1400" b="0" strike="noStrike" spc="-1">
                <a:latin typeface="Arial" panose="020B0604020202020204"/>
              </a:rPr>
              <a:t>Generate database script in Spring boot:</a:t>
            </a:r>
          </a:p>
          <a:p>
            <a:endParaRPr lang="en-US" sz="1400" b="0" strike="noStrike" spc="-1">
              <a:latin typeface="Arial" panose="020B0604020202020204"/>
            </a:endParaRPr>
          </a:p>
          <a:p>
            <a:r>
              <a:rPr lang="en-US" sz="1400" b="0" strike="noStrike" spc="-1">
                <a:latin typeface="Arial" panose="020B0604020202020204"/>
              </a:rPr>
              <a:t>Add config into application.properties</a:t>
            </a:r>
          </a:p>
          <a:p>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spring.jpa.properties.javax.persistence.schema-generation.create-source=</a:t>
            </a:r>
            <a:r>
              <a:rPr lang="en-US" sz="1400" b="0" strike="noStrike" spc="-1">
                <a:solidFill>
                  <a:srgbClr val="2AA198"/>
                </a:solidFill>
                <a:latin typeface="Consolas" panose="020B0609020204030204"/>
                <a:ea typeface="Consolas" panose="020B0609020204030204"/>
              </a:rPr>
              <a:t>metadata</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spring.jpa.properties.javax.persistence.schema-generation.scripts.action=</a:t>
            </a:r>
            <a:r>
              <a:rPr lang="en-US" sz="1400" b="0" strike="noStrike" spc="-1">
                <a:solidFill>
                  <a:srgbClr val="2AA198"/>
                </a:solidFill>
                <a:latin typeface="Consolas" panose="020B0609020204030204"/>
                <a:ea typeface="Consolas" panose="020B0609020204030204"/>
              </a:rPr>
              <a:t>create</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spring.jpa.properties.javax.persistence.schema-generation.scripts.create-target=</a:t>
            </a:r>
            <a:r>
              <a:rPr lang="en-US" sz="1400" b="0" strike="noStrike" spc="-1">
                <a:solidFill>
                  <a:srgbClr val="2AA198"/>
                </a:solidFill>
                <a:latin typeface="Consolas" panose="020B0609020204030204"/>
                <a:ea typeface="Consolas" panose="020B0609020204030204"/>
              </a:rPr>
              <a:t>create.sql</a:t>
            </a:r>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2AA198"/>
                </a:solidFill>
                <a:latin typeface="Consolas" panose="020B0609020204030204"/>
                <a:ea typeface="Consolas" panose="020B0609020204030204"/>
              </a:rPr>
              <a:t>And RUN: mvn clean install</a:t>
            </a:r>
            <a:endParaRPr lang="en-US" sz="14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795960"/>
          </a:xfrm>
          <a:prstGeom prst="rect">
            <a:avLst/>
          </a:prstGeom>
          <a:noFill/>
          <a:ln>
            <a:noFill/>
          </a:ln>
        </p:spPr>
        <p:txBody>
          <a:bodyPr lIns="0" tIns="0" rIns="0" bIns="0" anchor="ctr">
            <a:spAutoFit/>
          </a:bodyPr>
          <a:lstStyle/>
          <a:p>
            <a:pPr algn="ctr"/>
            <a:r>
              <a:rPr lang="en-US" sz="4400" b="0" strike="noStrike" spc="-1">
                <a:latin typeface="Arial" panose="020B0604020202020204"/>
              </a:rPr>
              <a:t>Spring Security JWT</a:t>
            </a:r>
          </a:p>
        </p:txBody>
      </p:sp>
      <p:pic>
        <p:nvPicPr>
          <p:cNvPr id="65" name="Picture 64"/>
          <p:cNvPicPr/>
          <p:nvPr/>
        </p:nvPicPr>
        <p:blipFill>
          <a:blip r:embed="rId2"/>
          <a:stretch>
            <a:fillRect/>
          </a:stretch>
        </p:blipFill>
        <p:spPr>
          <a:xfrm>
            <a:off x="91440" y="1236600"/>
            <a:ext cx="9848520" cy="5438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295200"/>
            <a:ext cx="9071640" cy="62532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67" name="TextShape 2"/>
          <p:cNvSpPr txBox="1"/>
          <p:nvPr/>
        </p:nvSpPr>
        <p:spPr>
          <a:xfrm>
            <a:off x="457200" y="920520"/>
            <a:ext cx="9326880" cy="1565910"/>
          </a:xfrm>
          <a:prstGeom prst="rect">
            <a:avLst/>
          </a:prstGeom>
          <a:noFill/>
          <a:ln>
            <a:noFill/>
          </a:ln>
        </p:spPr>
        <p:txBody>
          <a:bodyPr lIns="90000" tIns="45000" rIns="90000" bIns="45000">
            <a:spAutoFit/>
          </a:bodyPr>
          <a:lstStyle/>
          <a:p>
            <a:pPr>
              <a:lnSpc>
                <a:spcPct val="150000"/>
              </a:lnSpc>
            </a:pPr>
            <a:r>
              <a:rPr lang="en-US" sz="1600" b="0" strike="noStrike" spc="-1">
                <a:latin typeface="Arial" panose="020B0604020202020204"/>
              </a:rPr>
              <a:t>OAuth là một phương thức chứng thực giúp các ứng dụng có thể chia sẻ tài nguyên với nhau mà không cần chia sẻ thông tin username và password. Từ Auth ở đây mang 2 nghĩa:</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Authentication</a:t>
            </a:r>
            <a:r>
              <a:rPr lang="en-US" sz="1600" b="0" strike="noStrike" spc="-1">
                <a:latin typeface="Arial" panose="020B0604020202020204"/>
              </a:rPr>
              <a:t>: xác thực người dùng thông qua việc đăng nhập.</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a:t>
            </a:r>
            <a:r>
              <a:rPr lang="en-US" sz="1600" b="0" strike="noStrike" spc="-1">
                <a:latin typeface="Arial" panose="020B0604020202020204"/>
              </a:rPr>
              <a:t>: cấp quyền truy cập vào các Resource.</a:t>
            </a:r>
          </a:p>
        </p:txBody>
      </p:sp>
      <p:sp>
        <p:nvSpPr>
          <p:cNvPr id="68" name="TextShape 3"/>
          <p:cNvSpPr txBox="1"/>
          <p:nvPr/>
        </p:nvSpPr>
        <p:spPr>
          <a:xfrm>
            <a:off x="255905" y="2719775"/>
            <a:ext cx="9422280" cy="4397375"/>
          </a:xfrm>
          <a:prstGeom prst="rect">
            <a:avLst/>
          </a:prstGeom>
          <a:noFill/>
          <a:ln>
            <a:noFill/>
          </a:ln>
        </p:spPr>
        <p:txBody>
          <a:bodyPr lIns="90000" tIns="45000" rIns="90000" bIns="45000">
            <a:spAutoFit/>
          </a:bodyPr>
          <a:lstStyle/>
          <a:p>
            <a:r>
              <a:rPr lang="en-US" sz="1600" b="0" strike="noStrike" spc="-1">
                <a:latin typeface="Arial" panose="020B0604020202020204"/>
              </a:rPr>
              <a:t>OAuth2 làm việc với 4 đối tượng mang những vai trò riêng:</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Owner</a:t>
            </a:r>
            <a:r>
              <a:rPr lang="en-US" sz="1600" b="0" strike="noStrike" spc="-1">
                <a:latin typeface="Arial" panose="020B0604020202020204"/>
              </a:rPr>
              <a:t> (User): Là những người dùng ủy quyền cho ứng dụng cho phép truy cập tài khoản của họ. Sau đó ứng dụng được phép truy cập vào những dữ liệu người dùng nhưng bị giới hạn bởi những phạm vi (scope) được cấp phép. (VD: chỉ đọc hay được quyền ghi dữ liệu) =&gt; chính là bạn.</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Client </a:t>
            </a:r>
            <a:r>
              <a:rPr lang="en-US" sz="1600" b="0" strike="noStrike" spc="-1">
                <a:latin typeface="Arial" panose="020B0604020202020204"/>
              </a:rPr>
              <a:t>(Application): Là những ứng dụng mong muốn truy cập vào dữ liệu người dùng. Trước khi được phép tương tác với dữ liệu thì ứng dụng này phải qua bước ủy quyền của User, và phải được kiểm tra xác nhận thông qua API. =&gt; Có thể hiểu là các ứng dụng sử dụng Facebook, Twitter, Google API chẳng hạn.</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Server</a:t>
            </a:r>
            <a:r>
              <a:rPr lang="en-US" sz="1600" b="0" strike="noStrike" spc="-1">
                <a:latin typeface="Arial" panose="020B0604020202020204"/>
              </a:rPr>
              <a:t> (API): Nơi lưu trữ thông tin tài khoản của User và được bảo mật.</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 Server</a:t>
            </a:r>
            <a:r>
              <a:rPr lang="en-US" sz="1600" b="0" strike="noStrike" spc="-1">
                <a:latin typeface="Arial" panose="020B0604020202020204"/>
              </a:rPr>
              <a:t> (API): làm nhiệm vụ kiểm tra thông tin user (VD: ID), sau đó cấp quyền truy cập cho Application thông qua việc phát sinh "access token".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pic>
        <p:nvPicPr>
          <p:cNvPr id="70" name="Picture 69"/>
          <p:cNvPicPr/>
          <p:nvPr/>
        </p:nvPicPr>
        <p:blipFill>
          <a:blip r:embed="rId2"/>
          <a:stretch>
            <a:fillRect/>
          </a:stretch>
        </p:blipFill>
        <p:spPr>
          <a:xfrm>
            <a:off x="914400" y="1920240"/>
            <a:ext cx="8595360" cy="3840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72"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2000" b="0" strike="noStrike" spc="-1">
                <a:latin typeface="Arial" panose="020B0604020202020204"/>
              </a:rPr>
              <a:t>Ví dụ ta có roles trong trường hợp như sau:</a:t>
            </a:r>
          </a:p>
          <a:p>
            <a:pPr>
              <a:lnSpc>
                <a:spcPct val="150000"/>
              </a:lnSpc>
            </a:pP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p>
        </p:txBody>
      </p:sp>
      <p:sp>
        <p:nvSpPr>
          <p:cNvPr id="73" name="TextShape 3"/>
          <p:cNvSpPr txBox="1"/>
          <p:nvPr/>
        </p:nvSpPr>
        <p:spPr>
          <a:xfrm>
            <a:off x="822960" y="6858000"/>
            <a:ext cx="8337550" cy="365760"/>
          </a:xfrm>
          <a:prstGeom prst="rect">
            <a:avLst/>
          </a:prstGeom>
          <a:noFill/>
          <a:ln>
            <a:noFill/>
          </a:ln>
        </p:spPr>
        <p:txBody>
          <a:bodyPr wrap="square" lIns="90000" tIns="45000" rIns="90000" bIns="45000">
            <a:spAutoFit/>
          </a:bodyPr>
          <a:lstStyle/>
          <a:p>
            <a:r>
              <a:rPr lang="en-US" sz="1800" b="0" i="1" strike="noStrike" spc="-1">
                <a:latin typeface="Arial" panose="020B0604020202020204"/>
              </a:rPr>
              <a:t>https://viblo.asia/p/introduction-to-oauth2-3OEqGjDpR9bL</a:t>
            </a:r>
            <a:endParaRPr lang="en-US" sz="1800" b="0" strike="noStrike" spc="-1">
              <a:latin typeface="Arial" panose="020B0604020202020204"/>
            </a:endParaRPr>
          </a:p>
        </p:txBody>
      </p:sp>
      <p:sp>
        <p:nvSpPr>
          <p:cNvPr id="74" name="TextShape 4"/>
          <p:cNvSpPr txBox="1"/>
          <p:nvPr/>
        </p:nvSpPr>
        <p:spPr>
          <a:xfrm>
            <a:off x="777875" y="5962015"/>
            <a:ext cx="7907655" cy="365760"/>
          </a:xfrm>
          <a:prstGeom prst="rect">
            <a:avLst/>
          </a:prstGeom>
          <a:noFill/>
          <a:ln>
            <a:noFill/>
          </a:ln>
        </p:spPr>
        <p:txBody>
          <a:bodyPr wrap="square" lIns="90000" tIns="45000" rIns="90000" bIns="45000">
            <a:spAutoFit/>
          </a:bodyPr>
          <a:lstStyle/>
          <a:p>
            <a:r>
              <a:rPr lang="en-US" sz="1800" b="0" strike="noStrike" spc="-1">
                <a:latin typeface="Arial" panose="020B0604020202020204"/>
              </a:rPr>
              <a:t>The OAuth 2.0 Authorization Framework</a:t>
            </a:r>
          </a:p>
        </p:txBody>
      </p:sp>
      <p:sp>
        <p:nvSpPr>
          <p:cNvPr id="75" name="TextShape 5"/>
          <p:cNvSpPr txBox="1"/>
          <p:nvPr/>
        </p:nvSpPr>
        <p:spPr>
          <a:xfrm>
            <a:off x="822960" y="6419215"/>
            <a:ext cx="7764145" cy="365760"/>
          </a:xfrm>
          <a:prstGeom prst="rect">
            <a:avLst/>
          </a:prstGeom>
          <a:noFill/>
          <a:ln>
            <a:noFill/>
          </a:ln>
        </p:spPr>
        <p:txBody>
          <a:bodyPr wrap="square" lIns="90000" tIns="45000" rIns="90000" bIns="45000">
            <a:spAutoFit/>
          </a:bodyPr>
          <a:lstStyle/>
          <a:p>
            <a:r>
              <a:rPr lang="en-US" sz="1800" b="0" i="1" strike="noStrike" spc="-1">
                <a:latin typeface="Arial" panose="020B0604020202020204"/>
              </a:rPr>
              <a:t>https://tools.ietf.org/html/rfc6749#section-1.3.1</a:t>
            </a: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77" name="TextShape 2"/>
          <p:cNvSpPr txBox="1"/>
          <p:nvPr/>
        </p:nvSpPr>
        <p:spPr>
          <a:xfrm>
            <a:off x="594720" y="1645920"/>
            <a:ext cx="9006480" cy="2397125"/>
          </a:xfrm>
          <a:prstGeom prst="rect">
            <a:avLst/>
          </a:prstGeom>
          <a:noFill/>
          <a:ln>
            <a:noFill/>
          </a:ln>
        </p:spPr>
        <p:txBody>
          <a:bodyPr lIns="90000" tIns="45000" rIns="90000" bIns="45000">
            <a:spAutoFit/>
          </a:bodyPr>
          <a:lstStyle/>
          <a:p>
            <a:pPr>
              <a:lnSpc>
                <a:spcPct val="150000"/>
              </a:lnSpc>
            </a:pPr>
            <a:r>
              <a:rPr lang="en-US" sz="2000" b="0" strike="noStrike" spc="-1">
                <a:latin typeface="Arial" panose="020B0604020202020204"/>
              </a:rPr>
              <a:t>Ví dụ ta có roles trong trường hợp như sau:</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p>
        </p:txBody>
      </p:sp>
      <p:sp>
        <p:nvSpPr>
          <p:cNvPr id="78" name="TextShape 3"/>
          <p:cNvSpPr txBox="1"/>
          <p:nvPr/>
        </p:nvSpPr>
        <p:spPr>
          <a:xfrm>
            <a:off x="822960" y="6858000"/>
            <a:ext cx="8948420" cy="365760"/>
          </a:xfrm>
          <a:prstGeom prst="rect">
            <a:avLst/>
          </a:prstGeom>
          <a:noFill/>
          <a:ln>
            <a:noFill/>
          </a:ln>
        </p:spPr>
        <p:txBody>
          <a:bodyPr wrap="square" lIns="90000" tIns="45000" rIns="90000" bIns="45000">
            <a:spAutoFit/>
          </a:bodyPr>
          <a:lstStyle/>
          <a:p>
            <a:r>
              <a:rPr lang="en-US" sz="1800" b="0" strike="noStrike" spc="-1">
                <a:latin typeface="Arial" panose="020B0604020202020204"/>
              </a:rPr>
              <a:t>https://viblo.asia/p/introduction-to-oauth2-3OEqGjDpR9bL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80"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Kịch bản</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Từ Viblo, ta muốn login thông qua Facebook.</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Browser redirect tới trang chứng thực của Facebook (Authorization Server).</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Nếu ta cho phép truy cập, browser sẽ redirect ta về Viblo cùng với Access Token trên URI. Ví dụ như callback: http://viblo.asia/auth/callback&amp;access_token=MynBTzUGYX8bHTnyLpZ4</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Access token này sẽ được client lấy và sử dụng khi truy cập tới Facebook lấy tài nguyên. Ví dụ: https://graph.facebook.com/me?access_token=MynBTzUGYX8bHTnyLpZ4</a:t>
            </a:r>
          </a:p>
          <a:p>
            <a:pPr>
              <a:lnSpc>
                <a:spcPct val="150000"/>
              </a:lnSpc>
            </a:pPr>
            <a:r>
              <a:rPr lang="en-US" sz="1800" b="0" strike="noStrike" spc="-1">
                <a:latin typeface="Arial" panose="020B0604020202020204"/>
              </a:rPr>
              <a:t>Facebook dựa vào Token, nhận ra là thanh niên đã đăng ký trước đó, cho phép truy cập và trả về dữ liệu.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82"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OAuth2 Grant Types: có 4 grant type khác nhau: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Authorization Code:</a:t>
            </a:r>
            <a:r>
              <a:rPr lang="en-US" sz="1800" b="0" strike="noStrike" spc="-1">
                <a:latin typeface="Arial" panose="020B0604020202020204"/>
              </a:rPr>
              <a:t> used with server-side Applications</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Implicit</a:t>
            </a:r>
            <a:r>
              <a:rPr lang="en-US" sz="1800" b="0" strike="noStrike" spc="-1">
                <a:latin typeface="Arial" panose="020B0604020202020204"/>
              </a:rPr>
              <a:t>: used with Mobile Apps or Web Applications (applications that run on the user's device)</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Resource Owner Password Credentials</a:t>
            </a:r>
            <a:r>
              <a:rPr lang="en-US" sz="1800" b="0" strike="noStrike" spc="-1">
                <a:latin typeface="Arial" panose="020B0604020202020204"/>
              </a:rPr>
              <a:t>: used with trusted Applications, such as those owned by the service itself</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Client Credentials:</a:t>
            </a:r>
            <a:r>
              <a:rPr lang="en-US" sz="1800" b="0" strike="noStrike" spc="-1">
                <a:latin typeface="Arial" panose="020B0604020202020204"/>
              </a:rPr>
              <a:t> used with Applications API access</a:t>
            </a: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i="1" strike="noStrike" spc="-1">
                <a:latin typeface="Arial" panose="020B0604020202020204"/>
              </a:rPr>
              <a:t>Link: https://www.devglan.com/spring-security/spring-boot-oauth2-angular</a:t>
            </a: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4"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JMS?</a:t>
            </a:r>
            <a:endParaRPr lang="en-US" sz="1800" b="0" strike="noStrike" spc="-1">
              <a:latin typeface="Arial" panose="020B0604020202020204"/>
            </a:endParaRPr>
          </a:p>
          <a:p>
            <a:pPr>
              <a:lnSpc>
                <a:spcPct val="150000"/>
              </a:lnSpc>
            </a:pPr>
            <a:r>
              <a:rPr lang="en-US" sz="1800" b="0" strike="noStrike" spc="-1">
                <a:latin typeface="Arial" panose="020B0604020202020204"/>
              </a:rPr>
              <a:t>Java Message Service (JMS) API là một phần của kỹ thuật Java Enterprice Edition (JEE). JMS là tất cả những gì thuộc về việc gửi và nhận tin giữa hai hay nhiều client.- Nó là một đặc điểm kỹ thuật mô tả một phương thức tạo bởi trương trình Java cho việc tạo, gửi và nhận tin nhắn.- JMS API cho phép lới lỏng việc liên kết thông tin, và gửi tin một cách bất đồng bộ</a:t>
            </a: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6"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Kiến trúc</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pic>
        <p:nvPicPr>
          <p:cNvPr id="87" name="Picture 86"/>
          <p:cNvPicPr/>
          <p:nvPr/>
        </p:nvPicPr>
        <p:blipFill>
          <a:blip r:embed="rId2"/>
          <a:stretch>
            <a:fillRect/>
          </a:stretch>
        </p:blipFill>
        <p:spPr>
          <a:xfrm>
            <a:off x="1280160" y="2151000"/>
            <a:ext cx="7857720" cy="4524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lstStyle/>
          <a:p>
            <a:pPr algn="ctr"/>
            <a:r>
              <a:rPr lang="en-US" sz="4400" b="0" strike="noStrike" spc="-1" dirty="0">
                <a:latin typeface="Arial" panose="020B0604020202020204"/>
              </a:rPr>
              <a:t>Overview</a:t>
            </a:r>
          </a:p>
        </p:txBody>
      </p:sp>
      <p:sp>
        <p:nvSpPr>
          <p:cNvPr id="3" name="Text Box 2"/>
          <p:cNvSpPr txBox="1"/>
          <p:nvPr/>
        </p:nvSpPr>
        <p:spPr>
          <a:xfrm>
            <a:off x="1295400" y="1763395"/>
            <a:ext cx="7798435" cy="4769485"/>
          </a:xfrm>
          <a:prstGeom prst="rect">
            <a:avLst/>
          </a:prstGeom>
          <a:noFill/>
        </p:spPr>
        <p:txBody>
          <a:bodyPr wrap="square" rtlCol="0" anchor="t">
            <a:spAutoFit/>
          </a:bodyPr>
          <a:lstStyle/>
          <a:p>
            <a:r>
              <a:rPr lang="en-US" sz="1600" b="1" dirty="0"/>
              <a:t>Spring </a:t>
            </a:r>
            <a:r>
              <a:rPr lang="en-US" sz="1600" b="1" dirty="0" err="1"/>
              <a:t>là</a:t>
            </a:r>
            <a:r>
              <a:rPr lang="en-US" sz="1600" b="1" dirty="0"/>
              <a:t> </a:t>
            </a:r>
            <a:r>
              <a:rPr lang="en-US" sz="1600" b="1" dirty="0" err="1"/>
              <a:t>gì</a:t>
            </a:r>
            <a:r>
              <a:rPr lang="en-US" sz="1600" b="1" dirty="0"/>
              <a:t>?</a:t>
            </a:r>
          </a:p>
          <a:p>
            <a:r>
              <a:rPr lang="en-US" sz="1600" dirty="0"/>
              <a:t>Spring </a:t>
            </a:r>
            <a:r>
              <a:rPr lang="en-US" sz="1600" dirty="0" err="1"/>
              <a:t>là</a:t>
            </a:r>
            <a:r>
              <a:rPr lang="en-US" sz="1600" dirty="0"/>
              <a:t> </a:t>
            </a:r>
            <a:r>
              <a:rPr lang="en-US" sz="1600" dirty="0" err="1"/>
              <a:t>một</a:t>
            </a:r>
            <a:r>
              <a:rPr lang="en-US" sz="1600" dirty="0"/>
              <a:t> open source framework </a:t>
            </a:r>
            <a:r>
              <a:rPr lang="en-US" sz="1600" dirty="0" err="1"/>
              <a:t>dành</a:t>
            </a:r>
            <a:r>
              <a:rPr lang="en-US" sz="1600" dirty="0"/>
              <a:t> </a:t>
            </a:r>
            <a:r>
              <a:rPr lang="en-US" sz="1600" dirty="0" err="1"/>
              <a:t>cho</a:t>
            </a:r>
            <a:r>
              <a:rPr lang="en-US" sz="1600" dirty="0"/>
              <a:t> Java Enterprise. Core feature </a:t>
            </a:r>
            <a:r>
              <a:rPr lang="en-US" sz="1600" dirty="0" err="1"/>
              <a:t>của</a:t>
            </a:r>
            <a:r>
              <a:rPr lang="en-US" sz="1600" dirty="0"/>
              <a:t> Spring </a:t>
            </a:r>
            <a:r>
              <a:rPr lang="en-US" sz="1600" dirty="0" err="1"/>
              <a:t>có</a:t>
            </a:r>
            <a:r>
              <a:rPr lang="en-US" sz="1600" dirty="0"/>
              <a:t> </a:t>
            </a:r>
            <a:r>
              <a:rPr lang="en-US" sz="1600" dirty="0" err="1"/>
              <a:t>thể</a:t>
            </a:r>
            <a:r>
              <a:rPr lang="en-US" sz="1600" dirty="0"/>
              <a:t> </a:t>
            </a:r>
            <a:r>
              <a:rPr lang="en-US" sz="1600" dirty="0" err="1"/>
              <a:t>dùng</a:t>
            </a:r>
            <a:r>
              <a:rPr lang="en-US" sz="1600" dirty="0"/>
              <a:t> </a:t>
            </a:r>
            <a:r>
              <a:rPr lang="en-US" sz="1600" dirty="0" err="1"/>
              <a:t>để</a:t>
            </a:r>
            <a:r>
              <a:rPr lang="en-US" sz="1600" dirty="0"/>
              <a:t> </a:t>
            </a:r>
            <a:r>
              <a:rPr lang="en-US" sz="1600" dirty="0" err="1"/>
              <a:t>xây</a:t>
            </a:r>
            <a:r>
              <a:rPr lang="en-US" sz="1600" dirty="0"/>
              <a:t> </a:t>
            </a:r>
            <a:r>
              <a:rPr lang="en-US" sz="1600" dirty="0" err="1"/>
              <a:t>dựng</a:t>
            </a:r>
            <a:r>
              <a:rPr lang="en-US" sz="1600" dirty="0"/>
              <a:t> </a:t>
            </a:r>
            <a:r>
              <a:rPr lang="en-US" sz="1600" dirty="0" err="1"/>
              <a:t>bất</a:t>
            </a:r>
            <a:r>
              <a:rPr lang="en-US" sz="1600" dirty="0"/>
              <a:t> </a:t>
            </a:r>
            <a:r>
              <a:rPr lang="en-US" sz="1600" dirty="0" err="1"/>
              <a:t>cứ</a:t>
            </a:r>
            <a:r>
              <a:rPr lang="en-US" sz="1600" dirty="0"/>
              <a:t> Java application </a:t>
            </a:r>
            <a:r>
              <a:rPr lang="en-US" sz="1600" dirty="0" err="1"/>
              <a:t>nào</a:t>
            </a:r>
            <a:r>
              <a:rPr lang="en-US" sz="1600" dirty="0"/>
              <a:t>, </a:t>
            </a:r>
            <a:r>
              <a:rPr lang="en-US" sz="1600" dirty="0" err="1"/>
              <a:t>các</a:t>
            </a:r>
            <a:r>
              <a:rPr lang="en-US" sz="1600" dirty="0"/>
              <a:t> extensions </a:t>
            </a:r>
            <a:r>
              <a:rPr lang="en-US" sz="1600" dirty="0" err="1"/>
              <a:t>của</a:t>
            </a:r>
            <a:r>
              <a:rPr lang="en-US" sz="1600" dirty="0"/>
              <a:t> Spring </a:t>
            </a:r>
            <a:r>
              <a:rPr lang="en-US" sz="1600" dirty="0" err="1"/>
              <a:t>có</a:t>
            </a:r>
            <a:r>
              <a:rPr lang="en-US" sz="1600" dirty="0"/>
              <a:t> </a:t>
            </a:r>
            <a:r>
              <a:rPr lang="en-US" sz="1600" dirty="0" err="1"/>
              <a:t>thể</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cho</a:t>
            </a:r>
            <a:r>
              <a:rPr lang="en-US" sz="1600" dirty="0"/>
              <a:t> </a:t>
            </a:r>
            <a:r>
              <a:rPr lang="en-US" sz="1600" dirty="0" err="1"/>
              <a:t>việc</a:t>
            </a:r>
            <a:r>
              <a:rPr lang="en-US" sz="1600" dirty="0"/>
              <a:t> </a:t>
            </a:r>
            <a:r>
              <a:rPr lang="en-US" sz="1600" dirty="0" err="1"/>
              <a:t>xây</a:t>
            </a:r>
            <a:r>
              <a:rPr lang="en-US" sz="1600" dirty="0"/>
              <a:t> </a:t>
            </a:r>
            <a:r>
              <a:rPr lang="en-US" sz="1600" dirty="0" err="1"/>
              <a:t>dựng</a:t>
            </a:r>
            <a:r>
              <a:rPr lang="en-US" sz="1600" dirty="0"/>
              <a:t> web application </a:t>
            </a:r>
            <a:r>
              <a:rPr lang="en-US" sz="1600" dirty="0" err="1"/>
              <a:t>trên</a:t>
            </a:r>
            <a:r>
              <a:rPr lang="en-US" sz="1600" dirty="0"/>
              <a:t> </a:t>
            </a:r>
            <a:r>
              <a:rPr lang="en-US" sz="1600" dirty="0" err="1"/>
              <a:t>nền</a:t>
            </a:r>
            <a:r>
              <a:rPr lang="en-US" sz="1600" dirty="0"/>
              <a:t> </a:t>
            </a:r>
            <a:r>
              <a:rPr lang="en-US" sz="1600" dirty="0" err="1"/>
              <a:t>tảng</a:t>
            </a:r>
            <a:r>
              <a:rPr lang="en-US" sz="1600" dirty="0"/>
              <a:t> Java EE. Spring framework </a:t>
            </a:r>
            <a:r>
              <a:rPr lang="en-US" sz="1600" dirty="0" err="1"/>
              <a:t>cũng</a:t>
            </a:r>
            <a:r>
              <a:rPr lang="en-US" sz="1600" dirty="0"/>
              <a:t> </a:t>
            </a:r>
            <a:r>
              <a:rPr lang="en-US" sz="1600" dirty="0" err="1"/>
              <a:t>hướng</a:t>
            </a:r>
            <a:r>
              <a:rPr lang="en-US" sz="1600" dirty="0"/>
              <a:t> </a:t>
            </a:r>
            <a:r>
              <a:rPr lang="en-US" sz="1600" dirty="0" err="1"/>
              <a:t>tới</a:t>
            </a:r>
            <a:r>
              <a:rPr lang="en-US" sz="1600" dirty="0"/>
              <a:t> </a:t>
            </a:r>
            <a:r>
              <a:rPr lang="en-US" sz="1600" dirty="0" err="1"/>
              <a:t>mục</a:t>
            </a:r>
            <a:r>
              <a:rPr lang="en-US" sz="1600" dirty="0"/>
              <a:t> </a:t>
            </a:r>
            <a:r>
              <a:rPr lang="en-US" sz="1600" dirty="0" err="1"/>
              <a:t>tiêu</a:t>
            </a:r>
            <a:r>
              <a:rPr lang="en-US" sz="1600" dirty="0"/>
              <a:t> </a:t>
            </a:r>
            <a:r>
              <a:rPr lang="en-US" sz="1600" dirty="0" err="1"/>
              <a:t>làm</a:t>
            </a:r>
            <a:r>
              <a:rPr lang="en-US" sz="1600" dirty="0"/>
              <a:t> </a:t>
            </a:r>
            <a:r>
              <a:rPr lang="en-US" sz="1600" dirty="0" err="1"/>
              <a:t>cho</a:t>
            </a:r>
            <a:r>
              <a:rPr lang="en-US" sz="1600" dirty="0"/>
              <a:t> </a:t>
            </a:r>
            <a:r>
              <a:rPr lang="en-US" sz="1600" dirty="0" err="1"/>
              <a:t>việc</a:t>
            </a:r>
            <a:r>
              <a:rPr lang="en-US" sz="1600" dirty="0"/>
              <a:t> </a:t>
            </a:r>
            <a:r>
              <a:rPr lang="en-US" sz="1600" dirty="0" err="1"/>
              <a:t>phát</a:t>
            </a:r>
            <a:r>
              <a:rPr lang="en-US" sz="1600" dirty="0"/>
              <a:t> </a:t>
            </a:r>
            <a:r>
              <a:rPr lang="en-US" sz="1600" dirty="0" err="1"/>
              <a:t>triển</a:t>
            </a:r>
            <a:r>
              <a:rPr lang="en-US" sz="1600" dirty="0"/>
              <a:t> </a:t>
            </a:r>
            <a:r>
              <a:rPr lang="en-US" sz="1600" dirty="0" err="1"/>
              <a:t>các</a:t>
            </a:r>
            <a:r>
              <a:rPr lang="en-US" sz="1600" dirty="0"/>
              <a:t> </a:t>
            </a:r>
            <a:r>
              <a:rPr lang="en-US" sz="1600" dirty="0" err="1"/>
              <a:t>ứng</a:t>
            </a:r>
            <a:r>
              <a:rPr lang="en-US" sz="1600" dirty="0"/>
              <a:t> </a:t>
            </a:r>
            <a:r>
              <a:rPr lang="en-US" sz="1600" dirty="0" err="1"/>
              <a:t>dụng</a:t>
            </a:r>
            <a:r>
              <a:rPr lang="en-US" sz="1600" dirty="0"/>
              <a:t> </a:t>
            </a:r>
            <a:r>
              <a:rPr lang="en-US" sz="1600" dirty="0" err="1"/>
              <a:t>trên</a:t>
            </a:r>
            <a:r>
              <a:rPr lang="en-US" sz="1600" dirty="0"/>
              <a:t> </a:t>
            </a:r>
            <a:r>
              <a:rPr lang="en-US" sz="1600" dirty="0" err="1"/>
              <a:t>nền</a:t>
            </a:r>
            <a:r>
              <a:rPr lang="en-US" sz="1600" dirty="0"/>
              <a:t> </a:t>
            </a:r>
            <a:r>
              <a:rPr lang="en-US" sz="1600" dirty="0" err="1"/>
              <a:t>tảng</a:t>
            </a:r>
            <a:r>
              <a:rPr lang="en-US" sz="1600" dirty="0"/>
              <a:t> Java EE </a:t>
            </a:r>
            <a:r>
              <a:rPr lang="en-US" sz="1600" dirty="0" err="1"/>
              <a:t>dễ</a:t>
            </a:r>
            <a:r>
              <a:rPr lang="en-US" sz="1600" dirty="0"/>
              <a:t> </a:t>
            </a:r>
            <a:r>
              <a:rPr lang="en-US" sz="1600" dirty="0" err="1"/>
              <a:t>dàng</a:t>
            </a:r>
            <a:r>
              <a:rPr lang="en-US" sz="1600" dirty="0"/>
              <a:t> </a:t>
            </a:r>
            <a:r>
              <a:rPr lang="en-US" sz="1600" dirty="0" err="1"/>
              <a:t>hơn</a:t>
            </a:r>
            <a:r>
              <a:rPr lang="en-US" sz="1600" dirty="0"/>
              <a:t> </a:t>
            </a:r>
            <a:r>
              <a:rPr lang="en-US" sz="1600" dirty="0" err="1"/>
              <a:t>và</a:t>
            </a:r>
            <a:r>
              <a:rPr lang="en-US" sz="1600" dirty="0"/>
              <a:t> </a:t>
            </a:r>
            <a:r>
              <a:rPr lang="en-US" sz="1600" dirty="0" err="1"/>
              <a:t>thúc</a:t>
            </a:r>
            <a:r>
              <a:rPr lang="en-US" sz="1600" dirty="0"/>
              <a:t> </a:t>
            </a:r>
            <a:r>
              <a:rPr lang="en-US" sz="1600" dirty="0" err="1"/>
              <a:t>đẩy</a:t>
            </a:r>
            <a:r>
              <a:rPr lang="en-US" sz="1600" dirty="0"/>
              <a:t> </a:t>
            </a:r>
            <a:r>
              <a:rPr lang="en-US" sz="1600" dirty="0" err="1"/>
              <a:t>việc</a:t>
            </a:r>
            <a:r>
              <a:rPr lang="en-US" sz="1600" dirty="0"/>
              <a:t> </a:t>
            </a:r>
            <a:r>
              <a:rPr lang="en-US" sz="1600" dirty="0" err="1"/>
              <a:t>lập</a:t>
            </a:r>
            <a:r>
              <a:rPr lang="en-US" sz="1600" dirty="0"/>
              <a:t> </a:t>
            </a:r>
            <a:r>
              <a:rPr lang="en-US" sz="1600" dirty="0" err="1"/>
              <a:t>trình</a:t>
            </a:r>
            <a:r>
              <a:rPr lang="en-US" sz="1600" dirty="0"/>
              <a:t> </a:t>
            </a:r>
            <a:r>
              <a:rPr lang="en-US" sz="1600" dirty="0" err="1"/>
              <a:t>tốt</a:t>
            </a:r>
            <a:r>
              <a:rPr lang="en-US" sz="1600" dirty="0"/>
              <a:t> </a:t>
            </a:r>
            <a:r>
              <a:rPr lang="en-US" sz="1600" dirty="0" err="1"/>
              <a:t>hơn</a:t>
            </a:r>
            <a:r>
              <a:rPr lang="en-US" sz="1600" dirty="0"/>
              <a:t> </a:t>
            </a:r>
            <a:r>
              <a:rPr lang="en-US" sz="1600" dirty="0" err="1"/>
              <a:t>bằng</a:t>
            </a:r>
            <a:r>
              <a:rPr lang="en-US" sz="1600" dirty="0"/>
              <a:t> model POJO-based.</a:t>
            </a:r>
          </a:p>
          <a:p>
            <a:endParaRPr lang="en-US" sz="1600" dirty="0"/>
          </a:p>
          <a:p>
            <a:r>
              <a:rPr lang="en-US" sz="1600" b="1" dirty="0" err="1"/>
              <a:t>Lợi</a:t>
            </a:r>
            <a:r>
              <a:rPr lang="en-US" sz="1600" b="1" dirty="0"/>
              <a:t> </a:t>
            </a:r>
            <a:r>
              <a:rPr lang="en-US" sz="1600" b="1" dirty="0" err="1"/>
              <a:t>ích</a:t>
            </a:r>
            <a:r>
              <a:rPr lang="en-US" sz="1600" b="1" dirty="0"/>
              <a:t> </a:t>
            </a:r>
            <a:r>
              <a:rPr lang="en-US" sz="1600" b="1" dirty="0" err="1"/>
              <a:t>mà</a:t>
            </a:r>
            <a:r>
              <a:rPr lang="en-US" sz="1600" b="1" dirty="0"/>
              <a:t> Spring framework </a:t>
            </a:r>
            <a:r>
              <a:rPr lang="en-US" sz="1600" b="1" dirty="0" err="1"/>
              <a:t>mang</a:t>
            </a:r>
            <a:r>
              <a:rPr lang="en-US" sz="1600" b="1" dirty="0"/>
              <a:t> </a:t>
            </a:r>
            <a:r>
              <a:rPr lang="en-US" sz="1600" b="1" dirty="0" err="1"/>
              <a:t>lại</a:t>
            </a:r>
            <a:endParaRPr lang="en-US" sz="1600" b="1" dirty="0"/>
          </a:p>
          <a:p>
            <a:r>
              <a:rPr lang="en-US" sz="1600" dirty="0"/>
              <a:t>Spring </a:t>
            </a:r>
            <a:r>
              <a:rPr lang="en-US" sz="1600" dirty="0" err="1"/>
              <a:t>framwork</a:t>
            </a:r>
            <a:r>
              <a:rPr lang="en-US" sz="1600" dirty="0"/>
              <a:t> </a:t>
            </a:r>
            <a:r>
              <a:rPr lang="en-US" sz="1600" dirty="0" err="1"/>
              <a:t>mang</a:t>
            </a:r>
            <a:r>
              <a:rPr lang="en-US" sz="1600" dirty="0"/>
              <a:t> </a:t>
            </a:r>
            <a:r>
              <a:rPr lang="en-US" sz="1600" dirty="0" err="1"/>
              <a:t>lại</a:t>
            </a:r>
            <a:r>
              <a:rPr lang="en-US" sz="1600" dirty="0"/>
              <a:t> </a:t>
            </a:r>
            <a:r>
              <a:rPr lang="en-US" sz="1600" dirty="0" err="1"/>
              <a:t>cho</a:t>
            </a:r>
            <a:r>
              <a:rPr lang="en-US" sz="1600" dirty="0"/>
              <a:t> </a:t>
            </a:r>
            <a:r>
              <a:rPr lang="en-US" sz="1600" dirty="0" err="1"/>
              <a:t>chúng</a:t>
            </a:r>
            <a:r>
              <a:rPr lang="en-US" sz="1600" dirty="0"/>
              <a:t> ta </a:t>
            </a:r>
            <a:r>
              <a:rPr lang="en-US" sz="1600" dirty="0" err="1"/>
              <a:t>sự</a:t>
            </a:r>
            <a:r>
              <a:rPr lang="en-US" sz="1600" dirty="0"/>
              <a:t> </a:t>
            </a:r>
            <a:r>
              <a:rPr lang="en-US" sz="1600" dirty="0" err="1"/>
              <a:t>gọn</a:t>
            </a:r>
            <a:r>
              <a:rPr lang="en-US" sz="1600" dirty="0"/>
              <a:t> </a:t>
            </a:r>
            <a:r>
              <a:rPr lang="en-US" sz="1600" dirty="0" err="1"/>
              <a:t>nhẹ</a:t>
            </a:r>
            <a:r>
              <a:rPr lang="en-US" sz="1600" dirty="0"/>
              <a:t> (</a:t>
            </a:r>
            <a:r>
              <a:rPr lang="en-US" sz="1600" b="1" dirty="0"/>
              <a:t>lightweight</a:t>
            </a:r>
            <a:r>
              <a:rPr lang="en-US" sz="1600" dirty="0"/>
              <a:t>), </a:t>
            </a:r>
            <a:r>
              <a:rPr lang="en-US" sz="1600" dirty="0" err="1"/>
              <a:t>sử</a:t>
            </a:r>
            <a:r>
              <a:rPr lang="en-US" sz="1600" dirty="0"/>
              <a:t> </a:t>
            </a:r>
            <a:r>
              <a:rPr lang="en-US" sz="1600" dirty="0" err="1"/>
              <a:t>dụng</a:t>
            </a:r>
            <a:r>
              <a:rPr lang="en-US" sz="1600" dirty="0"/>
              <a:t> Inversion of control (</a:t>
            </a:r>
            <a:r>
              <a:rPr lang="en-US" sz="1600" b="1" dirty="0" err="1"/>
              <a:t>IoC</a:t>
            </a:r>
            <a:r>
              <a:rPr lang="en-US" sz="1600" dirty="0"/>
              <a:t>) </a:t>
            </a:r>
            <a:r>
              <a:rPr lang="en-US" sz="1600" dirty="0" err="1"/>
              <a:t>để</a:t>
            </a:r>
            <a:r>
              <a:rPr lang="en-US" sz="1600" dirty="0"/>
              <a:t> </a:t>
            </a:r>
            <a:r>
              <a:rPr lang="en-US" sz="1600" dirty="0" err="1"/>
              <a:t>giúp</a:t>
            </a:r>
            <a:r>
              <a:rPr lang="en-US" sz="1600" dirty="0"/>
              <a:t> loose coupling, </a:t>
            </a:r>
            <a:r>
              <a:rPr lang="en-US" sz="1600" dirty="0" err="1"/>
              <a:t>sử</a:t>
            </a:r>
            <a:r>
              <a:rPr lang="en-US" sz="1600" dirty="0"/>
              <a:t> </a:t>
            </a:r>
            <a:r>
              <a:rPr lang="en-US" sz="1600" dirty="0" err="1"/>
              <a:t>dụng</a:t>
            </a:r>
            <a:r>
              <a:rPr lang="en-US" sz="1600" dirty="0"/>
              <a:t> Aspect oriented programming </a:t>
            </a:r>
            <a:r>
              <a:rPr lang="en-US" sz="1600" dirty="0" err="1"/>
              <a:t>để</a:t>
            </a:r>
            <a:r>
              <a:rPr lang="en-US" sz="1600" dirty="0"/>
              <a:t> </a:t>
            </a:r>
            <a:r>
              <a:rPr lang="en-US" sz="1600" dirty="0" err="1"/>
              <a:t>tách</a:t>
            </a:r>
            <a:r>
              <a:rPr lang="en-US" sz="1600" dirty="0"/>
              <a:t> </a:t>
            </a:r>
            <a:r>
              <a:rPr lang="en-US" sz="1600" dirty="0" err="1"/>
              <a:t>biệt</a:t>
            </a:r>
            <a:r>
              <a:rPr lang="en-US" sz="1600" dirty="0"/>
              <a:t> </a:t>
            </a:r>
            <a:r>
              <a:rPr lang="en-US" sz="1600" dirty="0" err="1"/>
              <a:t>các</a:t>
            </a:r>
            <a:r>
              <a:rPr lang="en-US" sz="1600" dirty="0"/>
              <a:t> </a:t>
            </a:r>
            <a:r>
              <a:rPr lang="en-US" sz="1600" dirty="0" err="1"/>
              <a:t>thành</a:t>
            </a:r>
            <a:r>
              <a:rPr lang="en-US" sz="1600" dirty="0"/>
              <a:t> </a:t>
            </a:r>
            <a:r>
              <a:rPr lang="en-US" sz="1600" dirty="0" err="1"/>
              <a:t>phần</a:t>
            </a:r>
            <a:r>
              <a:rPr lang="en-US" sz="1600" dirty="0"/>
              <a:t> business, </a:t>
            </a:r>
            <a:r>
              <a:rPr lang="en-US" sz="1600" dirty="0" err="1"/>
              <a:t>có</a:t>
            </a:r>
            <a:r>
              <a:rPr lang="en-US" sz="1600" dirty="0"/>
              <a:t> container </a:t>
            </a:r>
            <a:r>
              <a:rPr lang="en-US" sz="1600" dirty="0" err="1"/>
              <a:t>nới</a:t>
            </a:r>
            <a:r>
              <a:rPr lang="en-US" sz="1600" dirty="0"/>
              <a:t> </a:t>
            </a:r>
            <a:r>
              <a:rPr lang="en-US" sz="1600" dirty="0" err="1"/>
              <a:t>quản</a:t>
            </a:r>
            <a:r>
              <a:rPr lang="en-US" sz="1600" dirty="0"/>
              <a:t> </a:t>
            </a:r>
            <a:r>
              <a:rPr lang="en-US" sz="1600" dirty="0" err="1"/>
              <a:t>lý</a:t>
            </a:r>
            <a:r>
              <a:rPr lang="en-US" sz="1600" dirty="0"/>
              <a:t> </a:t>
            </a:r>
            <a:r>
              <a:rPr lang="en-US" sz="1600" dirty="0" err="1"/>
              <a:t>tất</a:t>
            </a:r>
            <a:r>
              <a:rPr lang="en-US" sz="1600" dirty="0"/>
              <a:t> </a:t>
            </a:r>
            <a:r>
              <a:rPr lang="en-US" sz="1600" dirty="0" err="1"/>
              <a:t>cả</a:t>
            </a:r>
            <a:r>
              <a:rPr lang="en-US" sz="1600" dirty="0"/>
              <a:t> life cycle </a:t>
            </a:r>
            <a:r>
              <a:rPr lang="en-US" sz="1600" dirty="0" err="1"/>
              <a:t>và</a:t>
            </a:r>
            <a:r>
              <a:rPr lang="en-US" sz="1600" dirty="0"/>
              <a:t> </a:t>
            </a:r>
            <a:r>
              <a:rPr lang="en-US" sz="1600" dirty="0" err="1"/>
              <a:t>config</a:t>
            </a:r>
            <a:r>
              <a:rPr lang="en-US" sz="1600" dirty="0"/>
              <a:t> </a:t>
            </a:r>
            <a:r>
              <a:rPr lang="en-US" sz="1600" dirty="0" err="1"/>
              <a:t>của</a:t>
            </a:r>
            <a:r>
              <a:rPr lang="en-US" sz="1600" dirty="0"/>
              <a:t> </a:t>
            </a:r>
            <a:r>
              <a:rPr lang="en-US" sz="1600" dirty="0" err="1"/>
              <a:t>các</a:t>
            </a:r>
            <a:r>
              <a:rPr lang="en-US" sz="1600" dirty="0"/>
              <a:t> object </a:t>
            </a:r>
            <a:r>
              <a:rPr lang="en-US" sz="1600" dirty="0" err="1"/>
              <a:t>trong</a:t>
            </a:r>
            <a:r>
              <a:rPr lang="en-US" sz="1600" dirty="0"/>
              <a:t> application, </a:t>
            </a:r>
            <a:r>
              <a:rPr lang="en-US" sz="1600" dirty="0" err="1"/>
              <a:t>phát</a:t>
            </a:r>
            <a:r>
              <a:rPr lang="en-US" sz="1600" dirty="0"/>
              <a:t> </a:t>
            </a:r>
            <a:r>
              <a:rPr lang="en-US" sz="1600" dirty="0" err="1"/>
              <a:t>triển</a:t>
            </a:r>
            <a:r>
              <a:rPr lang="en-US" sz="1600" dirty="0"/>
              <a:t> </a:t>
            </a:r>
            <a:r>
              <a:rPr lang="en-US" sz="1600" dirty="0" err="1"/>
              <a:t>ứng</a:t>
            </a:r>
            <a:r>
              <a:rPr lang="en-US" sz="1600" dirty="0"/>
              <a:t> </a:t>
            </a:r>
            <a:r>
              <a:rPr lang="en-US" sz="1600" dirty="0" err="1"/>
              <a:t>dụng</a:t>
            </a:r>
            <a:r>
              <a:rPr lang="en-US" sz="1600" dirty="0"/>
              <a:t> </a:t>
            </a:r>
            <a:r>
              <a:rPr lang="en-US" sz="1600" dirty="0" err="1"/>
              <a:t>đơn</a:t>
            </a:r>
            <a:r>
              <a:rPr lang="en-US" sz="1600" dirty="0"/>
              <a:t> </a:t>
            </a:r>
            <a:r>
              <a:rPr lang="en-US" sz="1600" dirty="0" err="1"/>
              <a:t>giản</a:t>
            </a:r>
            <a:r>
              <a:rPr lang="en-US" sz="1600" dirty="0"/>
              <a:t> </a:t>
            </a:r>
            <a:r>
              <a:rPr lang="en-US" sz="1600" dirty="0" err="1"/>
              <a:t>với</a:t>
            </a:r>
            <a:r>
              <a:rPr lang="en-US" sz="1600" dirty="0"/>
              <a:t> MVC, </a:t>
            </a:r>
            <a:r>
              <a:rPr lang="en-US" sz="1600" dirty="0" err="1"/>
              <a:t>có</a:t>
            </a:r>
            <a:r>
              <a:rPr lang="en-US" sz="1600" dirty="0"/>
              <a:t> transaction management, </a:t>
            </a:r>
            <a:r>
              <a:rPr lang="en-US" sz="1600" dirty="0" err="1"/>
              <a:t>cung</a:t>
            </a:r>
            <a:r>
              <a:rPr lang="en-US" sz="1600" dirty="0"/>
              <a:t> </a:t>
            </a:r>
            <a:r>
              <a:rPr lang="en-US" sz="1600" dirty="0" err="1"/>
              <a:t>cấp</a:t>
            </a:r>
            <a:r>
              <a:rPr lang="en-US" sz="1600" dirty="0"/>
              <a:t> </a:t>
            </a:r>
            <a:r>
              <a:rPr lang="en-US" sz="1600" dirty="0" err="1"/>
              <a:t>các</a:t>
            </a:r>
            <a:r>
              <a:rPr lang="en-US" sz="1600" dirty="0"/>
              <a:t> API </a:t>
            </a:r>
            <a:r>
              <a:rPr lang="en-US" sz="1600" dirty="0" err="1"/>
              <a:t>tiện</a:t>
            </a:r>
            <a:r>
              <a:rPr lang="en-US" sz="1600" dirty="0"/>
              <a:t> </a:t>
            </a:r>
            <a:r>
              <a:rPr lang="en-US" sz="1600" dirty="0" err="1"/>
              <a:t>lợi</a:t>
            </a:r>
            <a:r>
              <a:rPr lang="en-US" sz="1600" dirty="0"/>
              <a:t> </a:t>
            </a:r>
            <a:r>
              <a:rPr lang="en-US" sz="1600" dirty="0" err="1"/>
              <a:t>cho</a:t>
            </a:r>
            <a:r>
              <a:rPr lang="en-US" sz="1600" dirty="0"/>
              <a:t> </a:t>
            </a:r>
            <a:r>
              <a:rPr lang="en-US" sz="1600" dirty="0" err="1"/>
              <a:t>việc</a:t>
            </a:r>
            <a:r>
              <a:rPr lang="en-US" sz="1600" dirty="0"/>
              <a:t> handling exception.</a:t>
            </a:r>
          </a:p>
          <a:p>
            <a:endParaRPr lang="en-US" sz="1600" dirty="0"/>
          </a:p>
          <a:p>
            <a:r>
              <a:rPr lang="en-US" sz="1600" b="1" dirty="0" err="1"/>
              <a:t>SpringBoot</a:t>
            </a:r>
            <a:r>
              <a:rPr lang="en-US" sz="1600" b="1" dirty="0"/>
              <a:t> </a:t>
            </a:r>
            <a:r>
              <a:rPr lang="en-US" sz="1600" b="1" dirty="0" err="1"/>
              <a:t>là</a:t>
            </a:r>
            <a:r>
              <a:rPr lang="en-US" sz="1600" b="1" dirty="0"/>
              <a:t> </a:t>
            </a:r>
            <a:r>
              <a:rPr lang="en-US" sz="1600" b="1" dirty="0" err="1"/>
              <a:t>gì</a:t>
            </a:r>
            <a:r>
              <a:rPr lang="en-US" sz="1600" b="1" dirty="0"/>
              <a:t>?</a:t>
            </a:r>
          </a:p>
          <a:p>
            <a:r>
              <a:rPr lang="en-US" sz="1600" dirty="0" err="1"/>
              <a:t>SpringBoot</a:t>
            </a:r>
            <a:r>
              <a:rPr lang="en-US" sz="1600" dirty="0"/>
              <a:t> </a:t>
            </a:r>
            <a:r>
              <a:rPr lang="en-US" sz="1600" dirty="0" err="1"/>
              <a:t>về</a:t>
            </a:r>
            <a:r>
              <a:rPr lang="en-US" sz="1600" dirty="0"/>
              <a:t> </a:t>
            </a:r>
            <a:r>
              <a:rPr lang="en-US" sz="1600" dirty="0" err="1"/>
              <a:t>cơ</a:t>
            </a:r>
            <a:r>
              <a:rPr lang="en-US" sz="1600" dirty="0"/>
              <a:t> </a:t>
            </a:r>
            <a:r>
              <a:rPr lang="en-US" sz="1600" dirty="0" err="1"/>
              <a:t>bản</a:t>
            </a:r>
            <a:r>
              <a:rPr lang="en-US" sz="1600" dirty="0"/>
              <a:t> </a:t>
            </a:r>
            <a:r>
              <a:rPr lang="en-US" sz="1600" dirty="0" err="1"/>
              <a:t>là</a:t>
            </a:r>
            <a:r>
              <a:rPr lang="en-US" sz="1600" dirty="0"/>
              <a:t> </a:t>
            </a:r>
            <a:r>
              <a:rPr lang="en-US" sz="1600" dirty="0" err="1"/>
              <a:t>một</a:t>
            </a:r>
            <a:r>
              <a:rPr lang="en-US" sz="1600" dirty="0"/>
              <a:t> </a:t>
            </a:r>
            <a:r>
              <a:rPr lang="en-US" sz="1600" dirty="0" err="1"/>
              <a:t>phần</a:t>
            </a:r>
            <a:r>
              <a:rPr lang="en-US" sz="1600" dirty="0"/>
              <a:t> </a:t>
            </a:r>
            <a:r>
              <a:rPr lang="en-US" sz="1600" dirty="0" err="1"/>
              <a:t>mở</a:t>
            </a:r>
            <a:r>
              <a:rPr lang="en-US" sz="1600" dirty="0"/>
              <a:t> </a:t>
            </a:r>
            <a:r>
              <a:rPr lang="en-US" sz="1600" dirty="0" err="1"/>
              <a:t>rộng</a:t>
            </a:r>
            <a:r>
              <a:rPr lang="en-US" sz="1600" dirty="0"/>
              <a:t> </a:t>
            </a:r>
            <a:r>
              <a:rPr lang="en-US" sz="1600" dirty="0" err="1"/>
              <a:t>của</a:t>
            </a:r>
            <a:r>
              <a:rPr lang="en-US" sz="1600" dirty="0"/>
              <a:t> Spring framework </a:t>
            </a:r>
            <a:r>
              <a:rPr lang="en-US" sz="1600" dirty="0" err="1"/>
              <a:t>đã</a:t>
            </a:r>
            <a:r>
              <a:rPr lang="en-US" sz="1600" dirty="0"/>
              <a:t> </a:t>
            </a:r>
            <a:r>
              <a:rPr lang="en-US" sz="1600" dirty="0" err="1"/>
              <a:t>loại</a:t>
            </a:r>
            <a:r>
              <a:rPr lang="en-US" sz="1600" dirty="0"/>
              <a:t> </a:t>
            </a:r>
            <a:r>
              <a:rPr lang="en-US" sz="1600" dirty="0" err="1"/>
              <a:t>bỏ</a:t>
            </a:r>
            <a:r>
              <a:rPr lang="en-US" sz="1600" dirty="0"/>
              <a:t> </a:t>
            </a:r>
            <a:r>
              <a:rPr lang="en-US" sz="1600" dirty="0" err="1"/>
              <a:t>các</a:t>
            </a:r>
            <a:r>
              <a:rPr lang="en-US" sz="1600" dirty="0"/>
              <a:t> </a:t>
            </a:r>
            <a:r>
              <a:rPr lang="en-US" sz="1600" dirty="0" err="1"/>
              <a:t>cấu</a:t>
            </a:r>
            <a:r>
              <a:rPr lang="en-US" sz="1600" dirty="0"/>
              <a:t> </a:t>
            </a:r>
            <a:r>
              <a:rPr lang="en-US" sz="1600" dirty="0" err="1"/>
              <a:t>hình</a:t>
            </a:r>
            <a:r>
              <a:rPr lang="en-US" sz="1600" dirty="0"/>
              <a:t> </a:t>
            </a:r>
            <a:r>
              <a:rPr lang="en-US" sz="1600" dirty="0" err="1"/>
              <a:t>được</a:t>
            </a:r>
            <a:r>
              <a:rPr lang="en-US" sz="1600" dirty="0"/>
              <a:t> </a:t>
            </a:r>
            <a:r>
              <a:rPr lang="en-US" sz="1600" dirty="0" err="1"/>
              <a:t>viết</a:t>
            </a:r>
            <a:r>
              <a:rPr lang="en-US" sz="1600" dirty="0"/>
              <a:t> </a:t>
            </a:r>
            <a:r>
              <a:rPr lang="en-US" sz="1600" dirty="0" err="1"/>
              <a:t>sẵn</a:t>
            </a:r>
            <a:r>
              <a:rPr lang="en-US" sz="1600" dirty="0"/>
              <a:t> </a:t>
            </a:r>
            <a:r>
              <a:rPr lang="en-US" sz="1600" dirty="0" err="1"/>
              <a:t>cần</a:t>
            </a:r>
            <a:r>
              <a:rPr lang="en-US" sz="1600" dirty="0"/>
              <a:t> </a:t>
            </a:r>
            <a:r>
              <a:rPr lang="en-US" sz="1600" dirty="0" err="1"/>
              <a:t>thiết</a:t>
            </a:r>
            <a:r>
              <a:rPr lang="en-US" sz="1600" dirty="0"/>
              <a:t> </a:t>
            </a:r>
            <a:r>
              <a:rPr lang="en-US" sz="1600" dirty="0" err="1"/>
              <a:t>để</a:t>
            </a:r>
            <a:r>
              <a:rPr lang="en-US" sz="1600" dirty="0"/>
              <a:t> </a:t>
            </a:r>
            <a:r>
              <a:rPr lang="en-US" sz="1600" dirty="0" err="1"/>
              <a:t>cài</a:t>
            </a:r>
            <a:r>
              <a:rPr lang="en-US" sz="1600" dirty="0"/>
              <a:t> </a:t>
            </a:r>
            <a:r>
              <a:rPr lang="en-US" sz="1600" dirty="0" err="1"/>
              <a:t>đặt</a:t>
            </a:r>
            <a:r>
              <a:rPr lang="en-US" sz="1600" dirty="0"/>
              <a:t> </a:t>
            </a:r>
            <a:r>
              <a:rPr lang="en-US" sz="1600" dirty="0" err="1"/>
              <a:t>một</a:t>
            </a:r>
            <a:r>
              <a:rPr lang="en-US" sz="1600" dirty="0"/>
              <a:t> </a:t>
            </a:r>
            <a:r>
              <a:rPr lang="en-US" sz="1600" dirty="0" err="1"/>
              <a:t>ứng</a:t>
            </a:r>
            <a:r>
              <a:rPr lang="en-US" sz="1600" dirty="0"/>
              <a:t> </a:t>
            </a:r>
            <a:r>
              <a:rPr lang="en-US" sz="1600" dirty="0" err="1"/>
              <a:t>dụng</a:t>
            </a:r>
            <a:r>
              <a:rPr lang="en-US" sz="1600" dirty="0"/>
              <a:t> Spring.</a:t>
            </a:r>
          </a:p>
          <a:p>
            <a:r>
              <a:rPr lang="en-US" sz="1600" dirty="0"/>
              <a:t>Spring Boot Framework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rộng</a:t>
            </a:r>
            <a:r>
              <a:rPr lang="en-US" sz="1600" dirty="0"/>
              <a:t> </a:t>
            </a:r>
            <a:r>
              <a:rPr lang="en-US" sz="1600" dirty="0" err="1"/>
              <a:t>rãi</a:t>
            </a:r>
            <a:r>
              <a:rPr lang="en-US" sz="1600" dirty="0"/>
              <a:t> </a:t>
            </a:r>
            <a:r>
              <a:rPr lang="en-US" sz="1600" dirty="0" err="1"/>
              <a:t>để</a:t>
            </a:r>
            <a:r>
              <a:rPr lang="en-US" sz="1600" dirty="0"/>
              <a:t> </a:t>
            </a:r>
            <a:r>
              <a:rPr lang="en-US" sz="1600" dirty="0" err="1"/>
              <a:t>phát</a:t>
            </a:r>
            <a:r>
              <a:rPr lang="en-US" sz="1600" dirty="0"/>
              <a:t> </a:t>
            </a:r>
            <a:r>
              <a:rPr lang="en-US" sz="1600" dirty="0" err="1"/>
              <a:t>triển</a:t>
            </a:r>
            <a:r>
              <a:rPr lang="en-US" sz="1600" dirty="0"/>
              <a:t> </a:t>
            </a:r>
            <a:r>
              <a:rPr lang="en-US" sz="1600" dirty="0" err="1"/>
              <a:t>các</a:t>
            </a:r>
            <a:r>
              <a:rPr lang="en-US" sz="1600" dirty="0"/>
              <a:t> REST APIs.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9" name="TextShape 2"/>
          <p:cNvSpPr txBox="1"/>
          <p:nvPr/>
        </p:nvSpPr>
        <p:spPr>
          <a:xfrm>
            <a:off x="594720" y="1645920"/>
            <a:ext cx="9006480" cy="584676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Bao gồm các thành phần:</a:t>
            </a:r>
            <a:endParaRPr lang="en-US" sz="1800" b="0" strike="noStrike" spc="-1">
              <a:latin typeface="Arial" panose="020B0604020202020204"/>
            </a:endParaRPr>
          </a:p>
          <a:p>
            <a:pPr>
              <a:lnSpc>
                <a:spcPct val="150000"/>
              </a:lnSpc>
            </a:pPr>
            <a:r>
              <a:rPr lang="en-US" sz="1800" b="1" strike="noStrike" spc="-1">
                <a:latin typeface="Arial" panose="020B0604020202020204"/>
              </a:rPr>
              <a:t>Producer/Publisher:</a:t>
            </a:r>
            <a:r>
              <a:rPr lang="en-US" sz="1800" b="0" strike="noStrike" spc="-1">
                <a:latin typeface="Arial" panose="020B0604020202020204"/>
              </a:rPr>
              <a:t> Thành phần tạo và gửi tin Broker trung gian hay Message Oriented Middleware (MOM)</a:t>
            </a:r>
          </a:p>
          <a:p>
            <a:pPr>
              <a:lnSpc>
                <a:spcPct val="150000"/>
              </a:lnSpc>
            </a:pPr>
            <a:r>
              <a:rPr lang="en-US" sz="1800" b="1" strike="noStrike" spc="-1">
                <a:latin typeface="Arial" panose="020B0604020202020204"/>
              </a:rPr>
              <a:t>Consumer/Subcriber:</a:t>
            </a:r>
            <a:r>
              <a:rPr lang="en-US" sz="1800" b="0" strike="noStrike" spc="-1">
                <a:latin typeface="Arial" panose="020B0604020202020204"/>
              </a:rPr>
              <a:t> Thành phần nhận tinProducer và Consumer là những ứng dụng Java. </a:t>
            </a:r>
          </a:p>
          <a:p>
            <a:pPr>
              <a:lnSpc>
                <a:spcPct val="150000"/>
              </a:lnSpc>
            </a:pPr>
            <a:r>
              <a:rPr lang="en-US" sz="1800" b="0" strike="noStrike" spc="-1">
                <a:latin typeface="Arial" panose="020B0604020202020204"/>
              </a:rPr>
              <a:t>Còn MOM là ứng dụng trung gian.</a:t>
            </a:r>
          </a:p>
          <a:p>
            <a:pPr>
              <a:lnSpc>
                <a:spcPct val="150000"/>
              </a:lnSpc>
            </a:pPr>
            <a:r>
              <a:rPr lang="en-US" sz="1800" b="0" strike="noStrike" spc="-1">
                <a:latin typeface="Arial" panose="020B0604020202020204"/>
              </a:rPr>
              <a:t>Một số MOM tiêu biểu:</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Weblogic -	Oracle</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MQSeries	- IBM</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JBOSSMQ	- JBOSS</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SonigMQ	- Progress</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TIBCO EMS	- TIBCO</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 Apache</a:t>
            </a: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91"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ActiveMQ?</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là một MOM mã nguồn mở, phổ biến và mạnh nhất.</a:t>
            </a: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có thể chạy độc lập, hay bên trong các tiến trình khác, ứng dụng server, hay ứng dụng JEE.</a:t>
            </a: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Hỗ trợ mọi thứ JMS yêu cầu, và có thể mở rộng.- Ngoài Java thì ActiveMQ có thể ứng dụng với .NET, C/C++, Ruby, Delphy.</a:t>
            </a: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593846"/>
            <a:ext cx="9071640" cy="677108"/>
          </a:xfrm>
          <a:prstGeom prst="rect">
            <a:avLst/>
          </a:prstGeom>
          <a:noFill/>
          <a:ln>
            <a:noFill/>
          </a:ln>
        </p:spPr>
        <p:txBody>
          <a:bodyPr lIns="0" tIns="0" rIns="0" bIns="0" anchor="ctr">
            <a:spAutoFit/>
          </a:bodyPr>
          <a:lstStyle/>
          <a:p>
            <a:pPr algn="ctr"/>
            <a:r>
              <a:rPr lang="en-US" sz="4400" b="1" spc="-1" dirty="0" err="1" smtClean="0">
                <a:latin typeface="Arial" panose="020B0604020202020204"/>
              </a:rPr>
              <a:t>SpringBoot</a:t>
            </a:r>
            <a:r>
              <a:rPr lang="en-US" sz="4400" b="1" spc="-1" dirty="0" smtClean="0">
                <a:latin typeface="Arial" panose="020B0604020202020204"/>
              </a:rPr>
              <a:t> Structure</a:t>
            </a:r>
            <a:endParaRPr lang="en-US" sz="4400" b="0" strike="noStrike" spc="-1" dirty="0">
              <a:latin typeface="Arial" panose="020B0604020202020204"/>
            </a:endParaRPr>
          </a:p>
        </p:txBody>
      </p:sp>
      <p:sp>
        <p:nvSpPr>
          <p:cNvPr id="91" name="TextShape 2"/>
          <p:cNvSpPr txBox="1"/>
          <p:nvPr/>
        </p:nvSpPr>
        <p:spPr>
          <a:xfrm>
            <a:off x="594720" y="1645920"/>
            <a:ext cx="9006480" cy="3137867"/>
          </a:xfrm>
          <a:prstGeom prst="rect">
            <a:avLst/>
          </a:prstGeom>
          <a:noFill/>
          <a:ln>
            <a:noFill/>
          </a:ln>
        </p:spPr>
        <p:txBody>
          <a:bodyPr lIns="90000" tIns="45000" rIns="90000" bIns="45000">
            <a:spAutoFit/>
          </a:bodyPr>
          <a:lstStyle/>
          <a:p>
            <a:pPr fontAlgn="base"/>
            <a:r>
              <a:rPr lang="en-US" dirty="0" err="1"/>
              <a:t>config</a:t>
            </a:r>
            <a:r>
              <a:rPr lang="en-US" dirty="0"/>
              <a:t> - class which will read from property files</a:t>
            </a:r>
          </a:p>
          <a:p>
            <a:pPr fontAlgn="base"/>
            <a:r>
              <a:rPr lang="en-US" dirty="0"/>
              <a:t>cache - caching mechanism class files</a:t>
            </a:r>
          </a:p>
          <a:p>
            <a:pPr fontAlgn="base"/>
            <a:r>
              <a:rPr lang="en-US" dirty="0"/>
              <a:t>constants - constant defined class</a:t>
            </a:r>
          </a:p>
          <a:p>
            <a:pPr fontAlgn="base"/>
            <a:r>
              <a:rPr lang="en-US" dirty="0"/>
              <a:t>controller - controller class</a:t>
            </a:r>
          </a:p>
          <a:p>
            <a:pPr fontAlgn="base"/>
            <a:r>
              <a:rPr lang="en-US" dirty="0"/>
              <a:t>exception - exception class</a:t>
            </a:r>
          </a:p>
          <a:p>
            <a:pPr fontAlgn="base"/>
            <a:r>
              <a:rPr lang="en-US" dirty="0"/>
              <a:t>model - </a:t>
            </a:r>
            <a:r>
              <a:rPr lang="en-US" dirty="0" err="1"/>
              <a:t>pojos</a:t>
            </a:r>
            <a:r>
              <a:rPr lang="en-US" dirty="0"/>
              <a:t> classes will be present</a:t>
            </a:r>
          </a:p>
          <a:p>
            <a:pPr fontAlgn="base"/>
            <a:r>
              <a:rPr lang="en-US" dirty="0"/>
              <a:t>security - security classes</a:t>
            </a:r>
          </a:p>
          <a:p>
            <a:pPr fontAlgn="base"/>
            <a:r>
              <a:rPr lang="en-US" dirty="0"/>
              <a:t>service - </a:t>
            </a:r>
            <a:r>
              <a:rPr lang="en-US" dirty="0" err="1"/>
              <a:t>Impl</a:t>
            </a:r>
            <a:r>
              <a:rPr lang="en-US" dirty="0"/>
              <a:t> classes</a:t>
            </a:r>
          </a:p>
          <a:p>
            <a:pPr fontAlgn="base"/>
            <a:r>
              <a:rPr lang="en-US" dirty="0" err="1"/>
              <a:t>util</a:t>
            </a:r>
            <a:r>
              <a:rPr lang="en-US" dirty="0"/>
              <a:t> - utility classes</a:t>
            </a:r>
          </a:p>
          <a:p>
            <a:pPr fontAlgn="base"/>
            <a:r>
              <a:rPr lang="en-US" dirty="0"/>
              <a:t>validation - validators classes</a:t>
            </a:r>
          </a:p>
          <a:p>
            <a:pPr fontAlgn="base"/>
            <a:r>
              <a:rPr lang="en-US" dirty="0" err="1"/>
              <a:t>bootloader</a:t>
            </a:r>
            <a:r>
              <a:rPr lang="en-US" dirty="0"/>
              <a:t> - main class</a:t>
            </a:r>
          </a:p>
        </p:txBody>
      </p:sp>
    </p:spTree>
    <p:extLst>
      <p:ext uri="{BB962C8B-B14F-4D97-AF65-F5344CB8AC3E}">
        <p14:creationId xmlns:p14="http://schemas.microsoft.com/office/powerpoint/2010/main" val="367974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436"/>
            <a:ext cx="9071640" cy="677108"/>
          </a:xfrm>
          <a:prstGeom prst="rect">
            <a:avLst/>
          </a:prstGeom>
          <a:noFill/>
          <a:ln>
            <a:noFill/>
          </a:ln>
        </p:spPr>
        <p:txBody>
          <a:bodyPr lIns="0" tIns="0" rIns="0" bIns="0" anchor="ctr">
            <a:spAutoFit/>
          </a:bodyPr>
          <a:lstStyle/>
          <a:p>
            <a:pPr algn="ctr"/>
            <a:r>
              <a:rPr lang="vi-VN" sz="4400" b="1" dirty="0"/>
              <a:t>ApplicationContext</a:t>
            </a:r>
            <a:endParaRPr lang="en-US" sz="4400" b="0" strike="noStrike" spc="-1" dirty="0">
              <a:latin typeface="Arial" panose="020B0604020202020204"/>
            </a:endParaRPr>
          </a:p>
        </p:txBody>
      </p:sp>
      <p:sp>
        <p:nvSpPr>
          <p:cNvPr id="3" name="Text Box 2"/>
          <p:cNvSpPr txBox="1"/>
          <p:nvPr/>
        </p:nvSpPr>
        <p:spPr>
          <a:xfrm>
            <a:off x="1295400" y="1403573"/>
            <a:ext cx="7921376" cy="5509200"/>
          </a:xfrm>
          <a:prstGeom prst="rect">
            <a:avLst/>
          </a:prstGeom>
          <a:noFill/>
        </p:spPr>
        <p:txBody>
          <a:bodyPr wrap="square" rtlCol="0" anchor="t">
            <a:spAutoFit/>
          </a:bodyPr>
          <a:lstStyle/>
          <a:p>
            <a:r>
              <a:rPr lang="en-US" sz="1600" b="1" dirty="0" err="1"/>
              <a:t>ApplicationContext</a:t>
            </a:r>
            <a:r>
              <a:rPr lang="en-US" sz="1600" b="1" dirty="0"/>
              <a:t> </a:t>
            </a:r>
            <a:r>
              <a:rPr lang="en-US" sz="1600" b="1" dirty="0" err="1"/>
              <a:t>là</a:t>
            </a:r>
            <a:r>
              <a:rPr lang="en-US" sz="1600" b="1" dirty="0"/>
              <a:t> </a:t>
            </a:r>
            <a:r>
              <a:rPr lang="en-US" sz="1600" b="1" dirty="0" err="1"/>
              <a:t>gì</a:t>
            </a:r>
            <a:r>
              <a:rPr lang="en-US" sz="1600" b="1" dirty="0" smtClean="0"/>
              <a:t>?</a:t>
            </a:r>
          </a:p>
          <a:p>
            <a:r>
              <a:rPr lang="vi-VN" sz="1600" b="1" dirty="0"/>
              <a:t>ApplicationContext</a:t>
            </a:r>
            <a:r>
              <a:rPr lang="vi-VN" sz="1600" dirty="0"/>
              <a:t> là khái niệm Spring Boot dùng để chỉ Spring IoC </a:t>
            </a:r>
            <a:r>
              <a:rPr lang="vi-VN" sz="1600" dirty="0" smtClean="0"/>
              <a:t>containe</a:t>
            </a:r>
            <a:r>
              <a:rPr lang="en-US" sz="1600" dirty="0" smtClean="0"/>
              <a:t>r.</a:t>
            </a:r>
          </a:p>
          <a:p>
            <a:r>
              <a:rPr lang="vi-VN" sz="1600" dirty="0"/>
              <a:t>Spring IoC container sẽ quét toàn bộ packages, tìm ra các bean và đưa vào ApplicationContext. Cơ chế đó là Component </a:t>
            </a:r>
            <a:r>
              <a:rPr lang="vi-VN" sz="1600" dirty="0" smtClean="0"/>
              <a:t>scan</a:t>
            </a:r>
            <a:endParaRPr lang="en-US" sz="1600" dirty="0" smtClean="0"/>
          </a:p>
          <a:p>
            <a:endParaRPr lang="en-US" sz="1600" b="1" dirty="0"/>
          </a:p>
          <a:p>
            <a:r>
              <a:rPr lang="en-US" sz="1600" b="1" dirty="0" err="1"/>
              <a:t>Cách</a:t>
            </a:r>
            <a:r>
              <a:rPr lang="en-US" sz="1600" b="1" dirty="0"/>
              <a:t> </a:t>
            </a:r>
            <a:r>
              <a:rPr lang="en-US" sz="1600" b="1" dirty="0" err="1"/>
              <a:t>lấy</a:t>
            </a:r>
            <a:r>
              <a:rPr lang="en-US" sz="1600" b="1" dirty="0"/>
              <a:t> bean </a:t>
            </a:r>
            <a:r>
              <a:rPr lang="en-US" sz="1600" b="1" dirty="0" err="1"/>
              <a:t>ra</a:t>
            </a:r>
            <a:r>
              <a:rPr lang="en-US" sz="1600" b="1" dirty="0"/>
              <a:t> </a:t>
            </a:r>
            <a:r>
              <a:rPr lang="en-US" sz="1600" b="1" dirty="0" err="1"/>
              <a:t>từ</a:t>
            </a:r>
            <a:r>
              <a:rPr lang="en-US" sz="1600" b="1" dirty="0"/>
              <a:t> </a:t>
            </a:r>
            <a:r>
              <a:rPr lang="en-US" sz="1600" b="1" dirty="0" smtClean="0"/>
              <a:t>Context</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vi-VN" sz="1600" dirty="0" smtClean="0"/>
              <a:t>Dòng </a:t>
            </a:r>
            <a:r>
              <a:rPr lang="vi-VN" sz="1600" dirty="0"/>
              <a:t>method SpringApplication.run() sẽ return về một object ApplicationContext interface, đại diện cho IoC </a:t>
            </a:r>
            <a:r>
              <a:rPr lang="vi-VN" sz="1600" dirty="0" smtClean="0"/>
              <a:t>container</a:t>
            </a:r>
            <a:endParaRPr lang="en-US" sz="1600" dirty="0" smtClean="0"/>
          </a:p>
          <a:p>
            <a:r>
              <a:rPr lang="en-US" sz="1600" dirty="0" smtClean="0"/>
              <a:t>          </a:t>
            </a:r>
            <a:r>
              <a:rPr lang="en-US" sz="1600" dirty="0" err="1" smtClean="0"/>
              <a:t>ApplicationContext</a:t>
            </a:r>
            <a:r>
              <a:rPr lang="en-US" sz="1600" dirty="0" smtClean="0"/>
              <a:t> </a:t>
            </a:r>
            <a:r>
              <a:rPr lang="en-US" sz="1600" dirty="0"/>
              <a:t>context = </a:t>
            </a:r>
            <a:r>
              <a:rPr lang="en-US" sz="1600" dirty="0" err="1"/>
              <a:t>SpringApplication.run</a:t>
            </a:r>
            <a:r>
              <a:rPr lang="en-US" sz="1600" dirty="0"/>
              <a:t>(</a:t>
            </a:r>
            <a:r>
              <a:rPr lang="en-US" sz="1600" dirty="0" err="1"/>
              <a:t>Application.class</a:t>
            </a:r>
            <a:r>
              <a:rPr lang="en-US" sz="1600" dirty="0"/>
              <a:t>, </a:t>
            </a:r>
            <a:r>
              <a:rPr lang="en-US" sz="1600" dirty="0" err="1"/>
              <a:t>args</a:t>
            </a:r>
            <a:r>
              <a:rPr lang="en-US" sz="1600" dirty="0"/>
              <a:t>);</a:t>
            </a:r>
            <a:endParaRPr lang="en-US" sz="1600" dirty="0" smtClean="0"/>
          </a:p>
          <a:p>
            <a:r>
              <a:rPr lang="vi-VN" sz="1600" dirty="0"/>
              <a:t>Chúng ta có thể lấy ra bean từ đây, dùng method </a:t>
            </a:r>
            <a:r>
              <a:rPr lang="vi-VN" sz="1600" b="1" dirty="0"/>
              <a:t>getBean</a:t>
            </a:r>
            <a:r>
              <a:rPr lang="vi-VN" sz="1600" dirty="0" smtClean="0"/>
              <a:t>()</a:t>
            </a:r>
            <a:r>
              <a:rPr lang="en-US" sz="1600" dirty="0" smtClean="0"/>
              <a:t>:</a:t>
            </a:r>
          </a:p>
          <a:p>
            <a:r>
              <a:rPr lang="en-US" sz="1600" b="1" dirty="0"/>
              <a:t> </a:t>
            </a:r>
            <a:r>
              <a:rPr lang="en-US" sz="1600" b="1" dirty="0" smtClean="0"/>
              <a:t>         </a:t>
            </a:r>
            <a:r>
              <a:rPr lang="en-US" sz="1600" dirty="0"/>
              <a:t>Car </a:t>
            </a:r>
            <a:r>
              <a:rPr lang="en-US" sz="1600" dirty="0" err="1"/>
              <a:t>car</a:t>
            </a:r>
            <a:r>
              <a:rPr lang="en-US" sz="1600" dirty="0"/>
              <a:t> = </a:t>
            </a:r>
            <a:r>
              <a:rPr lang="en-US" sz="1600" dirty="0" err="1"/>
              <a:t>context.getBean</a:t>
            </a:r>
            <a:r>
              <a:rPr lang="en-US" sz="1600" dirty="0"/>
              <a:t>(</a:t>
            </a:r>
            <a:r>
              <a:rPr lang="en-US" sz="1600" dirty="0" err="1"/>
              <a:t>Car.class</a:t>
            </a:r>
            <a:r>
              <a:rPr lang="en-US" sz="1600" dirty="0"/>
              <a:t>);</a:t>
            </a:r>
            <a:endParaRPr lang="en-US" sz="1600" b="1" dirty="0" smtClean="0"/>
          </a:p>
          <a:p>
            <a:endParaRPr lang="en-US" sz="1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857" y="3077085"/>
            <a:ext cx="57816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51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4" name="Picture 3"/>
          <p:cNvPicPr>
            <a:picLocks noChangeAspect="1"/>
          </p:cNvPicPr>
          <p:nvPr/>
        </p:nvPicPr>
        <p:blipFill>
          <a:blip r:embed="rId2"/>
          <a:stretch>
            <a:fillRect/>
          </a:stretch>
        </p:blipFill>
        <p:spPr>
          <a:xfrm>
            <a:off x="504190" y="1292225"/>
            <a:ext cx="9315450" cy="6076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2" name="Picture 1"/>
          <p:cNvPicPr>
            <a:picLocks noChangeAspect="1"/>
          </p:cNvPicPr>
          <p:nvPr/>
        </p:nvPicPr>
        <p:blipFill>
          <a:blip r:embed="rId2"/>
          <a:stretch>
            <a:fillRect/>
          </a:stretch>
        </p:blipFill>
        <p:spPr>
          <a:xfrm>
            <a:off x="480060" y="1683385"/>
            <a:ext cx="9120505" cy="55994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sp>
        <p:nvSpPr>
          <p:cNvPr id="44" name="TextShape 2"/>
          <p:cNvSpPr txBox="1"/>
          <p:nvPr/>
        </p:nvSpPr>
        <p:spPr>
          <a:xfrm>
            <a:off x="1007705" y="1270635"/>
            <a:ext cx="8316000" cy="5813425"/>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Spring </a:t>
            </a:r>
            <a:r>
              <a:rPr lang="en-US" sz="1800" b="1" strike="noStrike" spc="-1">
                <a:latin typeface="Arial" panose="020B0604020202020204"/>
              </a:rPr>
              <a:t>Beans </a:t>
            </a:r>
            <a:r>
              <a:rPr lang="en-US" sz="1800" b="0" strike="noStrike" spc="-1">
                <a:latin typeface="Arial" panose="020B0604020202020204"/>
              </a:rPr>
              <a:t>chính là những Java Object mà từ đó tạo nên khung sườn của một ứng dụng Spring. Chúng được  quản lý bởi Spring IoC container.</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Inversion of Control</a:t>
            </a:r>
            <a:r>
              <a:rPr lang="en-US" sz="1800" b="0" strike="noStrike" spc="-1">
                <a:latin typeface="Arial" panose="020B0604020202020204"/>
              </a:rPr>
              <a:t> viết tắt là IoC là một quá trình trong đó một object định nghĩa các dependency (phụ thuộc) mà không cần phải khởi tạo chúng.Việc khởi tạo các dependency này được chuyển giao cho IoC container.</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Scope of Bean</a:t>
            </a:r>
          </a:p>
          <a:p>
            <a:pPr>
              <a:lnSpc>
                <a:spcPct val="115000"/>
              </a:lnSpc>
            </a:pPr>
            <a:r>
              <a:rPr lang="en-US" sz="1800" b="0" strike="noStrike" spc="-1">
                <a:latin typeface="Arial" panose="020B0604020202020204"/>
              </a:rPr>
              <a:t>Việc định nghĩa scope có thể thực hiện thông qua việc sử dụng thuộc tính tên là “scope” khi định nghĩa. Lấy ví dụ, khi bean phải tạo mới mỗi lần cần sử dụng, thuộc tính scope sẽ là “prototype”. Mặt khác, khi bean luôn luôn trả về một instance giống nhau khi sử dụng, thuộc tính scope sẽ là “singleton”.</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Làm sao để cung cấp configuration metadata cho Spring Container?</a:t>
            </a:r>
          </a:p>
          <a:p>
            <a:pPr>
              <a:lnSpc>
                <a:spcPct val="115000"/>
              </a:lnSpc>
            </a:pPr>
            <a:r>
              <a:rPr lang="en-US" sz="1800" b="0" strike="noStrike" spc="-1">
                <a:latin typeface="Arial" panose="020B0604020202020204"/>
              </a:rPr>
              <a:t>Có ba cách để cũng cấp configuration metadata cho Spring container.</a:t>
            </a:r>
          </a:p>
          <a:p>
            <a:pPr>
              <a:lnSpc>
                <a:spcPct val="115000"/>
              </a:lnSpc>
            </a:pPr>
            <a:r>
              <a:rPr lang="en-US" sz="1800" b="0" strike="noStrike" spc="-1">
                <a:latin typeface="Arial" panose="020B0604020202020204"/>
              </a:rPr>
              <a:t>Thông qua </a:t>
            </a:r>
            <a:r>
              <a:rPr lang="en-US" sz="1800" b="1" strike="noStrike" spc="-1">
                <a:latin typeface="Arial" panose="020B0604020202020204"/>
              </a:rPr>
              <a:t>XML configuration file</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Annotation-based configuration</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Java-based configuration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sp>
        <p:nvSpPr>
          <p:cNvPr id="44" name="TextShape 2"/>
          <p:cNvSpPr txBox="1"/>
          <p:nvPr/>
        </p:nvSpPr>
        <p:spPr>
          <a:xfrm>
            <a:off x="1007705" y="1259205"/>
            <a:ext cx="8316000" cy="3913464"/>
          </a:xfrm>
          <a:prstGeom prst="rect">
            <a:avLst/>
          </a:prstGeom>
          <a:noFill/>
          <a:ln>
            <a:noFill/>
          </a:ln>
        </p:spPr>
        <p:txBody>
          <a:bodyPr lIns="90000" tIns="45000" rIns="90000" bIns="45000">
            <a:spAutoFit/>
          </a:bodyPr>
          <a:lstStyle/>
          <a:p>
            <a:pPr>
              <a:lnSpc>
                <a:spcPct val="115000"/>
              </a:lnSpc>
            </a:pPr>
            <a:r>
              <a:rPr lang="en-US" sz="1800" b="1" strike="noStrike" spc="-1" dirty="0">
                <a:latin typeface="Arial" panose="020B0604020202020204"/>
              </a:rPr>
              <a:t>scope </a:t>
            </a:r>
            <a:r>
              <a:rPr lang="en-US" sz="1800" b="1" strike="noStrike" spc="-1" dirty="0" err="1">
                <a:latin typeface="Arial" panose="020B0604020202020204"/>
              </a:rPr>
              <a:t>của</a:t>
            </a:r>
            <a:r>
              <a:rPr lang="en-US" sz="1800" b="1" strike="noStrike" spc="-1" dirty="0">
                <a:latin typeface="Arial" panose="020B0604020202020204"/>
              </a:rPr>
              <a:t> bean</a:t>
            </a:r>
          </a:p>
          <a:p>
            <a:pPr>
              <a:lnSpc>
                <a:spcPct val="115000"/>
              </a:lnSpc>
            </a:pPr>
            <a:r>
              <a:rPr lang="en-US" sz="1800" b="1" strike="noStrike" spc="-1" dirty="0">
                <a:latin typeface="Arial" panose="020B0604020202020204"/>
              </a:rPr>
              <a:t>singleton</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đó</a:t>
            </a:r>
            <a:r>
              <a:rPr lang="en-US" sz="1800" strike="noStrike" spc="-1" dirty="0">
                <a:latin typeface="Arial" panose="020B0604020202020204"/>
              </a:rPr>
              <a:t> </a:t>
            </a:r>
            <a:r>
              <a:rPr lang="en-US" sz="1800" strike="noStrike" spc="-1" dirty="0" err="1">
                <a:latin typeface="Arial" panose="020B0604020202020204"/>
              </a:rPr>
              <a:t>có</a:t>
            </a:r>
            <a:r>
              <a:rPr lang="en-US" sz="1800" strike="noStrike" spc="-1" dirty="0">
                <a:latin typeface="Arial" panose="020B0604020202020204"/>
              </a:rPr>
              <a:t> </a:t>
            </a:r>
            <a:r>
              <a:rPr lang="en-US" sz="1800" strike="noStrike" spc="-1" dirty="0" err="1">
                <a:latin typeface="Arial" panose="020B0604020202020204"/>
              </a:rPr>
              <a:t>một</a:t>
            </a:r>
            <a:r>
              <a:rPr lang="en-US" sz="1800" strike="noStrike" spc="-1" dirty="0">
                <a:latin typeface="Arial" panose="020B0604020202020204"/>
              </a:rPr>
              <a:t> instance </a:t>
            </a:r>
            <a:r>
              <a:rPr lang="en-US" sz="1800" strike="noStrike" spc="-1" dirty="0" err="1">
                <a:latin typeface="Arial" panose="020B0604020202020204"/>
              </a:rPr>
              <a:t>duy</a:t>
            </a:r>
            <a:r>
              <a:rPr lang="en-US" sz="1800" strike="noStrike" spc="-1" dirty="0">
                <a:latin typeface="Arial" panose="020B0604020202020204"/>
              </a:rPr>
              <a:t> </a:t>
            </a:r>
            <a:r>
              <a:rPr lang="en-US" sz="1800" strike="noStrike" spc="-1" dirty="0" err="1">
                <a:latin typeface="Arial" panose="020B0604020202020204"/>
              </a:rPr>
              <a:t>nhất</a:t>
            </a:r>
            <a:r>
              <a:rPr lang="en-US" sz="1800" strike="noStrike" spc="-1" dirty="0">
                <a:latin typeface="Arial" panose="020B0604020202020204"/>
              </a:rPr>
              <a:t> </a:t>
            </a:r>
            <a:r>
              <a:rPr lang="en-US" sz="1800" strike="noStrike" spc="-1" dirty="0" err="1">
                <a:latin typeface="Arial" panose="020B0604020202020204"/>
              </a:rPr>
              <a:t>trong</a:t>
            </a:r>
            <a:r>
              <a:rPr lang="en-US" sz="1800" strike="noStrike" spc="-1" dirty="0">
                <a:latin typeface="Arial" panose="020B0604020202020204"/>
              </a:rPr>
              <a:t> </a:t>
            </a:r>
            <a:r>
              <a:rPr lang="en-US" sz="1800" strike="noStrike" spc="-1" dirty="0" err="1">
                <a:latin typeface="Arial" panose="020B0604020202020204"/>
              </a:rPr>
              <a:t>Sping</a:t>
            </a:r>
            <a:r>
              <a:rPr lang="en-US" sz="1800" strike="noStrike" spc="-1" dirty="0">
                <a:latin typeface="Arial" panose="020B0604020202020204"/>
              </a:rPr>
              <a:t> </a:t>
            </a:r>
            <a:r>
              <a:rPr lang="en-US" sz="1800" strike="noStrike" spc="-1" dirty="0" err="1">
                <a:latin typeface="Arial" panose="020B0604020202020204"/>
              </a:rPr>
              <a:t>IoC</a:t>
            </a:r>
            <a:r>
              <a:rPr lang="en-US" sz="1800" strike="noStrike" spc="-1" dirty="0">
                <a:latin typeface="Arial" panose="020B0604020202020204"/>
              </a:rPr>
              <a:t> container.</a:t>
            </a:r>
          </a:p>
          <a:p>
            <a:pPr>
              <a:lnSpc>
                <a:spcPct val="115000"/>
              </a:lnSpc>
            </a:pPr>
            <a:r>
              <a:rPr lang="en-US" sz="1800" b="1" strike="noStrike" spc="-1" dirty="0">
                <a:latin typeface="Arial" panose="020B0604020202020204"/>
              </a:rPr>
              <a:t>prototype</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đó</a:t>
            </a:r>
            <a:r>
              <a:rPr lang="en-US" sz="1800" strike="noStrike" spc="-1" dirty="0">
                <a:latin typeface="Arial" panose="020B0604020202020204"/>
              </a:rPr>
              <a:t> </a:t>
            </a:r>
            <a:r>
              <a:rPr lang="en-US" sz="1800" strike="noStrike" spc="-1" dirty="0" err="1">
                <a:latin typeface="Arial" panose="020B0604020202020204"/>
              </a:rPr>
              <a:t>được</a:t>
            </a:r>
            <a:r>
              <a:rPr lang="en-US" sz="1800" strike="noStrike" spc="-1" dirty="0">
                <a:latin typeface="Arial" panose="020B0604020202020204"/>
              </a:rPr>
              <a:t> </a:t>
            </a:r>
            <a:r>
              <a:rPr lang="en-US" sz="1800" strike="noStrike" spc="-1" dirty="0" err="1">
                <a:latin typeface="Arial" panose="020B0604020202020204"/>
              </a:rPr>
              <a:t>định</a:t>
            </a:r>
            <a:r>
              <a:rPr lang="en-US" sz="1800" strike="noStrike" spc="-1" dirty="0">
                <a:latin typeface="Arial" panose="020B0604020202020204"/>
              </a:rPr>
              <a:t> </a:t>
            </a:r>
            <a:r>
              <a:rPr lang="en-US" sz="1800" strike="noStrike" spc="-1" dirty="0" err="1">
                <a:latin typeface="Arial" panose="020B0604020202020204"/>
              </a:rPr>
              <a:t>nghĩa</a:t>
            </a:r>
            <a:r>
              <a:rPr lang="en-US" sz="1800" strike="noStrike" spc="-1" dirty="0">
                <a:latin typeface="Arial" panose="020B0604020202020204"/>
              </a:rPr>
              <a:t> </a:t>
            </a:r>
            <a:r>
              <a:rPr lang="en-US" sz="1800" strike="noStrike" spc="-1" dirty="0" err="1">
                <a:latin typeface="Arial" panose="020B0604020202020204"/>
              </a:rPr>
              <a:t>là</a:t>
            </a:r>
            <a:r>
              <a:rPr lang="en-US" sz="1800" strike="noStrike" spc="-1" dirty="0">
                <a:latin typeface="Arial" panose="020B0604020202020204"/>
              </a:rPr>
              <a:t> </a:t>
            </a:r>
            <a:r>
              <a:rPr lang="en-US" sz="1800" strike="noStrike" spc="-1" dirty="0" err="1">
                <a:latin typeface="Arial" panose="020B0604020202020204"/>
              </a:rPr>
              <a:t>có</a:t>
            </a:r>
            <a:r>
              <a:rPr lang="en-US" sz="1800" strike="noStrike" spc="-1" dirty="0">
                <a:latin typeface="Arial" panose="020B0604020202020204"/>
              </a:rPr>
              <a:t> </a:t>
            </a:r>
            <a:r>
              <a:rPr lang="en-US" sz="1800" strike="noStrike" spc="-1" dirty="0" err="1">
                <a:latin typeface="Arial" panose="020B0604020202020204"/>
              </a:rPr>
              <a:t>nhiều</a:t>
            </a:r>
            <a:r>
              <a:rPr lang="en-US" sz="1800" strike="noStrike" spc="-1" dirty="0">
                <a:latin typeface="Arial" panose="020B0604020202020204"/>
              </a:rPr>
              <a:t> object instances, </a:t>
            </a:r>
            <a:r>
              <a:rPr lang="en-US" sz="1800" strike="noStrike" spc="-1" dirty="0" err="1">
                <a:latin typeface="Arial" panose="020B0604020202020204"/>
              </a:rPr>
              <a:t>mỗi</a:t>
            </a:r>
            <a:r>
              <a:rPr lang="en-US" sz="1800" strike="noStrike" spc="-1" dirty="0">
                <a:latin typeface="Arial" panose="020B0604020202020204"/>
              </a:rPr>
              <a:t> </a:t>
            </a:r>
            <a:r>
              <a:rPr lang="en-US" sz="1800" strike="noStrike" spc="-1" dirty="0" err="1">
                <a:latin typeface="Arial" panose="020B0604020202020204"/>
              </a:rPr>
              <a:t>lần</a:t>
            </a:r>
            <a:r>
              <a:rPr lang="en-US" sz="1800" strike="noStrike" spc="-1" dirty="0">
                <a:latin typeface="Arial" panose="020B0604020202020204"/>
              </a:rPr>
              <a:t> </a:t>
            </a:r>
            <a:r>
              <a:rPr lang="en-US" sz="1800" strike="noStrike" spc="-1" dirty="0" err="1">
                <a:latin typeface="Arial" panose="020B0604020202020204"/>
              </a:rPr>
              <a:t>muốn</a:t>
            </a:r>
            <a:r>
              <a:rPr lang="en-US" sz="1800" strike="noStrike" spc="-1" dirty="0">
                <a:latin typeface="Arial" panose="020B0604020202020204"/>
              </a:rPr>
              <a:t> </a:t>
            </a:r>
            <a:r>
              <a:rPr lang="en-US" sz="1800" strike="noStrike" spc="-1" dirty="0" err="1">
                <a:latin typeface="Arial" panose="020B0604020202020204"/>
              </a:rPr>
              <a:t>sử</a:t>
            </a:r>
            <a:r>
              <a:rPr lang="en-US" sz="1800" strike="noStrike" spc="-1" dirty="0">
                <a:latin typeface="Arial" panose="020B0604020202020204"/>
              </a:rPr>
              <a:t> </a:t>
            </a:r>
            <a:r>
              <a:rPr lang="en-US" sz="1800" strike="noStrike" spc="-1" dirty="0" err="1">
                <a:latin typeface="Arial" panose="020B0604020202020204"/>
              </a:rPr>
              <a:t>dụng</a:t>
            </a:r>
            <a:r>
              <a:rPr lang="en-US" sz="1800" strike="noStrike" spc="-1" dirty="0">
                <a:latin typeface="Arial" panose="020B0604020202020204"/>
              </a:rPr>
              <a:t> </a:t>
            </a:r>
            <a:r>
              <a:rPr lang="en-US" sz="1800" strike="noStrike" spc="-1" dirty="0" err="1">
                <a:latin typeface="Arial" panose="020B0604020202020204"/>
              </a:rPr>
              <a:t>sẽ</a:t>
            </a:r>
            <a:r>
              <a:rPr lang="en-US" sz="1800" strike="noStrike" spc="-1" dirty="0">
                <a:latin typeface="Arial" panose="020B0604020202020204"/>
              </a:rPr>
              <a:t> </a:t>
            </a:r>
            <a:r>
              <a:rPr lang="en-US" sz="1800" strike="noStrike" spc="-1" dirty="0" err="1">
                <a:latin typeface="Arial" panose="020B0604020202020204"/>
              </a:rPr>
              <a:t>tạo</a:t>
            </a:r>
            <a:r>
              <a:rPr lang="en-US" sz="1800" strike="noStrike" spc="-1" dirty="0">
                <a:latin typeface="Arial" panose="020B0604020202020204"/>
              </a:rPr>
              <a:t> </a:t>
            </a:r>
            <a:r>
              <a:rPr lang="en-US" sz="1800" strike="noStrike" spc="-1" dirty="0" err="1">
                <a:latin typeface="Arial" panose="020B0604020202020204"/>
              </a:rPr>
              <a:t>mới</a:t>
            </a:r>
            <a:r>
              <a:rPr lang="en-US" sz="1800" strike="noStrike" spc="-1" dirty="0">
                <a:latin typeface="Arial" panose="020B0604020202020204"/>
              </a:rPr>
              <a:t>.</a:t>
            </a:r>
          </a:p>
          <a:p>
            <a:pPr>
              <a:lnSpc>
                <a:spcPct val="115000"/>
              </a:lnSpc>
            </a:pPr>
            <a:r>
              <a:rPr lang="en-US" sz="1800" b="1" strike="noStrike" spc="-1" dirty="0">
                <a:latin typeface="Arial" panose="020B0604020202020204"/>
              </a:rPr>
              <a:t>request</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được</a:t>
            </a:r>
            <a:r>
              <a:rPr lang="en-US" sz="1800" strike="noStrike" spc="-1" dirty="0">
                <a:latin typeface="Arial" panose="020B0604020202020204"/>
              </a:rPr>
              <a:t> </a:t>
            </a:r>
            <a:r>
              <a:rPr lang="en-US" sz="1800" strike="noStrike" spc="-1" dirty="0" err="1">
                <a:latin typeface="Arial" panose="020B0604020202020204"/>
              </a:rPr>
              <a:t>định</a:t>
            </a:r>
            <a:r>
              <a:rPr lang="en-US" sz="1800" strike="noStrike" spc="-1" dirty="0">
                <a:latin typeface="Arial" panose="020B0604020202020204"/>
              </a:rPr>
              <a:t> </a:t>
            </a:r>
            <a:r>
              <a:rPr lang="en-US" sz="1800" strike="noStrike" spc="-1" dirty="0" err="1">
                <a:latin typeface="Arial" panose="020B0604020202020204"/>
              </a:rPr>
              <a:t>nghĩa</a:t>
            </a:r>
            <a:r>
              <a:rPr lang="en-US" sz="1800" strike="noStrike" spc="-1" dirty="0">
                <a:latin typeface="Arial" panose="020B0604020202020204"/>
              </a:rPr>
              <a:t> </a:t>
            </a:r>
            <a:r>
              <a:rPr lang="en-US" sz="1800" strike="noStrike" spc="-1" dirty="0" err="1">
                <a:latin typeface="Arial" panose="020B0604020202020204"/>
              </a:rPr>
              <a:t>với</a:t>
            </a:r>
            <a:r>
              <a:rPr lang="en-US" sz="1800" strike="noStrike" spc="-1" dirty="0">
                <a:latin typeface="Arial" panose="020B0604020202020204"/>
              </a:rPr>
              <a:t> </a:t>
            </a:r>
            <a:r>
              <a:rPr lang="en-US" sz="1800" strike="noStrike" spc="-1" dirty="0" err="1">
                <a:latin typeface="Arial" panose="020B0604020202020204"/>
              </a:rPr>
              <a:t>một</a:t>
            </a:r>
            <a:r>
              <a:rPr lang="en-US" sz="1800" strike="noStrike" spc="-1" dirty="0">
                <a:latin typeface="Arial" panose="020B0604020202020204"/>
              </a:rPr>
              <a:t> HTTP request. Scope </a:t>
            </a:r>
            <a:r>
              <a:rPr lang="en-US" sz="1800" strike="noStrike" spc="-1" dirty="0" err="1">
                <a:latin typeface="Arial" panose="020B0604020202020204"/>
              </a:rPr>
              <a:t>này</a:t>
            </a:r>
            <a:r>
              <a:rPr lang="en-US" sz="1800" strike="noStrike" spc="-1" dirty="0">
                <a:latin typeface="Arial" panose="020B0604020202020204"/>
              </a:rPr>
              <a:t> </a:t>
            </a:r>
            <a:r>
              <a:rPr lang="en-US" sz="1800" strike="noStrike" spc="-1" dirty="0" err="1">
                <a:latin typeface="Arial" panose="020B0604020202020204"/>
              </a:rPr>
              <a:t>chỉ</a:t>
            </a:r>
            <a:r>
              <a:rPr lang="en-US" sz="1800" strike="noStrike" spc="-1" dirty="0">
                <a:latin typeface="Arial" panose="020B0604020202020204"/>
              </a:rPr>
              <a:t> </a:t>
            </a:r>
            <a:r>
              <a:rPr lang="en-US" sz="1800" strike="noStrike" spc="-1" dirty="0" err="1">
                <a:latin typeface="Arial" panose="020B0604020202020204"/>
              </a:rPr>
              <a:t>hợp</a:t>
            </a:r>
            <a:r>
              <a:rPr lang="en-US" sz="1800" strike="noStrike" spc="-1" dirty="0">
                <a:latin typeface="Arial" panose="020B0604020202020204"/>
              </a:rPr>
              <a:t> </a:t>
            </a:r>
            <a:r>
              <a:rPr lang="en-US" sz="1800" strike="noStrike" spc="-1" dirty="0" err="1">
                <a:latin typeface="Arial" panose="020B0604020202020204"/>
              </a:rPr>
              <a:t>lệ</a:t>
            </a:r>
            <a:r>
              <a:rPr lang="en-US" sz="1800" strike="noStrike" spc="-1" dirty="0">
                <a:latin typeface="Arial" panose="020B0604020202020204"/>
              </a:rPr>
              <a:t> </a:t>
            </a:r>
            <a:r>
              <a:rPr lang="en-US" sz="1800" strike="noStrike" spc="-1" dirty="0" err="1">
                <a:latin typeface="Arial" panose="020B0604020202020204"/>
              </a:rPr>
              <a:t>khi</a:t>
            </a:r>
            <a:r>
              <a:rPr lang="en-US" sz="1800" strike="noStrike" spc="-1" dirty="0">
                <a:latin typeface="Arial" panose="020B0604020202020204"/>
              </a:rPr>
              <a:t> </a:t>
            </a:r>
            <a:r>
              <a:rPr lang="en-US" sz="1800" strike="noStrike" spc="-1" dirty="0" err="1">
                <a:latin typeface="Arial" panose="020B0604020202020204"/>
              </a:rPr>
              <a:t>chúng</a:t>
            </a:r>
            <a:r>
              <a:rPr lang="en-US" sz="1800" strike="noStrike" spc="-1" dirty="0">
                <a:latin typeface="Arial" panose="020B0604020202020204"/>
              </a:rPr>
              <a:t> ta </a:t>
            </a:r>
            <a:r>
              <a:rPr lang="en-US" sz="1800" strike="noStrike" spc="-1" dirty="0" err="1">
                <a:latin typeface="Arial" panose="020B0604020202020204"/>
              </a:rPr>
              <a:t>sử</a:t>
            </a:r>
            <a:r>
              <a:rPr lang="en-US" sz="1800" strike="noStrike" spc="-1" dirty="0">
                <a:latin typeface="Arial" panose="020B0604020202020204"/>
              </a:rPr>
              <a:t> </a:t>
            </a:r>
            <a:r>
              <a:rPr lang="en-US" sz="1800" strike="noStrike" spc="-1" dirty="0" err="1">
                <a:latin typeface="Arial" panose="020B0604020202020204"/>
              </a:rPr>
              <a:t>dụng</a:t>
            </a:r>
            <a:r>
              <a:rPr lang="en-US" sz="1800" strike="noStrike" spc="-1" dirty="0">
                <a:latin typeface="Arial" panose="020B0604020202020204"/>
              </a:rPr>
              <a:t> Web Application Context.</a:t>
            </a:r>
          </a:p>
          <a:p>
            <a:pPr>
              <a:lnSpc>
                <a:spcPct val="115000"/>
              </a:lnSpc>
            </a:pPr>
            <a:r>
              <a:rPr lang="en-US" sz="1800" b="1" strike="noStrike" spc="-1" dirty="0">
                <a:latin typeface="Arial" panose="020B0604020202020204"/>
              </a:rPr>
              <a:t>session</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được</a:t>
            </a:r>
            <a:r>
              <a:rPr lang="en-US" sz="1800" strike="noStrike" spc="-1" dirty="0">
                <a:latin typeface="Arial" panose="020B0604020202020204"/>
              </a:rPr>
              <a:t> </a:t>
            </a:r>
            <a:r>
              <a:rPr lang="en-US" sz="1800" strike="noStrike" spc="-1" dirty="0" err="1">
                <a:latin typeface="Arial" panose="020B0604020202020204"/>
              </a:rPr>
              <a:t>định</a:t>
            </a:r>
            <a:r>
              <a:rPr lang="en-US" sz="1800" strike="noStrike" spc="-1" dirty="0">
                <a:latin typeface="Arial" panose="020B0604020202020204"/>
              </a:rPr>
              <a:t> </a:t>
            </a:r>
            <a:r>
              <a:rPr lang="en-US" sz="1800" strike="noStrike" spc="-1" dirty="0" err="1">
                <a:latin typeface="Arial" panose="020B0604020202020204"/>
              </a:rPr>
              <a:t>nghĩa</a:t>
            </a:r>
            <a:r>
              <a:rPr lang="en-US" sz="1800" strike="noStrike" spc="-1" dirty="0">
                <a:latin typeface="Arial" panose="020B0604020202020204"/>
              </a:rPr>
              <a:t> </a:t>
            </a:r>
            <a:r>
              <a:rPr lang="en-US" sz="1800" strike="noStrike" spc="-1" dirty="0" err="1">
                <a:latin typeface="Arial" panose="020B0604020202020204"/>
              </a:rPr>
              <a:t>với</a:t>
            </a:r>
            <a:r>
              <a:rPr lang="en-US" sz="1800" strike="noStrike" spc="-1" dirty="0">
                <a:latin typeface="Arial" panose="020B0604020202020204"/>
              </a:rPr>
              <a:t> </a:t>
            </a:r>
            <a:r>
              <a:rPr lang="en-US" sz="1800" strike="noStrike" spc="-1" dirty="0" err="1">
                <a:latin typeface="Arial" panose="020B0604020202020204"/>
              </a:rPr>
              <a:t>một</a:t>
            </a:r>
            <a:r>
              <a:rPr lang="en-US" sz="1800" strike="noStrike" spc="-1" dirty="0">
                <a:latin typeface="Arial" panose="020B0604020202020204"/>
              </a:rPr>
              <a:t> HTTP session. Scope </a:t>
            </a:r>
            <a:r>
              <a:rPr lang="en-US" sz="1800" strike="noStrike" spc="-1" dirty="0" err="1">
                <a:latin typeface="Arial" panose="020B0604020202020204"/>
              </a:rPr>
              <a:t>này</a:t>
            </a:r>
            <a:r>
              <a:rPr lang="en-US" sz="1800" strike="noStrike" spc="-1" dirty="0">
                <a:latin typeface="Arial" panose="020B0604020202020204"/>
              </a:rPr>
              <a:t> </a:t>
            </a:r>
            <a:r>
              <a:rPr lang="en-US" sz="1800" strike="noStrike" spc="-1" dirty="0" err="1">
                <a:latin typeface="Arial" panose="020B0604020202020204"/>
              </a:rPr>
              <a:t>cũng</a:t>
            </a:r>
            <a:r>
              <a:rPr lang="en-US" sz="1800" strike="noStrike" spc="-1" dirty="0">
                <a:latin typeface="Arial" panose="020B0604020202020204"/>
              </a:rPr>
              <a:t> </a:t>
            </a:r>
            <a:r>
              <a:rPr lang="en-US" sz="1800" strike="noStrike" spc="-1" dirty="0" err="1">
                <a:latin typeface="Arial" panose="020B0604020202020204"/>
              </a:rPr>
              <a:t>chỉ</a:t>
            </a:r>
            <a:r>
              <a:rPr lang="en-US" sz="1800" strike="noStrike" spc="-1" dirty="0">
                <a:latin typeface="Arial" panose="020B0604020202020204"/>
              </a:rPr>
              <a:t> </a:t>
            </a:r>
            <a:r>
              <a:rPr lang="en-US" sz="1800" strike="noStrike" spc="-1" dirty="0" err="1">
                <a:latin typeface="Arial" panose="020B0604020202020204"/>
              </a:rPr>
              <a:t>hợp</a:t>
            </a:r>
            <a:r>
              <a:rPr lang="en-US" sz="1800" strike="noStrike" spc="-1" dirty="0">
                <a:latin typeface="Arial" panose="020B0604020202020204"/>
              </a:rPr>
              <a:t> </a:t>
            </a:r>
            <a:r>
              <a:rPr lang="en-US" sz="1800" strike="noStrike" spc="-1" dirty="0" err="1">
                <a:latin typeface="Arial" panose="020B0604020202020204"/>
              </a:rPr>
              <a:t>lệ</a:t>
            </a:r>
            <a:r>
              <a:rPr lang="en-US" sz="1800" strike="noStrike" spc="-1" dirty="0">
                <a:latin typeface="Arial" panose="020B0604020202020204"/>
              </a:rPr>
              <a:t> </a:t>
            </a:r>
            <a:r>
              <a:rPr lang="en-US" sz="1800" strike="noStrike" spc="-1" dirty="0" err="1">
                <a:latin typeface="Arial" panose="020B0604020202020204"/>
              </a:rPr>
              <a:t>khi</a:t>
            </a:r>
            <a:r>
              <a:rPr lang="en-US" sz="1800" strike="noStrike" spc="-1" dirty="0">
                <a:latin typeface="Arial" panose="020B0604020202020204"/>
              </a:rPr>
              <a:t> </a:t>
            </a:r>
            <a:r>
              <a:rPr lang="en-US" sz="1800" strike="noStrike" spc="-1" dirty="0" err="1">
                <a:latin typeface="Arial" panose="020B0604020202020204"/>
              </a:rPr>
              <a:t>chúng</a:t>
            </a:r>
            <a:r>
              <a:rPr lang="en-US" sz="1800" strike="noStrike" spc="-1" dirty="0">
                <a:latin typeface="Arial" panose="020B0604020202020204"/>
              </a:rPr>
              <a:t> ta </a:t>
            </a:r>
            <a:r>
              <a:rPr lang="en-US" sz="1800" strike="noStrike" spc="-1" dirty="0" err="1">
                <a:latin typeface="Arial" panose="020B0604020202020204"/>
              </a:rPr>
              <a:t>sử</a:t>
            </a:r>
            <a:r>
              <a:rPr lang="en-US" sz="1800" strike="noStrike" spc="-1" dirty="0">
                <a:latin typeface="Arial" panose="020B0604020202020204"/>
              </a:rPr>
              <a:t> </a:t>
            </a:r>
            <a:r>
              <a:rPr lang="en-US" sz="1800" strike="noStrike" spc="-1" dirty="0" err="1">
                <a:latin typeface="Arial" panose="020B0604020202020204"/>
              </a:rPr>
              <a:t>dụng</a:t>
            </a:r>
            <a:r>
              <a:rPr lang="en-US" sz="1800" strike="noStrike" spc="-1" dirty="0">
                <a:latin typeface="Arial" panose="020B0604020202020204"/>
              </a:rPr>
              <a:t> Web Application Context.</a:t>
            </a:r>
          </a:p>
          <a:p>
            <a:pPr>
              <a:lnSpc>
                <a:spcPct val="115000"/>
              </a:lnSpc>
            </a:pPr>
            <a:r>
              <a:rPr lang="en-US" sz="1800" b="1" strike="noStrike" spc="-1" dirty="0">
                <a:latin typeface="Arial" panose="020B0604020202020204"/>
              </a:rPr>
              <a:t>global-session</a:t>
            </a:r>
            <a:r>
              <a:rPr lang="en-US" sz="1800" strike="noStrike" spc="-1" dirty="0">
                <a:latin typeface="Arial" panose="020B0604020202020204"/>
              </a:rPr>
              <a:t>: </a:t>
            </a:r>
            <a:r>
              <a:rPr lang="en-US" sz="1800" strike="noStrike" spc="-1" dirty="0" err="1">
                <a:latin typeface="Arial" panose="020B0604020202020204"/>
              </a:rPr>
              <a:t>cho</a:t>
            </a:r>
            <a:r>
              <a:rPr lang="en-US" sz="1800" strike="noStrike" spc="-1" dirty="0">
                <a:latin typeface="Arial" panose="020B0604020202020204"/>
              </a:rPr>
              <a:t> </a:t>
            </a:r>
            <a:r>
              <a:rPr lang="en-US" sz="1800" strike="noStrike" spc="-1" dirty="0" err="1">
                <a:latin typeface="Arial" panose="020B0604020202020204"/>
              </a:rPr>
              <a:t>biết</a:t>
            </a:r>
            <a:r>
              <a:rPr lang="en-US" sz="1800" strike="noStrike" spc="-1" dirty="0">
                <a:latin typeface="Arial" panose="020B0604020202020204"/>
              </a:rPr>
              <a:t> bean </a:t>
            </a:r>
            <a:r>
              <a:rPr lang="en-US" sz="1800" strike="noStrike" spc="-1" dirty="0" err="1">
                <a:latin typeface="Arial" panose="020B0604020202020204"/>
              </a:rPr>
              <a:t>được</a:t>
            </a:r>
            <a:r>
              <a:rPr lang="en-US" sz="1800" strike="noStrike" spc="-1" dirty="0">
                <a:latin typeface="Arial" panose="020B0604020202020204"/>
              </a:rPr>
              <a:t> </a:t>
            </a:r>
            <a:r>
              <a:rPr lang="en-US" sz="1800" strike="noStrike" spc="-1" dirty="0" err="1">
                <a:latin typeface="Arial" panose="020B0604020202020204"/>
              </a:rPr>
              <a:t>định</a:t>
            </a:r>
            <a:r>
              <a:rPr lang="en-US" sz="1800" strike="noStrike" spc="-1" dirty="0">
                <a:latin typeface="Arial" panose="020B0604020202020204"/>
              </a:rPr>
              <a:t> </a:t>
            </a:r>
            <a:r>
              <a:rPr lang="en-US" sz="1800" strike="noStrike" spc="-1" dirty="0" err="1">
                <a:latin typeface="Arial" panose="020B0604020202020204"/>
              </a:rPr>
              <a:t>nghĩa</a:t>
            </a:r>
            <a:r>
              <a:rPr lang="en-US" sz="1800" strike="noStrike" spc="-1" dirty="0">
                <a:latin typeface="Arial" panose="020B0604020202020204"/>
              </a:rPr>
              <a:t> </a:t>
            </a:r>
            <a:r>
              <a:rPr lang="en-US" sz="1800" strike="noStrike" spc="-1" dirty="0" err="1">
                <a:latin typeface="Arial" panose="020B0604020202020204"/>
              </a:rPr>
              <a:t>với</a:t>
            </a:r>
            <a:r>
              <a:rPr lang="en-US" sz="1800" strike="noStrike" spc="-1" dirty="0">
                <a:latin typeface="Arial" panose="020B0604020202020204"/>
              </a:rPr>
              <a:t> </a:t>
            </a:r>
            <a:r>
              <a:rPr lang="en-US" sz="1800" strike="noStrike" spc="-1" dirty="0" err="1">
                <a:latin typeface="Arial" panose="020B0604020202020204"/>
              </a:rPr>
              <a:t>một</a:t>
            </a:r>
            <a:r>
              <a:rPr lang="en-US" sz="1800" strike="noStrike" spc="-1" dirty="0">
                <a:latin typeface="Arial" panose="020B0604020202020204"/>
              </a:rPr>
              <a:t> global HTTP session. Scope </a:t>
            </a:r>
            <a:r>
              <a:rPr lang="en-US" sz="1800" strike="noStrike" spc="-1" dirty="0" err="1">
                <a:latin typeface="Arial" panose="020B0604020202020204"/>
              </a:rPr>
              <a:t>này</a:t>
            </a:r>
            <a:r>
              <a:rPr lang="en-US" sz="1800" strike="noStrike" spc="-1" dirty="0">
                <a:latin typeface="Arial" panose="020B0604020202020204"/>
              </a:rPr>
              <a:t> </a:t>
            </a:r>
            <a:r>
              <a:rPr lang="en-US" sz="1800" strike="noStrike" spc="-1" dirty="0" err="1">
                <a:latin typeface="Arial" panose="020B0604020202020204"/>
              </a:rPr>
              <a:t>cũng</a:t>
            </a:r>
            <a:r>
              <a:rPr lang="en-US" sz="1800" strike="noStrike" spc="-1" dirty="0">
                <a:latin typeface="Arial" panose="020B0604020202020204"/>
              </a:rPr>
              <a:t> </a:t>
            </a:r>
            <a:r>
              <a:rPr lang="en-US" sz="1800" strike="noStrike" spc="-1" dirty="0" err="1">
                <a:latin typeface="Arial" panose="020B0604020202020204"/>
              </a:rPr>
              <a:t>chỉ</a:t>
            </a:r>
            <a:r>
              <a:rPr lang="en-US" sz="1800" strike="noStrike" spc="-1" dirty="0">
                <a:latin typeface="Arial" panose="020B0604020202020204"/>
              </a:rPr>
              <a:t> </a:t>
            </a:r>
            <a:r>
              <a:rPr lang="en-US" sz="1800" strike="noStrike" spc="-1" dirty="0" err="1">
                <a:latin typeface="Arial" panose="020B0604020202020204"/>
              </a:rPr>
              <a:t>hợp</a:t>
            </a:r>
            <a:r>
              <a:rPr lang="en-US" sz="1800" strike="noStrike" spc="-1" dirty="0">
                <a:latin typeface="Arial" panose="020B0604020202020204"/>
              </a:rPr>
              <a:t> </a:t>
            </a:r>
            <a:r>
              <a:rPr lang="en-US" sz="1800" strike="noStrike" spc="-1" dirty="0" err="1">
                <a:latin typeface="Arial" panose="020B0604020202020204"/>
              </a:rPr>
              <a:t>lệ</a:t>
            </a:r>
            <a:r>
              <a:rPr lang="en-US" sz="1800" strike="noStrike" spc="-1" dirty="0">
                <a:latin typeface="Arial" panose="020B0604020202020204"/>
              </a:rPr>
              <a:t> </a:t>
            </a:r>
            <a:r>
              <a:rPr lang="en-US" sz="1800" strike="noStrike" spc="-1" dirty="0" err="1">
                <a:latin typeface="Arial" panose="020B0604020202020204"/>
              </a:rPr>
              <a:t>khi</a:t>
            </a:r>
            <a:r>
              <a:rPr lang="en-US" sz="1800" strike="noStrike" spc="-1" dirty="0">
                <a:latin typeface="Arial" panose="020B0604020202020204"/>
              </a:rPr>
              <a:t> </a:t>
            </a:r>
            <a:r>
              <a:rPr lang="en-US" sz="1800" strike="noStrike" spc="-1" dirty="0" err="1">
                <a:latin typeface="Arial" panose="020B0604020202020204"/>
              </a:rPr>
              <a:t>chúng</a:t>
            </a:r>
            <a:r>
              <a:rPr lang="en-US" sz="1800" strike="noStrike" spc="-1" dirty="0">
                <a:latin typeface="Arial" panose="020B0604020202020204"/>
              </a:rPr>
              <a:t> ta </a:t>
            </a:r>
            <a:r>
              <a:rPr lang="en-US" sz="1800" strike="noStrike" spc="-1" dirty="0" err="1">
                <a:latin typeface="Arial" panose="020B0604020202020204"/>
              </a:rPr>
              <a:t>sử</a:t>
            </a:r>
            <a:r>
              <a:rPr lang="en-US" sz="1800" strike="noStrike" spc="-1" dirty="0">
                <a:latin typeface="Arial" panose="020B0604020202020204"/>
              </a:rPr>
              <a:t> </a:t>
            </a:r>
            <a:r>
              <a:rPr lang="en-US" sz="1800" strike="noStrike" spc="-1" dirty="0" err="1">
                <a:latin typeface="Arial" panose="020B0604020202020204"/>
              </a:rPr>
              <a:t>dụng</a:t>
            </a:r>
            <a:r>
              <a:rPr lang="en-US" sz="1800" strike="noStrike" spc="-1" dirty="0">
                <a:latin typeface="Arial" panose="020B0604020202020204"/>
              </a:rPr>
              <a:t> Web Application Context</a:t>
            </a:r>
            <a:r>
              <a:rPr lang="en-US" sz="1800" strike="noStrike" spc="-1" dirty="0" smtClean="0">
                <a:latin typeface="Arial" panose="020B0604020202020204"/>
              </a:rPr>
              <a:t>.</a:t>
            </a:r>
          </a:p>
          <a:p>
            <a:pPr>
              <a:lnSpc>
                <a:spcPct val="115000"/>
              </a:lnSpc>
            </a:pPr>
            <a:endParaRPr lang="en-US" spc="-1" dirty="0">
              <a:latin typeface="Arial" panose="020B0604020202020204"/>
            </a:endParaRPr>
          </a:p>
          <a:p>
            <a:pPr>
              <a:lnSpc>
                <a:spcPct val="115000"/>
              </a:lnSpc>
            </a:pPr>
            <a:r>
              <a:rPr lang="en-US" sz="1800" strike="noStrike" spc="-1" dirty="0" err="1" smtClean="0">
                <a:latin typeface="Arial" panose="020B0604020202020204"/>
              </a:rPr>
              <a:t>Mặc</a:t>
            </a:r>
            <a:r>
              <a:rPr lang="en-US" sz="1800" strike="noStrike" spc="-1" dirty="0" smtClean="0">
                <a:latin typeface="Arial" panose="020B0604020202020204"/>
              </a:rPr>
              <a:t> </a:t>
            </a:r>
            <a:r>
              <a:rPr lang="en-US" sz="1800" strike="noStrike" spc="-1" dirty="0" err="1" smtClean="0">
                <a:latin typeface="Arial" panose="020B0604020202020204"/>
              </a:rPr>
              <a:t>định</a:t>
            </a:r>
            <a:r>
              <a:rPr lang="en-US" sz="1800" strike="noStrike" spc="-1" dirty="0" smtClean="0">
                <a:latin typeface="Arial" panose="020B0604020202020204"/>
              </a:rPr>
              <a:t> </a:t>
            </a:r>
            <a:r>
              <a:rPr lang="en-US" sz="1800" strike="noStrike" spc="-1" dirty="0" err="1" smtClean="0">
                <a:latin typeface="Arial" panose="020B0604020202020204"/>
              </a:rPr>
              <a:t>là</a:t>
            </a:r>
            <a:r>
              <a:rPr lang="en-US" sz="1800" strike="noStrike" spc="-1" dirty="0" smtClean="0">
                <a:latin typeface="Arial" panose="020B0604020202020204"/>
              </a:rPr>
              <a:t> </a:t>
            </a:r>
            <a:r>
              <a:rPr lang="en-US" sz="1800" b="1" strike="noStrike" spc="-1" dirty="0" smtClean="0">
                <a:latin typeface="Arial" panose="020B0604020202020204"/>
              </a:rPr>
              <a:t>singleton</a:t>
            </a:r>
            <a:endParaRPr lang="en-US" sz="1800" b="1"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481"/>
            <a:ext cx="9071640" cy="677108"/>
          </a:xfrm>
          <a:prstGeom prst="rect">
            <a:avLst/>
          </a:prstGeom>
          <a:noFill/>
          <a:ln>
            <a:noFill/>
          </a:ln>
        </p:spPr>
        <p:txBody>
          <a:bodyPr lIns="0" tIns="0" rIns="0" bIns="0" anchor="ctr">
            <a:spAutoFit/>
          </a:bodyPr>
          <a:lstStyle/>
          <a:p>
            <a:pPr algn="ctr"/>
            <a:r>
              <a:rPr lang="en-US" sz="4400" b="1" dirty="0"/>
              <a:t>How to create bean?</a:t>
            </a:r>
            <a:endParaRPr lang="en-US" sz="4400" b="0" strike="noStrike" spc="-1" dirty="0">
              <a:latin typeface="Arial" panose="020B0604020202020204"/>
            </a:endParaRPr>
          </a:p>
        </p:txBody>
      </p:sp>
      <p:sp>
        <p:nvSpPr>
          <p:cNvPr id="44" name="TextShape 2"/>
          <p:cNvSpPr txBox="1"/>
          <p:nvPr/>
        </p:nvSpPr>
        <p:spPr>
          <a:xfrm>
            <a:off x="1007705" y="1259205"/>
            <a:ext cx="8316000" cy="5533907"/>
          </a:xfrm>
          <a:prstGeom prst="rect">
            <a:avLst/>
          </a:prstGeom>
          <a:noFill/>
          <a:ln>
            <a:noFill/>
          </a:ln>
        </p:spPr>
        <p:txBody>
          <a:bodyPr lIns="90000" tIns="45000" rIns="90000" bIns="45000">
            <a:spAutoFit/>
          </a:bodyPr>
          <a:lstStyle/>
          <a:p>
            <a:pPr>
              <a:lnSpc>
                <a:spcPct val="115000"/>
              </a:lnSpc>
            </a:pPr>
            <a:r>
              <a:rPr lang="en-US" b="1" dirty="0"/>
              <a:t>Declaring a bean in XML configuration </a:t>
            </a:r>
            <a:r>
              <a:rPr lang="en-US" b="1" dirty="0" smtClean="0"/>
              <a:t>file</a:t>
            </a:r>
          </a:p>
          <a:p>
            <a:pPr>
              <a:lnSpc>
                <a:spcPct val="115000"/>
              </a:lnSpc>
            </a:pPr>
            <a:endParaRPr lang="en-US" b="1" dirty="0"/>
          </a:p>
          <a:p>
            <a:pPr>
              <a:lnSpc>
                <a:spcPct val="115000"/>
              </a:lnSpc>
            </a:pPr>
            <a:r>
              <a:rPr lang="en-US" dirty="0" smtClean="0"/>
              <a:t>	&lt;</a:t>
            </a:r>
            <a:r>
              <a:rPr lang="en-US" dirty="0"/>
              <a:t>bean id=”user” class=”</a:t>
            </a:r>
            <a:r>
              <a:rPr lang="en-US" dirty="0" err="1"/>
              <a:t>com.codippa.User</a:t>
            </a:r>
            <a:r>
              <a:rPr lang="en-US" dirty="0"/>
              <a:t>”&gt;&lt;/bean&gt;</a:t>
            </a:r>
            <a:endParaRPr lang="en-US" b="1" dirty="0" smtClean="0"/>
          </a:p>
          <a:p>
            <a:pPr>
              <a:lnSpc>
                <a:spcPct val="115000"/>
              </a:lnSpc>
            </a:pPr>
            <a:endParaRPr lang="en-US" sz="1800" b="1" strike="noStrike" spc="-1" dirty="0">
              <a:latin typeface="Arial" panose="020B0604020202020204"/>
            </a:endParaRPr>
          </a:p>
          <a:p>
            <a:pPr>
              <a:lnSpc>
                <a:spcPct val="115000"/>
              </a:lnSpc>
            </a:pPr>
            <a:r>
              <a:rPr lang="en-US" b="1" dirty="0"/>
              <a:t>Using @Component </a:t>
            </a:r>
            <a:r>
              <a:rPr lang="en-US" b="1" dirty="0" smtClean="0"/>
              <a:t>annotation</a:t>
            </a:r>
          </a:p>
          <a:p>
            <a:pPr>
              <a:lnSpc>
                <a:spcPct val="115000"/>
              </a:lnSpc>
            </a:pPr>
            <a:r>
              <a:rPr lang="en-US" dirty="0"/>
              <a:t>@Component annotation above a class indicates that this class is a component and should be automatically detected and instantiated.</a:t>
            </a:r>
            <a:endParaRPr lang="en-US" b="1" dirty="0" smtClean="0"/>
          </a:p>
          <a:p>
            <a:pPr>
              <a:lnSpc>
                <a:spcPct val="115000"/>
              </a:lnSpc>
            </a:pPr>
            <a:endParaRPr lang="en-US" sz="1800" b="1" strike="noStrike" spc="-1" dirty="0">
              <a:latin typeface="Arial" panose="020B0604020202020204"/>
            </a:endParaRPr>
          </a:p>
          <a:p>
            <a:pPr>
              <a:lnSpc>
                <a:spcPct val="115000"/>
              </a:lnSpc>
            </a:pPr>
            <a:r>
              <a:rPr lang="en-US" b="1" dirty="0"/>
              <a:t>Using @Configuration </a:t>
            </a:r>
            <a:r>
              <a:rPr lang="en-US" dirty="0" smtClean="0"/>
              <a:t>and</a:t>
            </a:r>
            <a:r>
              <a:rPr lang="en-US" b="1" dirty="0" smtClean="0"/>
              <a:t> @Bean</a:t>
            </a:r>
          </a:p>
          <a:p>
            <a:pPr>
              <a:lnSpc>
                <a:spcPct val="115000"/>
              </a:lnSpc>
            </a:pPr>
            <a:r>
              <a:rPr lang="en-US" dirty="0" err="1" smtClean="0"/>
              <a:t>Gom</a:t>
            </a:r>
            <a:r>
              <a:rPr lang="en-US" dirty="0" smtClean="0"/>
              <a:t> </a:t>
            </a:r>
            <a:r>
              <a:rPr lang="en-US" dirty="0" err="1"/>
              <a:t>chung</a:t>
            </a:r>
            <a:r>
              <a:rPr lang="en-US" dirty="0"/>
              <a:t> </a:t>
            </a:r>
            <a:r>
              <a:rPr lang="en-US" dirty="0" err="1"/>
              <a:t>các</a:t>
            </a:r>
            <a:r>
              <a:rPr lang="en-US" dirty="0"/>
              <a:t> bean </a:t>
            </a:r>
            <a:r>
              <a:rPr lang="en-US" dirty="0" err="1"/>
              <a:t>cần</a:t>
            </a:r>
            <a:r>
              <a:rPr lang="en-US" dirty="0"/>
              <a:t> </a:t>
            </a:r>
            <a:r>
              <a:rPr lang="en-US" dirty="0" err="1"/>
              <a:t>khởi</a:t>
            </a:r>
            <a:r>
              <a:rPr lang="en-US" dirty="0"/>
              <a:t> </a:t>
            </a:r>
            <a:r>
              <a:rPr lang="en-US" dirty="0" err="1"/>
              <a:t>tạo</a:t>
            </a:r>
            <a:r>
              <a:rPr lang="en-US" dirty="0"/>
              <a:t> </a:t>
            </a:r>
            <a:r>
              <a:rPr lang="en-US" dirty="0" err="1"/>
              <a:t>lại</a:t>
            </a:r>
            <a:r>
              <a:rPr lang="en-US" dirty="0"/>
              <a:t> </a:t>
            </a:r>
            <a:r>
              <a:rPr lang="en-US" dirty="0" err="1"/>
              <a:t>bỏ</a:t>
            </a:r>
            <a:r>
              <a:rPr lang="en-US" dirty="0"/>
              <a:t> </a:t>
            </a:r>
            <a:r>
              <a:rPr lang="en-US" dirty="0" err="1"/>
              <a:t>vào</a:t>
            </a:r>
            <a:r>
              <a:rPr lang="en-US" dirty="0"/>
              <a:t> class </a:t>
            </a:r>
            <a:r>
              <a:rPr lang="en-US" dirty="0" err="1"/>
              <a:t>chứa</a:t>
            </a:r>
            <a:r>
              <a:rPr lang="en-US" dirty="0"/>
              <a:t> </a:t>
            </a:r>
            <a:r>
              <a:rPr lang="en-US" dirty="0" err="1"/>
              <a:t>là</a:t>
            </a:r>
            <a:r>
              <a:rPr lang="en-US" dirty="0"/>
              <a:t> @Configuration.</a:t>
            </a:r>
            <a:endParaRPr lang="en-US" b="1" dirty="0" smtClean="0"/>
          </a:p>
          <a:p>
            <a:pPr lvl="2" fontAlgn="base"/>
            <a:r>
              <a:rPr lang="en-US" dirty="0"/>
              <a:t>@Configuration</a:t>
            </a:r>
          </a:p>
          <a:p>
            <a:pPr lvl="2" fontAlgn="base"/>
            <a:r>
              <a:rPr lang="en-US" dirty="0"/>
              <a:t>public </a:t>
            </a:r>
            <a:r>
              <a:rPr lang="en-US" b="1" dirty="0"/>
              <a:t>class</a:t>
            </a:r>
            <a:r>
              <a:rPr lang="en-US" dirty="0"/>
              <a:t> User {</a:t>
            </a:r>
          </a:p>
          <a:p>
            <a:pPr lvl="3" fontAlgn="base"/>
            <a:r>
              <a:rPr lang="en-US" dirty="0"/>
              <a:t>@Bean(name="</a:t>
            </a:r>
            <a:r>
              <a:rPr lang="en-US" dirty="0" err="1"/>
              <a:t>extUser</a:t>
            </a:r>
            <a:r>
              <a:rPr lang="en-US" dirty="0"/>
              <a:t>")</a:t>
            </a:r>
          </a:p>
          <a:p>
            <a:pPr lvl="3" fontAlgn="base"/>
            <a:r>
              <a:rPr lang="en-US" dirty="0"/>
              <a:t>public </a:t>
            </a:r>
            <a:r>
              <a:rPr lang="en-US" dirty="0" err="1"/>
              <a:t>ExternalUser</a:t>
            </a:r>
            <a:r>
              <a:rPr lang="en-US" dirty="0"/>
              <a:t> </a:t>
            </a:r>
            <a:r>
              <a:rPr lang="en-US" dirty="0" err="1"/>
              <a:t>getUser</a:t>
            </a:r>
            <a:r>
              <a:rPr lang="en-US" dirty="0"/>
              <a:t>() {</a:t>
            </a:r>
          </a:p>
          <a:p>
            <a:pPr lvl="3" fontAlgn="base"/>
            <a:r>
              <a:rPr lang="en-US" b="1" dirty="0" smtClean="0"/>
              <a:t>	return</a:t>
            </a:r>
            <a:r>
              <a:rPr lang="en-US" dirty="0" smtClean="0"/>
              <a:t> </a:t>
            </a:r>
            <a:r>
              <a:rPr lang="en-US" b="1" dirty="0"/>
              <a:t>new</a:t>
            </a:r>
            <a:r>
              <a:rPr lang="en-US" dirty="0"/>
              <a:t> </a:t>
            </a:r>
            <a:r>
              <a:rPr lang="en-US" dirty="0" err="1"/>
              <a:t>ExternalUser</a:t>
            </a:r>
            <a:r>
              <a:rPr lang="en-US" dirty="0"/>
              <a:t>();</a:t>
            </a:r>
          </a:p>
          <a:p>
            <a:pPr lvl="3" fontAlgn="base"/>
            <a:r>
              <a:rPr lang="en-US" dirty="0"/>
              <a:t>}</a:t>
            </a:r>
          </a:p>
          <a:p>
            <a:pPr lvl="2" fontAlgn="base"/>
            <a:r>
              <a:rPr lang="en-US" dirty="0"/>
              <a:t>}</a:t>
            </a:r>
          </a:p>
          <a:p>
            <a:pPr>
              <a:lnSpc>
                <a:spcPct val="115000"/>
              </a:lnSpc>
            </a:pPr>
            <a:endParaRPr lang="en-US" sz="1800" strike="noStrike" spc="-1" dirty="0">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2002</Words>
  <Application>Microsoft Office PowerPoint</Application>
  <PresentationFormat>Custom</PresentationFormat>
  <Paragraphs>238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Phan</dc:creator>
  <cp:lastModifiedBy>Truong Phan</cp:lastModifiedBy>
  <cp:revision>31</cp:revision>
  <dcterms:created xsi:type="dcterms:W3CDTF">2019-08-02T11:31:00Z</dcterms:created>
  <dcterms:modified xsi:type="dcterms:W3CDTF">2021-07-02T06:46:51Z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