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3640" y="1768680"/>
            <a:ext cx="907128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36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08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768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36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08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7680" y="405900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 name="PlaceHolder 2"/>
          <p:cNvSpPr>
            <a:spLocks noGrp="1"/>
          </p:cNvSpPr>
          <p:nvPr>
            <p:ph type="subTitle"/>
          </p:nvPr>
        </p:nvSpPr>
        <p:spPr>
          <a:xfrm>
            <a:off x="503640" y="1768680"/>
            <a:ext cx="907128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 name="PlaceHolder 2"/>
          <p:cNvSpPr>
            <a:spLocks noGrp="1"/>
          </p:cNvSpPr>
          <p:nvPr>
            <p:ph type="body"/>
          </p:nvPr>
        </p:nvSpPr>
        <p:spPr>
          <a:xfrm>
            <a:off x="503640" y="1768680"/>
            <a:ext cx="907128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1"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52"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301320"/>
            <a:ext cx="907128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6"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57"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58"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3640" y="1768680"/>
            <a:ext cx="907128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0"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61"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2" name="PlaceHolder 4"/>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4"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5"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6" name="PlaceHolder 4"/>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8" name="PlaceHolder 2"/>
          <p:cNvSpPr>
            <a:spLocks noGrp="1"/>
          </p:cNvSpPr>
          <p:nvPr>
            <p:ph type="body"/>
          </p:nvPr>
        </p:nvSpPr>
        <p:spPr>
          <a:xfrm>
            <a:off x="503640" y="1768680"/>
            <a:ext cx="9071280" cy="2091240"/>
          </a:xfrm>
          <a:prstGeom prst="rect">
            <a:avLst/>
          </a:prstGeom>
        </p:spPr>
        <p:txBody>
          <a:bodyPr lIns="0" tIns="0" rIns="0" bIns="0">
            <a:spAutoFit/>
          </a:bodyPr>
          <a:p>
            <a:endParaRPr lang="en-US" sz="3200" b="0" strike="noStrike" spc="-1">
              <a:latin typeface="Arial" panose="020B0604020202020204"/>
            </a:endParaRPr>
          </a:p>
        </p:txBody>
      </p:sp>
      <p:sp>
        <p:nvSpPr>
          <p:cNvPr id="69" name="PlaceHolder 3"/>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1"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2"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3"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4" name="PlaceHolder 5"/>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6" name="PlaceHolder 2"/>
          <p:cNvSpPr>
            <a:spLocks noGrp="1"/>
          </p:cNvSpPr>
          <p:nvPr>
            <p:ph type="body"/>
          </p:nvPr>
        </p:nvSpPr>
        <p:spPr>
          <a:xfrm>
            <a:off x="5036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7" name="PlaceHolder 3"/>
          <p:cNvSpPr>
            <a:spLocks noGrp="1"/>
          </p:cNvSpPr>
          <p:nvPr>
            <p:ph type="body"/>
          </p:nvPr>
        </p:nvSpPr>
        <p:spPr>
          <a:xfrm>
            <a:off x="35708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8" name="PlaceHolder 4"/>
          <p:cNvSpPr>
            <a:spLocks noGrp="1"/>
          </p:cNvSpPr>
          <p:nvPr>
            <p:ph type="body"/>
          </p:nvPr>
        </p:nvSpPr>
        <p:spPr>
          <a:xfrm>
            <a:off x="663768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9" name="PlaceHolder 5"/>
          <p:cNvSpPr>
            <a:spLocks noGrp="1"/>
          </p:cNvSpPr>
          <p:nvPr>
            <p:ph type="body"/>
          </p:nvPr>
        </p:nvSpPr>
        <p:spPr>
          <a:xfrm>
            <a:off x="5036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80" name="PlaceHolder 6"/>
          <p:cNvSpPr>
            <a:spLocks noGrp="1"/>
          </p:cNvSpPr>
          <p:nvPr>
            <p:ph type="body"/>
          </p:nvPr>
        </p:nvSpPr>
        <p:spPr>
          <a:xfrm>
            <a:off x="35708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81" name="PlaceHolder 7"/>
          <p:cNvSpPr>
            <a:spLocks noGrp="1"/>
          </p:cNvSpPr>
          <p:nvPr>
            <p:ph type="body"/>
          </p:nvPr>
        </p:nvSpPr>
        <p:spPr>
          <a:xfrm>
            <a:off x="6637680" y="405900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3640" y="1768680"/>
            <a:ext cx="907128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F72372F0-3CE8-474A-B77D-FE0A81D7571C}"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50364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2" name="PlaceHolder 2"/>
          <p:cNvSpPr>
            <a:spLocks noGrp="1"/>
          </p:cNvSpPr>
          <p:nvPr>
            <p:ph type="ftr"/>
          </p:nvPr>
        </p:nvSpPr>
        <p:spPr>
          <a:xfrm>
            <a:off x="3447000" y="6887160"/>
            <a:ext cx="319464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3" name="PlaceHolder 3"/>
          <p:cNvSpPr>
            <a:spLocks noGrp="1"/>
          </p:cNvSpPr>
          <p:nvPr>
            <p:ph type="sldNum"/>
          </p:nvPr>
        </p:nvSpPr>
        <p:spPr>
          <a:xfrm>
            <a:off x="7226640" y="6887160"/>
            <a:ext cx="2348280" cy="521280"/>
          </a:xfrm>
          <a:prstGeom prst="rect">
            <a:avLst/>
          </a:prstGeom>
        </p:spPr>
        <p:txBody>
          <a:bodyPr lIns="0" tIns="0" rIns="0" bIns="0">
            <a:noAutofit/>
          </a:bodyPr>
          <a:p>
            <a:pPr algn="r">
              <a:lnSpc>
                <a:spcPct val="100000"/>
              </a:lnSpc>
            </a:pPr>
            <a:fld id="{45C93FE2-4B31-4AD6-A661-54CB4469ABE2}"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
        <p:nvSpPr>
          <p:cNvPr id="44" name="PlaceHolder 4"/>
          <p:cNvSpPr>
            <a:spLocks noGrp="1"/>
          </p:cNvSpPr>
          <p:nvPr>
            <p:ph type="title"/>
          </p:nvPr>
        </p:nvSpPr>
        <p:spPr>
          <a:xfrm>
            <a:off x="503640" y="301320"/>
            <a:ext cx="9071280" cy="1261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45" name="PlaceHolder 5"/>
          <p:cNvSpPr>
            <a:spLocks noGrp="1"/>
          </p:cNvSpPr>
          <p:nvPr>
            <p:ph type="body"/>
          </p:nvPr>
        </p:nvSpPr>
        <p:spPr>
          <a:xfrm>
            <a:off x="503640" y="1768680"/>
            <a:ext cx="907128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Java EE</a:t>
            </a:r>
            <a:endParaRPr lang="en-US" sz="4400" b="0" strike="noStrike" spc="-1">
              <a:latin typeface="Arial" panose="020B0604020202020204"/>
            </a:endParaRPr>
          </a:p>
        </p:txBody>
      </p:sp>
      <p:sp>
        <p:nvSpPr>
          <p:cNvPr id="83"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J2EE architecture</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Interceptor</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Stateful vs Stateless</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JPA vs Hibernate</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EntityManager vs Hibernate Session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FetchType? Lazy loading vs Eager loading</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Hibernate – annotation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RESTFul Web Services</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104"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Ngoài Hibernate ra có 1 số framework khác như Open JPA, Eclipselink cũng thực hiện implements JPA nhưng Hibernate được sử dụng phổ biến hơn cả.</a:t>
            </a:r>
            <a:endParaRPr lang="en-US" sz="3200" b="0" strike="noStrike" spc="-1">
              <a:latin typeface="Arial" panose="020B0604020202020204"/>
            </a:endParaRPr>
          </a:p>
        </p:txBody>
      </p:sp>
      <p:pic>
        <p:nvPicPr>
          <p:cNvPr id="105" name="Picture 3"/>
          <p:cNvPicPr/>
          <p:nvPr/>
        </p:nvPicPr>
        <p:blipFill>
          <a:blip r:embed="rId1"/>
          <a:stretch>
            <a:fillRect/>
          </a:stretch>
        </p:blipFill>
        <p:spPr>
          <a:xfrm>
            <a:off x="1279800" y="4206240"/>
            <a:ext cx="7223400" cy="22914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JPA vs Hibernate</a:t>
            </a:r>
            <a:endParaRPr lang="en-US" sz="4400" b="0" strike="noStrike" spc="-1">
              <a:latin typeface="Arial" panose="020B0604020202020204"/>
            </a:endParaRPr>
          </a:p>
        </p:txBody>
      </p:sp>
      <p:sp>
        <p:nvSpPr>
          <p:cNvPr id="107"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JPA is just a specification, meaning there is no implementation.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Hibernate implements các interface của JPA, định nghĩa đó.</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3600" b="0" strike="noStrike" spc="-1">
                <a:solidFill>
                  <a:srgbClr val="000000"/>
                </a:solidFill>
                <a:latin typeface="Arial" panose="020B0604020202020204"/>
                <a:ea typeface="Microsoft YaHei" panose="020B0503020204020204" charset="-122"/>
              </a:rPr>
              <a:t>EntityManager vs Hibernate Session</a:t>
            </a:r>
            <a:endParaRPr lang="en-US" sz="3600" b="0" strike="noStrike" spc="-1">
              <a:latin typeface="Arial" panose="020B0604020202020204"/>
            </a:endParaRPr>
          </a:p>
        </p:txBody>
      </p:sp>
      <p:sp>
        <p:nvSpPr>
          <p:cNvPr id="109"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 là chuẩn của JPA dùng để thực hiện truy vấn database (thêm, sửa, xóa…). Còn Session chỉ dùng riêng cho Hibernate.</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Tất cả các framwork ORM thừa kế từ JPA đều có thể sử dụng lại EntityManager (mỗi framework có một cách cài đặt lại khác nhau).</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Hibernate cũng cài đặt từ JPA nên ta cũng có thể sử dụng EntityManager với Hibernate.</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Vậy sao lại còn cần Hibernate Session? Có lẽ lúc thực hiện cài đặt lại các interface của JPA, người ta muốn thực hiện nhiều chức năng hơn ban đầu, ví dụ Hibernate Session có những method riêng mà EntityManager không có như saveOrUpdate(), load()...</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3600" b="0" strike="noStrike" spc="-1">
                <a:solidFill>
                  <a:srgbClr val="000000"/>
                </a:solidFill>
                <a:latin typeface="Arial" panose="020B0604020202020204"/>
                <a:ea typeface="Microsoft YaHei" panose="020B0503020204020204" charset="-122"/>
              </a:rPr>
              <a:t>EntityManager vs Hibernate Session</a:t>
            </a:r>
            <a:endParaRPr lang="en-US" sz="3600" b="0" strike="noStrike" spc="-1">
              <a:latin typeface="Arial" panose="020B0604020202020204"/>
            </a:endParaRPr>
          </a:p>
        </p:txBody>
      </p:sp>
      <p:pic>
        <p:nvPicPr>
          <p:cNvPr id="111" name="Picture 3"/>
          <p:cNvPicPr/>
          <p:nvPr/>
        </p:nvPicPr>
        <p:blipFill>
          <a:blip r:embed="rId1"/>
          <a:stretch>
            <a:fillRect/>
          </a:stretch>
        </p:blipFill>
        <p:spPr>
          <a:xfrm>
            <a:off x="1188360" y="1769040"/>
            <a:ext cx="7874640" cy="455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3600" b="0" strike="noStrike" spc="-1">
                <a:solidFill>
                  <a:srgbClr val="000000"/>
                </a:solidFill>
                <a:latin typeface="Arial" panose="020B0604020202020204"/>
                <a:ea typeface="Microsoft YaHei" panose="020B0503020204020204" charset="-122"/>
              </a:rPr>
              <a:t>The life cycle of Entity</a:t>
            </a:r>
            <a:endParaRPr lang="en-US" sz="3600" b="0" strike="noStrike" spc="-1">
              <a:latin typeface="Arial" panose="020B0604020202020204"/>
            </a:endParaRPr>
          </a:p>
        </p:txBody>
      </p:sp>
      <p:sp>
        <p:nvSpPr>
          <p:cNvPr id="113" name="TextShape 2"/>
          <p:cNvSpPr txBox="1"/>
          <p:nvPr/>
        </p:nvSpPr>
        <p:spPr>
          <a:xfrm>
            <a:off x="296280" y="1591200"/>
            <a:ext cx="9579240" cy="694800"/>
          </a:xfrm>
          <a:prstGeom prst="rect">
            <a:avLst/>
          </a:prstGeom>
          <a:noFill/>
          <a:ln>
            <a:noFill/>
          </a:ln>
        </p:spPr>
        <p:txBody>
          <a:bodyPr lIns="90000" tIns="45000" rIns="90000" bIns="45000">
            <a:spAutoFit/>
          </a:bodyPr>
          <a:p>
            <a:r>
              <a:rPr lang="en-US" sz="1800" b="0" strike="noStrike" spc="-1">
                <a:latin typeface="Arial" panose="020B0604020202020204"/>
              </a:rPr>
              <a:t>Every Hibernate entity naturally has a lifecycle within the framework – it’s either in a transient, managed, detached or removed state.</a:t>
            </a:r>
            <a:endParaRPr lang="en-US" sz="1800" b="0" strike="noStrike" spc="-1">
              <a:latin typeface="Arial" panose="020B0604020202020204"/>
            </a:endParaRPr>
          </a:p>
        </p:txBody>
      </p:sp>
      <p:pic>
        <p:nvPicPr>
          <p:cNvPr id="114" name="Picture 113"/>
          <p:cNvPicPr/>
          <p:nvPr/>
        </p:nvPicPr>
        <p:blipFill>
          <a:blip r:embed="rId1"/>
          <a:stretch>
            <a:fillRect/>
          </a:stretch>
        </p:blipFill>
        <p:spPr>
          <a:xfrm>
            <a:off x="1280160" y="2560320"/>
            <a:ext cx="7596720" cy="4389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Callback Methods on JPA Entities</a:t>
            </a:r>
            <a:endParaRPr lang="en-US" sz="4400" b="0" strike="noStrike" spc="-1">
              <a:latin typeface="Arial" panose="020B0604020202020204"/>
            </a:endParaRPr>
          </a:p>
        </p:txBody>
      </p:sp>
      <p:sp>
        <p:nvSpPr>
          <p:cNvPr id="116" name="TextShape 2"/>
          <p:cNvSpPr txBox="1"/>
          <p:nvPr/>
        </p:nvSpPr>
        <p:spPr>
          <a:xfrm>
            <a:off x="503555" y="1769110"/>
            <a:ext cx="9070975" cy="5253990"/>
          </a:xfrm>
          <a:prstGeom prst="rect">
            <a:avLst/>
          </a:prstGeom>
          <a:noFill/>
          <a:ln>
            <a:noFill/>
          </a:ln>
        </p:spPr>
        <p:txBody>
          <a:bodyPr lIns="0" tIns="0" rIns="0" bIns="0">
            <a:noAutofit/>
          </a:bodyPr>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PrePersist</a:t>
            </a:r>
            <a:r>
              <a:rPr lang="en-US" sz="2000" b="0" strike="noStrike" spc="-1">
                <a:solidFill>
                  <a:srgbClr val="000000"/>
                </a:solidFill>
                <a:latin typeface="Arial" panose="020B0604020202020204"/>
                <a:ea typeface="Microsoft YaHei" panose="020B0503020204020204" charset="-122"/>
              </a:rPr>
              <a:t>: Thực thi trước khi entity được persist </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PostPersist </a:t>
            </a:r>
            <a:r>
              <a:rPr lang="en-US" sz="2000" b="0" strike="noStrike" spc="-1">
                <a:solidFill>
                  <a:srgbClr val="000000"/>
                </a:solidFill>
                <a:latin typeface="Arial" panose="020B0604020202020204"/>
                <a:ea typeface="Microsoft YaHei" panose="020B0503020204020204" charset="-122"/>
              </a:rPr>
              <a:t>: Thực thi sau khi entity được persist</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PostLoad</a:t>
            </a:r>
            <a:r>
              <a:rPr lang="en-US" sz="2000" b="0" strike="noStrike" spc="-1">
                <a:solidFill>
                  <a:srgbClr val="000000"/>
                </a:solidFill>
                <a:latin typeface="Arial" panose="020B0604020202020204"/>
                <a:ea typeface="Microsoft YaHei" panose="020B0503020204020204" charset="-122"/>
              </a:rPr>
              <a:t>:Thực thi sau khi một entity được load vào persistence context hiện tại hoặc một entity được refreshed</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PreUpdate</a:t>
            </a:r>
            <a:r>
              <a:rPr lang="en-US" sz="2000" b="0" strike="noStrike" spc="-1">
                <a:solidFill>
                  <a:srgbClr val="000000"/>
                </a:solidFill>
                <a:latin typeface="Arial" panose="020B0604020202020204"/>
                <a:ea typeface="Microsoft YaHei" panose="020B0503020204020204" charset="-122"/>
              </a:rPr>
              <a:t>: Thực thi trước khi entity được update.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PostUpdate</a:t>
            </a:r>
            <a:r>
              <a:rPr lang="en-US" sz="2000" b="0" strike="noStrike" spc="-1">
                <a:solidFill>
                  <a:srgbClr val="000000"/>
                </a:solidFill>
                <a:latin typeface="Arial" panose="020B0604020202020204"/>
                <a:ea typeface="Microsoft YaHei" panose="020B0503020204020204" charset="-122"/>
              </a:rPr>
              <a:t>: Thực thi sau khi entity được update.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PreRemove</a:t>
            </a:r>
            <a:r>
              <a:rPr lang="en-US" sz="2000" b="0" strike="noStrike" spc="-1">
                <a:solidFill>
                  <a:srgbClr val="000000"/>
                </a:solidFill>
                <a:latin typeface="Arial" panose="020B0604020202020204"/>
                <a:ea typeface="Microsoft YaHei" panose="020B0503020204020204" charset="-122"/>
              </a:rPr>
              <a:t>:  Thực thi trước khi entity bị xóa khỏi database bởi method remove()</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a:t>
            </a:r>
            <a:r>
              <a:rPr lang="en-US" sz="2000" b="1" strike="noStrike" spc="-1">
                <a:solidFill>
                  <a:srgbClr val="000000"/>
                </a:solidFill>
                <a:latin typeface="Arial" panose="020B0604020202020204"/>
                <a:ea typeface="Microsoft YaHei" panose="020B0503020204020204" charset="-122"/>
              </a:rPr>
              <a:t>PostRemove</a:t>
            </a:r>
            <a:r>
              <a:rPr lang="en-US" sz="2000" b="0" strike="noStrike" spc="-1">
                <a:solidFill>
                  <a:srgbClr val="000000"/>
                </a:solidFill>
                <a:latin typeface="Arial" panose="020B0604020202020204"/>
                <a:ea typeface="Microsoft YaHei" panose="020B0503020204020204" charset="-122"/>
              </a:rPr>
              <a:t>: Thực thi sau khi entity bị xóa.</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được dùng để đánh dấu các method lắng nghe các sự kiện khi đối tượng được thêm, sửa, xóa…</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Thường dùng trong AuditingEntityListener class</a:t>
            </a:r>
            <a:endParaRPr lang="en-US" sz="2000" b="0" strike="noStrike" spc="-1">
              <a:latin typeface="Arial" panose="020B0604020202020204"/>
            </a:endParaRPr>
          </a:p>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 </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3640" y="182880"/>
            <a:ext cx="9070920" cy="914400"/>
          </a:xfrm>
          <a:prstGeom prst="rect">
            <a:avLst/>
          </a:prstGeom>
          <a:noFill/>
          <a:ln>
            <a:noFill/>
          </a:ln>
        </p:spPr>
        <p:txBody>
          <a:bodyPr lIns="0" tIns="0" rIns="0" bIns="0" anchor="ctr" anchorCtr="1">
            <a:noAutofit/>
          </a:bodyPr>
          <a:p>
            <a:pPr algn="ctr">
              <a:lnSpc>
                <a:spcPct val="100000"/>
              </a:lnSpc>
            </a:pPr>
            <a:r>
              <a:rPr lang="en-US" sz="2800" b="0" strike="noStrike" spc="-1">
                <a:solidFill>
                  <a:srgbClr val="000000"/>
                </a:solidFill>
                <a:latin typeface="Arial" panose="020B0604020202020204"/>
                <a:ea typeface="Microsoft YaHei" panose="020B0503020204020204" charset="-122"/>
              </a:rPr>
              <a:t>FetchType? LAZY loading vs EAGER loading</a:t>
            </a:r>
            <a:endParaRPr lang="en-US" sz="2800" b="0" strike="noStrike" spc="-1">
              <a:latin typeface="Arial" panose="020B0604020202020204"/>
            </a:endParaRPr>
          </a:p>
        </p:txBody>
      </p:sp>
      <p:sp>
        <p:nvSpPr>
          <p:cNvPr id="118" name="TextShape 2"/>
          <p:cNvSpPr txBox="1"/>
          <p:nvPr/>
        </p:nvSpPr>
        <p:spPr>
          <a:xfrm>
            <a:off x="147600" y="1188720"/>
            <a:ext cx="9932040" cy="919480"/>
          </a:xfrm>
          <a:prstGeom prst="rect">
            <a:avLst/>
          </a:prstGeom>
          <a:noFill/>
          <a:ln>
            <a:noFill/>
          </a:ln>
        </p:spPr>
        <p:txBody>
          <a:bodyPr lIns="90000" tIns="45000" rIns="90000" bIns="45000">
            <a:spAutoFit/>
          </a:bodyPr>
          <a:p>
            <a:r>
              <a:rPr lang="en-US" sz="1800" b="0" strike="noStrike" spc="-1">
                <a:latin typeface="Arial" panose="020B0604020202020204"/>
              </a:rPr>
              <a:t>Trong Hibernate, </a:t>
            </a:r>
            <a:r>
              <a:rPr lang="en-US" sz="1800" b="1" strike="noStrike" spc="-1">
                <a:latin typeface="Arial" panose="020B0604020202020204"/>
              </a:rPr>
              <a:t>FetchType</a:t>
            </a:r>
            <a:r>
              <a:rPr lang="en-US" sz="1800" b="0" strike="noStrike" spc="-1">
                <a:latin typeface="Arial" panose="020B0604020202020204"/>
              </a:rPr>
              <a:t> là một thuộc tính trong các annotation @</a:t>
            </a:r>
            <a:r>
              <a:rPr lang="en-US" sz="1800" b="1" strike="noStrike" spc="-1">
                <a:latin typeface="Arial" panose="020B0604020202020204"/>
              </a:rPr>
              <a:t>OneToOne</a:t>
            </a:r>
            <a:r>
              <a:rPr lang="en-US" sz="1800" b="0" strike="noStrike" spc="-1">
                <a:latin typeface="Arial" panose="020B0604020202020204"/>
              </a:rPr>
              <a:t>, @</a:t>
            </a:r>
            <a:r>
              <a:rPr lang="en-US" sz="1800" b="1" strike="noStrike" spc="-1">
                <a:latin typeface="Arial" panose="020B0604020202020204"/>
              </a:rPr>
              <a:t>OneToMany</a:t>
            </a:r>
            <a:r>
              <a:rPr lang="en-US" sz="1800" b="0" strike="noStrike" spc="-1">
                <a:latin typeface="Arial" panose="020B0604020202020204"/>
              </a:rPr>
              <a:t>, @</a:t>
            </a:r>
            <a:r>
              <a:rPr lang="en-US" sz="1800" b="1" strike="noStrike" spc="-1">
                <a:latin typeface="Arial" panose="020B0604020202020204"/>
              </a:rPr>
              <a:t>ManyToOne</a:t>
            </a:r>
            <a:r>
              <a:rPr lang="en-US" sz="1800" b="0" strike="noStrike" spc="-1">
                <a:latin typeface="Arial" panose="020B0604020202020204"/>
              </a:rPr>
              <a:t>, @</a:t>
            </a:r>
            <a:r>
              <a:rPr lang="en-US" sz="1800" b="1" strike="noStrike" spc="-1">
                <a:latin typeface="Arial" panose="020B0604020202020204"/>
              </a:rPr>
              <a:t>ManyToMany</a:t>
            </a:r>
            <a:r>
              <a:rPr lang="en-US" sz="1800" b="0" strike="noStrike" spc="-1">
                <a:latin typeface="Arial" panose="020B0604020202020204"/>
              </a:rPr>
              <a:t>, được dùng để định nghĩa phương thức lấy các đối tượng liên quan.</a:t>
            </a:r>
            <a:endParaRPr lang="en-US" sz="1800" b="0" strike="noStrike" spc="-1">
              <a:latin typeface="Arial" panose="020B0604020202020204"/>
            </a:endParaRPr>
          </a:p>
        </p:txBody>
      </p:sp>
      <p:pic>
        <p:nvPicPr>
          <p:cNvPr id="119" name="Picture 118"/>
          <p:cNvPicPr/>
          <p:nvPr/>
        </p:nvPicPr>
        <p:blipFill>
          <a:blip r:embed="rId1"/>
          <a:stretch>
            <a:fillRect/>
          </a:stretch>
        </p:blipFill>
        <p:spPr>
          <a:xfrm>
            <a:off x="3055680" y="2286000"/>
            <a:ext cx="4075920" cy="1447560"/>
          </a:xfrm>
          <a:prstGeom prst="rect">
            <a:avLst/>
          </a:prstGeom>
          <a:ln>
            <a:noFill/>
          </a:ln>
        </p:spPr>
      </p:pic>
      <p:pic>
        <p:nvPicPr>
          <p:cNvPr id="120" name="Picture 119"/>
          <p:cNvPicPr/>
          <p:nvPr/>
        </p:nvPicPr>
        <p:blipFill>
          <a:blip r:embed="rId2"/>
          <a:stretch>
            <a:fillRect/>
          </a:stretch>
        </p:blipFill>
        <p:spPr>
          <a:xfrm>
            <a:off x="1459080" y="4119120"/>
            <a:ext cx="7866720" cy="2190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03640" y="182880"/>
            <a:ext cx="9070920" cy="914400"/>
          </a:xfrm>
          <a:prstGeom prst="rect">
            <a:avLst/>
          </a:prstGeom>
          <a:noFill/>
          <a:ln>
            <a:noFill/>
          </a:ln>
        </p:spPr>
        <p:txBody>
          <a:bodyPr lIns="0" tIns="0" rIns="0" bIns="0" anchor="ctr" anchorCtr="1">
            <a:noAutofit/>
          </a:bodyPr>
          <a:p>
            <a:pPr algn="ctr">
              <a:lnSpc>
                <a:spcPct val="100000"/>
              </a:lnSpc>
            </a:pPr>
            <a:r>
              <a:rPr lang="en-US" sz="2800" b="1" strike="noStrike" spc="-1">
                <a:solidFill>
                  <a:srgbClr val="000000"/>
                </a:solidFill>
                <a:latin typeface="Arial" panose="020B0604020202020204"/>
                <a:ea typeface="Microsoft YaHei" panose="020B0503020204020204" charset="-122"/>
              </a:rPr>
              <a:t>FetchType? LAZY loading vs EAGER loading</a:t>
            </a:r>
            <a:endParaRPr lang="en-US" sz="2800" b="0" strike="noStrike" spc="-1">
              <a:latin typeface="Arial" panose="020B0604020202020204"/>
            </a:endParaRPr>
          </a:p>
        </p:txBody>
      </p:sp>
      <p:sp>
        <p:nvSpPr>
          <p:cNvPr id="122" name="TextShape 2"/>
          <p:cNvSpPr txBox="1"/>
          <p:nvPr/>
        </p:nvSpPr>
        <p:spPr>
          <a:xfrm>
            <a:off x="-28440" y="1077120"/>
            <a:ext cx="10186560" cy="2667960"/>
          </a:xfrm>
          <a:prstGeom prst="rect">
            <a:avLst/>
          </a:prstGeom>
          <a:noFill/>
          <a:ln>
            <a:noFill/>
          </a:ln>
        </p:spPr>
        <p:txBody>
          <a:bodyPr lIns="90000" tIns="45000" rIns="90000" bIns="45000">
            <a:spAutoFit/>
          </a:bodyPr>
          <a:p>
            <a:pPr marL="215900" indent="-215900">
              <a:buClr>
                <a:srgbClr val="000000"/>
              </a:buClr>
              <a:buSzPct val="45000"/>
              <a:buFont typeface="Wingdings" panose="05000000000000000000" pitchFamily="2" charset="2"/>
              <a:buChar char=""/>
            </a:pPr>
            <a:r>
              <a:rPr lang="en-US" sz="1800" b="0" strike="noStrike" spc="-1">
                <a:latin typeface="Arial" panose="020B0604020202020204"/>
              </a:rPr>
              <a:t>fetch = </a:t>
            </a:r>
            <a:r>
              <a:rPr lang="en-US" sz="1800" b="1" strike="noStrike" spc="-1">
                <a:latin typeface="Arial" panose="020B0604020202020204"/>
              </a:rPr>
              <a:t>FetchType.LAZY</a:t>
            </a:r>
            <a:r>
              <a:rPr lang="en-US" sz="1800" b="0" strike="noStrike" spc="-1">
                <a:latin typeface="Arial" panose="020B0604020202020204"/>
              </a:rPr>
              <a:t> tức là mặc định không lấy ra các đối tượng liên quan nhưng bên trong transaction, bạn gọi method company.getListEmployee() thì nó vẫn có dữ liệu nhé, bởi vì khi bạn gọi method nó sẽ query các đối tượng Employee liên quan và lưu vào listEmployee, và khi kết thúc transaction listEmployee sẽ chứa các employee liên quan. Tuy nhiên nếu bạn không gọi method đó thì listEmployee không có dữ liệu và khi kết thúc transaction listEmployee sẽ không có đối tượng employee nào</a:t>
            </a:r>
            <a:endParaRPr lang="en-US" sz="1800" b="0" strike="noStrike" spc="-1">
              <a:latin typeface="Arial" panose="020B0604020202020204"/>
            </a:endParaRPr>
          </a:p>
          <a:p>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fetch = </a:t>
            </a:r>
            <a:r>
              <a:rPr lang="en-US" sz="1800" b="1" strike="noStrike" spc="-1">
                <a:latin typeface="Arial" panose="020B0604020202020204"/>
              </a:rPr>
              <a:t>FetchType.EAGER</a:t>
            </a:r>
            <a:r>
              <a:rPr lang="en-US" sz="1800" b="0" strike="noStrike" spc="-1">
                <a:latin typeface="Arial" panose="020B0604020202020204"/>
              </a:rPr>
              <a:t> thì khi lấy đối tượng Company là nó mặc định query luôn các đối tượng Employee liên quan và lưu vào listEmployee, do đó khi kết thúc transaction, listEmployee sẽ có chứa các đối tượng Employee của Company đó.</a:t>
            </a:r>
            <a:endParaRPr lang="en-US" sz="1800" b="0" strike="noStrike" spc="-1">
              <a:latin typeface="Arial" panose="020B0604020202020204"/>
            </a:endParaRPr>
          </a:p>
        </p:txBody>
      </p:sp>
      <p:sp>
        <p:nvSpPr>
          <p:cNvPr id="123" name="TextShape 3"/>
          <p:cNvSpPr txBox="1"/>
          <p:nvPr/>
        </p:nvSpPr>
        <p:spPr>
          <a:xfrm>
            <a:off x="-20160" y="4389120"/>
            <a:ext cx="9987120" cy="2653920"/>
          </a:xfrm>
          <a:prstGeom prst="rect">
            <a:avLst/>
          </a:prstGeom>
          <a:noFill/>
          <a:ln>
            <a:noFill/>
          </a:ln>
        </p:spPr>
        <p:txBody>
          <a:bodyPr lIns="90000" tIns="45000" rIns="90000" bIns="45000">
            <a:spAutoFit/>
          </a:bodyPr>
          <a:p>
            <a:r>
              <a:rPr lang="en-US" sz="1800" b="0" strike="noStrike" spc="-1">
                <a:latin typeface="Arial" panose="020B0604020202020204"/>
              </a:rPr>
              <a:t>Ưu nhược điểm của mỗi loại FetchType</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Với FetchType = LAZY(Lazy Loading):</a:t>
            </a:r>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Ưu điểm: tiết kiệm thời gian và bộ nhớ khi select</a:t>
            </a:r>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Nhược điểm: gây ra lỗi LazyInitializationException, khi muốn lấy các đối tượng liên quan phải mở transaction 1 lần nữa để query</a:t>
            </a:r>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endParaRPr lang="en-US" sz="1800" b="0" strike="noStrike" spc="-1">
              <a:latin typeface="Arial" panose="020B0604020202020204"/>
            </a:endParaRPr>
          </a:p>
          <a:p>
            <a:r>
              <a:rPr lang="en-US" sz="1800" b="0" strike="noStrike" spc="-1">
                <a:latin typeface="Arial" panose="020B0604020202020204"/>
              </a:rPr>
              <a:t>Với FetchType = EAGER(Eager Loading):</a:t>
            </a:r>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Ưu điểm: có thể lấy luôn các đối tượng liên quan, xử lý đơn giản, tiện lợi</a:t>
            </a:r>
            <a:endParaRPr lang="en-US" sz="18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800" b="0" strike="noStrike" spc="-1">
                <a:latin typeface="Arial" panose="020B0604020202020204"/>
              </a:rPr>
              <a:t>Nhược điểm: tốn nhiều thời gian và bộ nhớ khi select, dữ liệu lấy ra bị thừa, không cần thiết.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Hibernate – Annotation</a:t>
            </a:r>
            <a:endParaRPr lang="en-US" sz="4400" b="0" strike="noStrike" spc="-1">
              <a:latin typeface="Arial" panose="020B0604020202020204"/>
            </a:endParaRPr>
          </a:p>
        </p:txBody>
      </p:sp>
      <p:sp>
        <p:nvSpPr>
          <p:cNvPr id="125"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@CreationTimestamp</a:t>
            </a:r>
            <a:r>
              <a:rPr lang="en-US" sz="2000" b="0" strike="noStrike" spc="-1">
                <a:solidFill>
                  <a:srgbClr val="000000"/>
                </a:solidFill>
                <a:latin typeface="Arial" panose="020B0604020202020204"/>
                <a:ea typeface="Microsoft YaHei" panose="020B0503020204020204" charset="-122"/>
              </a:rPr>
              <a:t> : sẽ tự động lấy giá trị bằng thời gian lúc thực hiện insert</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@UpdateTimestamp</a:t>
            </a:r>
            <a:r>
              <a:rPr lang="en-US" sz="2000" b="0" strike="noStrike" spc="-1">
                <a:solidFill>
                  <a:srgbClr val="000000"/>
                </a:solidFill>
                <a:latin typeface="Arial" panose="020B0604020202020204"/>
                <a:ea typeface="Microsoft YaHei" panose="020B0503020204020204" charset="-122"/>
              </a:rPr>
              <a:t> : sẽ tự động cập nhật thời gian mỗi khi thực hiện insert/update</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@NameQueries</a:t>
            </a:r>
            <a:r>
              <a:rPr lang="en-US" sz="2000" b="0" strike="noStrike" spc="-1">
                <a:solidFill>
                  <a:srgbClr val="000000"/>
                </a:solidFill>
                <a:latin typeface="Arial" panose="020B0604020202020204"/>
                <a:ea typeface="Microsoft YaHei" panose="020B0503020204020204" charset="-122"/>
              </a:rPr>
              <a:t>: được sử dụng để định nghĩa nhiều named query.</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@NameQuery</a:t>
            </a:r>
            <a:r>
              <a:rPr lang="en-US" sz="2000" b="0" strike="noStrike" spc="-1">
                <a:solidFill>
                  <a:srgbClr val="000000"/>
                </a:solidFill>
                <a:latin typeface="Arial" panose="020B0604020202020204"/>
                <a:ea typeface="Microsoft YaHei" panose="020B0503020204020204" charset="-122"/>
              </a:rPr>
              <a:t>: được sử dụng để định nghĩa một named query đơn.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a:t>
            </a:r>
            <a:endParaRPr lang="en-US" sz="3200" b="0" strike="noStrike" spc="-1">
              <a:latin typeface="Arial" panose="020B0604020202020204"/>
            </a:endParaRPr>
          </a:p>
        </p:txBody>
      </p:sp>
      <p:sp>
        <p:nvSpPr>
          <p:cNvPr id="127"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is a </a:t>
            </a:r>
            <a:r>
              <a:rPr lang="en-US" sz="2000" b="1" strike="noStrike" spc="-1">
                <a:latin typeface="Arial" panose="020B0604020202020204"/>
              </a:rPr>
              <a:t>stateless client-server</a:t>
            </a:r>
            <a:r>
              <a:rPr lang="en-US" sz="2000" b="0" strike="noStrike" spc="-1">
                <a:latin typeface="Arial" panose="020B0604020202020204"/>
              </a:rPr>
              <a:t> architecture where web services are resources and can be identified by their URIs.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Java API for RESTful Web Services (JAX-RS) is the Java API for creating REST web services.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Annotations: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a:t>
            </a:r>
            <a:r>
              <a:rPr lang="en-US" sz="2000" b="0" strike="noStrike" spc="-1">
                <a:latin typeface="Arial" panose="020B0604020202020204"/>
              </a:rPr>
              <a:t>: used to specify the relative path of class and methods. We can get the URI of a webservice by scanning the Path annotation value.</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@GET, @PUT, @POST, @DELETE and @HEAD</a:t>
            </a:r>
            <a:r>
              <a:rPr lang="en-US" sz="2000" b="0" strike="noStrike" spc="-1">
                <a:latin typeface="Arial" panose="020B0604020202020204"/>
              </a:rPr>
              <a:t>: used to specify the HTTP request type for a method.</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@Produces, @Consumes</a:t>
            </a:r>
            <a:r>
              <a:rPr lang="en-US" sz="2000" b="0" strike="noStrike" spc="-1">
                <a:latin typeface="Arial" panose="020B0604020202020204"/>
              </a:rPr>
              <a:t>: used to specify the request and response types.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@PathParam</a:t>
            </a:r>
            <a:r>
              <a:rPr lang="en-US" sz="2000" b="0" strike="noStrike" spc="-1">
                <a:latin typeface="Arial" panose="020B0604020202020204"/>
              </a:rPr>
              <a:t>: used to bind the method parameter to path value by parsing it.</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3640" y="301320"/>
            <a:ext cx="9071280" cy="126180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J2EE architecture</a:t>
            </a:r>
            <a:endParaRPr lang="en-US" sz="3200" b="0" strike="noStrike" spc="-1">
              <a:latin typeface="Arial" panose="020B0604020202020204"/>
            </a:endParaRPr>
          </a:p>
        </p:txBody>
      </p:sp>
      <p:pic>
        <p:nvPicPr>
          <p:cNvPr id="85" name="Picture 84"/>
          <p:cNvPicPr/>
          <p:nvPr/>
        </p:nvPicPr>
        <p:blipFill>
          <a:blip r:embed="rId1"/>
          <a:stretch>
            <a:fillRect/>
          </a:stretch>
        </p:blipFill>
        <p:spPr>
          <a:xfrm>
            <a:off x="1741680" y="1737360"/>
            <a:ext cx="6122160" cy="3840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 vs SOAP</a:t>
            </a:r>
            <a:endParaRPr lang="en-US" sz="3200" b="0" strike="noStrike" spc="-1">
              <a:latin typeface="Arial" panose="020B0604020202020204"/>
            </a:endParaRPr>
          </a:p>
        </p:txBody>
      </p:sp>
      <p:sp>
        <p:nvSpPr>
          <p:cNvPr id="129"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is a protocol whereas REST is an architectural style.</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server and client applications are tightly coupled and bind with the WSDL contract whereas there is no contract in REST web services and client.</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Learning curve is easy for REST when compared to SOAP web services.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 web services request and response types can be XML, JSON, text etc. whereas SOAP works with XML only.</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JAX-RS is the Java API for REST web services whereas JAX-WS is the Java API for SOAP web services.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 API Implementations</a:t>
            </a:r>
            <a:endParaRPr lang="en-US" sz="3200" b="0" strike="noStrike" spc="-1">
              <a:latin typeface="Arial" panose="020B0604020202020204"/>
            </a:endParaRPr>
          </a:p>
        </p:txBody>
      </p:sp>
      <p:sp>
        <p:nvSpPr>
          <p:cNvPr id="131"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There are two major implementations of JAX-RS API:</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Jersey</a:t>
            </a:r>
            <a:r>
              <a:rPr lang="en-US" sz="2000" b="0" strike="noStrike" spc="-1">
                <a:latin typeface="Arial" panose="020B0604020202020204"/>
              </a:rPr>
              <a:t>: Jersey is the reference implementation provided by Sun. For using Jersey as our JAX-RS implementation, all we need to configure its servlet in web.xml and add required dependencies. Note that JAX-RS API is part of JDK not Jersey, so we have to add its dependency jars in our application.</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RESTEasy</a:t>
            </a:r>
            <a:r>
              <a:rPr lang="en-US" sz="2000" b="0" strike="noStrike" spc="-1">
                <a:latin typeface="Arial" panose="020B0604020202020204"/>
              </a:rPr>
              <a:t>: RESTEasy is the JBoss project that provides JAX-RS implementation.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3640" y="301320"/>
            <a:ext cx="9071280" cy="126180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J2EE architecture</a:t>
            </a:r>
            <a:endParaRPr lang="en-US" sz="3200" b="0" strike="noStrike" spc="-1">
              <a:latin typeface="Arial" panose="020B0604020202020204"/>
            </a:endParaRPr>
          </a:p>
        </p:txBody>
      </p:sp>
      <p:pic>
        <p:nvPicPr>
          <p:cNvPr id="87" name="Picture 86"/>
          <p:cNvPicPr/>
          <p:nvPr/>
        </p:nvPicPr>
        <p:blipFill>
          <a:blip r:embed="rId1"/>
          <a:stretch>
            <a:fillRect/>
          </a:stretch>
        </p:blipFill>
        <p:spPr>
          <a:xfrm>
            <a:off x="2011680" y="1688040"/>
            <a:ext cx="6676560" cy="3981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Interceptor</a:t>
            </a:r>
            <a:endParaRPr lang="en-US" sz="4400" b="0" strike="noStrike" spc="-1">
              <a:latin typeface="Arial" panose="020B0604020202020204"/>
            </a:endParaRPr>
          </a:p>
        </p:txBody>
      </p:sp>
      <p:sp>
        <p:nvSpPr>
          <p:cNvPr id="89"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600" b="0" strike="noStrike" spc="-1">
                <a:solidFill>
                  <a:srgbClr val="000000"/>
                </a:solidFill>
                <a:latin typeface="Arial" panose="020B0604020202020204"/>
                <a:ea typeface="Microsoft YaHei" panose="020B0503020204020204" charset="-122"/>
              </a:rPr>
              <a:t>Interceptors are components that allow to intercept/filter before calls to EJB methods. They can be used for audit, logging, security when Managed Bean are accessed</a:t>
            </a:r>
            <a:endParaRPr lang="en-US" sz="2600" b="0" strike="noStrike" spc="-1">
              <a:latin typeface="Arial" panose="020B0604020202020204"/>
            </a:endParaRPr>
          </a:p>
        </p:txBody>
      </p:sp>
      <p:pic>
        <p:nvPicPr>
          <p:cNvPr id="90" name="Picture 3"/>
          <p:cNvPicPr/>
          <p:nvPr/>
        </p:nvPicPr>
        <p:blipFill>
          <a:blip r:embed="rId1"/>
          <a:stretch>
            <a:fillRect/>
          </a:stretch>
        </p:blipFill>
        <p:spPr>
          <a:xfrm>
            <a:off x="1737720" y="3566160"/>
            <a:ext cx="6309000" cy="2560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2"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JPA (Java Persistence API) là 1 giao diện lập trình ứng dụng Java, nó mô tả cách quản lý các mối quan hệ dữ liệu  trong ứng dụng sử dụng Java Platform.</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JPA cung cấp một mô hình POJO persistence cho phép ánh xạ các table/các mối quan hệ giữa các table trong database sang các class/mối quan hệ giữa các object.</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Ví dụ: table Users với các column (Id, name, age…) sẽ tương ứng với class Users.java với các field Id, name, age… từ đó mỗi khi truy vấn table hay các column ta sẽ truy vấn trực tiếp trên các class, các field của class mà không cần quan tâm tới việc đang dùng loại database nào, dữ liệu database ra sao…</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4"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Kiến trúc:</a:t>
            </a:r>
            <a:endParaRPr lang="en-US" sz="2400" b="0" strike="noStrike" spc="-1">
              <a:latin typeface="Arial" panose="020B0604020202020204"/>
            </a:endParaRPr>
          </a:p>
        </p:txBody>
      </p:sp>
      <p:pic>
        <p:nvPicPr>
          <p:cNvPr id="95" name="Picture 3"/>
          <p:cNvPicPr/>
          <p:nvPr/>
        </p:nvPicPr>
        <p:blipFill>
          <a:blip r:embed="rId1"/>
          <a:stretch>
            <a:fillRect/>
          </a:stretch>
        </p:blipFill>
        <p:spPr>
          <a:xfrm>
            <a:off x="1645560" y="2499840"/>
            <a:ext cx="6857640" cy="36266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JPA</a:t>
            </a:r>
            <a:endParaRPr lang="en-US" sz="4400" b="0" strike="noStrike" spc="-1">
              <a:latin typeface="Arial" panose="020B0604020202020204"/>
            </a:endParaRPr>
          </a:p>
        </p:txBody>
      </p:sp>
      <p:sp>
        <p:nvSpPr>
          <p:cNvPr id="97"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pPr>
            <a:r>
              <a:rPr lang="en-US" sz="2400" b="0" strike="noStrike" spc="-1">
                <a:solidFill>
                  <a:srgbClr val="000000"/>
                </a:solidFill>
                <a:latin typeface="Arial" panose="020B0604020202020204"/>
                <a:ea typeface="Microsoft YaHei" panose="020B0503020204020204" charset="-122"/>
              </a:rPr>
              <a:t>Một số khái niệm trong JPA:</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 Entity là các đối tượng thể hiện tương ứng 1 table trong cơ sở dữ liệu. Khi lập trình, entity thường là các class POJO đơn giản, chỉ gồm các method getter, setter.</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 EntityManager là một interface cung cấp các API cho việc tương tác với các Entity như Persist (lưu một đối tượng mới), merge (cập nhật một đối tượng), remove (xóa 1 đối tượng).</a:t>
            </a:r>
            <a:endParaRPr lang="en-US" sz="24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EntityManagerFactory: EntityManagerFactory được dùng để tạo ra một thể hiện của EntityManager.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99"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Hibernate là 1 ORM (Object Relational Mapping) framework cho phép người lập trình thao tác với database một cách hoàn toàn tự nhiên thông qua các đối tượng. Lập trình viên hoàn toàn không cần quan tâm đến loại database sử dụng, SQL…</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Hay nói cách khác, Hibernate chính là implementation của JPA (JPA là 1 tập các interface, còn Hibernate implements các interface ấy 1 cách chi tiết).</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3640" y="301320"/>
            <a:ext cx="9070920" cy="1262160"/>
          </a:xfrm>
          <a:prstGeom prst="rect">
            <a:avLst/>
          </a:prstGeom>
          <a:noFill/>
          <a:ln>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Hibernate</a:t>
            </a:r>
            <a:endParaRPr lang="en-US" sz="4400" b="0" strike="noStrike" spc="-1">
              <a:latin typeface="Arial" panose="020B0604020202020204"/>
            </a:endParaRPr>
          </a:p>
        </p:txBody>
      </p:sp>
      <p:sp>
        <p:nvSpPr>
          <p:cNvPr id="101" name="TextShape 2"/>
          <p:cNvSpPr txBox="1"/>
          <p:nvPr/>
        </p:nvSpPr>
        <p:spPr>
          <a:xfrm>
            <a:off x="503640" y="1769040"/>
            <a:ext cx="9070920" cy="4989600"/>
          </a:xfrm>
          <a:prstGeom prst="rect">
            <a:avLst/>
          </a:prstGeom>
          <a:noFill/>
          <a:ln>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Kiến trúc:</a:t>
            </a:r>
            <a:endParaRPr lang="en-US" sz="3200" b="0" strike="noStrike" spc="-1">
              <a:latin typeface="Arial" panose="020B0604020202020204"/>
            </a:endParaRPr>
          </a:p>
        </p:txBody>
      </p:sp>
      <p:pic>
        <p:nvPicPr>
          <p:cNvPr id="102" name="Picture 3"/>
          <p:cNvPicPr/>
          <p:nvPr/>
        </p:nvPicPr>
        <p:blipFill>
          <a:blip r:embed="rId1"/>
          <a:stretch>
            <a:fillRect/>
          </a:stretch>
        </p:blipFill>
        <p:spPr>
          <a:xfrm>
            <a:off x="3017160" y="2233080"/>
            <a:ext cx="5249520" cy="44424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6950</Words>
  <Application>WPS Presentation</Application>
  <PresentationFormat/>
  <Paragraphs>131</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SimSun</vt:lpstr>
      <vt:lpstr>Wingdings</vt:lpstr>
      <vt:lpstr>Arial</vt:lpstr>
      <vt:lpstr>Symbol</vt:lpstr>
      <vt:lpstr>Times New Roman</vt:lpstr>
      <vt:lpstr>Lucida Sans Unicode</vt:lpstr>
      <vt:lpstr>Microsoft YaHei</vt:lpstr>
      <vt:lpstr/>
      <vt:lpstr>Arial Unicode MS</vt:lpstr>
      <vt:lpstr>Calibri</vt:lpstr>
      <vt:lpstr>Segoe Print</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7</cp:revision>
  <dcterms:created xsi:type="dcterms:W3CDTF">2019-06-26T09:14:00Z</dcterms:created>
  <dcterms:modified xsi:type="dcterms:W3CDTF">2019-09-24T02:38:17Z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