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9" r:id="rId5"/>
    <p:sldId id="258" r:id="rId6"/>
    <p:sldId id="259" r:id="rId7"/>
    <p:sldId id="260" r:id="rId8"/>
    <p:sldId id="261" r:id="rId9"/>
    <p:sldId id="262" r:id="rId10"/>
    <p:sldId id="263" r:id="rId11"/>
    <p:sldId id="264" r:id="rId12"/>
    <p:sldId id="265" r:id="rId13"/>
    <p:sldId id="267" r:id="rId14"/>
    <p:sldId id="268" r:id="rId1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593090"/>
            <a:ext cx="9144000" cy="873760"/>
          </a:xfrm>
        </p:spPr>
        <p:txBody>
          <a:bodyPr>
            <a:normAutofit fontScale="90000"/>
          </a:bodyPr>
          <a:p>
            <a:r>
              <a:rPr lang="en-US"/>
              <a:t>SQL</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UNION, UNION ALL</a:t>
            </a:r>
            <a:endParaRPr lang="en-US"/>
          </a:p>
        </p:txBody>
      </p:sp>
      <p:pic>
        <p:nvPicPr>
          <p:cNvPr id="4" name="Content Placeholder 3"/>
          <p:cNvPicPr>
            <a:picLocks noChangeAspect="1"/>
          </p:cNvPicPr>
          <p:nvPr>
            <p:ph idx="1"/>
          </p:nvPr>
        </p:nvPicPr>
        <p:blipFill>
          <a:blip r:embed="rId1"/>
          <a:stretch>
            <a:fillRect/>
          </a:stretch>
        </p:blipFill>
        <p:spPr>
          <a:xfrm>
            <a:off x="3253105" y="1691005"/>
            <a:ext cx="5435600" cy="4409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MINUS </a:t>
            </a:r>
            <a:endParaRPr lang="en-US"/>
          </a:p>
        </p:txBody>
      </p:sp>
      <p:sp>
        <p:nvSpPr>
          <p:cNvPr id="3" name="Content Placeholder 2"/>
          <p:cNvSpPr/>
          <p:nvPr>
            <p:ph idx="1"/>
          </p:nvPr>
        </p:nvSpPr>
        <p:spPr/>
        <p:txBody>
          <a:bodyPr>
            <a:normAutofit lnSpcReduction="10000"/>
          </a:bodyPr>
          <a:p>
            <a:pPr marL="0" indent="0">
              <a:lnSpc>
                <a:spcPct val="150000"/>
              </a:lnSpc>
              <a:buNone/>
            </a:pPr>
            <a:r>
              <a:rPr lang="en-US"/>
              <a:t>Toán tử MINUS chỉ tồn tại trong Hệ quản trị dữ liệu Oracle, trong SQL nó tương đương với toán tử EXCEPT. Toán tử này được sử dụng để kết hợp 2 câu lệnh SELECT, nó trả về tất cả các bản ghi chỉ thuộc vào bảng của câu truy vấn SELECT đầu tiên, những bản ghi giao nhau và những bản ghi của câu truy vấn SELECT thứ 2 thì không được lấy vào kết quả. Các qui tắc áp dụng cho toán tử UNION cũng áp dụng cho toán tử EXCEPT. MySQL không hỗ trợ toán tử EXCEPT.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6105"/>
          </a:xfrm>
        </p:spPr>
        <p:txBody>
          <a:bodyPr>
            <a:normAutofit fontScale="90000"/>
          </a:bodyPr>
          <a:p>
            <a:r>
              <a:rPr lang="en-US"/>
              <a:t>Index </a:t>
            </a:r>
            <a:endParaRPr lang="en-US"/>
          </a:p>
        </p:txBody>
      </p:sp>
      <p:sp>
        <p:nvSpPr>
          <p:cNvPr id="3" name="Content Placeholder 2"/>
          <p:cNvSpPr/>
          <p:nvPr>
            <p:ph idx="1"/>
          </p:nvPr>
        </p:nvSpPr>
        <p:spPr>
          <a:xfrm>
            <a:off x="838200" y="950595"/>
            <a:ext cx="10515600" cy="5226685"/>
          </a:xfrm>
        </p:spPr>
        <p:txBody>
          <a:bodyPr>
            <a:normAutofit fontScale="80000"/>
          </a:bodyPr>
          <a:p>
            <a:pPr marL="0" indent="0">
              <a:lnSpc>
                <a:spcPct val="150000"/>
              </a:lnSpc>
              <a:buNone/>
            </a:pPr>
            <a:r>
              <a:rPr lang="en-US"/>
              <a:t>Index (Chỉ mục) là bảng tra cứu đặc biệt mà Database Search Engine có thể sử dụng để tăng nhanh thời gian và hiệu suất thực hiện các truy vấn. Index có thể được tạo ra trên một hoặc nhiều cột của một bảng. Các Index cũng có thể là duy nhất, tương tự như UNIQUE. Hiểu đơn giản, một Index là một con trỏ tới dữ liệu trong một bảng. Nó tương tự như chỉ mục trong Mục lục của cuốn sách. Một chỉ mục giúp tăng tốc các truy vấn SELECT và các mệnh đề WHERE, nhưng nó làm chậm việc dữ liệu nhập vào, với các lệnh UPDATE và INSERT. Các chỉ mục có thể được tạo hoặc xóa mà không ảnh hưởng tới dữ liệu.</a:t>
            </a:r>
            <a:endParaRPr lang="en-US"/>
          </a:p>
          <a:p>
            <a:pPr marL="0" indent="0">
              <a:lnSpc>
                <a:spcPct val="150000"/>
              </a:lnSpc>
              <a:buNone/>
            </a:pPr>
            <a:r>
              <a:rPr lang="en-US"/>
              <a:t>Cu phap:</a:t>
            </a:r>
            <a:endParaRPr lang="en-US"/>
          </a:p>
          <a:p>
            <a:pPr marL="0" indent="0">
              <a:lnSpc>
                <a:spcPct val="100000"/>
              </a:lnSpc>
              <a:buNone/>
            </a:pPr>
            <a:r>
              <a:rPr lang="en-US"/>
              <a:t>	CREATE INDEX ten_chi_muc</a:t>
            </a:r>
            <a:endParaRPr lang="en-US"/>
          </a:p>
          <a:p>
            <a:pPr marL="0" indent="0">
              <a:lnSpc>
                <a:spcPct val="100000"/>
              </a:lnSpc>
              <a:buNone/>
            </a:pPr>
            <a:r>
              <a:rPr lang="en-US"/>
              <a:t>    		ON ten_bang ( cot1, cot2.....);</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6105"/>
          </a:xfrm>
        </p:spPr>
        <p:txBody>
          <a:bodyPr>
            <a:normAutofit fontScale="90000"/>
          </a:bodyPr>
          <a:p>
            <a:r>
              <a:rPr lang="en-US"/>
              <a:t>Subquery </a:t>
            </a:r>
            <a:endParaRPr lang="en-US"/>
          </a:p>
        </p:txBody>
      </p:sp>
      <p:sp>
        <p:nvSpPr>
          <p:cNvPr id="3" name="Content Placeholder 2"/>
          <p:cNvSpPr/>
          <p:nvPr>
            <p:ph idx="1"/>
          </p:nvPr>
        </p:nvSpPr>
        <p:spPr>
          <a:xfrm>
            <a:off x="838200" y="950595"/>
            <a:ext cx="10515600" cy="5226685"/>
          </a:xfrm>
        </p:spPr>
        <p:txBody>
          <a:bodyPr>
            <a:normAutofit fontScale="80000"/>
          </a:bodyPr>
          <a:p>
            <a:pPr marL="0" indent="0">
              <a:lnSpc>
                <a:spcPct val="150000"/>
              </a:lnSpc>
              <a:buNone/>
            </a:pPr>
            <a:r>
              <a:rPr lang="en-US"/>
              <a:t>Truy vấn con (còn được gọi truy vấn phụ hay truy vấn lồng nhau) là một truy vấn bên trong truy vấn SQL khác và được nhúng bên trong mệnh đề WHERE. Một truy vấn con được sử dụng để trả về dữ liệu mà sẽ được sử dụng trong truy vấn chính như là một điều kiện để thu hẹp dữ liệu được thu nhận. Các truy vấn con có thể được sử dụng với các lệnh SELECT, INSERT, UPDATE VÀ DELETE.</a:t>
            </a:r>
            <a:endParaRPr lang="en-US"/>
          </a:p>
          <a:p>
            <a:pPr marL="0" indent="0">
              <a:lnSpc>
                <a:spcPct val="150000"/>
              </a:lnSpc>
              <a:buNone/>
            </a:pPr>
            <a:r>
              <a:rPr lang="en-US"/>
              <a:t>Cu phap:</a:t>
            </a:r>
            <a:endParaRPr lang="en-US"/>
          </a:p>
          <a:p>
            <a:pPr marL="914400" lvl="2" indent="0">
              <a:lnSpc>
                <a:spcPct val="100000"/>
              </a:lnSpc>
              <a:buNone/>
            </a:pPr>
            <a:r>
              <a:rPr lang="en-US"/>
              <a:t>SELECT ten_cot [, ten_cot ]</a:t>
            </a:r>
            <a:endParaRPr lang="en-US"/>
          </a:p>
          <a:p>
            <a:pPr marL="914400" lvl="2" indent="0">
              <a:lnSpc>
                <a:spcPct val="100000"/>
              </a:lnSpc>
              <a:buNone/>
            </a:pPr>
            <a:r>
              <a:rPr lang="en-US"/>
              <a:t>FROM   bang1 [, bang2 ]</a:t>
            </a:r>
            <a:endParaRPr lang="en-US"/>
          </a:p>
          <a:p>
            <a:pPr marL="914400" lvl="2" indent="0">
              <a:lnSpc>
                <a:spcPct val="100000"/>
              </a:lnSpc>
              <a:buNone/>
            </a:pPr>
            <a:r>
              <a:rPr lang="en-US"/>
              <a:t>WHERE  ten_cot TOAN_TU</a:t>
            </a:r>
            <a:endParaRPr lang="en-US"/>
          </a:p>
          <a:p>
            <a:pPr marL="914400" lvl="2" indent="0">
              <a:lnSpc>
                <a:spcPct val="100000"/>
              </a:lnSpc>
              <a:buNone/>
            </a:pPr>
            <a:r>
              <a:rPr lang="en-US"/>
              <a:t>      (SELECT ten_cot [, ten_cot ]</a:t>
            </a:r>
            <a:endParaRPr lang="en-US"/>
          </a:p>
          <a:p>
            <a:pPr marL="914400" lvl="2" indent="0">
              <a:lnSpc>
                <a:spcPct val="100000"/>
              </a:lnSpc>
              <a:buNone/>
            </a:pPr>
            <a:r>
              <a:rPr lang="en-US"/>
              <a:t>      FROM bang1 [, bang2 ]</a:t>
            </a:r>
            <a:endParaRPr lang="en-US"/>
          </a:p>
          <a:p>
            <a:pPr marL="914400" lvl="2" indent="0">
              <a:lnSpc>
                <a:spcPct val="100000"/>
              </a:lnSpc>
              <a:buNone/>
            </a:pPr>
            <a:r>
              <a:rPr lang="en-US"/>
              <a:t>      [WHERE])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4540"/>
          </a:xfrm>
        </p:spPr>
        <p:txBody>
          <a:bodyPr/>
          <a:p>
            <a:r>
              <a:rPr lang="en-US"/>
              <a:t>Basic</a:t>
            </a:r>
            <a:endParaRPr lang="en-US"/>
          </a:p>
        </p:txBody>
      </p:sp>
      <p:sp>
        <p:nvSpPr>
          <p:cNvPr id="7" name="Content Placeholder 6"/>
          <p:cNvSpPr/>
          <p:nvPr>
            <p:ph idx="1"/>
          </p:nvPr>
        </p:nvSpPr>
        <p:spPr>
          <a:xfrm>
            <a:off x="838200" y="1290955"/>
            <a:ext cx="10515600" cy="4886325"/>
          </a:xfrm>
        </p:spPr>
        <p:txBody>
          <a:bodyPr>
            <a:normAutofit/>
          </a:bodyPr>
          <a:p>
            <a:r>
              <a:rPr lang="en-US"/>
              <a:t>Để thêm bản ghi vào một bảng, sử dụng câu lệnh INSERT theo cú pháp sau:</a:t>
            </a:r>
            <a:endParaRPr lang="en-US"/>
          </a:p>
          <a:p>
            <a:pPr marL="0" indent="0">
              <a:buNone/>
            </a:pPr>
            <a:r>
              <a:rPr lang="en-US"/>
              <a:t>	INSERT into table_name VALUES (value1, value2..);</a:t>
            </a:r>
            <a:endParaRPr lang="en-US"/>
          </a:p>
          <a:p>
            <a:pPr marL="0" indent="0">
              <a:buNone/>
            </a:pPr>
            <a:endParaRPr lang="en-US"/>
          </a:p>
          <a:p>
            <a:r>
              <a:rPr lang="en-US"/>
              <a:t>Để thêm một cột vào trong bảng thì câu lệnh dưới đây được sử dụng:</a:t>
            </a:r>
            <a:endParaRPr lang="en-US"/>
          </a:p>
          <a:p>
            <a:pPr marL="0" indent="0">
              <a:buNone/>
            </a:pPr>
            <a:r>
              <a:rPr lang="en-US"/>
              <a:t>	ALTER TABLE table_name ADD (column_name);</a:t>
            </a:r>
            <a:endParaRPr lang="en-US"/>
          </a:p>
          <a:p>
            <a:pPr marL="0" indent="0">
              <a:buNone/>
            </a:pPr>
            <a:endParaRPr lang="en-US"/>
          </a:p>
          <a:p>
            <a:r>
              <a:rPr lang="en-US"/>
              <a:t>Câu lệnh "DELETE" được sử dụng để xóa một dòng hoặc nhiều dòng từ một bảng dựa trên những điều kiện do người dùng chỉ định</a:t>
            </a:r>
            <a:endParaRPr lang="en-US"/>
          </a:p>
          <a:p>
            <a:pPr marL="0" indent="0">
              <a:buNone/>
            </a:pPr>
            <a:r>
              <a:rPr lang="en-US"/>
              <a:t>	DELETE FROM table_name WHERE &lt;Condition&gt;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4540"/>
          </a:xfrm>
        </p:spPr>
        <p:txBody>
          <a:bodyPr/>
          <a:p>
            <a:r>
              <a:rPr lang="en-US"/>
              <a:t>JOIN</a:t>
            </a:r>
            <a:endParaRPr lang="en-US"/>
          </a:p>
        </p:txBody>
      </p:sp>
      <p:pic>
        <p:nvPicPr>
          <p:cNvPr id="4" name="Content Placeholder 3"/>
          <p:cNvPicPr>
            <a:picLocks noChangeAspect="1"/>
          </p:cNvPicPr>
          <p:nvPr>
            <p:ph idx="1"/>
          </p:nvPr>
        </p:nvPicPr>
        <p:blipFill>
          <a:blip r:embed="rId1"/>
          <a:stretch>
            <a:fillRect/>
          </a:stretch>
        </p:blipFill>
        <p:spPr>
          <a:xfrm>
            <a:off x="2891155" y="1045845"/>
            <a:ext cx="5715000" cy="2857500"/>
          </a:xfrm>
          <a:prstGeom prst="rect">
            <a:avLst/>
          </a:prstGeom>
        </p:spPr>
      </p:pic>
      <p:sp>
        <p:nvSpPr>
          <p:cNvPr id="5" name="Text Box 4"/>
          <p:cNvSpPr txBox="1"/>
          <p:nvPr/>
        </p:nvSpPr>
        <p:spPr>
          <a:xfrm>
            <a:off x="3012440" y="4362450"/>
            <a:ext cx="5472430" cy="1753235"/>
          </a:xfrm>
          <a:prstGeom prst="rect">
            <a:avLst/>
          </a:prstGeom>
          <a:noFill/>
        </p:spPr>
        <p:txBody>
          <a:bodyPr wrap="square" rtlCol="0" anchor="t">
            <a:spAutoFit/>
          </a:bodyPr>
          <a:p>
            <a:r>
              <a:rPr lang="en-US"/>
              <a:t>INNER JOIN (Hoặc JOIN)</a:t>
            </a:r>
            <a:endParaRPr lang="en-US"/>
          </a:p>
          <a:p>
            <a:r>
              <a:rPr lang="en-US"/>
              <a:t>LEFT OUTER JOIN (Hoặc LEFT JOIN)</a:t>
            </a:r>
            <a:endParaRPr lang="en-US"/>
          </a:p>
          <a:p>
            <a:r>
              <a:rPr lang="en-US"/>
              <a:t>RIGHT OUTER JOIN (Hoặc RIGHT JOIN)</a:t>
            </a:r>
            <a:endParaRPr lang="en-US"/>
          </a:p>
          <a:p>
            <a:r>
              <a:rPr lang="en-US"/>
              <a:t>FULL OUTER JOIN (Hoặc OUTER JOIN)</a:t>
            </a:r>
            <a:endParaRPr lang="en-US"/>
          </a:p>
          <a:p>
            <a:r>
              <a:rPr lang="en-US"/>
              <a:t>CROSS JOIN</a:t>
            </a:r>
            <a:endParaRPr lang="en-US"/>
          </a:p>
          <a:p>
            <a:r>
              <a:rPr lang="en-US"/>
              <a:t>SELF JOIN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16635"/>
          </a:xfrm>
        </p:spPr>
        <p:txBody>
          <a:bodyPr/>
          <a:p>
            <a:r>
              <a:rPr lang="en-US">
                <a:sym typeface="+mn-ea"/>
              </a:rPr>
              <a:t>STORED PROCEDURE</a:t>
            </a:r>
            <a:endParaRPr lang="en-US"/>
          </a:p>
        </p:txBody>
      </p:sp>
      <p:sp>
        <p:nvSpPr>
          <p:cNvPr id="3" name="Content Placeholder 2"/>
          <p:cNvSpPr>
            <a:spLocks noGrp="1"/>
          </p:cNvSpPr>
          <p:nvPr>
            <p:ph idx="1"/>
          </p:nvPr>
        </p:nvSpPr>
        <p:spPr/>
        <p:txBody>
          <a:bodyPr/>
          <a:p>
            <a:pPr marL="0" indent="0">
              <a:lnSpc>
                <a:spcPct val="150000"/>
              </a:lnSpc>
              <a:buNone/>
            </a:pPr>
            <a:r>
              <a:rPr lang="en-US"/>
              <a:t>STORED PROCEDURE là một tập hợp các câu lệnh SQL dùng để thực thi một nhiệm vụ nhất định. Nó hoạt động giống như một hàm trong các ngôn ngữ lập trình khác. STORED PROCEDURE là một khái niệm khá phổ biến và được hầu hết các hệ quản trị cơ sở dữ liệu (DBMS) hỗ trợ, tuy nhiên không phải tất cả đều hỗ trợ STORED PROCEDURE.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TRIGGER </a:t>
            </a:r>
            <a:endParaRPr lang="en-US"/>
          </a:p>
        </p:txBody>
      </p:sp>
      <p:sp>
        <p:nvSpPr>
          <p:cNvPr id="3" name="Content Placeholder 2"/>
          <p:cNvSpPr>
            <a:spLocks noGrp="1"/>
          </p:cNvSpPr>
          <p:nvPr>
            <p:ph idx="1"/>
          </p:nvPr>
        </p:nvSpPr>
        <p:spPr/>
        <p:txBody>
          <a:bodyPr/>
          <a:p>
            <a:pPr marL="0" indent="0">
              <a:lnSpc>
                <a:spcPct val="150000"/>
              </a:lnSpc>
              <a:buNone/>
            </a:pPr>
            <a:r>
              <a:rPr lang="en-US"/>
              <a:t>TRIGGER được hiểu đơn giản là một thủ tục (một tập các câu lệnh SQL được lưu trữ trong CSDL) được thực thi từ phía máy chủ cơ sở dữ liệu (CSDL) khi có một sự kiện xảy ra như Update, Insert hay Delete. TRIGGER thường dùng để kiểm ra các ràng buộc toàn vẹn trên CSDL, và chúng được thực thi một cách tự động mà không cần sự can thiệp bằng các thao tác thủ công như kiểm tra dữ liệu, đồng bộ hóa dữ liệu,…</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 SELECT</a:t>
            </a:r>
            <a:endParaRPr lang="en-US"/>
          </a:p>
        </p:txBody>
      </p:sp>
      <p:sp>
        <p:nvSpPr>
          <p:cNvPr id="3" name="Content Placeholder 2"/>
          <p:cNvSpPr>
            <a:spLocks noGrp="1"/>
          </p:cNvSpPr>
          <p:nvPr>
            <p:ph idx="1"/>
          </p:nvPr>
        </p:nvSpPr>
        <p:spPr/>
        <p:txBody>
          <a:bodyPr/>
          <a:p>
            <a:pPr>
              <a:lnSpc>
                <a:spcPct val="150000"/>
              </a:lnSpc>
            </a:pPr>
            <a:r>
              <a:rPr lang="en-US"/>
              <a:t>Thứ tự các mệnh đề SQL SELECT là:</a:t>
            </a:r>
            <a:r>
              <a:rPr lang="en-US" b="1"/>
              <a:t> SELECT, FROM, WHERE, GROUP BY, HAVING, ORDER BY</a:t>
            </a:r>
            <a:r>
              <a:rPr lang="en-US"/>
              <a:t>. Trong đó chỉ có điều khoản SELECT và FROM là bắt buộc phải có, các mệnh đề khác có thể có hoặc không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TRUNCATE, DELETE và DROP</a:t>
            </a:r>
            <a:endParaRPr lang="en-US"/>
          </a:p>
        </p:txBody>
      </p:sp>
      <p:sp>
        <p:nvSpPr>
          <p:cNvPr id="3" name="Content Placeholder 2"/>
          <p:cNvSpPr>
            <a:spLocks noGrp="1"/>
          </p:cNvSpPr>
          <p:nvPr>
            <p:ph idx="1"/>
          </p:nvPr>
        </p:nvSpPr>
        <p:spPr/>
        <p:txBody>
          <a:bodyPr>
            <a:normAutofit/>
          </a:bodyPr>
          <a:p>
            <a:pPr>
              <a:lnSpc>
                <a:spcPct val="100000"/>
              </a:lnSpc>
            </a:pPr>
            <a:r>
              <a:rPr lang="en-US"/>
              <a:t>Lệnh DELETE có tác dụng xóa một số hoặc tất cả các hàng từ một bảng dựa trên những điều kiện được chỉ định. Các bản ghi này cũng có thể được phục hồi lại (Roll back).</a:t>
            </a:r>
            <a:endParaRPr lang="en-US"/>
          </a:p>
          <a:p>
            <a:pPr marL="0" indent="0">
              <a:lnSpc>
                <a:spcPct val="100000"/>
              </a:lnSpc>
              <a:buNone/>
            </a:pPr>
            <a:endParaRPr lang="en-US"/>
          </a:p>
          <a:p>
            <a:pPr>
              <a:lnSpc>
                <a:spcPct val="100000"/>
              </a:lnSpc>
            </a:pPr>
            <a:r>
              <a:rPr lang="en-US"/>
              <a:t>Lệnh TRUNCATE xóa toàn bộ các bản ghỉ từ bảng bằng cách phân chia lại bộ nhớ các trang. Xử lý này không thể được phục hồi.</a:t>
            </a:r>
            <a:endParaRPr lang="en-US"/>
          </a:p>
          <a:p>
            <a:pPr marL="0" indent="0">
              <a:lnSpc>
                <a:spcPct val="100000"/>
              </a:lnSpc>
              <a:buNone/>
            </a:pPr>
            <a:endParaRPr lang="en-US"/>
          </a:p>
          <a:p>
            <a:pPr>
              <a:lnSpc>
                <a:spcPct val="100000"/>
              </a:lnSpc>
            </a:pPr>
            <a:r>
              <a:rPr lang="en-US"/>
              <a:t>Lệnh DROP xóa hoàn toàn một bảng từ cơ sở dữ liệu.</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UNION, MINUS, UNION ALL, INTERSECT</a:t>
            </a:r>
            <a:endParaRPr lang="en-US"/>
          </a:p>
        </p:txBody>
      </p:sp>
      <p:pic>
        <p:nvPicPr>
          <p:cNvPr id="4" name="Content Placeholder 3"/>
          <p:cNvPicPr>
            <a:picLocks noChangeAspect="1"/>
          </p:cNvPicPr>
          <p:nvPr>
            <p:ph idx="1"/>
          </p:nvPr>
        </p:nvPicPr>
        <p:blipFill>
          <a:blip r:embed="rId1"/>
          <a:stretch>
            <a:fillRect/>
          </a:stretch>
        </p:blipFill>
        <p:spPr>
          <a:xfrm>
            <a:off x="2167255" y="2067560"/>
            <a:ext cx="7858125" cy="3228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UNION, UNION ALL</a:t>
            </a:r>
            <a:endParaRPr lang="en-US"/>
          </a:p>
        </p:txBody>
      </p:sp>
      <p:sp>
        <p:nvSpPr>
          <p:cNvPr id="3" name="Content Placeholder 2"/>
          <p:cNvSpPr/>
          <p:nvPr>
            <p:ph idx="1"/>
          </p:nvPr>
        </p:nvSpPr>
        <p:spPr/>
        <p:txBody>
          <a:bodyPr>
            <a:normAutofit fontScale="90000" lnSpcReduction="20000"/>
          </a:bodyPr>
          <a:p>
            <a:pPr marL="0" indent="0">
              <a:lnSpc>
                <a:spcPct val="150000"/>
              </a:lnSpc>
              <a:buNone/>
            </a:pPr>
            <a:r>
              <a:rPr lang="en-US"/>
              <a:t>Nếu bạn cần viết hai hay nhiều câu truy vấn SELECT khác nhau nhưng bạn muốn nó trả về một danh sách kết quả duy nhất thì bạn phải sử dụng toán tử UNION. Mệnh đề/Toán tử UNION kết hợp kết quả của các câu lệnh SELECT mà không trả về bất cứ bản sao nào của bản ghi (mỗi bản ghi là duy nhất) Để sử dụng UNION, cần tuân thủ nguyên tắc:</a:t>
            </a:r>
            <a:endParaRPr lang="en-US"/>
          </a:p>
          <a:p>
            <a:pPr>
              <a:lnSpc>
                <a:spcPct val="150000"/>
              </a:lnSpc>
              <a:buFont typeface="Arial" panose="020B0604020202020204" pitchFamily="34" charset="0"/>
              <a:buChar char="•"/>
            </a:pPr>
            <a:r>
              <a:rPr lang="en-US"/>
              <a:t>Số lượng colums trong tất cả các lệnh SELECT phải bằng nhau</a:t>
            </a:r>
            <a:endParaRPr lang="en-US"/>
          </a:p>
          <a:p>
            <a:pPr>
              <a:lnSpc>
                <a:spcPct val="150000"/>
              </a:lnSpc>
            </a:pPr>
            <a:r>
              <a:rPr lang="en-US"/>
              <a:t>Mỗi column tương ứng vị trí phải có cùng kiểu dữ liệu và độ dài Cú pháp cơ bản của mệnh đề UNION trong SQL như sau:</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4075</Words>
  <Application>WPS Presentation</Application>
  <PresentationFormat>Widescreen</PresentationFormat>
  <Paragraphs>74</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Calibri Light</vt:lpstr>
      <vt:lpstr>Calibri</vt:lpstr>
      <vt:lpstr>Microsoft YaHei</vt:lpstr>
      <vt:lpstr/>
      <vt:lpstr>Arial Unicode MS</vt:lpstr>
      <vt:lpstr>Segoe Print</vt:lpstr>
      <vt:lpstr>Office Theme</vt:lpstr>
      <vt:lpstr>SQL</vt:lpstr>
      <vt:lpstr>Basic</vt:lpstr>
      <vt:lpstr>JOIN</vt:lpstr>
      <vt:lpstr>STORED PROCEDURE</vt:lpstr>
      <vt:lpstr>TRIGGER </vt:lpstr>
      <vt:lpstr>SQL SELECT</vt:lpstr>
      <vt:lpstr>TRUNCATE, DELETE và DROP</vt:lpstr>
      <vt:lpstr>UNION, MINUS, UNION ALL, INTERSECT</vt:lpstr>
      <vt:lpstr>UNION, UNION ALL</vt:lpstr>
      <vt:lpstr>UNION, UNION ALL</vt:lpstr>
      <vt:lpstr>MINUS </vt:lpstr>
      <vt:lpstr>Index </vt:lpstr>
      <vt:lpstr>Subquery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pvtruong</dc:creator>
  <cp:lastModifiedBy>pvtruong</cp:lastModifiedBy>
  <cp:revision>2</cp:revision>
  <dcterms:created xsi:type="dcterms:W3CDTF">2019-09-20T04:19:00Z</dcterms:created>
  <dcterms:modified xsi:type="dcterms:W3CDTF">2019-09-24T02:56:43Z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