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14AE4065-4D9B-4134-9BA8-E34BFE22B87A}"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Content</a:t>
            </a:r>
            <a:endParaRPr lang="en-US" sz="4400" b="0" strike="noStrike" spc="-1">
              <a:latin typeface="Arial" panose="020B0604020202020204"/>
            </a:endParaRPr>
          </a:p>
        </p:txBody>
      </p:sp>
      <p:sp>
        <p:nvSpPr>
          <p:cNvPr id="42" name="TextShape 2"/>
          <p:cNvSpPr txBox="1"/>
          <p:nvPr/>
        </p:nvSpPr>
        <p:spPr>
          <a:xfrm>
            <a:off x="915120" y="1573200"/>
            <a:ext cx="8594640" cy="537624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1. Annotation</a:t>
            </a:r>
            <a:endParaRPr lang="en-US" sz="1800" b="0" strike="noStrike" spc="-1">
              <a:latin typeface="Arial" panose="020B0604020202020204"/>
            </a:endParaRPr>
          </a:p>
          <a:p>
            <a:pPr>
              <a:lnSpc>
                <a:spcPct val="150000"/>
              </a:lnSpc>
            </a:pPr>
            <a:r>
              <a:rPr lang="en-US" sz="1800" b="0" strike="noStrike" spc="-1">
                <a:latin typeface="Arial" panose="020B0604020202020204"/>
              </a:rPr>
              <a:t>2. Spring JPA</a:t>
            </a:r>
            <a:endParaRPr lang="en-US" sz="1800" b="0" strike="noStrike" spc="-1">
              <a:latin typeface="Arial" panose="020B0604020202020204"/>
            </a:endParaRPr>
          </a:p>
          <a:p>
            <a:pPr>
              <a:lnSpc>
                <a:spcPct val="150000"/>
              </a:lnSpc>
            </a:pPr>
            <a:r>
              <a:rPr lang="en-US" sz="1800" b="0" strike="noStrike" spc="-1">
                <a:latin typeface="Arial" panose="020B0604020202020204"/>
              </a:rPr>
              <a:t>3. Spring Security (JWT)</a:t>
            </a:r>
            <a:endParaRPr lang="en-US" sz="1800" b="0" strike="noStrike" spc="-1">
              <a:latin typeface="Arial" panose="020B0604020202020204"/>
            </a:endParaRPr>
          </a:p>
          <a:p>
            <a:pPr>
              <a:lnSpc>
                <a:spcPct val="150000"/>
              </a:lnSpc>
            </a:pPr>
            <a:r>
              <a:rPr lang="en-US" sz="1800" b="0" strike="noStrike" spc="-1">
                <a:latin typeface="Arial" panose="020B0604020202020204"/>
              </a:rPr>
              <a:t>3. Oauth2</a:t>
            </a:r>
            <a:endParaRPr lang="en-US" sz="1800" b="0" strike="noStrike" spc="-1">
              <a:latin typeface="Arial" panose="020B0604020202020204"/>
            </a:endParaRPr>
          </a:p>
          <a:p>
            <a:pPr>
              <a:lnSpc>
                <a:spcPct val="150000"/>
              </a:lnSpc>
            </a:pPr>
            <a:r>
              <a:rPr lang="en-US" sz="1800" b="0" strike="noStrike" spc="-1">
                <a:latin typeface="Arial" panose="020B0604020202020204"/>
              </a:rPr>
              <a:t>4. JMS and ActiveMQ</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p>
            <a:pPr algn="ctr"/>
            <a:r>
              <a:rPr lang="en-US" sz="4400" b="0" strike="noStrike" spc="-1">
                <a:latin typeface="Arial" panose="020B0604020202020204"/>
              </a:rPr>
              <a:t>Spring Security JWT</a:t>
            </a:r>
            <a:endParaRPr lang="en-US" sz="4400" b="0" strike="noStrike" spc="-1">
              <a:latin typeface="Arial" panose="020B0604020202020204"/>
            </a:endParaRPr>
          </a:p>
        </p:txBody>
      </p:sp>
      <p:pic>
        <p:nvPicPr>
          <p:cNvPr id="65" name="Picture 64"/>
          <p:cNvPicPr/>
          <p:nvPr/>
        </p:nvPicPr>
        <p:blipFill>
          <a:blip r:embed="rId1"/>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endParaRPr lang="en-US" sz="1600" b="0" strike="noStrike" spc="-1">
              <a:latin typeface="Arial" panose="020B0604020202020204"/>
            </a:endParaRP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p>
            <a:r>
              <a:rPr lang="en-US" sz="1600" b="0" strike="noStrike" spc="-1">
                <a:latin typeface="Arial" panose="020B0604020202020204"/>
              </a:rPr>
              <a:t>OAuth2 làm việc với 4 đối tượng mang những vai trò riêng:</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1"/>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p>
            <a:r>
              <a:rPr lang="en-US" sz="1800" b="0" strike="noStrike" spc="-1">
                <a:latin typeface="Arial" panose="020B0604020202020204"/>
              </a:rPr>
              <a:t>The OAuth 2.0 Authorization Framework</a:t>
            </a:r>
            <a:endParaRPr lang="en-US" sz="1800" b="0" strike="noStrike" spc="-1">
              <a:latin typeface="Arial" panose="020B0604020202020204"/>
            </a:endParaRP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p>
            <a:r>
              <a:rPr lang="en-US" sz="1800" b="0" strike="noStrike" spc="-1">
                <a:latin typeface="Arial" panose="020B0604020202020204"/>
              </a:rPr>
              <a:t>https://viblo.asia/p/introduction-to-oauth2-3OEqGjDpR9bL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endParaRPr lang="en-US" sz="1800" b="0" strike="noStrike" spc="-1">
              <a:latin typeface="Arial" panose="020B0604020202020204"/>
            </a:endParaRP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1"/>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endParaRPr lang="en-US" sz="1800" b="0" strike="noStrike" spc="-1">
              <a:latin typeface="Arial" panose="020B0604020202020204"/>
            </a:endParaRP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endParaRPr lang="en-US" sz="1800" b="0" strike="noStrike" spc="-1">
              <a:latin typeface="Arial" panose="020B0604020202020204"/>
            </a:endParaRPr>
          </a:p>
          <a:p>
            <a:pPr>
              <a:lnSpc>
                <a:spcPct val="150000"/>
              </a:lnSpc>
            </a:pPr>
            <a:r>
              <a:rPr lang="en-US" sz="1800" b="0" strike="noStrike" spc="-1">
                <a:latin typeface="Arial" panose="020B0604020202020204"/>
              </a:rPr>
              <a:t>Còn MOM là ứng dụng trung gian.</a:t>
            </a:r>
            <a:endParaRPr lang="en-US" sz="1800" b="0" strike="noStrike" spc="-1">
              <a:latin typeface="Arial" panose="020B0604020202020204"/>
            </a:endParaRPr>
          </a:p>
          <a:p>
            <a:pPr>
              <a:lnSpc>
                <a:spcPct val="150000"/>
              </a:lnSpc>
            </a:pPr>
            <a:r>
              <a:rPr lang="en-US" sz="1800" b="0" strike="noStrike" spc="-1">
                <a:latin typeface="Arial" panose="020B0604020202020204"/>
              </a:rPr>
              <a:t>Một số MOM tiêu biểu: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@Component </a:t>
            </a:r>
            <a:endParaRPr lang="en-US" sz="4400" b="0" strike="noStrike" spc="-1">
              <a:latin typeface="Arial" panose="020B0604020202020204"/>
            </a:endParaRP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@Component </a:t>
            </a:r>
            <a:endParaRPr lang="en-US" sz="4400" b="0" strike="noStrike" spc="-1">
              <a:latin typeface="Arial" panose="020B0604020202020204"/>
            </a:endParaRPr>
          </a:p>
        </p:txBody>
      </p:sp>
      <p:pic>
        <p:nvPicPr>
          <p:cNvPr id="46" name="Picture 45"/>
          <p:cNvPicPr/>
          <p:nvPr/>
        </p:nvPicPr>
        <p:blipFill>
          <a:blip r:embed="rId1"/>
          <a:stretch>
            <a:fillRect/>
          </a:stretch>
        </p:blipFill>
        <p:spPr>
          <a:xfrm>
            <a:off x="731520" y="1661400"/>
            <a:ext cx="8747280" cy="2361960"/>
          </a:xfrm>
          <a:prstGeom prst="rect">
            <a:avLst/>
          </a:prstGeom>
          <a:ln>
            <a:noFill/>
          </a:ln>
        </p:spPr>
      </p:pic>
      <p:pic>
        <p:nvPicPr>
          <p:cNvPr id="47" name="Picture 46"/>
          <p:cNvPicPr/>
          <p:nvPr/>
        </p:nvPicPr>
        <p:blipFill>
          <a:blip r:embed="rId2"/>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@Service vs @Repository </a:t>
            </a:r>
            <a:endParaRPr lang="en-US" sz="4400" b="0" strike="noStrike" spc="-1">
              <a:latin typeface="Arial" panose="020B0604020202020204"/>
            </a:endParaRP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p>
            <a:r>
              <a:rPr lang="en-US" sz="1800" b="0" strike="noStrike" spc="-1">
                <a:latin typeface="Arial" panose="020B0604020202020204"/>
              </a:rPr>
              <a:t>Về bản chất @Service và @Repository cũng chính là @Component. Nhưng đặt tên khác nhau để giúp chúng ta phân biệt các tầng với nhau.</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@Autowired </a:t>
            </a:r>
            <a:endParaRPr lang="en-US" sz="4400" b="0" strike="noStrike" spc="-1">
              <a:latin typeface="Arial" panose="020B0604020202020204"/>
            </a:endParaRPr>
          </a:p>
        </p:txBody>
      </p:sp>
      <p:pic>
        <p:nvPicPr>
          <p:cNvPr id="51" name="Picture 50"/>
          <p:cNvPicPr/>
          <p:nvPr/>
        </p:nvPicPr>
        <p:blipFill>
          <a:blip r:embed="rId1"/>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@Value </a:t>
            </a:r>
            <a:endParaRPr lang="en-US" sz="4400" b="0" strike="noStrike" spc="-1">
              <a:latin typeface="Arial" panose="020B0604020202020204"/>
            </a:endParaRP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endParaRPr lang="en-US" sz="1800" b="0" strike="noStrike" spc="-1">
              <a:latin typeface="Arial" panose="020B0604020202020204"/>
            </a:endParaRP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endParaRPr lang="en-US" sz="1800" b="0" strike="noStrike" spc="-1">
              <a:latin typeface="Arial" panose="020B0604020202020204"/>
            </a:endParaRP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p>
            <a:r>
              <a:rPr lang="en-US" sz="1800" b="0" strike="noStrike" spc="-1">
                <a:latin typeface="Arial" panose="020B0604020202020204"/>
              </a:rPr>
              <a:t>@Value được sử dụng trên thuộc tính của class, Có nhiệm vụ lấy thông tin từ file properties và gán vào biến.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public class AppConfig {</a:t>
            </a:r>
            <a:endParaRPr lang="en-US" sz="1800" b="0" strike="noStrike" spc="-1">
              <a:latin typeface="Arial" panose="020B0604020202020204"/>
            </a:endParaRPr>
          </a:p>
          <a:p>
            <a:r>
              <a:rPr lang="en-US" sz="1800" b="0" strike="noStrike" spc="-1">
                <a:latin typeface="Arial" panose="020B0604020202020204"/>
              </a:rPr>
              <a:t>    // Lấy giá trị config từ file application.properties</a:t>
            </a:r>
            <a:endParaRPr lang="en-US" sz="1800" b="0" strike="noStrike" spc="-1">
              <a:latin typeface="Arial" panose="020B0604020202020204"/>
            </a:endParaRPr>
          </a:p>
          <a:p>
            <a:r>
              <a:rPr lang="en-US" sz="1800" b="0" strike="noStrike" spc="-1">
                <a:latin typeface="Arial" panose="020B0604020202020204"/>
              </a:rPr>
              <a:t>    @Value("${loda.mysql.url}")</a:t>
            </a:r>
            <a:endParaRPr lang="en-US" sz="1800" b="0" strike="noStrike" spc="-1">
              <a:latin typeface="Arial" panose="020B0604020202020204"/>
            </a:endParaRPr>
          </a:p>
          <a:p>
            <a:r>
              <a:rPr lang="en-US" sz="1800" b="0" strike="noStrike" spc="-1">
                <a:latin typeface="Arial" panose="020B0604020202020204"/>
              </a:rPr>
              <a:t>    String mysqlUrl;</a:t>
            </a:r>
            <a:endParaRPr lang="en-US" sz="1800" b="0" strike="noStrike" spc="-1">
              <a:latin typeface="Arial" panose="020B0604020202020204"/>
            </a:endParaRPr>
          </a:p>
          <a:p>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p>
            <a:pPr>
              <a:lnSpc>
                <a:spcPct val="150000"/>
              </a:lnSpc>
            </a:pPr>
            <a:r>
              <a:rPr lang="en-US" sz="1800" b="0" strike="noStrike" spc="-1">
                <a:latin typeface="Arial" panose="020B0604020202020204"/>
              </a:rPr>
              <a:t>@PostMapping có nhiệm vụ đánh dấu hàm xử lý POST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@GetMapping có nhiệm vụ đánh dấu hàm xử lý GET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@PutMapping </a:t>
            </a:r>
            <a:endParaRPr lang="en-US" sz="1800" b="0" strike="noStrike" spc="-1">
              <a:latin typeface="Arial" panose="020B0604020202020204"/>
            </a:endParaRPr>
          </a:p>
          <a:p>
            <a:pPr>
              <a:lnSpc>
                <a:spcPct val="150000"/>
              </a:lnSpc>
            </a:pPr>
            <a:r>
              <a:rPr lang="en-US" sz="1800" b="0" strike="noStrike" spc="-1">
                <a:latin typeface="Arial" panose="020B0604020202020204"/>
              </a:rPr>
              <a:t>@DeleteMapping</a:t>
            </a:r>
            <a:endParaRPr lang="en-US" sz="1800" b="0" strike="noStrike" spc="-1">
              <a:latin typeface="Arial" panose="020B0604020202020204"/>
            </a:endParaRP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endParaRPr lang="en-US" sz="1800" b="0" strike="noStrike" spc="-1">
              <a:latin typeface="Arial" panose="020B0604020202020204"/>
            </a:endParaRPr>
          </a:p>
        </p:txBody>
      </p:sp>
      <p:pic>
        <p:nvPicPr>
          <p:cNvPr id="59" name="Picture 58"/>
          <p:cNvPicPr/>
          <p:nvPr/>
        </p:nvPicPr>
        <p:blipFill>
          <a:blip r:embed="rId1"/>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Spring Data JPA </a:t>
            </a:r>
            <a:endParaRPr lang="en-US" sz="4400" b="0" strike="noStrike" spc="-1">
              <a:latin typeface="Arial" panose="020B0604020202020204"/>
            </a:endParaRPr>
          </a:p>
        </p:txBody>
      </p:sp>
      <p:pic>
        <p:nvPicPr>
          <p:cNvPr id="61" name="Picture 60"/>
          <p:cNvPicPr/>
          <p:nvPr/>
        </p:nvPicPr>
        <p:blipFill>
          <a:blip r:embed="rId1"/>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Spring Data JPA </a:t>
            </a:r>
            <a:endParaRPr lang="en-US" sz="4400" b="0" strike="noStrike" spc="-1">
              <a:latin typeface="Arial" panose="020B0604020202020204"/>
            </a:endParaRP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p>
            <a:r>
              <a:rPr lang="en-US" sz="1400" b="0" strike="noStrike" spc="-1">
                <a:latin typeface="Arial" panose="020B0604020202020204"/>
              </a:rPr>
              <a:t>Generate database script in Spring boot:</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latin typeface="Arial" panose="020B0604020202020204"/>
              </a:rPr>
              <a:t>Add config into application.properties</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6609</Words>
  <Application>WPS Presentation</Application>
  <PresentationFormat/>
  <Paragraphs>180</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Arial</vt:lpstr>
      <vt:lpstr>Symbol</vt:lpstr>
      <vt:lpstr>Times New Roman</vt:lpstr>
      <vt:lpstr>Consolas</vt:lpstr>
      <vt:lpstr>Microsoft YaHei</vt:lpstr>
      <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17</cp:revision>
  <dcterms:created xsi:type="dcterms:W3CDTF">2019-08-02T11:31:00Z</dcterms:created>
  <dcterms:modified xsi:type="dcterms:W3CDTF">2019-09-24T02:52:12Z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