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421" y="-7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27" name="PlaceHolder 2"/>
          <p:cNvSpPr>
            <a:spLocks noGrp="1"/>
          </p:cNvSpPr>
          <p:nvPr>
            <p:ph type="body"/>
          </p:nvPr>
        </p:nvSpPr>
        <p:spPr>
          <a:xfrm>
            <a:off x="503640" y="1768680"/>
            <a:ext cx="90712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8" name="PlaceHolder 3"/>
          <p:cNvSpPr>
            <a:spLocks noGrp="1"/>
          </p:cNvSpPr>
          <p:nvPr>
            <p:ph type="body"/>
          </p:nvPr>
        </p:nvSpPr>
        <p:spPr>
          <a:xfrm>
            <a:off x="503640" y="4059000"/>
            <a:ext cx="907128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30" name="PlaceHolder 2"/>
          <p:cNvSpPr>
            <a:spLocks noGrp="1"/>
          </p:cNvSpPr>
          <p:nvPr>
            <p:ph type="body"/>
          </p:nvPr>
        </p:nvSpPr>
        <p:spPr>
          <a:xfrm>
            <a:off x="503640" y="1768680"/>
            <a:ext cx="442656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1" name="PlaceHolder 3"/>
          <p:cNvSpPr>
            <a:spLocks noGrp="1"/>
          </p:cNvSpPr>
          <p:nvPr>
            <p:ph type="body"/>
          </p:nvPr>
        </p:nvSpPr>
        <p:spPr>
          <a:xfrm>
            <a:off x="5151960" y="1768680"/>
            <a:ext cx="442656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2" name="PlaceHolder 4"/>
          <p:cNvSpPr>
            <a:spLocks noGrp="1"/>
          </p:cNvSpPr>
          <p:nvPr>
            <p:ph type="body"/>
          </p:nvPr>
        </p:nvSpPr>
        <p:spPr>
          <a:xfrm>
            <a:off x="503640" y="4059000"/>
            <a:ext cx="442656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3" name="PlaceHolder 5"/>
          <p:cNvSpPr>
            <a:spLocks noGrp="1"/>
          </p:cNvSpPr>
          <p:nvPr>
            <p:ph type="body"/>
          </p:nvPr>
        </p:nvSpPr>
        <p:spPr>
          <a:xfrm>
            <a:off x="5151960" y="4059000"/>
            <a:ext cx="442656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35" name="PlaceHolder 2"/>
          <p:cNvSpPr>
            <a:spLocks noGrp="1"/>
          </p:cNvSpPr>
          <p:nvPr>
            <p:ph type="body"/>
          </p:nvPr>
        </p:nvSpPr>
        <p:spPr>
          <a:xfrm>
            <a:off x="503640" y="176868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6" name="PlaceHolder 3"/>
          <p:cNvSpPr>
            <a:spLocks noGrp="1"/>
          </p:cNvSpPr>
          <p:nvPr>
            <p:ph type="body"/>
          </p:nvPr>
        </p:nvSpPr>
        <p:spPr>
          <a:xfrm>
            <a:off x="3570840" y="176868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7" name="PlaceHolder 4"/>
          <p:cNvSpPr>
            <a:spLocks noGrp="1"/>
          </p:cNvSpPr>
          <p:nvPr>
            <p:ph type="body"/>
          </p:nvPr>
        </p:nvSpPr>
        <p:spPr>
          <a:xfrm>
            <a:off x="6637680" y="176868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8" name="PlaceHolder 5"/>
          <p:cNvSpPr>
            <a:spLocks noGrp="1"/>
          </p:cNvSpPr>
          <p:nvPr>
            <p:ph type="body"/>
          </p:nvPr>
        </p:nvSpPr>
        <p:spPr>
          <a:xfrm>
            <a:off x="503640" y="405900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9" name="PlaceHolder 6"/>
          <p:cNvSpPr>
            <a:spLocks noGrp="1"/>
          </p:cNvSpPr>
          <p:nvPr>
            <p:ph type="body"/>
          </p:nvPr>
        </p:nvSpPr>
        <p:spPr>
          <a:xfrm>
            <a:off x="3570840" y="405900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40" name="PlaceHolder 7"/>
          <p:cNvSpPr>
            <a:spLocks noGrp="1"/>
          </p:cNvSpPr>
          <p:nvPr>
            <p:ph type="body"/>
          </p:nvPr>
        </p:nvSpPr>
        <p:spPr>
          <a:xfrm>
            <a:off x="6637680" y="4059000"/>
            <a:ext cx="292068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47" name="PlaceHolder 2"/>
          <p:cNvSpPr>
            <a:spLocks noGrp="1"/>
          </p:cNvSpPr>
          <p:nvPr>
            <p:ph type="subTitle"/>
          </p:nvPr>
        </p:nvSpPr>
        <p:spPr>
          <a:xfrm>
            <a:off x="503640" y="1768680"/>
            <a:ext cx="9071280" cy="438480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49" name="PlaceHolder 2"/>
          <p:cNvSpPr>
            <a:spLocks noGrp="1"/>
          </p:cNvSpPr>
          <p:nvPr>
            <p:ph type="body"/>
          </p:nvPr>
        </p:nvSpPr>
        <p:spPr>
          <a:xfrm>
            <a:off x="503640" y="1768680"/>
            <a:ext cx="907128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51" name="PlaceHolder 2"/>
          <p:cNvSpPr>
            <a:spLocks noGrp="1"/>
          </p:cNvSpPr>
          <p:nvPr>
            <p:ph type="body"/>
          </p:nvPr>
        </p:nvSpPr>
        <p:spPr>
          <a:xfrm>
            <a:off x="503640" y="1768680"/>
            <a:ext cx="4426560" cy="4384800"/>
          </a:xfrm>
          <a:prstGeom prst="rect">
            <a:avLst/>
          </a:prstGeom>
        </p:spPr>
        <p:txBody>
          <a:bodyPr lIns="0" tIns="0" rIns="0" bIns="0">
            <a:spAutoFit/>
          </a:bodyPr>
          <a:lstStyle/>
          <a:p>
            <a:endParaRPr lang="en-US" sz="3200" b="0" strike="noStrike" spc="-1">
              <a:latin typeface="Arial" panose="020B0604020202020204"/>
            </a:endParaRPr>
          </a:p>
        </p:txBody>
      </p:sp>
      <p:sp>
        <p:nvSpPr>
          <p:cNvPr id="52" name="PlaceHolder 3"/>
          <p:cNvSpPr>
            <a:spLocks noGrp="1"/>
          </p:cNvSpPr>
          <p:nvPr>
            <p:ph type="body"/>
          </p:nvPr>
        </p:nvSpPr>
        <p:spPr>
          <a:xfrm>
            <a:off x="5151960" y="1768680"/>
            <a:ext cx="442656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3640" y="301320"/>
            <a:ext cx="9071280" cy="585036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56" name="PlaceHolder 2"/>
          <p:cNvSpPr>
            <a:spLocks noGrp="1"/>
          </p:cNvSpPr>
          <p:nvPr>
            <p:ph type="body"/>
          </p:nvPr>
        </p:nvSpPr>
        <p:spPr>
          <a:xfrm>
            <a:off x="503640" y="1768680"/>
            <a:ext cx="4426560" cy="2091240"/>
          </a:xfrm>
          <a:prstGeom prst="rect">
            <a:avLst/>
          </a:prstGeom>
        </p:spPr>
        <p:txBody>
          <a:bodyPr lIns="0" tIns="0" rIns="0" bIns="0">
            <a:spAutoFit/>
          </a:bodyPr>
          <a:lstStyle/>
          <a:p>
            <a:endParaRPr lang="en-US" sz="3200" b="0" strike="noStrike" spc="-1">
              <a:latin typeface="Arial" panose="020B0604020202020204"/>
            </a:endParaRPr>
          </a:p>
        </p:txBody>
      </p:sp>
      <p:sp>
        <p:nvSpPr>
          <p:cNvPr id="57" name="PlaceHolder 3"/>
          <p:cNvSpPr>
            <a:spLocks noGrp="1"/>
          </p:cNvSpPr>
          <p:nvPr>
            <p:ph type="body"/>
          </p:nvPr>
        </p:nvSpPr>
        <p:spPr>
          <a:xfrm>
            <a:off x="5151960" y="1768680"/>
            <a:ext cx="4426560" cy="4384800"/>
          </a:xfrm>
          <a:prstGeom prst="rect">
            <a:avLst/>
          </a:prstGeom>
        </p:spPr>
        <p:txBody>
          <a:bodyPr lIns="0" tIns="0" rIns="0" bIns="0">
            <a:spAutoFit/>
          </a:bodyPr>
          <a:lstStyle/>
          <a:p>
            <a:endParaRPr lang="en-US" sz="3200" b="0" strike="noStrike" spc="-1">
              <a:latin typeface="Arial" panose="020B0604020202020204"/>
            </a:endParaRPr>
          </a:p>
        </p:txBody>
      </p:sp>
      <p:sp>
        <p:nvSpPr>
          <p:cNvPr id="58" name="PlaceHolder 4"/>
          <p:cNvSpPr>
            <a:spLocks noGrp="1"/>
          </p:cNvSpPr>
          <p:nvPr>
            <p:ph type="body"/>
          </p:nvPr>
        </p:nvSpPr>
        <p:spPr>
          <a:xfrm>
            <a:off x="503640" y="4059000"/>
            <a:ext cx="442656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6" name="PlaceHolder 2"/>
          <p:cNvSpPr>
            <a:spLocks noGrp="1"/>
          </p:cNvSpPr>
          <p:nvPr>
            <p:ph type="subTitle"/>
          </p:nvPr>
        </p:nvSpPr>
        <p:spPr>
          <a:xfrm>
            <a:off x="503640" y="1768680"/>
            <a:ext cx="9071280" cy="438480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60" name="PlaceHolder 2"/>
          <p:cNvSpPr>
            <a:spLocks noGrp="1"/>
          </p:cNvSpPr>
          <p:nvPr>
            <p:ph type="body"/>
          </p:nvPr>
        </p:nvSpPr>
        <p:spPr>
          <a:xfrm>
            <a:off x="503640" y="1768680"/>
            <a:ext cx="4426560" cy="4384800"/>
          </a:xfrm>
          <a:prstGeom prst="rect">
            <a:avLst/>
          </a:prstGeom>
        </p:spPr>
        <p:txBody>
          <a:bodyPr lIns="0" tIns="0" rIns="0" bIns="0">
            <a:spAutoFit/>
          </a:bodyPr>
          <a:lstStyle/>
          <a:p>
            <a:endParaRPr lang="en-US" sz="3200" b="0" strike="noStrike" spc="-1">
              <a:latin typeface="Arial" panose="020B0604020202020204"/>
            </a:endParaRPr>
          </a:p>
        </p:txBody>
      </p:sp>
      <p:sp>
        <p:nvSpPr>
          <p:cNvPr id="61" name="PlaceHolder 3"/>
          <p:cNvSpPr>
            <a:spLocks noGrp="1"/>
          </p:cNvSpPr>
          <p:nvPr>
            <p:ph type="body"/>
          </p:nvPr>
        </p:nvSpPr>
        <p:spPr>
          <a:xfrm>
            <a:off x="5151960" y="1768680"/>
            <a:ext cx="4426560" cy="2091240"/>
          </a:xfrm>
          <a:prstGeom prst="rect">
            <a:avLst/>
          </a:prstGeom>
        </p:spPr>
        <p:txBody>
          <a:bodyPr lIns="0" tIns="0" rIns="0" bIns="0">
            <a:spAutoFit/>
          </a:bodyPr>
          <a:lstStyle/>
          <a:p>
            <a:endParaRPr lang="en-US" sz="3200" b="0" strike="noStrike" spc="-1">
              <a:latin typeface="Arial" panose="020B0604020202020204"/>
            </a:endParaRPr>
          </a:p>
        </p:txBody>
      </p:sp>
      <p:sp>
        <p:nvSpPr>
          <p:cNvPr id="62" name="PlaceHolder 4"/>
          <p:cNvSpPr>
            <a:spLocks noGrp="1"/>
          </p:cNvSpPr>
          <p:nvPr>
            <p:ph type="body"/>
          </p:nvPr>
        </p:nvSpPr>
        <p:spPr>
          <a:xfrm>
            <a:off x="5151960" y="4059000"/>
            <a:ext cx="442656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64" name="PlaceHolder 2"/>
          <p:cNvSpPr>
            <a:spLocks noGrp="1"/>
          </p:cNvSpPr>
          <p:nvPr>
            <p:ph type="body"/>
          </p:nvPr>
        </p:nvSpPr>
        <p:spPr>
          <a:xfrm>
            <a:off x="503640" y="1768680"/>
            <a:ext cx="4426560" cy="2091240"/>
          </a:xfrm>
          <a:prstGeom prst="rect">
            <a:avLst/>
          </a:prstGeom>
        </p:spPr>
        <p:txBody>
          <a:bodyPr lIns="0" tIns="0" rIns="0" bIns="0">
            <a:spAutoFit/>
          </a:bodyPr>
          <a:lstStyle/>
          <a:p>
            <a:endParaRPr lang="en-US" sz="3200" b="0" strike="noStrike" spc="-1">
              <a:latin typeface="Arial" panose="020B0604020202020204"/>
            </a:endParaRPr>
          </a:p>
        </p:txBody>
      </p:sp>
      <p:sp>
        <p:nvSpPr>
          <p:cNvPr id="65" name="PlaceHolder 3"/>
          <p:cNvSpPr>
            <a:spLocks noGrp="1"/>
          </p:cNvSpPr>
          <p:nvPr>
            <p:ph type="body"/>
          </p:nvPr>
        </p:nvSpPr>
        <p:spPr>
          <a:xfrm>
            <a:off x="5151960" y="1768680"/>
            <a:ext cx="4426560" cy="2091240"/>
          </a:xfrm>
          <a:prstGeom prst="rect">
            <a:avLst/>
          </a:prstGeom>
        </p:spPr>
        <p:txBody>
          <a:bodyPr lIns="0" tIns="0" rIns="0" bIns="0">
            <a:spAutoFit/>
          </a:bodyPr>
          <a:lstStyle/>
          <a:p>
            <a:endParaRPr lang="en-US" sz="3200" b="0" strike="noStrike" spc="-1">
              <a:latin typeface="Arial" panose="020B0604020202020204"/>
            </a:endParaRPr>
          </a:p>
        </p:txBody>
      </p:sp>
      <p:sp>
        <p:nvSpPr>
          <p:cNvPr id="66" name="PlaceHolder 4"/>
          <p:cNvSpPr>
            <a:spLocks noGrp="1"/>
          </p:cNvSpPr>
          <p:nvPr>
            <p:ph type="body"/>
          </p:nvPr>
        </p:nvSpPr>
        <p:spPr>
          <a:xfrm>
            <a:off x="503640" y="4059000"/>
            <a:ext cx="907128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68" name="PlaceHolder 2"/>
          <p:cNvSpPr>
            <a:spLocks noGrp="1"/>
          </p:cNvSpPr>
          <p:nvPr>
            <p:ph type="body"/>
          </p:nvPr>
        </p:nvSpPr>
        <p:spPr>
          <a:xfrm>
            <a:off x="503640" y="1768680"/>
            <a:ext cx="90712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69" name="PlaceHolder 3"/>
          <p:cNvSpPr>
            <a:spLocks noGrp="1"/>
          </p:cNvSpPr>
          <p:nvPr>
            <p:ph type="body"/>
          </p:nvPr>
        </p:nvSpPr>
        <p:spPr>
          <a:xfrm>
            <a:off x="503640" y="4059000"/>
            <a:ext cx="907128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71" name="PlaceHolder 2"/>
          <p:cNvSpPr>
            <a:spLocks noGrp="1"/>
          </p:cNvSpPr>
          <p:nvPr>
            <p:ph type="body"/>
          </p:nvPr>
        </p:nvSpPr>
        <p:spPr>
          <a:xfrm>
            <a:off x="503640" y="1768680"/>
            <a:ext cx="4426560" cy="2091240"/>
          </a:xfrm>
          <a:prstGeom prst="rect">
            <a:avLst/>
          </a:prstGeom>
        </p:spPr>
        <p:txBody>
          <a:bodyPr lIns="0" tIns="0" rIns="0" bIns="0">
            <a:spAutoFit/>
          </a:bodyPr>
          <a:lstStyle/>
          <a:p>
            <a:endParaRPr lang="en-US" sz="3200" b="0" strike="noStrike" spc="-1">
              <a:latin typeface="Arial" panose="020B0604020202020204"/>
            </a:endParaRPr>
          </a:p>
        </p:txBody>
      </p:sp>
      <p:sp>
        <p:nvSpPr>
          <p:cNvPr id="72" name="PlaceHolder 3"/>
          <p:cNvSpPr>
            <a:spLocks noGrp="1"/>
          </p:cNvSpPr>
          <p:nvPr>
            <p:ph type="body"/>
          </p:nvPr>
        </p:nvSpPr>
        <p:spPr>
          <a:xfrm>
            <a:off x="5151960" y="1768680"/>
            <a:ext cx="4426560" cy="2091240"/>
          </a:xfrm>
          <a:prstGeom prst="rect">
            <a:avLst/>
          </a:prstGeom>
        </p:spPr>
        <p:txBody>
          <a:bodyPr lIns="0" tIns="0" rIns="0" bIns="0">
            <a:spAutoFit/>
          </a:bodyPr>
          <a:lstStyle/>
          <a:p>
            <a:endParaRPr lang="en-US" sz="3200" b="0" strike="noStrike" spc="-1">
              <a:latin typeface="Arial" panose="020B0604020202020204"/>
            </a:endParaRPr>
          </a:p>
        </p:txBody>
      </p:sp>
      <p:sp>
        <p:nvSpPr>
          <p:cNvPr id="73" name="PlaceHolder 4"/>
          <p:cNvSpPr>
            <a:spLocks noGrp="1"/>
          </p:cNvSpPr>
          <p:nvPr>
            <p:ph type="body"/>
          </p:nvPr>
        </p:nvSpPr>
        <p:spPr>
          <a:xfrm>
            <a:off x="503640" y="4059000"/>
            <a:ext cx="4426560" cy="2091240"/>
          </a:xfrm>
          <a:prstGeom prst="rect">
            <a:avLst/>
          </a:prstGeom>
        </p:spPr>
        <p:txBody>
          <a:bodyPr lIns="0" tIns="0" rIns="0" bIns="0">
            <a:spAutoFit/>
          </a:bodyPr>
          <a:lstStyle/>
          <a:p>
            <a:endParaRPr lang="en-US" sz="3200" b="0" strike="noStrike" spc="-1">
              <a:latin typeface="Arial" panose="020B0604020202020204"/>
            </a:endParaRPr>
          </a:p>
        </p:txBody>
      </p:sp>
      <p:sp>
        <p:nvSpPr>
          <p:cNvPr id="74" name="PlaceHolder 5"/>
          <p:cNvSpPr>
            <a:spLocks noGrp="1"/>
          </p:cNvSpPr>
          <p:nvPr>
            <p:ph type="body"/>
          </p:nvPr>
        </p:nvSpPr>
        <p:spPr>
          <a:xfrm>
            <a:off x="5151960" y="4059000"/>
            <a:ext cx="442656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76" name="PlaceHolder 2"/>
          <p:cNvSpPr>
            <a:spLocks noGrp="1"/>
          </p:cNvSpPr>
          <p:nvPr>
            <p:ph type="body"/>
          </p:nvPr>
        </p:nvSpPr>
        <p:spPr>
          <a:xfrm>
            <a:off x="503640" y="176868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77" name="PlaceHolder 3"/>
          <p:cNvSpPr>
            <a:spLocks noGrp="1"/>
          </p:cNvSpPr>
          <p:nvPr>
            <p:ph type="body"/>
          </p:nvPr>
        </p:nvSpPr>
        <p:spPr>
          <a:xfrm>
            <a:off x="3570840" y="176868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78" name="PlaceHolder 4"/>
          <p:cNvSpPr>
            <a:spLocks noGrp="1"/>
          </p:cNvSpPr>
          <p:nvPr>
            <p:ph type="body"/>
          </p:nvPr>
        </p:nvSpPr>
        <p:spPr>
          <a:xfrm>
            <a:off x="6637680" y="176868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79" name="PlaceHolder 5"/>
          <p:cNvSpPr>
            <a:spLocks noGrp="1"/>
          </p:cNvSpPr>
          <p:nvPr>
            <p:ph type="body"/>
          </p:nvPr>
        </p:nvSpPr>
        <p:spPr>
          <a:xfrm>
            <a:off x="503640" y="405900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80" name="PlaceHolder 6"/>
          <p:cNvSpPr>
            <a:spLocks noGrp="1"/>
          </p:cNvSpPr>
          <p:nvPr>
            <p:ph type="body"/>
          </p:nvPr>
        </p:nvSpPr>
        <p:spPr>
          <a:xfrm>
            <a:off x="3570840" y="405900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81" name="PlaceHolder 7"/>
          <p:cNvSpPr>
            <a:spLocks noGrp="1"/>
          </p:cNvSpPr>
          <p:nvPr>
            <p:ph type="body"/>
          </p:nvPr>
        </p:nvSpPr>
        <p:spPr>
          <a:xfrm>
            <a:off x="6637680" y="4059000"/>
            <a:ext cx="292068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8" name="PlaceHolder 2"/>
          <p:cNvSpPr>
            <a:spLocks noGrp="1"/>
          </p:cNvSpPr>
          <p:nvPr>
            <p:ph type="body"/>
          </p:nvPr>
        </p:nvSpPr>
        <p:spPr>
          <a:xfrm>
            <a:off x="503640" y="1768680"/>
            <a:ext cx="907128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0" name="PlaceHolder 2"/>
          <p:cNvSpPr>
            <a:spLocks noGrp="1"/>
          </p:cNvSpPr>
          <p:nvPr>
            <p:ph type="body"/>
          </p:nvPr>
        </p:nvSpPr>
        <p:spPr>
          <a:xfrm>
            <a:off x="503640" y="1768680"/>
            <a:ext cx="4426560" cy="4384800"/>
          </a:xfrm>
          <a:prstGeom prst="rect">
            <a:avLst/>
          </a:prstGeom>
        </p:spPr>
        <p:txBody>
          <a:bodyPr lIns="0" tIns="0" rIns="0" bIns="0">
            <a:spAutoFit/>
          </a:bodyPr>
          <a:lstStyle/>
          <a:p>
            <a:endParaRPr lang="en-US" sz="3200" b="0" strike="noStrike" spc="-1">
              <a:latin typeface="Arial" panose="020B0604020202020204"/>
            </a:endParaRPr>
          </a:p>
        </p:txBody>
      </p:sp>
      <p:sp>
        <p:nvSpPr>
          <p:cNvPr id="11" name="PlaceHolder 3"/>
          <p:cNvSpPr>
            <a:spLocks noGrp="1"/>
          </p:cNvSpPr>
          <p:nvPr>
            <p:ph type="body"/>
          </p:nvPr>
        </p:nvSpPr>
        <p:spPr>
          <a:xfrm>
            <a:off x="5151960" y="1768680"/>
            <a:ext cx="442656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301320"/>
            <a:ext cx="9071280" cy="585036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5" name="PlaceHolder 2"/>
          <p:cNvSpPr>
            <a:spLocks noGrp="1"/>
          </p:cNvSpPr>
          <p:nvPr>
            <p:ph type="body"/>
          </p:nvPr>
        </p:nvSpPr>
        <p:spPr>
          <a:xfrm>
            <a:off x="503640" y="1768680"/>
            <a:ext cx="4426560" cy="2091240"/>
          </a:xfrm>
          <a:prstGeom prst="rect">
            <a:avLst/>
          </a:prstGeom>
        </p:spPr>
        <p:txBody>
          <a:bodyPr lIns="0" tIns="0" rIns="0" bIns="0">
            <a:spAutoFit/>
          </a:bodyPr>
          <a:lstStyle/>
          <a:p>
            <a:endParaRPr lang="en-US" sz="3200" b="0" strike="noStrike" spc="-1">
              <a:latin typeface="Arial" panose="020B0604020202020204"/>
            </a:endParaRPr>
          </a:p>
        </p:txBody>
      </p:sp>
      <p:sp>
        <p:nvSpPr>
          <p:cNvPr id="16" name="PlaceHolder 3"/>
          <p:cNvSpPr>
            <a:spLocks noGrp="1"/>
          </p:cNvSpPr>
          <p:nvPr>
            <p:ph type="body"/>
          </p:nvPr>
        </p:nvSpPr>
        <p:spPr>
          <a:xfrm>
            <a:off x="5151960" y="1768680"/>
            <a:ext cx="4426560" cy="4384800"/>
          </a:xfrm>
          <a:prstGeom prst="rect">
            <a:avLst/>
          </a:prstGeom>
        </p:spPr>
        <p:txBody>
          <a:bodyPr lIns="0" tIns="0" rIns="0" bIns="0">
            <a:spAutoFit/>
          </a:bodyPr>
          <a:lstStyle/>
          <a:p>
            <a:endParaRPr lang="en-US" sz="3200" b="0" strike="noStrike" spc="-1">
              <a:latin typeface="Arial" panose="020B0604020202020204"/>
            </a:endParaRPr>
          </a:p>
        </p:txBody>
      </p:sp>
      <p:sp>
        <p:nvSpPr>
          <p:cNvPr id="17" name="PlaceHolder 4"/>
          <p:cNvSpPr>
            <a:spLocks noGrp="1"/>
          </p:cNvSpPr>
          <p:nvPr>
            <p:ph type="body"/>
          </p:nvPr>
        </p:nvSpPr>
        <p:spPr>
          <a:xfrm>
            <a:off x="503640" y="4059000"/>
            <a:ext cx="442656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9" name="PlaceHolder 2"/>
          <p:cNvSpPr>
            <a:spLocks noGrp="1"/>
          </p:cNvSpPr>
          <p:nvPr>
            <p:ph type="body"/>
          </p:nvPr>
        </p:nvSpPr>
        <p:spPr>
          <a:xfrm>
            <a:off x="503640" y="1768680"/>
            <a:ext cx="4426560" cy="4384800"/>
          </a:xfrm>
          <a:prstGeom prst="rect">
            <a:avLst/>
          </a:prstGeom>
        </p:spPr>
        <p:txBody>
          <a:bodyPr lIns="0" tIns="0" rIns="0" bIns="0">
            <a:spAutoFit/>
          </a:bodyPr>
          <a:lstStyle/>
          <a:p>
            <a:endParaRPr lang="en-US" sz="3200" b="0" strike="noStrike" spc="-1">
              <a:latin typeface="Arial" panose="020B0604020202020204"/>
            </a:endParaRPr>
          </a:p>
        </p:txBody>
      </p:sp>
      <p:sp>
        <p:nvSpPr>
          <p:cNvPr id="20" name="PlaceHolder 3"/>
          <p:cNvSpPr>
            <a:spLocks noGrp="1"/>
          </p:cNvSpPr>
          <p:nvPr>
            <p:ph type="body"/>
          </p:nvPr>
        </p:nvSpPr>
        <p:spPr>
          <a:xfrm>
            <a:off x="5151960" y="1768680"/>
            <a:ext cx="442656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1" name="PlaceHolder 4"/>
          <p:cNvSpPr>
            <a:spLocks noGrp="1"/>
          </p:cNvSpPr>
          <p:nvPr>
            <p:ph type="body"/>
          </p:nvPr>
        </p:nvSpPr>
        <p:spPr>
          <a:xfrm>
            <a:off x="5151960" y="4059000"/>
            <a:ext cx="442656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301320"/>
            <a:ext cx="9071280" cy="126180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23" name="PlaceHolder 2"/>
          <p:cNvSpPr>
            <a:spLocks noGrp="1"/>
          </p:cNvSpPr>
          <p:nvPr>
            <p:ph type="body"/>
          </p:nvPr>
        </p:nvSpPr>
        <p:spPr>
          <a:xfrm>
            <a:off x="503640" y="1768680"/>
            <a:ext cx="442656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4" name="PlaceHolder 3"/>
          <p:cNvSpPr>
            <a:spLocks noGrp="1"/>
          </p:cNvSpPr>
          <p:nvPr>
            <p:ph type="body"/>
          </p:nvPr>
        </p:nvSpPr>
        <p:spPr>
          <a:xfrm>
            <a:off x="5151960" y="1768680"/>
            <a:ext cx="442656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5" name="PlaceHolder 4"/>
          <p:cNvSpPr>
            <a:spLocks noGrp="1"/>
          </p:cNvSpPr>
          <p:nvPr>
            <p:ph type="body"/>
          </p:nvPr>
        </p:nvSpPr>
        <p:spPr>
          <a:xfrm>
            <a:off x="503640" y="4059000"/>
            <a:ext cx="907128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216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lstStyle/>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lstStyle/>
          <a:p>
            <a:r>
              <a:rPr lang="en-US" sz="1400" b="0" strike="noStrike" spc="-1">
                <a:latin typeface="Times New Roman" panose="02020603050405020304"/>
              </a:rPr>
              <a:t>&lt;date/time&gt;</a:t>
            </a: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lstStyle/>
          <a:p>
            <a:pPr algn="ctr"/>
            <a:r>
              <a:rPr lang="en-US" sz="1400" b="0" strike="noStrike" spc="-1">
                <a:latin typeface="Times New Roman" panose="02020603050405020304"/>
              </a:rPr>
              <a:t>&lt;footer&gt;</a:t>
            </a: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lstStyle/>
          <a:p>
            <a:pPr algn="r"/>
            <a:fld id="{F72372F0-3CE8-474A-B77D-FE0A81D7571C}"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503640" y="6887160"/>
            <a:ext cx="2348280" cy="521280"/>
          </a:xfrm>
          <a:prstGeom prst="rect">
            <a:avLst/>
          </a:prstGeom>
        </p:spPr>
        <p:txBody>
          <a:bodyPr lIns="0" tIns="0" rIns="0" bIns="0">
            <a:noAutofit/>
          </a:bodyPr>
          <a:lstStyle/>
          <a:p>
            <a:endParaRPr lang="en-US" sz="2400" b="0" strike="noStrike" spc="-1">
              <a:latin typeface="Times New Roman" panose="02020603050405020304"/>
            </a:endParaRPr>
          </a:p>
        </p:txBody>
      </p:sp>
      <p:sp>
        <p:nvSpPr>
          <p:cNvPr id="42" name="PlaceHolder 2"/>
          <p:cNvSpPr>
            <a:spLocks noGrp="1"/>
          </p:cNvSpPr>
          <p:nvPr>
            <p:ph type="ftr"/>
          </p:nvPr>
        </p:nvSpPr>
        <p:spPr>
          <a:xfrm>
            <a:off x="3447000" y="6887160"/>
            <a:ext cx="3194640" cy="521280"/>
          </a:xfrm>
          <a:prstGeom prst="rect">
            <a:avLst/>
          </a:prstGeom>
        </p:spPr>
        <p:txBody>
          <a:bodyPr lIns="0" tIns="0" rIns="0" bIns="0" anchorCtr="1">
            <a:noAutofit/>
          </a:bodyPr>
          <a:lstStyle/>
          <a:p>
            <a:endParaRPr lang="en-US" sz="2400" b="0" strike="noStrike" spc="-1">
              <a:latin typeface="Times New Roman" panose="02020603050405020304"/>
            </a:endParaRPr>
          </a:p>
        </p:txBody>
      </p:sp>
      <p:sp>
        <p:nvSpPr>
          <p:cNvPr id="43" name="PlaceHolder 3"/>
          <p:cNvSpPr>
            <a:spLocks noGrp="1"/>
          </p:cNvSpPr>
          <p:nvPr>
            <p:ph type="sldNum"/>
          </p:nvPr>
        </p:nvSpPr>
        <p:spPr>
          <a:xfrm>
            <a:off x="7226640" y="6887160"/>
            <a:ext cx="2348280" cy="521280"/>
          </a:xfrm>
          <a:prstGeom prst="rect">
            <a:avLst/>
          </a:prstGeom>
        </p:spPr>
        <p:txBody>
          <a:bodyPr lIns="0" tIns="0" rIns="0" bIns="0">
            <a:noAutofit/>
          </a:bodyPr>
          <a:lstStyle/>
          <a:p>
            <a:pPr algn="r">
              <a:lnSpc>
                <a:spcPct val="100000"/>
              </a:lnSpc>
            </a:pPr>
            <a:fld id="{45C93FE2-4B31-4AD6-A661-54CB4469ABE2}" type="slidenum">
              <a:rPr lang="en-US" sz="1400" b="0" strike="noStrike" spc="-1">
                <a:solidFill>
                  <a:srgbClr val="000000"/>
                </a:solidFill>
                <a:latin typeface="Times New Roman" panose="02020603050405020304"/>
                <a:ea typeface="Lucida Sans Unicode" panose="020B0602030504020204"/>
              </a:rPr>
              <a:t>‹#›</a:t>
            </a:fld>
            <a:endParaRPr lang="en-US" sz="1400" b="0" strike="noStrike" spc="-1">
              <a:latin typeface="Times New Roman" panose="02020603050405020304"/>
            </a:endParaRPr>
          </a:p>
        </p:txBody>
      </p:sp>
      <p:sp>
        <p:nvSpPr>
          <p:cNvPr id="44" name="PlaceHolder 4"/>
          <p:cNvSpPr>
            <a:spLocks noGrp="1"/>
          </p:cNvSpPr>
          <p:nvPr>
            <p:ph type="title"/>
          </p:nvPr>
        </p:nvSpPr>
        <p:spPr>
          <a:xfrm>
            <a:off x="503640" y="301320"/>
            <a:ext cx="9071280" cy="12618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p>
        </p:txBody>
      </p:sp>
      <p:sp>
        <p:nvSpPr>
          <p:cNvPr id="45" name="PlaceHolder 5"/>
          <p:cNvSpPr>
            <a:spLocks noGrp="1"/>
          </p:cNvSpPr>
          <p:nvPr>
            <p:ph type="body"/>
          </p:nvPr>
        </p:nvSpPr>
        <p:spPr>
          <a:xfrm>
            <a:off x="503640" y="1768680"/>
            <a:ext cx="9071280" cy="4384800"/>
          </a:xfrm>
          <a:prstGeom prst="rect">
            <a:avLst/>
          </a:prstGeom>
        </p:spPr>
        <p:txBody>
          <a:bodyPr lIns="0" tIns="0" rIns="0" bIns="0">
            <a:spAutoFit/>
          </a:bodyPr>
          <a:lstStyle/>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3640" y="301320"/>
            <a:ext cx="9070920" cy="1262160"/>
          </a:xfrm>
          <a:prstGeom prst="rect">
            <a:avLst/>
          </a:prstGeom>
          <a:noFill/>
          <a:ln>
            <a:noFill/>
          </a:ln>
        </p:spPr>
        <p:txBody>
          <a:bodyPr lIns="0" tIns="0" rIns="0" bIns="0" anchor="ctr" anchorCtr="1">
            <a:noAutofit/>
          </a:bodyPr>
          <a:lstStyle/>
          <a:p>
            <a:pPr algn="ctr">
              <a:lnSpc>
                <a:spcPct val="100000"/>
              </a:lnSpc>
            </a:pPr>
            <a:r>
              <a:rPr lang="en-US" sz="4400" b="0" strike="noStrike" spc="-1">
                <a:solidFill>
                  <a:srgbClr val="000000"/>
                </a:solidFill>
                <a:latin typeface="Arial" panose="020B0604020202020204"/>
                <a:ea typeface="Microsoft YaHei" panose="020B0503020204020204" charset="-122"/>
              </a:rPr>
              <a:t>Java EE</a:t>
            </a:r>
            <a:endParaRPr lang="en-US" sz="4400" b="0" strike="noStrike" spc="-1">
              <a:latin typeface="Arial" panose="020B0604020202020204"/>
            </a:endParaRPr>
          </a:p>
        </p:txBody>
      </p:sp>
      <p:sp>
        <p:nvSpPr>
          <p:cNvPr id="83" name="TextShape 2"/>
          <p:cNvSpPr txBox="1"/>
          <p:nvPr/>
        </p:nvSpPr>
        <p:spPr>
          <a:xfrm>
            <a:off x="647824" y="1331565"/>
            <a:ext cx="9289032" cy="5832648"/>
          </a:xfrm>
          <a:prstGeom prst="rect">
            <a:avLst/>
          </a:prstGeom>
          <a:noFill/>
          <a:ln>
            <a:noFill/>
          </a:ln>
        </p:spPr>
        <p:txBody>
          <a:bodyPr lIns="0" tIns="0" rIns="0" bIns="0">
            <a:noAutofit/>
          </a:bodyPr>
          <a:lstStyle/>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dirty="0">
                <a:solidFill>
                  <a:srgbClr val="000000"/>
                </a:solidFill>
                <a:latin typeface="Arial" panose="020B0604020202020204"/>
                <a:ea typeface="Microsoft YaHei" panose="020B0503020204020204" charset="-122"/>
              </a:rPr>
              <a:t>J2EE architecture</a:t>
            </a:r>
            <a:endParaRPr lang="en-US" sz="3200" b="0" strike="noStrike" spc="-1" dirty="0">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dirty="0">
                <a:solidFill>
                  <a:srgbClr val="000000"/>
                </a:solidFill>
                <a:latin typeface="Arial" panose="020B0604020202020204"/>
                <a:ea typeface="Microsoft YaHei" panose="020B0503020204020204" charset="-122"/>
              </a:rPr>
              <a:t>Interceptor</a:t>
            </a:r>
            <a:endParaRPr lang="en-US" sz="3200" b="0" strike="noStrike" spc="-1" dirty="0">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dirty="0" err="1">
                <a:solidFill>
                  <a:srgbClr val="000000"/>
                </a:solidFill>
                <a:latin typeface="Arial" panose="020B0604020202020204"/>
                <a:ea typeface="Microsoft YaHei" panose="020B0503020204020204" charset="-122"/>
              </a:rPr>
              <a:t>Stateful</a:t>
            </a:r>
            <a:r>
              <a:rPr lang="en-US" sz="3200" b="0" strike="noStrike" spc="-1" dirty="0">
                <a:solidFill>
                  <a:srgbClr val="000000"/>
                </a:solidFill>
                <a:latin typeface="Arial" panose="020B0604020202020204"/>
                <a:ea typeface="Microsoft YaHei" panose="020B0503020204020204" charset="-122"/>
              </a:rPr>
              <a:t> </a:t>
            </a:r>
            <a:r>
              <a:rPr lang="en-US" sz="3200" b="0" strike="noStrike" spc="-1" dirty="0" err="1">
                <a:solidFill>
                  <a:srgbClr val="000000"/>
                </a:solidFill>
                <a:latin typeface="Arial" panose="020B0604020202020204"/>
                <a:ea typeface="Microsoft YaHei" panose="020B0503020204020204" charset="-122"/>
              </a:rPr>
              <a:t>vs</a:t>
            </a:r>
            <a:r>
              <a:rPr lang="en-US" sz="3200" b="0" strike="noStrike" spc="-1" dirty="0">
                <a:solidFill>
                  <a:srgbClr val="000000"/>
                </a:solidFill>
                <a:latin typeface="Arial" panose="020B0604020202020204"/>
                <a:ea typeface="Microsoft YaHei" panose="020B0503020204020204" charset="-122"/>
              </a:rPr>
              <a:t> Stateless</a:t>
            </a:r>
            <a:endParaRPr lang="en-US" sz="3200" b="0" strike="noStrike" spc="-1" dirty="0">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dirty="0">
                <a:solidFill>
                  <a:srgbClr val="000000"/>
                </a:solidFill>
                <a:latin typeface="Arial" panose="020B0604020202020204"/>
                <a:ea typeface="Microsoft YaHei" panose="020B0503020204020204" charset="-122"/>
              </a:rPr>
              <a:t>JPA </a:t>
            </a:r>
            <a:r>
              <a:rPr lang="en-US" sz="3200" b="0" strike="noStrike" spc="-1" dirty="0" err="1">
                <a:solidFill>
                  <a:srgbClr val="000000"/>
                </a:solidFill>
                <a:latin typeface="Arial" panose="020B0604020202020204"/>
                <a:ea typeface="Microsoft YaHei" panose="020B0503020204020204" charset="-122"/>
              </a:rPr>
              <a:t>vs</a:t>
            </a:r>
            <a:r>
              <a:rPr lang="en-US" sz="3200" b="0" strike="noStrike" spc="-1" dirty="0">
                <a:solidFill>
                  <a:srgbClr val="000000"/>
                </a:solidFill>
                <a:latin typeface="Arial" panose="020B0604020202020204"/>
                <a:ea typeface="Microsoft YaHei" panose="020B0503020204020204" charset="-122"/>
              </a:rPr>
              <a:t> Hibernate</a:t>
            </a:r>
            <a:endParaRPr lang="en-US" sz="3200" b="0" strike="noStrike" spc="-1" dirty="0">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dirty="0" err="1">
                <a:solidFill>
                  <a:srgbClr val="000000"/>
                </a:solidFill>
                <a:latin typeface="Arial" panose="020B0604020202020204"/>
                <a:ea typeface="Microsoft YaHei" panose="020B0503020204020204" charset="-122"/>
              </a:rPr>
              <a:t>EntityManager</a:t>
            </a:r>
            <a:r>
              <a:rPr lang="en-US" sz="3200" b="0" strike="noStrike" spc="-1" dirty="0">
                <a:solidFill>
                  <a:srgbClr val="000000"/>
                </a:solidFill>
                <a:latin typeface="Arial" panose="020B0604020202020204"/>
                <a:ea typeface="Microsoft YaHei" panose="020B0503020204020204" charset="-122"/>
              </a:rPr>
              <a:t> </a:t>
            </a:r>
            <a:r>
              <a:rPr lang="en-US" sz="3200" b="0" strike="noStrike" spc="-1" dirty="0" err="1">
                <a:solidFill>
                  <a:srgbClr val="000000"/>
                </a:solidFill>
                <a:latin typeface="Arial" panose="020B0604020202020204"/>
                <a:ea typeface="Microsoft YaHei" panose="020B0503020204020204" charset="-122"/>
              </a:rPr>
              <a:t>vs</a:t>
            </a:r>
            <a:r>
              <a:rPr lang="en-US" sz="3200" b="0" strike="noStrike" spc="-1" dirty="0">
                <a:solidFill>
                  <a:srgbClr val="000000"/>
                </a:solidFill>
                <a:latin typeface="Arial" panose="020B0604020202020204"/>
                <a:ea typeface="Microsoft YaHei" panose="020B0503020204020204" charset="-122"/>
              </a:rPr>
              <a:t> Hibernate Session</a:t>
            </a:r>
            <a:endParaRPr lang="en-US" sz="3200" b="0" strike="noStrike" spc="-1" dirty="0">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dirty="0" err="1">
                <a:solidFill>
                  <a:srgbClr val="000000"/>
                </a:solidFill>
                <a:latin typeface="Arial" panose="020B0604020202020204"/>
                <a:ea typeface="Microsoft YaHei" panose="020B0503020204020204" charset="-122"/>
              </a:rPr>
              <a:t>FetchType</a:t>
            </a:r>
            <a:r>
              <a:rPr lang="en-US" sz="3200" b="0" strike="noStrike" spc="-1" dirty="0">
                <a:solidFill>
                  <a:srgbClr val="000000"/>
                </a:solidFill>
                <a:latin typeface="Arial" panose="020B0604020202020204"/>
                <a:ea typeface="Microsoft YaHei" panose="020B0503020204020204" charset="-122"/>
              </a:rPr>
              <a:t>? Lazy loading </a:t>
            </a:r>
            <a:r>
              <a:rPr lang="en-US" sz="3200" b="0" strike="noStrike" spc="-1" dirty="0" err="1">
                <a:solidFill>
                  <a:srgbClr val="000000"/>
                </a:solidFill>
                <a:latin typeface="Arial" panose="020B0604020202020204"/>
                <a:ea typeface="Microsoft YaHei" panose="020B0503020204020204" charset="-122"/>
              </a:rPr>
              <a:t>vs</a:t>
            </a:r>
            <a:r>
              <a:rPr lang="en-US" sz="3200" b="0" strike="noStrike" spc="-1" dirty="0">
                <a:solidFill>
                  <a:srgbClr val="000000"/>
                </a:solidFill>
                <a:latin typeface="Arial" panose="020B0604020202020204"/>
                <a:ea typeface="Microsoft YaHei" panose="020B0503020204020204" charset="-122"/>
              </a:rPr>
              <a:t> Eager loading</a:t>
            </a:r>
            <a:endParaRPr lang="en-US" sz="3200" b="0" strike="noStrike" spc="-1" dirty="0">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dirty="0">
                <a:solidFill>
                  <a:srgbClr val="000000"/>
                </a:solidFill>
                <a:latin typeface="Arial" panose="020B0604020202020204"/>
                <a:ea typeface="Microsoft YaHei" panose="020B0503020204020204" charset="-122"/>
              </a:rPr>
              <a:t>Hibernate – annotation</a:t>
            </a:r>
            <a:endParaRPr lang="en-US" sz="3200" b="0" strike="noStrike" spc="-1" dirty="0">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dirty="0" err="1">
                <a:solidFill>
                  <a:srgbClr val="000000"/>
                </a:solidFill>
                <a:latin typeface="Arial" panose="020B0604020202020204"/>
                <a:ea typeface="Microsoft YaHei" panose="020B0503020204020204" charset="-122"/>
              </a:rPr>
              <a:t>RESTFul</a:t>
            </a:r>
            <a:r>
              <a:rPr lang="en-US" sz="3200" b="0" strike="noStrike" spc="-1" dirty="0">
                <a:solidFill>
                  <a:srgbClr val="000000"/>
                </a:solidFill>
                <a:latin typeface="Arial" panose="020B0604020202020204"/>
                <a:ea typeface="Microsoft YaHei" panose="020B0503020204020204" charset="-122"/>
              </a:rPr>
              <a:t> Web </a:t>
            </a:r>
            <a:r>
              <a:rPr lang="en-US" sz="3200" b="0" strike="noStrike" spc="-1" dirty="0" smtClean="0">
                <a:solidFill>
                  <a:srgbClr val="000000"/>
                </a:solidFill>
                <a:latin typeface="Arial" panose="020B0604020202020204"/>
                <a:ea typeface="Microsoft YaHei" panose="020B0503020204020204" charset="-122"/>
              </a:rPr>
              <a:t>Services</a:t>
            </a: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dirty="0" smtClean="0">
                <a:latin typeface="Arial" panose="020B0604020202020204"/>
              </a:rPr>
              <a:t>Unit Test</a:t>
            </a:r>
            <a:endParaRPr lang="en-US" sz="3200" b="0" strike="noStrike" spc="-1" dirty="0">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503640" y="301320"/>
            <a:ext cx="9070920" cy="1262160"/>
          </a:xfrm>
          <a:prstGeom prst="rect">
            <a:avLst/>
          </a:prstGeom>
          <a:noFill/>
          <a:ln>
            <a:noFill/>
          </a:ln>
        </p:spPr>
        <p:txBody>
          <a:bodyPr lIns="0" tIns="0" rIns="0" bIns="0" anchor="ctr" anchorCtr="1">
            <a:noAutofit/>
          </a:bodyPr>
          <a:lstStyle/>
          <a:p>
            <a:pPr algn="ctr">
              <a:lnSpc>
                <a:spcPct val="100000"/>
              </a:lnSpc>
            </a:pPr>
            <a:r>
              <a:rPr lang="en-US" sz="4400" b="0" strike="noStrike" spc="-1">
                <a:solidFill>
                  <a:srgbClr val="000000"/>
                </a:solidFill>
                <a:latin typeface="Arial" panose="020B0604020202020204"/>
                <a:ea typeface="Microsoft YaHei" panose="020B0503020204020204" charset="-122"/>
              </a:rPr>
              <a:t>Hibernate</a:t>
            </a:r>
            <a:endParaRPr lang="en-US" sz="4400" b="0" strike="noStrike" spc="-1">
              <a:latin typeface="Arial" panose="020B0604020202020204"/>
            </a:endParaRPr>
          </a:p>
        </p:txBody>
      </p:sp>
      <p:sp>
        <p:nvSpPr>
          <p:cNvPr id="104" name="TextShape 2"/>
          <p:cNvSpPr txBox="1"/>
          <p:nvPr/>
        </p:nvSpPr>
        <p:spPr>
          <a:xfrm>
            <a:off x="503640" y="1769040"/>
            <a:ext cx="9070920" cy="4989600"/>
          </a:xfrm>
          <a:prstGeom prst="rect">
            <a:avLst/>
          </a:prstGeom>
          <a:noFill/>
          <a:ln>
            <a:noFill/>
          </a:ln>
        </p:spPr>
        <p:txBody>
          <a:bodyPr lIns="0" tIns="0" rIns="0" bIns="0">
            <a:noAutofit/>
          </a:bodyPr>
          <a:lstStyle/>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Ngoài Hibernate ra có 1 số framework khác như Open JPA, Eclipselink cũng thực hiện implements JPA nhưng Hibernate được sử dụng phổ biến hơn cả.</a:t>
            </a:r>
            <a:endParaRPr lang="en-US" sz="3200" b="0" strike="noStrike" spc="-1">
              <a:latin typeface="Arial" panose="020B0604020202020204"/>
            </a:endParaRPr>
          </a:p>
        </p:txBody>
      </p:sp>
      <p:pic>
        <p:nvPicPr>
          <p:cNvPr id="105" name="Picture 3"/>
          <p:cNvPicPr/>
          <p:nvPr/>
        </p:nvPicPr>
        <p:blipFill>
          <a:blip r:embed="rId2"/>
          <a:stretch>
            <a:fillRect/>
          </a:stretch>
        </p:blipFill>
        <p:spPr>
          <a:xfrm>
            <a:off x="1279800" y="4206240"/>
            <a:ext cx="7223400" cy="2291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03640" y="301320"/>
            <a:ext cx="9070920" cy="1262160"/>
          </a:xfrm>
          <a:prstGeom prst="rect">
            <a:avLst/>
          </a:prstGeom>
          <a:noFill/>
          <a:ln>
            <a:noFill/>
          </a:ln>
        </p:spPr>
        <p:txBody>
          <a:bodyPr lIns="0" tIns="0" rIns="0" bIns="0" anchor="ctr" anchorCtr="1">
            <a:noAutofit/>
          </a:bodyPr>
          <a:lstStyle/>
          <a:p>
            <a:pPr algn="ctr">
              <a:lnSpc>
                <a:spcPct val="100000"/>
              </a:lnSpc>
            </a:pPr>
            <a:r>
              <a:rPr lang="en-US" sz="4400" b="0" strike="noStrike" spc="-1">
                <a:solidFill>
                  <a:srgbClr val="000000"/>
                </a:solidFill>
                <a:latin typeface="Arial" panose="020B0604020202020204"/>
                <a:ea typeface="Microsoft YaHei" panose="020B0503020204020204" charset="-122"/>
              </a:rPr>
              <a:t>JPA vs Hibernate</a:t>
            </a:r>
            <a:endParaRPr lang="en-US" sz="4400" b="0" strike="noStrike" spc="-1">
              <a:latin typeface="Arial" panose="020B0604020202020204"/>
            </a:endParaRPr>
          </a:p>
        </p:txBody>
      </p:sp>
      <p:sp>
        <p:nvSpPr>
          <p:cNvPr id="107" name="TextShape 2"/>
          <p:cNvSpPr txBox="1"/>
          <p:nvPr/>
        </p:nvSpPr>
        <p:spPr>
          <a:xfrm>
            <a:off x="503640" y="1769040"/>
            <a:ext cx="9070920" cy="4989600"/>
          </a:xfrm>
          <a:prstGeom prst="rect">
            <a:avLst/>
          </a:prstGeom>
          <a:noFill/>
          <a:ln>
            <a:noFill/>
          </a:ln>
        </p:spPr>
        <p:txBody>
          <a:bodyPr lIns="0" tIns="0" rIns="0" bIns="0">
            <a:noAutofit/>
          </a:bodyPr>
          <a:lstStyle/>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JPA is just a specification, meaning there is no implementation.</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Hibernate implements các interface của JPA, định nghĩa đó.</a:t>
            </a:r>
            <a:endParaRPr lang="en-US" sz="32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03640" y="301320"/>
            <a:ext cx="9070920" cy="1262160"/>
          </a:xfrm>
          <a:prstGeom prst="rect">
            <a:avLst/>
          </a:prstGeom>
          <a:noFill/>
          <a:ln>
            <a:noFill/>
          </a:ln>
        </p:spPr>
        <p:txBody>
          <a:bodyPr lIns="0" tIns="0" rIns="0" bIns="0" anchor="ctr" anchorCtr="1">
            <a:noAutofit/>
          </a:bodyPr>
          <a:lstStyle/>
          <a:p>
            <a:pPr algn="ctr">
              <a:lnSpc>
                <a:spcPct val="100000"/>
              </a:lnSpc>
            </a:pPr>
            <a:r>
              <a:rPr lang="en-US" sz="3600" b="0" strike="noStrike" spc="-1">
                <a:solidFill>
                  <a:srgbClr val="000000"/>
                </a:solidFill>
                <a:latin typeface="Arial" panose="020B0604020202020204"/>
                <a:ea typeface="Microsoft YaHei" panose="020B0503020204020204" charset="-122"/>
              </a:rPr>
              <a:t>EntityManager vs Hibernate Session</a:t>
            </a:r>
            <a:endParaRPr lang="en-US" sz="3600" b="0" strike="noStrike" spc="-1">
              <a:latin typeface="Arial" panose="020B0604020202020204"/>
            </a:endParaRPr>
          </a:p>
        </p:txBody>
      </p:sp>
      <p:sp>
        <p:nvSpPr>
          <p:cNvPr id="109" name="TextShape 2"/>
          <p:cNvSpPr txBox="1"/>
          <p:nvPr/>
        </p:nvSpPr>
        <p:spPr>
          <a:xfrm>
            <a:off x="503640" y="1769040"/>
            <a:ext cx="9070920" cy="4989600"/>
          </a:xfrm>
          <a:prstGeom prst="rect">
            <a:avLst/>
          </a:prstGeom>
          <a:noFill/>
          <a:ln>
            <a:noFill/>
          </a:ln>
        </p:spPr>
        <p:txBody>
          <a:bodyPr lIns="0" tIns="0" rIns="0" bIns="0">
            <a:noAutofit/>
          </a:bodyPr>
          <a:lstStyle/>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EntityManager là chuẩn của JPA dùng để thực hiện truy vấn database (thêm, sửa, xóa…). Còn Session chỉ dùng riêng cho Hibernate.</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Tất cả các framwork ORM thừa kế từ JPA đều có thể sử dụng lại EntityManager (mỗi framework có một cách cài đặt lại khác nhau).</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Hibernate cũng cài đặt từ JPA nên ta cũng có thể sử dụng EntityManager với Hibernate.</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Vậy sao lại còn cần Hibernate Session? Có lẽ lúc thực hiện cài đặt lại các interface của JPA, người ta muốn thực hiện nhiều chức năng hơn ban đầu, ví dụ Hibernate Session có những method riêng mà EntityManager không có như saveOrUpdate(), load()...</a:t>
            </a:r>
            <a:endParaRPr lang="en-US" sz="24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503640" y="301320"/>
            <a:ext cx="9070920" cy="1262160"/>
          </a:xfrm>
          <a:prstGeom prst="rect">
            <a:avLst/>
          </a:prstGeom>
          <a:noFill/>
          <a:ln>
            <a:noFill/>
          </a:ln>
        </p:spPr>
        <p:txBody>
          <a:bodyPr lIns="0" tIns="0" rIns="0" bIns="0" anchor="ctr" anchorCtr="1">
            <a:noAutofit/>
          </a:bodyPr>
          <a:lstStyle/>
          <a:p>
            <a:pPr algn="ctr">
              <a:lnSpc>
                <a:spcPct val="100000"/>
              </a:lnSpc>
            </a:pPr>
            <a:r>
              <a:rPr lang="en-US" sz="3600" b="0" strike="noStrike" spc="-1">
                <a:solidFill>
                  <a:srgbClr val="000000"/>
                </a:solidFill>
                <a:latin typeface="Arial" panose="020B0604020202020204"/>
                <a:ea typeface="Microsoft YaHei" panose="020B0503020204020204" charset="-122"/>
              </a:rPr>
              <a:t>EntityManager vs Hibernate Session</a:t>
            </a:r>
            <a:endParaRPr lang="en-US" sz="3600" b="0" strike="noStrike" spc="-1">
              <a:latin typeface="Arial" panose="020B0604020202020204"/>
            </a:endParaRPr>
          </a:p>
        </p:txBody>
      </p:sp>
      <p:pic>
        <p:nvPicPr>
          <p:cNvPr id="111" name="Picture 3"/>
          <p:cNvPicPr/>
          <p:nvPr/>
        </p:nvPicPr>
        <p:blipFill>
          <a:blip r:embed="rId2"/>
          <a:stretch>
            <a:fillRect/>
          </a:stretch>
        </p:blipFill>
        <p:spPr>
          <a:xfrm>
            <a:off x="1188360" y="1769040"/>
            <a:ext cx="7874640" cy="4555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503640" y="301320"/>
            <a:ext cx="9070920" cy="1262160"/>
          </a:xfrm>
          <a:prstGeom prst="rect">
            <a:avLst/>
          </a:prstGeom>
          <a:noFill/>
          <a:ln>
            <a:noFill/>
          </a:ln>
        </p:spPr>
        <p:txBody>
          <a:bodyPr lIns="0" tIns="0" rIns="0" bIns="0" anchor="ctr" anchorCtr="1">
            <a:noAutofit/>
          </a:bodyPr>
          <a:lstStyle/>
          <a:p>
            <a:pPr algn="ctr">
              <a:lnSpc>
                <a:spcPct val="100000"/>
              </a:lnSpc>
            </a:pPr>
            <a:r>
              <a:rPr lang="en-US" sz="3600" b="0" strike="noStrike" spc="-1">
                <a:solidFill>
                  <a:srgbClr val="000000"/>
                </a:solidFill>
                <a:latin typeface="Arial" panose="020B0604020202020204"/>
                <a:ea typeface="Microsoft YaHei" panose="020B0503020204020204" charset="-122"/>
              </a:rPr>
              <a:t>The life cycle of Entity</a:t>
            </a:r>
            <a:endParaRPr lang="en-US" sz="3600" b="0" strike="noStrike" spc="-1">
              <a:latin typeface="Arial" panose="020B0604020202020204"/>
            </a:endParaRPr>
          </a:p>
        </p:txBody>
      </p:sp>
      <p:sp>
        <p:nvSpPr>
          <p:cNvPr id="113" name="TextShape 2"/>
          <p:cNvSpPr txBox="1"/>
          <p:nvPr/>
        </p:nvSpPr>
        <p:spPr>
          <a:xfrm>
            <a:off x="296280" y="1591200"/>
            <a:ext cx="9579240" cy="694800"/>
          </a:xfrm>
          <a:prstGeom prst="rect">
            <a:avLst/>
          </a:prstGeom>
          <a:noFill/>
          <a:ln>
            <a:noFill/>
          </a:ln>
        </p:spPr>
        <p:txBody>
          <a:bodyPr lIns="90000" tIns="45000" rIns="90000" bIns="45000">
            <a:spAutoFit/>
          </a:bodyPr>
          <a:lstStyle/>
          <a:p>
            <a:r>
              <a:rPr lang="en-US" sz="1800" b="0" strike="noStrike" spc="-1">
                <a:latin typeface="Arial" panose="020B0604020202020204"/>
              </a:rPr>
              <a:t>Every Hibernate entity naturally has a lifecycle within the framework – it’s either in a transient, managed, detached or removed state.</a:t>
            </a:r>
          </a:p>
        </p:txBody>
      </p:sp>
      <p:pic>
        <p:nvPicPr>
          <p:cNvPr id="114" name="Picture 113"/>
          <p:cNvPicPr/>
          <p:nvPr/>
        </p:nvPicPr>
        <p:blipFill>
          <a:blip r:embed="rId2"/>
          <a:stretch>
            <a:fillRect/>
          </a:stretch>
        </p:blipFill>
        <p:spPr>
          <a:xfrm>
            <a:off x="1280160" y="2560320"/>
            <a:ext cx="7596720" cy="4389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503640" y="301320"/>
            <a:ext cx="9070920" cy="1262160"/>
          </a:xfrm>
          <a:prstGeom prst="rect">
            <a:avLst/>
          </a:prstGeom>
          <a:noFill/>
          <a:ln>
            <a:noFill/>
          </a:ln>
        </p:spPr>
        <p:txBody>
          <a:bodyPr lIns="0" tIns="0" rIns="0" bIns="0" anchor="ctr" anchorCtr="1">
            <a:noAutofit/>
          </a:bodyPr>
          <a:lstStyle/>
          <a:p>
            <a:pPr algn="ctr">
              <a:lnSpc>
                <a:spcPct val="100000"/>
              </a:lnSpc>
            </a:pPr>
            <a:r>
              <a:rPr lang="en-US" sz="4400" b="0" strike="noStrike" spc="-1">
                <a:solidFill>
                  <a:srgbClr val="000000"/>
                </a:solidFill>
                <a:latin typeface="Arial" panose="020B0604020202020204"/>
                <a:ea typeface="Microsoft YaHei" panose="020B0503020204020204" charset="-122"/>
              </a:rPr>
              <a:t>Callback Methods on JPA Entities</a:t>
            </a:r>
            <a:endParaRPr lang="en-US" sz="4400" b="0" strike="noStrike" spc="-1">
              <a:latin typeface="Arial" panose="020B0604020202020204"/>
            </a:endParaRPr>
          </a:p>
        </p:txBody>
      </p:sp>
      <p:sp>
        <p:nvSpPr>
          <p:cNvPr id="116" name="TextShape 2"/>
          <p:cNvSpPr txBox="1"/>
          <p:nvPr/>
        </p:nvSpPr>
        <p:spPr>
          <a:xfrm>
            <a:off x="503555" y="1769110"/>
            <a:ext cx="9070975" cy="5253990"/>
          </a:xfrm>
          <a:prstGeom prst="rect">
            <a:avLst/>
          </a:prstGeom>
          <a:noFill/>
          <a:ln>
            <a:noFill/>
          </a:ln>
        </p:spPr>
        <p:txBody>
          <a:bodyPr lIns="0" tIns="0" rIns="0" bIns="0">
            <a:noAutofit/>
          </a:bodyPr>
          <a:lstStyle/>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a:t>
            </a:r>
            <a:r>
              <a:rPr lang="en-US" sz="2000" b="1" strike="noStrike" spc="-1">
                <a:solidFill>
                  <a:srgbClr val="000000"/>
                </a:solidFill>
                <a:latin typeface="Arial" panose="020B0604020202020204"/>
                <a:ea typeface="Microsoft YaHei" panose="020B0503020204020204" charset="-122"/>
              </a:rPr>
              <a:t>PrePersist</a:t>
            </a:r>
            <a:r>
              <a:rPr lang="en-US" sz="2000" b="0" strike="noStrike" spc="-1">
                <a:solidFill>
                  <a:srgbClr val="000000"/>
                </a:solidFill>
                <a:latin typeface="Arial" panose="020B0604020202020204"/>
                <a:ea typeface="Microsoft YaHei" panose="020B0503020204020204" charset="-122"/>
              </a:rPr>
              <a:t>: Thực thi trước khi entity được persist </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a:t>
            </a:r>
            <a:r>
              <a:rPr lang="en-US" sz="2000" b="1" strike="noStrike" spc="-1">
                <a:solidFill>
                  <a:srgbClr val="000000"/>
                </a:solidFill>
                <a:latin typeface="Arial" panose="020B0604020202020204"/>
                <a:ea typeface="Microsoft YaHei" panose="020B0503020204020204" charset="-122"/>
              </a:rPr>
              <a:t>PostPersist </a:t>
            </a:r>
            <a:r>
              <a:rPr lang="en-US" sz="2000" b="0" strike="noStrike" spc="-1">
                <a:solidFill>
                  <a:srgbClr val="000000"/>
                </a:solidFill>
                <a:latin typeface="Arial" panose="020B0604020202020204"/>
                <a:ea typeface="Microsoft YaHei" panose="020B0503020204020204" charset="-122"/>
              </a:rPr>
              <a:t>: Thực thi sau khi entity được persist</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a:t>
            </a:r>
            <a:r>
              <a:rPr lang="en-US" sz="2000" b="1" strike="noStrike" spc="-1">
                <a:solidFill>
                  <a:srgbClr val="000000"/>
                </a:solidFill>
                <a:latin typeface="Arial" panose="020B0604020202020204"/>
                <a:ea typeface="Microsoft YaHei" panose="020B0503020204020204" charset="-122"/>
              </a:rPr>
              <a:t>PostLoad</a:t>
            </a:r>
            <a:r>
              <a:rPr lang="en-US" sz="2000" b="0" strike="noStrike" spc="-1">
                <a:solidFill>
                  <a:srgbClr val="000000"/>
                </a:solidFill>
                <a:latin typeface="Arial" panose="020B0604020202020204"/>
                <a:ea typeface="Microsoft YaHei" panose="020B0503020204020204" charset="-122"/>
              </a:rPr>
              <a:t>:Thực thi sau khi một entity được load vào persistence context hiện tại hoặc một entity được refreshed</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a:t>
            </a:r>
            <a:r>
              <a:rPr lang="en-US" sz="2000" b="1" strike="noStrike" spc="-1">
                <a:solidFill>
                  <a:srgbClr val="000000"/>
                </a:solidFill>
                <a:latin typeface="Arial" panose="020B0604020202020204"/>
                <a:ea typeface="Microsoft YaHei" panose="020B0503020204020204" charset="-122"/>
              </a:rPr>
              <a:t>PreUpdate</a:t>
            </a:r>
            <a:r>
              <a:rPr lang="en-US" sz="2000" b="0" strike="noStrike" spc="-1">
                <a:solidFill>
                  <a:srgbClr val="000000"/>
                </a:solidFill>
                <a:latin typeface="Arial" panose="020B0604020202020204"/>
                <a:ea typeface="Microsoft YaHei" panose="020B0503020204020204" charset="-122"/>
              </a:rPr>
              <a:t>: Thực thi trước khi entity được update.</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a:t>
            </a:r>
            <a:r>
              <a:rPr lang="en-US" sz="2000" b="1" strike="noStrike" spc="-1">
                <a:solidFill>
                  <a:srgbClr val="000000"/>
                </a:solidFill>
                <a:latin typeface="Arial" panose="020B0604020202020204"/>
                <a:ea typeface="Microsoft YaHei" panose="020B0503020204020204" charset="-122"/>
              </a:rPr>
              <a:t>PostUpdate</a:t>
            </a:r>
            <a:r>
              <a:rPr lang="en-US" sz="2000" b="0" strike="noStrike" spc="-1">
                <a:solidFill>
                  <a:srgbClr val="000000"/>
                </a:solidFill>
                <a:latin typeface="Arial" panose="020B0604020202020204"/>
                <a:ea typeface="Microsoft YaHei" panose="020B0503020204020204" charset="-122"/>
              </a:rPr>
              <a:t>: Thực thi sau khi entity được update.</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a:t>
            </a:r>
            <a:r>
              <a:rPr lang="en-US" sz="2000" b="1" strike="noStrike" spc="-1">
                <a:solidFill>
                  <a:srgbClr val="000000"/>
                </a:solidFill>
                <a:latin typeface="Arial" panose="020B0604020202020204"/>
                <a:ea typeface="Microsoft YaHei" panose="020B0503020204020204" charset="-122"/>
              </a:rPr>
              <a:t>PreRemove</a:t>
            </a:r>
            <a:r>
              <a:rPr lang="en-US" sz="2000" b="0" strike="noStrike" spc="-1">
                <a:solidFill>
                  <a:srgbClr val="000000"/>
                </a:solidFill>
                <a:latin typeface="Arial" panose="020B0604020202020204"/>
                <a:ea typeface="Microsoft YaHei" panose="020B0503020204020204" charset="-122"/>
              </a:rPr>
              <a:t>:  Thực thi trước khi entity bị xóa khỏi database bởi method remove()</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a:t>
            </a:r>
            <a:r>
              <a:rPr lang="en-US" sz="2000" b="1" strike="noStrike" spc="-1">
                <a:solidFill>
                  <a:srgbClr val="000000"/>
                </a:solidFill>
                <a:latin typeface="Arial" panose="020B0604020202020204"/>
                <a:ea typeface="Microsoft YaHei" panose="020B0503020204020204" charset="-122"/>
              </a:rPr>
              <a:t>PostRemove</a:t>
            </a:r>
            <a:r>
              <a:rPr lang="en-US" sz="2000" b="0" strike="noStrike" spc="-1">
                <a:solidFill>
                  <a:srgbClr val="000000"/>
                </a:solidFill>
                <a:latin typeface="Arial" panose="020B0604020202020204"/>
                <a:ea typeface="Microsoft YaHei" panose="020B0503020204020204" charset="-122"/>
              </a:rPr>
              <a:t>: Thực thi sau khi entity bị xóa.</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được dùng để đánh dấu các method lắng nghe các sự kiện khi đối tượng được thêm, sửa, xóa…</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Thường dùng trong AuditingEntityListener class</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 </a:t>
            </a:r>
            <a:endParaRPr lang="en-US" sz="20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503640" y="182880"/>
            <a:ext cx="9070920" cy="914400"/>
          </a:xfrm>
          <a:prstGeom prst="rect">
            <a:avLst/>
          </a:prstGeom>
          <a:noFill/>
          <a:ln>
            <a:noFill/>
          </a:ln>
        </p:spPr>
        <p:txBody>
          <a:bodyPr lIns="0" tIns="0" rIns="0" bIns="0" anchor="ctr" anchorCtr="1">
            <a:noAutofit/>
          </a:bodyPr>
          <a:lstStyle/>
          <a:p>
            <a:pPr algn="ctr">
              <a:lnSpc>
                <a:spcPct val="100000"/>
              </a:lnSpc>
            </a:pPr>
            <a:r>
              <a:rPr lang="en-US" sz="2800" b="0" strike="noStrike" spc="-1">
                <a:solidFill>
                  <a:srgbClr val="000000"/>
                </a:solidFill>
                <a:latin typeface="Arial" panose="020B0604020202020204"/>
                <a:ea typeface="Microsoft YaHei" panose="020B0503020204020204" charset="-122"/>
              </a:rPr>
              <a:t>FetchType? LAZY loading vs EAGER loading</a:t>
            </a:r>
            <a:endParaRPr lang="en-US" sz="2800" b="0" strike="noStrike" spc="-1">
              <a:latin typeface="Arial" panose="020B0604020202020204"/>
            </a:endParaRPr>
          </a:p>
        </p:txBody>
      </p:sp>
      <p:sp>
        <p:nvSpPr>
          <p:cNvPr id="118" name="TextShape 2"/>
          <p:cNvSpPr txBox="1"/>
          <p:nvPr/>
        </p:nvSpPr>
        <p:spPr>
          <a:xfrm>
            <a:off x="147600" y="1188720"/>
            <a:ext cx="9932040" cy="919480"/>
          </a:xfrm>
          <a:prstGeom prst="rect">
            <a:avLst/>
          </a:prstGeom>
          <a:noFill/>
          <a:ln>
            <a:noFill/>
          </a:ln>
        </p:spPr>
        <p:txBody>
          <a:bodyPr lIns="90000" tIns="45000" rIns="90000" bIns="45000">
            <a:spAutoFit/>
          </a:bodyPr>
          <a:lstStyle/>
          <a:p>
            <a:r>
              <a:rPr lang="en-US" sz="1800" b="0" strike="noStrike" spc="-1">
                <a:latin typeface="Arial" panose="020B0604020202020204"/>
              </a:rPr>
              <a:t>Trong Hibernate, </a:t>
            </a:r>
            <a:r>
              <a:rPr lang="en-US" sz="1800" b="1" strike="noStrike" spc="-1">
                <a:latin typeface="Arial" panose="020B0604020202020204"/>
              </a:rPr>
              <a:t>FetchType</a:t>
            </a:r>
            <a:r>
              <a:rPr lang="en-US" sz="1800" b="0" strike="noStrike" spc="-1">
                <a:latin typeface="Arial" panose="020B0604020202020204"/>
              </a:rPr>
              <a:t> là một thuộc tính trong các annotation @</a:t>
            </a:r>
            <a:r>
              <a:rPr lang="en-US" sz="1800" b="1" strike="noStrike" spc="-1">
                <a:latin typeface="Arial" panose="020B0604020202020204"/>
              </a:rPr>
              <a:t>OneToOne</a:t>
            </a:r>
            <a:r>
              <a:rPr lang="en-US" sz="1800" b="0" strike="noStrike" spc="-1">
                <a:latin typeface="Arial" panose="020B0604020202020204"/>
              </a:rPr>
              <a:t>, @</a:t>
            </a:r>
            <a:r>
              <a:rPr lang="en-US" sz="1800" b="1" strike="noStrike" spc="-1">
                <a:latin typeface="Arial" panose="020B0604020202020204"/>
              </a:rPr>
              <a:t>OneToMany</a:t>
            </a:r>
            <a:r>
              <a:rPr lang="en-US" sz="1800" b="0" strike="noStrike" spc="-1">
                <a:latin typeface="Arial" panose="020B0604020202020204"/>
              </a:rPr>
              <a:t>, @</a:t>
            </a:r>
            <a:r>
              <a:rPr lang="en-US" sz="1800" b="1" strike="noStrike" spc="-1">
                <a:latin typeface="Arial" panose="020B0604020202020204"/>
              </a:rPr>
              <a:t>ManyToOne</a:t>
            </a:r>
            <a:r>
              <a:rPr lang="en-US" sz="1800" b="0" strike="noStrike" spc="-1">
                <a:latin typeface="Arial" panose="020B0604020202020204"/>
              </a:rPr>
              <a:t>, @</a:t>
            </a:r>
            <a:r>
              <a:rPr lang="en-US" sz="1800" b="1" strike="noStrike" spc="-1">
                <a:latin typeface="Arial" panose="020B0604020202020204"/>
              </a:rPr>
              <a:t>ManyToMany</a:t>
            </a:r>
            <a:r>
              <a:rPr lang="en-US" sz="1800" b="0" strike="noStrike" spc="-1">
                <a:latin typeface="Arial" panose="020B0604020202020204"/>
              </a:rPr>
              <a:t>, được dùng để định nghĩa phương thức lấy các đối tượng liên quan.</a:t>
            </a:r>
          </a:p>
        </p:txBody>
      </p:sp>
      <p:pic>
        <p:nvPicPr>
          <p:cNvPr id="119" name="Picture 118"/>
          <p:cNvPicPr/>
          <p:nvPr/>
        </p:nvPicPr>
        <p:blipFill>
          <a:blip r:embed="rId2"/>
          <a:stretch>
            <a:fillRect/>
          </a:stretch>
        </p:blipFill>
        <p:spPr>
          <a:xfrm>
            <a:off x="3055680" y="2286000"/>
            <a:ext cx="4075920" cy="1447560"/>
          </a:xfrm>
          <a:prstGeom prst="rect">
            <a:avLst/>
          </a:prstGeom>
          <a:ln>
            <a:noFill/>
          </a:ln>
        </p:spPr>
      </p:pic>
      <p:pic>
        <p:nvPicPr>
          <p:cNvPr id="120" name="Picture 119"/>
          <p:cNvPicPr/>
          <p:nvPr/>
        </p:nvPicPr>
        <p:blipFill>
          <a:blip r:embed="rId3"/>
          <a:stretch>
            <a:fillRect/>
          </a:stretch>
        </p:blipFill>
        <p:spPr>
          <a:xfrm>
            <a:off x="1459080" y="4119120"/>
            <a:ext cx="7866720" cy="2190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503640" y="182880"/>
            <a:ext cx="9070920" cy="914400"/>
          </a:xfrm>
          <a:prstGeom prst="rect">
            <a:avLst/>
          </a:prstGeom>
          <a:noFill/>
          <a:ln>
            <a:noFill/>
          </a:ln>
        </p:spPr>
        <p:txBody>
          <a:bodyPr lIns="0" tIns="0" rIns="0" bIns="0" anchor="ctr" anchorCtr="1">
            <a:noAutofit/>
          </a:bodyPr>
          <a:lstStyle/>
          <a:p>
            <a:pPr algn="ctr">
              <a:lnSpc>
                <a:spcPct val="100000"/>
              </a:lnSpc>
            </a:pPr>
            <a:r>
              <a:rPr lang="en-US" sz="2800" b="1" strike="noStrike" spc="-1">
                <a:solidFill>
                  <a:srgbClr val="000000"/>
                </a:solidFill>
                <a:latin typeface="Arial" panose="020B0604020202020204"/>
                <a:ea typeface="Microsoft YaHei" panose="020B0503020204020204" charset="-122"/>
              </a:rPr>
              <a:t>FetchType? LAZY loading vs EAGER loading</a:t>
            </a:r>
            <a:endParaRPr lang="en-US" sz="2800" b="0" strike="noStrike" spc="-1">
              <a:latin typeface="Arial" panose="020B0604020202020204"/>
            </a:endParaRPr>
          </a:p>
        </p:txBody>
      </p:sp>
      <p:sp>
        <p:nvSpPr>
          <p:cNvPr id="122" name="TextShape 2"/>
          <p:cNvSpPr txBox="1"/>
          <p:nvPr/>
        </p:nvSpPr>
        <p:spPr>
          <a:xfrm>
            <a:off x="-28440" y="1077120"/>
            <a:ext cx="10186560" cy="2667960"/>
          </a:xfrm>
          <a:prstGeom prst="rect">
            <a:avLst/>
          </a:prstGeom>
          <a:noFill/>
          <a:ln>
            <a:noFill/>
          </a:ln>
        </p:spPr>
        <p:txBody>
          <a:bodyPr lIns="90000" tIns="45000" rIns="90000" bIns="45000">
            <a:spAutoFit/>
          </a:bodyPr>
          <a:lstStyle/>
          <a:p>
            <a:pPr marL="215900" indent="-215900">
              <a:buClr>
                <a:srgbClr val="000000"/>
              </a:buClr>
              <a:buSzPct val="45000"/>
              <a:buFont typeface="Wingdings" panose="05000000000000000000" pitchFamily="2" charset="2"/>
              <a:buChar char=""/>
            </a:pPr>
            <a:r>
              <a:rPr lang="en-US" sz="1800" b="0" strike="noStrike" spc="-1">
                <a:latin typeface="Arial" panose="020B0604020202020204"/>
              </a:rPr>
              <a:t>fetch = </a:t>
            </a:r>
            <a:r>
              <a:rPr lang="en-US" sz="1800" b="1" strike="noStrike" spc="-1">
                <a:latin typeface="Arial" panose="020B0604020202020204"/>
              </a:rPr>
              <a:t>FetchType.LAZY</a:t>
            </a:r>
            <a:r>
              <a:rPr lang="en-US" sz="1800" b="0" strike="noStrike" spc="-1">
                <a:latin typeface="Arial" panose="020B0604020202020204"/>
              </a:rPr>
              <a:t> tức là mặc định không lấy ra các đối tượng liên quan nhưng bên trong transaction, bạn gọi method company.getListEmployee() thì nó vẫn có dữ liệu nhé, bởi vì khi bạn gọi method nó sẽ query các đối tượng Employee liên quan và lưu vào listEmployee, và khi kết thúc transaction listEmployee sẽ chứa các employee liên quan. Tuy nhiên nếu bạn không gọi method đó thì listEmployee không có dữ liệu và khi kết thúc transaction listEmployee sẽ không có đối tượng employee nào</a:t>
            </a:r>
          </a:p>
          <a:p>
            <a:endParaRPr lang="en-US" sz="18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sz="1800" b="0" strike="noStrike" spc="-1">
                <a:latin typeface="Arial" panose="020B0604020202020204"/>
              </a:rPr>
              <a:t>fetch = </a:t>
            </a:r>
            <a:r>
              <a:rPr lang="en-US" sz="1800" b="1" strike="noStrike" spc="-1">
                <a:latin typeface="Arial" panose="020B0604020202020204"/>
              </a:rPr>
              <a:t>FetchType.EAGER</a:t>
            </a:r>
            <a:r>
              <a:rPr lang="en-US" sz="1800" b="0" strike="noStrike" spc="-1">
                <a:latin typeface="Arial" panose="020B0604020202020204"/>
              </a:rPr>
              <a:t> thì khi lấy đối tượng Company là nó mặc định query luôn các đối tượng Employee liên quan và lưu vào listEmployee, do đó khi kết thúc transaction, listEmployee sẽ có chứa các đối tượng Employee của Company đó.</a:t>
            </a:r>
          </a:p>
        </p:txBody>
      </p:sp>
      <p:sp>
        <p:nvSpPr>
          <p:cNvPr id="123" name="TextShape 3"/>
          <p:cNvSpPr txBox="1"/>
          <p:nvPr/>
        </p:nvSpPr>
        <p:spPr>
          <a:xfrm>
            <a:off x="-20160" y="4389120"/>
            <a:ext cx="9987120" cy="2653920"/>
          </a:xfrm>
          <a:prstGeom prst="rect">
            <a:avLst/>
          </a:prstGeom>
          <a:noFill/>
          <a:ln>
            <a:noFill/>
          </a:ln>
        </p:spPr>
        <p:txBody>
          <a:bodyPr lIns="90000" tIns="45000" rIns="90000" bIns="45000">
            <a:spAutoFit/>
          </a:bodyPr>
          <a:lstStyle/>
          <a:p>
            <a:r>
              <a:rPr lang="en-US" sz="1800" b="0" strike="noStrike" spc="-1">
                <a:latin typeface="Arial" panose="020B0604020202020204"/>
              </a:rPr>
              <a:t>Ưu nhược điểm của mỗi loại FetchType</a:t>
            </a:r>
          </a:p>
          <a:p>
            <a:endParaRPr lang="en-US" sz="1800" b="0" strike="noStrike" spc="-1">
              <a:latin typeface="Arial" panose="020B0604020202020204"/>
            </a:endParaRPr>
          </a:p>
          <a:p>
            <a:r>
              <a:rPr lang="en-US" sz="1800" b="0" strike="noStrike" spc="-1">
                <a:latin typeface="Arial" panose="020B0604020202020204"/>
              </a:rPr>
              <a:t>Với FetchType = LAZY(Lazy Loading):</a:t>
            </a:r>
          </a:p>
          <a:p>
            <a:pPr marL="215900" indent="-215900">
              <a:buClr>
                <a:srgbClr val="000000"/>
              </a:buClr>
              <a:buSzPct val="45000"/>
              <a:buFont typeface="Wingdings" panose="05000000000000000000" pitchFamily="2" charset="2"/>
              <a:buChar char=""/>
            </a:pPr>
            <a:r>
              <a:rPr lang="en-US" sz="1800" b="0" strike="noStrike" spc="-1">
                <a:latin typeface="Arial" panose="020B0604020202020204"/>
              </a:rPr>
              <a:t>Ưu điểm: tiết kiệm thời gian và bộ nhớ khi select</a:t>
            </a:r>
          </a:p>
          <a:p>
            <a:pPr marL="215900" indent="-215900">
              <a:buClr>
                <a:srgbClr val="000000"/>
              </a:buClr>
              <a:buSzPct val="45000"/>
              <a:buFont typeface="Wingdings" panose="05000000000000000000" pitchFamily="2" charset="2"/>
              <a:buChar char=""/>
            </a:pPr>
            <a:r>
              <a:rPr lang="en-US" sz="1800" b="0" strike="noStrike" spc="-1">
                <a:latin typeface="Arial" panose="020B0604020202020204"/>
              </a:rPr>
              <a:t>Nhược điểm: gây ra lỗi LazyInitializationException, khi muốn lấy các đối tượng liên quan phải mở transaction 1 lần nữa để query</a:t>
            </a:r>
          </a:p>
          <a:p>
            <a:pPr marL="215900" indent="-215900">
              <a:buClr>
                <a:srgbClr val="000000"/>
              </a:buClr>
              <a:buSzPct val="45000"/>
              <a:buFont typeface="Wingdings" panose="05000000000000000000" pitchFamily="2" charset="2"/>
              <a:buChar char=""/>
            </a:pPr>
            <a:endParaRPr lang="en-US" sz="1800" b="0" strike="noStrike" spc="-1">
              <a:latin typeface="Arial" panose="020B0604020202020204"/>
            </a:endParaRPr>
          </a:p>
          <a:p>
            <a:r>
              <a:rPr lang="en-US" sz="1800" b="0" strike="noStrike" spc="-1">
                <a:latin typeface="Arial" panose="020B0604020202020204"/>
              </a:rPr>
              <a:t>Với FetchType = EAGER(Eager Loading):</a:t>
            </a:r>
          </a:p>
          <a:p>
            <a:pPr marL="215900" indent="-215900">
              <a:buClr>
                <a:srgbClr val="000000"/>
              </a:buClr>
              <a:buSzPct val="45000"/>
              <a:buFont typeface="Wingdings" panose="05000000000000000000" pitchFamily="2" charset="2"/>
              <a:buChar char=""/>
            </a:pPr>
            <a:r>
              <a:rPr lang="en-US" sz="1800" b="0" strike="noStrike" spc="-1">
                <a:latin typeface="Arial" panose="020B0604020202020204"/>
              </a:rPr>
              <a:t>Ưu điểm: có thể lấy luôn các đối tượng liên quan, xử lý đơn giản, tiện lợi</a:t>
            </a:r>
          </a:p>
          <a:p>
            <a:pPr marL="215900" indent="-215900">
              <a:buClr>
                <a:srgbClr val="000000"/>
              </a:buClr>
              <a:buSzPct val="45000"/>
              <a:buFont typeface="Wingdings" panose="05000000000000000000" pitchFamily="2" charset="2"/>
              <a:buChar char=""/>
            </a:pPr>
            <a:r>
              <a:rPr lang="en-US" sz="1800" b="0" strike="noStrike" spc="-1">
                <a:latin typeface="Arial" panose="020B0604020202020204"/>
              </a:rPr>
              <a:t>Nhược điểm: tốn nhiều thời gian và bộ nhớ khi select, dữ liệu lấy ra bị thừa, không cần thiết.</a:t>
            </a:r>
          </a:p>
        </p:txBody>
      </p:sp>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503640" y="301320"/>
            <a:ext cx="9070920" cy="1262160"/>
          </a:xfrm>
          <a:prstGeom prst="rect">
            <a:avLst/>
          </a:prstGeom>
          <a:noFill/>
          <a:ln>
            <a:noFill/>
          </a:ln>
        </p:spPr>
        <p:txBody>
          <a:bodyPr lIns="0" tIns="0" rIns="0" bIns="0" anchor="ctr" anchorCtr="1">
            <a:noAutofit/>
          </a:bodyPr>
          <a:lstStyle/>
          <a:p>
            <a:pPr algn="ctr">
              <a:lnSpc>
                <a:spcPct val="100000"/>
              </a:lnSpc>
            </a:pPr>
            <a:r>
              <a:rPr lang="en-US" sz="4400" b="0" strike="noStrike" spc="-1">
                <a:solidFill>
                  <a:srgbClr val="000000"/>
                </a:solidFill>
                <a:latin typeface="Arial" panose="020B0604020202020204"/>
                <a:ea typeface="Microsoft YaHei" panose="020B0503020204020204" charset="-122"/>
              </a:rPr>
              <a:t>Hibernate – Annotation</a:t>
            </a:r>
            <a:endParaRPr lang="en-US" sz="4400" b="0" strike="noStrike" spc="-1">
              <a:latin typeface="Arial" panose="020B0604020202020204"/>
            </a:endParaRPr>
          </a:p>
        </p:txBody>
      </p:sp>
      <p:sp>
        <p:nvSpPr>
          <p:cNvPr id="125" name="TextShape 2"/>
          <p:cNvSpPr txBox="1"/>
          <p:nvPr/>
        </p:nvSpPr>
        <p:spPr>
          <a:xfrm>
            <a:off x="503640" y="1769040"/>
            <a:ext cx="9070920" cy="4989600"/>
          </a:xfrm>
          <a:prstGeom prst="rect">
            <a:avLst/>
          </a:prstGeom>
          <a:noFill/>
          <a:ln>
            <a:noFill/>
          </a:ln>
        </p:spPr>
        <p:txBody>
          <a:bodyPr lIns="0" tIns="0" rIns="0" bIns="0">
            <a:noAutofit/>
          </a:bodyPr>
          <a:lstStyle/>
          <a:p>
            <a:pPr marL="431800" indent="-323850">
              <a:lnSpc>
                <a:spcPct val="100000"/>
              </a:lnSpc>
              <a:spcAft>
                <a:spcPts val="1415"/>
              </a:spcAft>
              <a:buClr>
                <a:srgbClr val="000000"/>
              </a:buClr>
              <a:buSzPct val="45000"/>
              <a:buFont typeface="Wingdings" panose="05000000000000000000" pitchFamily="2" charset="2"/>
              <a:buChar char=""/>
            </a:pPr>
            <a:r>
              <a:rPr lang="en-US" sz="2000" b="1" strike="noStrike" spc="-1">
                <a:solidFill>
                  <a:srgbClr val="000000"/>
                </a:solidFill>
                <a:latin typeface="Arial" panose="020B0604020202020204"/>
                <a:ea typeface="Microsoft YaHei" panose="020B0503020204020204" charset="-122"/>
              </a:rPr>
              <a:t>@CreationTimestamp</a:t>
            </a:r>
            <a:r>
              <a:rPr lang="en-US" sz="2000" b="0" strike="noStrike" spc="-1">
                <a:solidFill>
                  <a:srgbClr val="000000"/>
                </a:solidFill>
                <a:latin typeface="Arial" panose="020B0604020202020204"/>
                <a:ea typeface="Microsoft YaHei" panose="020B0503020204020204" charset="-122"/>
              </a:rPr>
              <a:t> : sẽ tự động lấy giá trị bằng thời gian lúc thực hiện insert</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1" strike="noStrike" spc="-1">
                <a:solidFill>
                  <a:srgbClr val="000000"/>
                </a:solidFill>
                <a:latin typeface="Arial" panose="020B0604020202020204"/>
                <a:ea typeface="Microsoft YaHei" panose="020B0503020204020204" charset="-122"/>
              </a:rPr>
              <a:t>@UpdateTimestamp</a:t>
            </a:r>
            <a:r>
              <a:rPr lang="en-US" sz="2000" b="0" strike="noStrike" spc="-1">
                <a:solidFill>
                  <a:srgbClr val="000000"/>
                </a:solidFill>
                <a:latin typeface="Arial" panose="020B0604020202020204"/>
                <a:ea typeface="Microsoft YaHei" panose="020B0503020204020204" charset="-122"/>
              </a:rPr>
              <a:t> : sẽ tự động cập nhật thời gian mỗi khi thực hiện insert/update</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1" strike="noStrike" spc="-1">
                <a:solidFill>
                  <a:srgbClr val="000000"/>
                </a:solidFill>
                <a:latin typeface="Arial" panose="020B0604020202020204"/>
                <a:ea typeface="Microsoft YaHei" panose="020B0503020204020204" charset="-122"/>
              </a:rPr>
              <a:t>@NameQueries</a:t>
            </a:r>
            <a:r>
              <a:rPr lang="en-US" sz="2000" b="0" strike="noStrike" spc="-1">
                <a:solidFill>
                  <a:srgbClr val="000000"/>
                </a:solidFill>
                <a:latin typeface="Arial" panose="020B0604020202020204"/>
                <a:ea typeface="Microsoft YaHei" panose="020B0503020204020204" charset="-122"/>
              </a:rPr>
              <a:t>: được sử dụng để định nghĩa nhiều named query.</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1" strike="noStrike" spc="-1">
                <a:solidFill>
                  <a:srgbClr val="000000"/>
                </a:solidFill>
                <a:latin typeface="Arial" panose="020B0604020202020204"/>
                <a:ea typeface="Microsoft YaHei" panose="020B0503020204020204" charset="-122"/>
              </a:rPr>
              <a:t>@NameQuery</a:t>
            </a:r>
            <a:r>
              <a:rPr lang="en-US" sz="2000" b="0" strike="noStrike" spc="-1">
                <a:solidFill>
                  <a:srgbClr val="000000"/>
                </a:solidFill>
                <a:latin typeface="Arial" panose="020B0604020202020204"/>
                <a:ea typeface="Microsoft YaHei" panose="020B0503020204020204" charset="-122"/>
              </a:rPr>
              <a:t>: được sử dụng để định nghĩa một named query đơn.</a:t>
            </a:r>
            <a:endParaRPr lang="en-US" sz="20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503640" y="301320"/>
            <a:ext cx="9070920" cy="1262160"/>
          </a:xfrm>
          <a:prstGeom prst="rect">
            <a:avLst/>
          </a:prstGeom>
          <a:noFill/>
          <a:ln>
            <a:noFill/>
          </a:ln>
        </p:spPr>
        <p:txBody>
          <a:bodyPr lIns="0" tIns="0" rIns="0" bIns="0" anchor="ctr" anchorCtr="1">
            <a:noAutofit/>
          </a:bodyPr>
          <a:lstStyle/>
          <a:p>
            <a:pPr marL="431800" indent="-323850" algn="ctr">
              <a:lnSpc>
                <a:spcPct val="100000"/>
              </a:lnSpc>
              <a:spcAft>
                <a:spcPts val="1415"/>
              </a:spcAft>
              <a:buClr>
                <a:srgbClr val="000000"/>
              </a:buClr>
              <a:buSzPct val="45000"/>
              <a:buFont typeface="Wingdings" panose="05000000000000000000" pitchFamily="2" charset="2"/>
              <a:buChar char=""/>
            </a:pPr>
            <a:r>
              <a:rPr lang="en-US" sz="3200" b="1" strike="noStrike" spc="-1">
                <a:solidFill>
                  <a:srgbClr val="000000"/>
                </a:solidFill>
                <a:latin typeface="Arial" panose="020B0604020202020204"/>
                <a:ea typeface="Microsoft YaHei" panose="020B0503020204020204" charset="-122"/>
              </a:rPr>
              <a:t>RESTFul Web Services</a:t>
            </a:r>
            <a:endParaRPr lang="en-US" sz="3200" b="0" strike="noStrike" spc="-1">
              <a:latin typeface="Arial" panose="020B0604020202020204"/>
            </a:endParaRPr>
          </a:p>
        </p:txBody>
      </p:sp>
      <p:sp>
        <p:nvSpPr>
          <p:cNvPr id="127" name="TextShape 2"/>
          <p:cNvSpPr txBox="1"/>
          <p:nvPr/>
        </p:nvSpPr>
        <p:spPr>
          <a:xfrm>
            <a:off x="503640" y="1769040"/>
            <a:ext cx="9070920" cy="4989600"/>
          </a:xfrm>
          <a:prstGeom prst="rect">
            <a:avLst/>
          </a:prstGeom>
          <a:noFill/>
          <a:ln>
            <a:noFill/>
          </a:ln>
        </p:spPr>
        <p:txBody>
          <a:bodyPr lIns="0" tIns="0" rIns="0" bIns="0">
            <a:noAutofit/>
          </a:bodyPr>
          <a:lstStyle/>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Restful Web Services is a </a:t>
            </a:r>
            <a:r>
              <a:rPr lang="en-US" sz="2000" b="1" strike="noStrike" spc="-1">
                <a:latin typeface="Arial" panose="020B0604020202020204"/>
              </a:rPr>
              <a:t>stateless client-server</a:t>
            </a:r>
            <a:r>
              <a:rPr lang="en-US" sz="2000" b="0" strike="noStrike" spc="-1">
                <a:latin typeface="Arial" panose="020B0604020202020204"/>
              </a:rPr>
              <a:t> architecture where web services are resources and can be identified by their URIs.</a:t>
            </a: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Java API for RESTful Web Services (JAX-RS) is the Java API for creating REST web services.</a:t>
            </a: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Restful Web Services Annotations:</a:t>
            </a: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@Path</a:t>
            </a:r>
            <a:r>
              <a:rPr lang="en-US" sz="2000" b="0" strike="noStrike" spc="-1">
                <a:latin typeface="Arial" panose="020B0604020202020204"/>
              </a:rPr>
              <a:t>: used to specify the relative path of class and methods. We can get the URI of a webservice by scanning the Path annotation value.</a:t>
            </a: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@GET, @PUT, @POST, @DELETE and @HEAD</a:t>
            </a:r>
            <a:r>
              <a:rPr lang="en-US" sz="2000" b="0" strike="noStrike" spc="-1">
                <a:latin typeface="Arial" panose="020B0604020202020204"/>
              </a:rPr>
              <a:t>: used to specify the HTTP request type for a method.</a:t>
            </a: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@Produces, @Consumes</a:t>
            </a:r>
            <a:r>
              <a:rPr lang="en-US" sz="2000" b="0" strike="noStrike" spc="-1">
                <a:latin typeface="Arial" panose="020B0604020202020204"/>
              </a:rPr>
              <a:t>: used to specify the request and response types.</a:t>
            </a: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@PathParam</a:t>
            </a:r>
            <a:r>
              <a:rPr lang="en-US" sz="2000" b="0" strike="noStrike" spc="-1">
                <a:latin typeface="Arial" panose="020B0604020202020204"/>
              </a:rPr>
              <a:t>: used to bind the method parameter to path value by parsing it.</a:t>
            </a:r>
          </a:p>
        </p:txBody>
      </p:sp>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3640" y="301320"/>
            <a:ext cx="9071280" cy="1261800"/>
          </a:xfrm>
          <a:prstGeom prst="rect">
            <a:avLst/>
          </a:prstGeom>
          <a:noFill/>
          <a:ln>
            <a:noFill/>
          </a:ln>
        </p:spPr>
        <p:txBody>
          <a:bodyPr lIns="0" tIns="0" rIns="0" bIns="0" anchor="ctr" anchorCtr="1">
            <a:noAutofit/>
          </a:bodyPr>
          <a:lstStyle/>
          <a:p>
            <a:pPr marL="431800" indent="-323850" algn="ctr">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J2EE architecture</a:t>
            </a:r>
            <a:endParaRPr lang="en-US" sz="3200" b="0" strike="noStrike" spc="-1">
              <a:latin typeface="Arial" panose="020B0604020202020204"/>
            </a:endParaRPr>
          </a:p>
        </p:txBody>
      </p:sp>
      <p:pic>
        <p:nvPicPr>
          <p:cNvPr id="85" name="Picture 84"/>
          <p:cNvPicPr/>
          <p:nvPr/>
        </p:nvPicPr>
        <p:blipFill>
          <a:blip r:embed="rId2"/>
          <a:stretch>
            <a:fillRect/>
          </a:stretch>
        </p:blipFill>
        <p:spPr>
          <a:xfrm>
            <a:off x="1741680" y="1737360"/>
            <a:ext cx="6122160" cy="38404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503640" y="301320"/>
            <a:ext cx="9070920" cy="1262160"/>
          </a:xfrm>
          <a:prstGeom prst="rect">
            <a:avLst/>
          </a:prstGeom>
          <a:noFill/>
          <a:ln>
            <a:noFill/>
          </a:ln>
        </p:spPr>
        <p:txBody>
          <a:bodyPr lIns="0" tIns="0" rIns="0" bIns="0" anchor="ctr" anchorCtr="1">
            <a:noAutofit/>
          </a:bodyPr>
          <a:lstStyle/>
          <a:p>
            <a:pPr marL="431800" indent="-323850" algn="ctr">
              <a:lnSpc>
                <a:spcPct val="100000"/>
              </a:lnSpc>
              <a:spcAft>
                <a:spcPts val="1415"/>
              </a:spcAft>
              <a:buClr>
                <a:srgbClr val="000000"/>
              </a:buClr>
              <a:buSzPct val="45000"/>
              <a:buFont typeface="Wingdings" panose="05000000000000000000" pitchFamily="2" charset="2"/>
              <a:buChar char=""/>
            </a:pPr>
            <a:r>
              <a:rPr lang="en-US" sz="3200" b="1" strike="noStrike" spc="-1">
                <a:solidFill>
                  <a:srgbClr val="000000"/>
                </a:solidFill>
                <a:latin typeface="Arial" panose="020B0604020202020204"/>
                <a:ea typeface="Microsoft YaHei" panose="020B0503020204020204" charset="-122"/>
              </a:rPr>
              <a:t>Restful Web Services vs SOAP</a:t>
            </a:r>
            <a:endParaRPr lang="en-US" sz="3200" b="0" strike="noStrike" spc="-1">
              <a:latin typeface="Arial" panose="020B0604020202020204"/>
            </a:endParaRPr>
          </a:p>
        </p:txBody>
      </p:sp>
      <p:sp>
        <p:nvSpPr>
          <p:cNvPr id="129" name="TextShape 2"/>
          <p:cNvSpPr txBox="1"/>
          <p:nvPr/>
        </p:nvSpPr>
        <p:spPr>
          <a:xfrm>
            <a:off x="503640" y="1769040"/>
            <a:ext cx="9070920" cy="4989600"/>
          </a:xfrm>
          <a:prstGeom prst="rect">
            <a:avLst/>
          </a:prstGeom>
          <a:noFill/>
          <a:ln>
            <a:noFill/>
          </a:ln>
        </p:spPr>
        <p:txBody>
          <a:bodyPr lIns="0" tIns="0" rIns="0" bIns="0">
            <a:noAutofit/>
          </a:bodyPr>
          <a:lstStyle/>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SOAP is a protocol whereas REST is an architectural style.</a:t>
            </a: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SOAP server and client applications are tightly coupled and bind with the WSDL contract whereas there is no contract in REST web services and client.</a:t>
            </a: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Learning curve is easy for REST when compared to SOAP web services.</a:t>
            </a: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REST web services request and response types can be XML, JSON, text etc. whereas SOAP works with XML only.</a:t>
            </a: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JAX-RS is the Java API for REST web services whereas JAX-WS is the Java API for SOAP web services.</a:t>
            </a:r>
          </a:p>
        </p:txBody>
      </p:sp>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03640" y="301320"/>
            <a:ext cx="9070920" cy="1262160"/>
          </a:xfrm>
          <a:prstGeom prst="rect">
            <a:avLst/>
          </a:prstGeom>
          <a:noFill/>
          <a:ln>
            <a:noFill/>
          </a:ln>
        </p:spPr>
        <p:txBody>
          <a:bodyPr lIns="0" tIns="0" rIns="0" bIns="0" anchor="ctr" anchorCtr="1">
            <a:noAutofit/>
          </a:bodyPr>
          <a:lstStyle/>
          <a:p>
            <a:pPr marL="431800" indent="-323850" algn="ctr">
              <a:lnSpc>
                <a:spcPct val="100000"/>
              </a:lnSpc>
              <a:spcAft>
                <a:spcPts val="1415"/>
              </a:spcAft>
              <a:buClr>
                <a:srgbClr val="000000"/>
              </a:buClr>
              <a:buSzPct val="45000"/>
              <a:buFont typeface="Wingdings" panose="05000000000000000000" pitchFamily="2" charset="2"/>
              <a:buChar char=""/>
            </a:pPr>
            <a:r>
              <a:rPr lang="en-US" sz="3200" b="1" strike="noStrike" spc="-1">
                <a:solidFill>
                  <a:srgbClr val="000000"/>
                </a:solidFill>
                <a:latin typeface="Arial" panose="020B0604020202020204"/>
                <a:ea typeface="Microsoft YaHei" panose="020B0503020204020204" charset="-122"/>
              </a:rPr>
              <a:t>REST API Implementations</a:t>
            </a:r>
            <a:endParaRPr lang="en-US" sz="3200" b="0" strike="noStrike" spc="-1">
              <a:latin typeface="Arial" panose="020B0604020202020204"/>
            </a:endParaRPr>
          </a:p>
        </p:txBody>
      </p:sp>
      <p:sp>
        <p:nvSpPr>
          <p:cNvPr id="131" name="TextShape 2"/>
          <p:cNvSpPr txBox="1"/>
          <p:nvPr/>
        </p:nvSpPr>
        <p:spPr>
          <a:xfrm>
            <a:off x="503640" y="1769040"/>
            <a:ext cx="9070920" cy="4989600"/>
          </a:xfrm>
          <a:prstGeom prst="rect">
            <a:avLst/>
          </a:prstGeom>
          <a:noFill/>
          <a:ln>
            <a:noFill/>
          </a:ln>
        </p:spPr>
        <p:txBody>
          <a:bodyPr lIns="0" tIns="0" rIns="0" bIns="0">
            <a:noAutofit/>
          </a:bodyPr>
          <a:lstStyle/>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There are two major implementations of JAX-RS API:</a:t>
            </a: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Jersey</a:t>
            </a:r>
            <a:r>
              <a:rPr lang="en-US" sz="2000" b="0" strike="noStrike" spc="-1">
                <a:latin typeface="Arial" panose="020B0604020202020204"/>
              </a:rPr>
              <a:t>: Jersey is the reference implementation provided by Sun. For using Jersey as our JAX-RS implementation, all we need to configure its servlet in web.xml and add required dependencies. Note that JAX-RS API is part of JDK not Jersey, so we have to add its dependency jars in our application.</a:t>
            </a: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RESTEasy</a:t>
            </a:r>
            <a:r>
              <a:rPr lang="en-US" sz="2000" b="0" strike="noStrike" spc="-1">
                <a:latin typeface="Arial" panose="020B0604020202020204"/>
              </a:rPr>
              <a:t>: RESTEasy is the JBoss project that provides JAX-RS implementation.</a:t>
            </a:r>
          </a:p>
        </p:txBody>
      </p:sp>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03640" y="301320"/>
            <a:ext cx="9070920" cy="1262160"/>
          </a:xfrm>
          <a:prstGeom prst="rect">
            <a:avLst/>
          </a:prstGeom>
          <a:noFill/>
          <a:ln>
            <a:noFill/>
          </a:ln>
        </p:spPr>
        <p:txBody>
          <a:bodyPr lIns="0" tIns="0" rIns="0" bIns="0" anchor="ctr" anchorCtr="1">
            <a:noAutofit/>
          </a:bodyPr>
          <a:lstStyle/>
          <a:p>
            <a:pPr marL="107950" algn="ctr">
              <a:lnSpc>
                <a:spcPct val="100000"/>
              </a:lnSpc>
              <a:spcAft>
                <a:spcPts val="1415"/>
              </a:spcAft>
              <a:buClr>
                <a:srgbClr val="000000"/>
              </a:buClr>
              <a:buSzPct val="45000"/>
            </a:pPr>
            <a:r>
              <a:rPr lang="en-US" sz="3200" b="1" spc="-1" dirty="0" smtClean="0">
                <a:solidFill>
                  <a:srgbClr val="000000"/>
                </a:solidFill>
                <a:latin typeface="Arial" panose="020B0604020202020204"/>
                <a:ea typeface="Microsoft YaHei" panose="020B0503020204020204" charset="-122"/>
              </a:rPr>
              <a:t>Unit Test</a:t>
            </a:r>
            <a:endParaRPr lang="en-US" sz="3200" b="0" strike="noStrike" spc="-1" dirty="0">
              <a:latin typeface="Arial" panose="020B0604020202020204"/>
            </a:endParaRPr>
          </a:p>
        </p:txBody>
      </p:sp>
      <p:sp>
        <p:nvSpPr>
          <p:cNvPr id="131" name="TextShape 2"/>
          <p:cNvSpPr txBox="1"/>
          <p:nvPr/>
        </p:nvSpPr>
        <p:spPr>
          <a:xfrm>
            <a:off x="503640" y="1368438"/>
            <a:ext cx="9070920" cy="5355067"/>
          </a:xfrm>
          <a:prstGeom prst="rect">
            <a:avLst/>
          </a:prstGeom>
          <a:noFill/>
          <a:ln>
            <a:noFill/>
          </a:ln>
        </p:spPr>
        <p:txBody>
          <a:bodyPr lIns="0" tIns="0" rIns="0" bIns="0">
            <a:noAutofit/>
          </a:bodyPr>
          <a:lstStyle/>
          <a:p>
            <a:r>
              <a:rPr lang="vi-VN" sz="2000" dirty="0"/>
              <a:t>Testing chia thành 2 loại chính là black box và white box:</a:t>
            </a:r>
          </a:p>
          <a:p>
            <a:r>
              <a:rPr lang="vi-VN" sz="2000" b="1" dirty="0"/>
              <a:t>Black </a:t>
            </a:r>
            <a:r>
              <a:rPr lang="vi-VN" sz="2000" b="1" dirty="0" smtClean="0"/>
              <a:t>box:</a:t>
            </a:r>
            <a:r>
              <a:rPr lang="vi-VN" sz="2000" dirty="0"/>
              <a:t> Thực hiện test mà không biết mã nguồn, cách code chạy như thế nào. Chỉ quan tâm input đưa vào và output trả về có đúng hay không.</a:t>
            </a:r>
          </a:p>
          <a:p>
            <a:r>
              <a:rPr lang="vi-VN" sz="2000" b="1" dirty="0"/>
              <a:t>White box </a:t>
            </a:r>
            <a:r>
              <a:rPr lang="vi-VN" sz="2000" b="1" dirty="0" smtClean="0"/>
              <a:t>:</a:t>
            </a:r>
            <a:r>
              <a:rPr lang="vi-VN" sz="2000" dirty="0"/>
              <a:t> Thực hiện test mà biết mã nguồn, hiểu được code chạy theo luồng thế nào (for, if else</a:t>
            </a:r>
            <a:r>
              <a:rPr lang="vi-VN" sz="2000" dirty="0" smtClean="0"/>
              <a:t>,...).</a:t>
            </a:r>
            <a:endParaRPr lang="en-US" sz="2000" dirty="0" smtClean="0"/>
          </a:p>
          <a:p>
            <a:endParaRPr lang="en-US" sz="2000" dirty="0"/>
          </a:p>
          <a:p>
            <a:r>
              <a:rPr lang="vi-VN" sz="2000" dirty="0"/>
              <a:t>Ngoài ra testing cũng được chia thành các mức độ, có 3 mức phổ biến xếp từ thấp lên cao:</a:t>
            </a:r>
          </a:p>
          <a:p>
            <a:r>
              <a:rPr lang="vi-VN" sz="2000" b="1" dirty="0"/>
              <a:t>Unit test:</a:t>
            </a:r>
            <a:r>
              <a:rPr lang="vi-VN" sz="2000" dirty="0"/>
              <a:t> test từng đơn vị code (unit) nhỏ nhất (function, method, class,...). Đảm bảo từng code unit đó chạy đúng (chạy riêng rẽ với nhau).</a:t>
            </a:r>
          </a:p>
          <a:p>
            <a:r>
              <a:rPr lang="vi-VN" sz="2000" b="1" dirty="0"/>
              <a:t>Integration test:</a:t>
            </a:r>
            <a:r>
              <a:rPr lang="vi-VN" sz="2000" dirty="0"/>
              <a:t> test code khi tương tác với các thành phần khác (code unit khác, database hoặc file). Đảm bảo khi tích hợp các phần có liên quan lại thì sẽ hoạt động được chính xác cùng nhau.</a:t>
            </a:r>
          </a:p>
          <a:p>
            <a:r>
              <a:rPr lang="vi-VN" sz="2000" b="1" dirty="0"/>
              <a:t>UI test:</a:t>
            </a:r>
            <a:r>
              <a:rPr lang="vi-VN" sz="2000" dirty="0"/>
              <a:t> test ở mức toàn hệ thống, dưới góc độ của người sử dụng. Đảm bảo ứng dụng hoạt động bình thường, đúng yêu cầu đặt ra. Ngoài ra có thể kiểm tra thêm các thông số khác như bảo mật, hiệu suất.</a:t>
            </a:r>
          </a:p>
          <a:p>
            <a:endParaRPr lang="vi-VN" sz="2000" dirty="0"/>
          </a:p>
        </p:txBody>
      </p:sp>
    </p:spTree>
    <p:extLst>
      <p:ext uri="{BB962C8B-B14F-4D97-AF65-F5344CB8AC3E}">
        <p14:creationId xmlns:p14="http://schemas.microsoft.com/office/powerpoint/2010/main" val="66664576"/>
      </p:ext>
    </p:extLst>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03640" y="301320"/>
            <a:ext cx="9070920" cy="1262160"/>
          </a:xfrm>
          <a:prstGeom prst="rect">
            <a:avLst/>
          </a:prstGeom>
          <a:noFill/>
          <a:ln>
            <a:noFill/>
          </a:ln>
        </p:spPr>
        <p:txBody>
          <a:bodyPr lIns="0" tIns="0" rIns="0" bIns="0" anchor="ctr" anchorCtr="1">
            <a:noAutofit/>
          </a:bodyPr>
          <a:lstStyle/>
          <a:p>
            <a:pPr marL="107950" algn="ctr">
              <a:lnSpc>
                <a:spcPct val="100000"/>
              </a:lnSpc>
              <a:spcAft>
                <a:spcPts val="1415"/>
              </a:spcAft>
              <a:buClr>
                <a:srgbClr val="000000"/>
              </a:buClr>
              <a:buSzPct val="45000"/>
            </a:pPr>
            <a:r>
              <a:rPr lang="en-US" sz="3200" b="1" spc="-1" dirty="0" smtClean="0">
                <a:solidFill>
                  <a:srgbClr val="000000"/>
                </a:solidFill>
                <a:latin typeface="Arial" panose="020B0604020202020204"/>
                <a:ea typeface="Microsoft YaHei" panose="020B0503020204020204" charset="-122"/>
              </a:rPr>
              <a:t>Unit Test</a:t>
            </a:r>
            <a:endParaRPr lang="en-US" sz="3200" b="0" strike="noStrike" spc="-1" dirty="0">
              <a:latin typeface="Arial" panose="020B0604020202020204"/>
            </a:endParaRPr>
          </a:p>
        </p:txBody>
      </p:sp>
      <p:sp>
        <p:nvSpPr>
          <p:cNvPr id="131" name="TextShape 2"/>
          <p:cNvSpPr txBox="1"/>
          <p:nvPr/>
        </p:nvSpPr>
        <p:spPr>
          <a:xfrm>
            <a:off x="503640" y="1368438"/>
            <a:ext cx="9070920" cy="5355067"/>
          </a:xfrm>
          <a:prstGeom prst="rect">
            <a:avLst/>
          </a:prstGeom>
          <a:noFill/>
          <a:ln>
            <a:noFill/>
          </a:ln>
        </p:spPr>
        <p:txBody>
          <a:bodyPr lIns="0" tIns="0" rIns="0" bIns="0">
            <a:noAutofit/>
          </a:bodyPr>
          <a:lstStyle/>
          <a:p>
            <a:r>
              <a:rPr lang="vi-VN" sz="2000" dirty="0"/>
              <a:t>Unit test là một dạng </a:t>
            </a:r>
            <a:r>
              <a:rPr lang="vi-VN" sz="2000" b="1" dirty="0"/>
              <a:t>white box testing</a:t>
            </a:r>
            <a:r>
              <a:rPr lang="vi-VN" sz="2000" dirty="0"/>
              <a:t>, do lập trình viên viết ra, dùng để test đơn vị nhỏ nhất của code (unit), thường là một function, method hoặc class</a:t>
            </a:r>
            <a:r>
              <a:rPr lang="vi-VN" sz="2000" dirty="0" smtClean="0"/>
              <a:t>.</a:t>
            </a:r>
            <a:endParaRPr lang="en-US" sz="2000" dirty="0" smtClean="0"/>
          </a:p>
          <a:p>
            <a:endParaRPr lang="en-US" sz="2000" dirty="0"/>
          </a:p>
          <a:p>
            <a:r>
              <a:rPr lang="vi-VN" sz="2000" dirty="0"/>
              <a:t>Một điểm quan trọng khi viết unit test đó là </a:t>
            </a:r>
            <a:r>
              <a:rPr lang="vi-VN" sz="2000" b="1" dirty="0"/>
              <a:t>tính độc lập</a:t>
            </a:r>
            <a:r>
              <a:rPr lang="vi-VN" sz="2000" dirty="0"/>
              <a:t>. Mỗi code unit cần được thực hiện độc lập với nhau, không phụ thuộc vào nhau. Nếu có sự phụ thuộc thì sử dụng kĩ thuật </a:t>
            </a:r>
            <a:r>
              <a:rPr lang="vi-VN" sz="2000" b="1" dirty="0"/>
              <a:t>Mock</a:t>
            </a:r>
            <a:r>
              <a:rPr lang="vi-VN" sz="2000" dirty="0"/>
              <a:t>, thay thế function phụ thuộc bằng function fake</a:t>
            </a:r>
          </a:p>
        </p:txBody>
      </p:sp>
    </p:spTree>
    <p:extLst>
      <p:ext uri="{BB962C8B-B14F-4D97-AF65-F5344CB8AC3E}">
        <p14:creationId xmlns:p14="http://schemas.microsoft.com/office/powerpoint/2010/main" val="1605085372"/>
      </p:ext>
    </p:extLst>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03640" y="301320"/>
            <a:ext cx="9070920" cy="1262160"/>
          </a:xfrm>
          <a:prstGeom prst="rect">
            <a:avLst/>
          </a:prstGeom>
          <a:noFill/>
          <a:ln>
            <a:noFill/>
          </a:ln>
        </p:spPr>
        <p:txBody>
          <a:bodyPr lIns="0" tIns="0" rIns="0" bIns="0" anchor="ctr" anchorCtr="1">
            <a:noAutofit/>
          </a:bodyPr>
          <a:lstStyle/>
          <a:p>
            <a:pPr marL="107950" algn="ctr">
              <a:lnSpc>
                <a:spcPct val="100000"/>
              </a:lnSpc>
              <a:spcAft>
                <a:spcPts val="1415"/>
              </a:spcAft>
              <a:buClr>
                <a:srgbClr val="000000"/>
              </a:buClr>
              <a:buSzPct val="45000"/>
            </a:pPr>
            <a:r>
              <a:rPr lang="en-US" sz="3200" b="1" spc="-1" dirty="0" smtClean="0">
                <a:solidFill>
                  <a:srgbClr val="000000"/>
                </a:solidFill>
                <a:latin typeface="Arial" panose="020B0604020202020204"/>
                <a:ea typeface="Microsoft YaHei" panose="020B0503020204020204" charset="-122"/>
              </a:rPr>
              <a:t>Unit Test</a:t>
            </a:r>
            <a:endParaRPr lang="en-US" sz="3200" b="0" strike="noStrike" spc="-1" dirty="0">
              <a:latin typeface="Arial" panose="020B0604020202020204"/>
            </a:endParaRPr>
          </a:p>
        </p:txBody>
      </p:sp>
      <p:sp>
        <p:nvSpPr>
          <p:cNvPr id="131" name="TextShape 2"/>
          <p:cNvSpPr txBox="1"/>
          <p:nvPr/>
        </p:nvSpPr>
        <p:spPr>
          <a:xfrm>
            <a:off x="503640" y="1368438"/>
            <a:ext cx="9070920" cy="5355067"/>
          </a:xfrm>
          <a:prstGeom prst="rect">
            <a:avLst/>
          </a:prstGeom>
          <a:noFill/>
          <a:ln>
            <a:noFill/>
          </a:ln>
        </p:spPr>
        <p:txBody>
          <a:bodyPr lIns="0" tIns="0" rIns="0" bIns="0">
            <a:noAutofit/>
          </a:bodyPr>
          <a:lstStyle/>
          <a:p>
            <a:r>
              <a:rPr lang="en-US" sz="2000" b="1" dirty="0" err="1"/>
              <a:t>Lợi</a:t>
            </a:r>
            <a:r>
              <a:rPr lang="en-US" sz="2000" b="1" dirty="0"/>
              <a:t> </a:t>
            </a:r>
            <a:r>
              <a:rPr lang="en-US" sz="2000" b="1" dirty="0" err="1"/>
              <a:t>ích</a:t>
            </a:r>
            <a:r>
              <a:rPr lang="en-US" sz="2000" b="1" dirty="0"/>
              <a:t> </a:t>
            </a:r>
            <a:r>
              <a:rPr lang="en-US" sz="2000" b="1" dirty="0" err="1"/>
              <a:t>của</a:t>
            </a:r>
            <a:r>
              <a:rPr lang="en-US" sz="2000" b="1" dirty="0"/>
              <a:t> unit </a:t>
            </a:r>
            <a:r>
              <a:rPr lang="en-US" sz="2000" b="1" dirty="0" smtClean="0"/>
              <a:t>test</a:t>
            </a:r>
          </a:p>
          <a:p>
            <a:r>
              <a:rPr lang="vi-VN" sz="2000" b="1" dirty="0"/>
              <a:t>Phát hiện bug sớm, sửa lại sớm:</a:t>
            </a:r>
            <a:r>
              <a:rPr lang="vi-VN" sz="2000" dirty="0"/>
              <a:t> đơn giản rồi, sau khi code xong thì chạy test, nếu fail thì biết là code chưa đúng, cần sửa lại.</a:t>
            </a:r>
          </a:p>
          <a:p>
            <a:r>
              <a:rPr lang="vi-VN" sz="2000" b="1" dirty="0"/>
              <a:t>Tăng độ an toàn, tự tin khi code:</a:t>
            </a:r>
            <a:r>
              <a:rPr lang="vi-VN" sz="2000" dirty="0"/>
              <a:t> Nếu code có unit test, thì bạn có thể yên tâm code, không sợ ảnh hưởng chức năng đã có. Nếu có ảnh hưởng thì sẽ được báo test fail ngay, giúp nhanh chóng khắc phục.</a:t>
            </a:r>
          </a:p>
          <a:p>
            <a:r>
              <a:rPr lang="vi-VN" sz="2000" b="1" dirty="0"/>
              <a:t>Viết code tốt hơn:</a:t>
            </a:r>
            <a:r>
              <a:rPr lang="vi-VN" sz="2000" dirty="0"/>
              <a:t> nếu code khó viết được unit test, suy ra code không tốt, và ngược lại. Ví dụ function quá dài, làm nhiều việc thì rất khó viết unit test, lúc này nên tách nó ra thành các function nhỏ hơn.</a:t>
            </a:r>
          </a:p>
          <a:p>
            <a:r>
              <a:rPr lang="vi-VN" sz="2000" b="1" dirty="0"/>
              <a:t>Phân tích trước khi code:</a:t>
            </a:r>
            <a:r>
              <a:rPr lang="vi-VN" sz="2000" dirty="0"/>
              <a:t> Nếu viết unit test trước khi code, bạn sẽ phải tập trung nhiều hơn về việc code thế nào. Function này có nên trả về null không, có ném exception nào không,... từ đó bạn sẽ hiểu rõ hơn trước khi code.</a:t>
            </a:r>
          </a:p>
          <a:p>
            <a:r>
              <a:rPr lang="vi-VN" sz="2000" b="1" dirty="0"/>
              <a:t>Làm nền tảng cho các mức độ test khác cao hơn:</a:t>
            </a:r>
            <a:r>
              <a:rPr lang="vi-VN" sz="2000" dirty="0"/>
              <a:t> Mỗi thành phần trong unit test phải chạy đúng, khi tích hợp lại ở Integration test mới đúng được. Không thể nào khi test integration mà lại fail vì unit test phải không.</a:t>
            </a:r>
          </a:p>
          <a:p>
            <a:endParaRPr lang="en-US" sz="2000" b="1" dirty="0"/>
          </a:p>
        </p:txBody>
      </p:sp>
    </p:spTree>
    <p:extLst>
      <p:ext uri="{BB962C8B-B14F-4D97-AF65-F5344CB8AC3E}">
        <p14:creationId xmlns:p14="http://schemas.microsoft.com/office/powerpoint/2010/main" val="32729677"/>
      </p:ext>
    </p:extLst>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03640" y="301320"/>
            <a:ext cx="9070920" cy="1262160"/>
          </a:xfrm>
          <a:prstGeom prst="rect">
            <a:avLst/>
          </a:prstGeom>
          <a:noFill/>
          <a:ln>
            <a:noFill/>
          </a:ln>
        </p:spPr>
        <p:txBody>
          <a:bodyPr lIns="0" tIns="0" rIns="0" bIns="0" anchor="ctr" anchorCtr="1">
            <a:noAutofit/>
          </a:bodyPr>
          <a:lstStyle/>
          <a:p>
            <a:pPr marL="107950" algn="ctr">
              <a:lnSpc>
                <a:spcPct val="100000"/>
              </a:lnSpc>
              <a:spcAft>
                <a:spcPts val="1415"/>
              </a:spcAft>
              <a:buClr>
                <a:srgbClr val="000000"/>
              </a:buClr>
              <a:buSzPct val="45000"/>
            </a:pPr>
            <a:r>
              <a:rPr lang="en-US" sz="3200" b="1" spc="-1" dirty="0" smtClean="0">
                <a:solidFill>
                  <a:srgbClr val="000000"/>
                </a:solidFill>
                <a:latin typeface="Arial" panose="020B0604020202020204"/>
                <a:ea typeface="Microsoft YaHei" panose="020B0503020204020204" charset="-122"/>
              </a:rPr>
              <a:t>Unit Test</a:t>
            </a:r>
            <a:endParaRPr lang="en-US" sz="3200" b="0" strike="noStrike" spc="-1" dirty="0">
              <a:latin typeface="Arial" panose="020B0604020202020204"/>
            </a:endParaRPr>
          </a:p>
        </p:txBody>
      </p:sp>
      <p:sp>
        <p:nvSpPr>
          <p:cNvPr id="131" name="TextShape 2"/>
          <p:cNvSpPr txBox="1"/>
          <p:nvPr/>
        </p:nvSpPr>
        <p:spPr>
          <a:xfrm>
            <a:off x="503640" y="1368438"/>
            <a:ext cx="9070920" cy="5355067"/>
          </a:xfrm>
          <a:prstGeom prst="rect">
            <a:avLst/>
          </a:prstGeom>
          <a:noFill/>
          <a:ln>
            <a:noFill/>
          </a:ln>
        </p:spPr>
        <p:txBody>
          <a:bodyPr lIns="0" tIns="0" rIns="0" bIns="0">
            <a:noAutofit/>
          </a:bodyPr>
          <a:lstStyle/>
          <a:p>
            <a:r>
              <a:rPr lang="en-US" sz="2000" b="1" dirty="0"/>
              <a:t>Test Driven Development</a:t>
            </a:r>
          </a:p>
          <a:p>
            <a:r>
              <a:rPr lang="vi-VN" sz="2000" dirty="0"/>
              <a:t>TDD là mô hình phát triển thiên về test trước khi code (Test first programming). Các bạn có thể hiểu đơn giản khi mà chúng ta viết unit test trước khi viết code thì đó là </a:t>
            </a:r>
            <a:r>
              <a:rPr lang="vi-VN" sz="2000" dirty="0" smtClean="0"/>
              <a:t>TDD</a:t>
            </a:r>
            <a:endParaRPr lang="en-US" sz="2000" dirty="0" smtClean="0"/>
          </a:p>
          <a:p>
            <a:endParaRPr lang="en-US" sz="2000" dirty="0" smtClean="0"/>
          </a:p>
          <a:p>
            <a:r>
              <a:rPr lang="vi-VN" sz="2000" dirty="0"/>
              <a:t>TDD gồm 3 giai đoạn:</a:t>
            </a:r>
          </a:p>
          <a:p>
            <a:r>
              <a:rPr lang="vi-VN" sz="2000" b="1" dirty="0"/>
              <a:t>Red:</a:t>
            </a:r>
            <a:r>
              <a:rPr lang="vi-VN" sz="2000" dirty="0"/>
              <a:t> Viết test trước và test ban đầu này chạy sẽ bị fail</a:t>
            </a:r>
          </a:p>
          <a:p>
            <a:r>
              <a:rPr lang="vi-VN" sz="2000" b="1" dirty="0"/>
              <a:t>Green:</a:t>
            </a:r>
            <a:r>
              <a:rPr lang="vi-VN" sz="2000" dirty="0"/>
              <a:t> Tiến hành viết code, sao cho unit test chạy pass</a:t>
            </a:r>
          </a:p>
          <a:p>
            <a:r>
              <a:rPr lang="vi-VN" sz="2000" b="1" dirty="0"/>
              <a:t>Refactor:</a:t>
            </a:r>
            <a:r>
              <a:rPr lang="vi-VN" sz="2000" dirty="0"/>
              <a:t> Nếu có quá trình điều chỉnh code (tối ưu, thêm sửa chức năng,...) nếu test bị red thì cần sửa lại sao cho green.</a:t>
            </a:r>
          </a:p>
          <a:p>
            <a:endParaRPr lang="en-US" sz="2000" b="1" dirty="0" smtClean="0"/>
          </a:p>
          <a:p>
            <a:r>
              <a:rPr lang="vi-VN" sz="2000" dirty="0"/>
              <a:t>Lợi ích của </a:t>
            </a:r>
            <a:r>
              <a:rPr lang="vi-VN" sz="2000" dirty="0" smtClean="0"/>
              <a:t>TDD, </a:t>
            </a:r>
            <a:r>
              <a:rPr lang="vi-VN" sz="2000" dirty="0"/>
              <a:t>là giúp bạn nghĩ về code nên viết như thế nào trước khi code. Và nó cũng giúp phát hiện sớm bug để sửa nhanh chóng</a:t>
            </a:r>
            <a:endParaRPr lang="en-US" sz="2000" b="1" dirty="0"/>
          </a:p>
        </p:txBody>
      </p:sp>
    </p:spTree>
    <p:extLst>
      <p:ext uri="{BB962C8B-B14F-4D97-AF65-F5344CB8AC3E}">
        <p14:creationId xmlns:p14="http://schemas.microsoft.com/office/powerpoint/2010/main" val="3935605546"/>
      </p:ext>
    </p:extLst>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3640" y="301320"/>
            <a:ext cx="9071280" cy="1261800"/>
          </a:xfrm>
          <a:prstGeom prst="rect">
            <a:avLst/>
          </a:prstGeom>
          <a:noFill/>
          <a:ln>
            <a:noFill/>
          </a:ln>
        </p:spPr>
        <p:txBody>
          <a:bodyPr lIns="0" tIns="0" rIns="0" bIns="0" anchor="ctr" anchorCtr="1">
            <a:noAutofit/>
          </a:bodyPr>
          <a:lstStyle/>
          <a:p>
            <a:pPr marL="431800" indent="-323850" algn="ctr">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J2EE architecture</a:t>
            </a:r>
            <a:endParaRPr lang="en-US" sz="3200" b="0" strike="noStrike" spc="-1">
              <a:latin typeface="Arial" panose="020B0604020202020204"/>
            </a:endParaRPr>
          </a:p>
        </p:txBody>
      </p:sp>
      <p:pic>
        <p:nvPicPr>
          <p:cNvPr id="87" name="Picture 86"/>
          <p:cNvPicPr/>
          <p:nvPr/>
        </p:nvPicPr>
        <p:blipFill>
          <a:blip r:embed="rId2"/>
          <a:stretch>
            <a:fillRect/>
          </a:stretch>
        </p:blipFill>
        <p:spPr>
          <a:xfrm>
            <a:off x="2011680" y="1688040"/>
            <a:ext cx="6676560" cy="3981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3640" y="301320"/>
            <a:ext cx="9070920" cy="1262160"/>
          </a:xfrm>
          <a:prstGeom prst="rect">
            <a:avLst/>
          </a:prstGeom>
          <a:noFill/>
          <a:ln>
            <a:noFill/>
          </a:ln>
        </p:spPr>
        <p:txBody>
          <a:bodyPr lIns="0" tIns="0" rIns="0" bIns="0" anchor="ctr" anchorCtr="1">
            <a:noAutofit/>
          </a:bodyPr>
          <a:lstStyle/>
          <a:p>
            <a:pPr algn="ctr">
              <a:lnSpc>
                <a:spcPct val="100000"/>
              </a:lnSpc>
            </a:pPr>
            <a:r>
              <a:rPr lang="en-US" sz="4400" b="0" strike="noStrike" spc="-1">
                <a:solidFill>
                  <a:srgbClr val="000000"/>
                </a:solidFill>
                <a:latin typeface="Arial" panose="020B0604020202020204"/>
                <a:ea typeface="Microsoft YaHei" panose="020B0503020204020204" charset="-122"/>
              </a:rPr>
              <a:t>Interceptor</a:t>
            </a:r>
            <a:endParaRPr lang="en-US" sz="4400" b="0" strike="noStrike" spc="-1">
              <a:latin typeface="Arial" panose="020B0604020202020204"/>
            </a:endParaRPr>
          </a:p>
        </p:txBody>
      </p:sp>
      <p:sp>
        <p:nvSpPr>
          <p:cNvPr id="89" name="TextShape 2"/>
          <p:cNvSpPr txBox="1"/>
          <p:nvPr/>
        </p:nvSpPr>
        <p:spPr>
          <a:xfrm>
            <a:off x="503640" y="1769040"/>
            <a:ext cx="9070920" cy="4989600"/>
          </a:xfrm>
          <a:prstGeom prst="rect">
            <a:avLst/>
          </a:prstGeom>
          <a:noFill/>
          <a:ln>
            <a:noFill/>
          </a:ln>
        </p:spPr>
        <p:txBody>
          <a:bodyPr lIns="0" tIns="0" rIns="0" bIns="0">
            <a:noAutofit/>
          </a:bodyPr>
          <a:lstStyle/>
          <a:p>
            <a:pPr marL="431800" indent="-323850">
              <a:lnSpc>
                <a:spcPct val="100000"/>
              </a:lnSpc>
              <a:spcAft>
                <a:spcPts val="1415"/>
              </a:spcAft>
              <a:buClr>
                <a:srgbClr val="000000"/>
              </a:buClr>
              <a:buSzPct val="45000"/>
              <a:buFont typeface="Wingdings" panose="05000000000000000000" pitchFamily="2" charset="2"/>
              <a:buChar char=""/>
            </a:pPr>
            <a:r>
              <a:rPr lang="en-US" sz="2600" b="0" strike="noStrike" spc="-1">
                <a:solidFill>
                  <a:srgbClr val="000000"/>
                </a:solidFill>
                <a:latin typeface="Arial" panose="020B0604020202020204"/>
                <a:ea typeface="Microsoft YaHei" panose="020B0503020204020204" charset="-122"/>
              </a:rPr>
              <a:t>Interceptors are components that allow to intercept/filter before calls to EJB methods. They can be used for audit, logging, security when Managed Bean are accessed</a:t>
            </a:r>
            <a:endParaRPr lang="en-US" sz="2600" b="0" strike="noStrike" spc="-1">
              <a:latin typeface="Arial" panose="020B0604020202020204"/>
            </a:endParaRPr>
          </a:p>
        </p:txBody>
      </p:sp>
      <p:pic>
        <p:nvPicPr>
          <p:cNvPr id="90" name="Picture 3"/>
          <p:cNvPicPr/>
          <p:nvPr/>
        </p:nvPicPr>
        <p:blipFill>
          <a:blip r:embed="rId2"/>
          <a:stretch>
            <a:fillRect/>
          </a:stretch>
        </p:blipFill>
        <p:spPr>
          <a:xfrm>
            <a:off x="1737720" y="3566160"/>
            <a:ext cx="6309000" cy="2560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503640" y="301320"/>
            <a:ext cx="9070920" cy="1262160"/>
          </a:xfrm>
          <a:prstGeom prst="rect">
            <a:avLst/>
          </a:prstGeom>
          <a:noFill/>
          <a:ln>
            <a:noFill/>
          </a:ln>
        </p:spPr>
        <p:txBody>
          <a:bodyPr lIns="0" tIns="0" rIns="0" bIns="0" anchor="ctr" anchorCtr="1">
            <a:noAutofit/>
          </a:bodyPr>
          <a:lstStyle/>
          <a:p>
            <a:pPr algn="ctr">
              <a:lnSpc>
                <a:spcPct val="100000"/>
              </a:lnSpc>
            </a:pPr>
            <a:r>
              <a:rPr lang="en-US" sz="4400" b="0" strike="noStrike" spc="-1">
                <a:solidFill>
                  <a:srgbClr val="000000"/>
                </a:solidFill>
                <a:latin typeface="Arial" panose="020B0604020202020204"/>
                <a:ea typeface="Microsoft YaHei" panose="020B0503020204020204" charset="-122"/>
              </a:rPr>
              <a:t>JPA</a:t>
            </a:r>
            <a:endParaRPr lang="en-US" sz="4400" b="0" strike="noStrike" spc="-1">
              <a:latin typeface="Arial" panose="020B0604020202020204"/>
            </a:endParaRPr>
          </a:p>
        </p:txBody>
      </p:sp>
      <p:sp>
        <p:nvSpPr>
          <p:cNvPr id="92" name="TextShape 2"/>
          <p:cNvSpPr txBox="1"/>
          <p:nvPr/>
        </p:nvSpPr>
        <p:spPr>
          <a:xfrm>
            <a:off x="503640" y="1769040"/>
            <a:ext cx="9070920" cy="4989600"/>
          </a:xfrm>
          <a:prstGeom prst="rect">
            <a:avLst/>
          </a:prstGeom>
          <a:noFill/>
          <a:ln>
            <a:noFill/>
          </a:ln>
        </p:spPr>
        <p:txBody>
          <a:bodyPr lIns="0" tIns="0" rIns="0" bIns="0">
            <a:noAutofit/>
          </a:bodyPr>
          <a:lstStyle/>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JPA (Java Persistence API) là 1 giao diện lập trình ứng dụng Java, nó mô tả cách quản lý các mối quan hệ dữ liệu  trong ứng dụng sử dụng Java Platform.</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JPA cung cấp một mô hình POJO persistence cho phép ánh xạ các table/các mối quan hệ giữa các table trong database sang các class/mối quan hệ giữa các object.</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Ví dụ: table Users với các column (Id, name, age…) sẽ tương ứng với class Users.java với các field Id, name, age… từ đó mỗi khi truy vấn table hay các column ta sẽ truy vấn trực tiếp trên các class, các field của class mà không cần quan tâm tới việc đang dùng loại database nào, dữ liệu database ra sao…</a:t>
            </a:r>
            <a:endParaRPr lang="en-US" sz="24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503640" y="301320"/>
            <a:ext cx="9070920" cy="1262160"/>
          </a:xfrm>
          <a:prstGeom prst="rect">
            <a:avLst/>
          </a:prstGeom>
          <a:noFill/>
          <a:ln>
            <a:noFill/>
          </a:ln>
        </p:spPr>
        <p:txBody>
          <a:bodyPr lIns="0" tIns="0" rIns="0" bIns="0" anchor="ctr" anchorCtr="1">
            <a:noAutofit/>
          </a:bodyPr>
          <a:lstStyle/>
          <a:p>
            <a:pPr algn="ctr">
              <a:lnSpc>
                <a:spcPct val="100000"/>
              </a:lnSpc>
            </a:pPr>
            <a:r>
              <a:rPr lang="en-US" sz="4400" b="0" strike="noStrike" spc="-1">
                <a:solidFill>
                  <a:srgbClr val="000000"/>
                </a:solidFill>
                <a:latin typeface="Arial" panose="020B0604020202020204"/>
                <a:ea typeface="Microsoft YaHei" panose="020B0503020204020204" charset="-122"/>
              </a:rPr>
              <a:t>JPA</a:t>
            </a:r>
            <a:endParaRPr lang="en-US" sz="4400" b="0" strike="noStrike" spc="-1">
              <a:latin typeface="Arial" panose="020B0604020202020204"/>
            </a:endParaRPr>
          </a:p>
        </p:txBody>
      </p:sp>
      <p:sp>
        <p:nvSpPr>
          <p:cNvPr id="94" name="TextShape 2"/>
          <p:cNvSpPr txBox="1"/>
          <p:nvPr/>
        </p:nvSpPr>
        <p:spPr>
          <a:xfrm>
            <a:off x="503640" y="1769040"/>
            <a:ext cx="9070920" cy="4989600"/>
          </a:xfrm>
          <a:prstGeom prst="rect">
            <a:avLst/>
          </a:prstGeom>
          <a:noFill/>
          <a:ln>
            <a:noFill/>
          </a:ln>
        </p:spPr>
        <p:txBody>
          <a:bodyPr lIns="0" tIns="0" rIns="0" bIns="0">
            <a:noAutofit/>
          </a:bodyPr>
          <a:lstStyle/>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Kiến trúc:</a:t>
            </a:r>
            <a:endParaRPr lang="en-US" sz="2400" b="0" strike="noStrike" spc="-1">
              <a:latin typeface="Arial" panose="020B0604020202020204"/>
            </a:endParaRPr>
          </a:p>
        </p:txBody>
      </p:sp>
      <p:pic>
        <p:nvPicPr>
          <p:cNvPr id="95" name="Picture 3"/>
          <p:cNvPicPr/>
          <p:nvPr/>
        </p:nvPicPr>
        <p:blipFill>
          <a:blip r:embed="rId2"/>
          <a:stretch>
            <a:fillRect/>
          </a:stretch>
        </p:blipFill>
        <p:spPr>
          <a:xfrm>
            <a:off x="1645560" y="2499840"/>
            <a:ext cx="6857640" cy="3626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3640" y="301320"/>
            <a:ext cx="9070920" cy="1262160"/>
          </a:xfrm>
          <a:prstGeom prst="rect">
            <a:avLst/>
          </a:prstGeom>
          <a:noFill/>
          <a:ln>
            <a:noFill/>
          </a:ln>
        </p:spPr>
        <p:txBody>
          <a:bodyPr lIns="0" tIns="0" rIns="0" bIns="0" anchor="ctr" anchorCtr="1">
            <a:noAutofit/>
          </a:bodyPr>
          <a:lstStyle/>
          <a:p>
            <a:pPr algn="ctr">
              <a:lnSpc>
                <a:spcPct val="100000"/>
              </a:lnSpc>
            </a:pPr>
            <a:r>
              <a:rPr lang="en-US" sz="4400" b="0" strike="noStrike" spc="-1">
                <a:solidFill>
                  <a:srgbClr val="000000"/>
                </a:solidFill>
                <a:latin typeface="Arial" panose="020B0604020202020204"/>
                <a:ea typeface="Microsoft YaHei" panose="020B0503020204020204" charset="-122"/>
              </a:rPr>
              <a:t>JPA</a:t>
            </a:r>
            <a:endParaRPr lang="en-US" sz="4400" b="0" strike="noStrike" spc="-1">
              <a:latin typeface="Arial" panose="020B0604020202020204"/>
            </a:endParaRPr>
          </a:p>
        </p:txBody>
      </p:sp>
      <p:sp>
        <p:nvSpPr>
          <p:cNvPr id="97" name="TextShape 2"/>
          <p:cNvSpPr txBox="1"/>
          <p:nvPr/>
        </p:nvSpPr>
        <p:spPr>
          <a:xfrm>
            <a:off x="503640" y="1769040"/>
            <a:ext cx="9070920" cy="4989600"/>
          </a:xfrm>
          <a:prstGeom prst="rect">
            <a:avLst/>
          </a:prstGeom>
          <a:noFill/>
          <a:ln>
            <a:noFill/>
          </a:ln>
        </p:spPr>
        <p:txBody>
          <a:bodyPr lIns="0" tIns="0" rIns="0" bIns="0">
            <a:noAutofit/>
          </a:bodyPr>
          <a:lstStyle/>
          <a:p>
            <a:pPr marL="431800" indent="-323850">
              <a:lnSpc>
                <a:spcPct val="100000"/>
              </a:lnSpc>
              <a:spcAft>
                <a:spcPts val="1415"/>
              </a:spcAft>
            </a:pPr>
            <a:r>
              <a:rPr lang="en-US" sz="2400" b="0" strike="noStrike" spc="-1">
                <a:solidFill>
                  <a:srgbClr val="000000"/>
                </a:solidFill>
                <a:latin typeface="Arial" panose="020B0604020202020204"/>
                <a:ea typeface="Microsoft YaHei" panose="020B0503020204020204" charset="-122"/>
              </a:rPr>
              <a:t>Một số khái niệm trong JPA:</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Entity: Entity là các đối tượng thể hiện tương ứng 1 table trong cơ sở dữ liệu. Khi lập trình, entity thường là các class POJO đơn giản, chỉ gồm các method getter, setter.</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EntityManager: EntityManager là một interface cung cấp các API cho việc tương tác với các Entity như Persist (lưu một đối tượng mới), merge (cập nhật một đối tượng), remove (xóa 1 đối tượng).</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EntityManagerFactory: EntityManagerFactory được dùng để tạo ra một thể hiện của EntityManager.</a:t>
            </a:r>
            <a:endParaRPr lang="en-US" sz="24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03640" y="301320"/>
            <a:ext cx="9070920" cy="1262160"/>
          </a:xfrm>
          <a:prstGeom prst="rect">
            <a:avLst/>
          </a:prstGeom>
          <a:noFill/>
          <a:ln>
            <a:noFill/>
          </a:ln>
        </p:spPr>
        <p:txBody>
          <a:bodyPr lIns="0" tIns="0" rIns="0" bIns="0" anchor="ctr" anchorCtr="1">
            <a:noAutofit/>
          </a:bodyPr>
          <a:lstStyle/>
          <a:p>
            <a:pPr algn="ctr">
              <a:lnSpc>
                <a:spcPct val="100000"/>
              </a:lnSpc>
            </a:pPr>
            <a:r>
              <a:rPr lang="en-US" sz="4400" b="0" strike="noStrike" spc="-1">
                <a:solidFill>
                  <a:srgbClr val="000000"/>
                </a:solidFill>
                <a:latin typeface="Arial" panose="020B0604020202020204"/>
                <a:ea typeface="Microsoft YaHei" panose="020B0503020204020204" charset="-122"/>
              </a:rPr>
              <a:t>Hibernate</a:t>
            </a:r>
            <a:endParaRPr lang="en-US" sz="4400" b="0" strike="noStrike" spc="-1">
              <a:latin typeface="Arial" panose="020B0604020202020204"/>
            </a:endParaRPr>
          </a:p>
        </p:txBody>
      </p:sp>
      <p:sp>
        <p:nvSpPr>
          <p:cNvPr id="99" name="TextShape 2"/>
          <p:cNvSpPr txBox="1"/>
          <p:nvPr/>
        </p:nvSpPr>
        <p:spPr>
          <a:xfrm>
            <a:off x="503640" y="1769040"/>
            <a:ext cx="9070920" cy="4989600"/>
          </a:xfrm>
          <a:prstGeom prst="rect">
            <a:avLst/>
          </a:prstGeom>
          <a:noFill/>
          <a:ln>
            <a:noFill/>
          </a:ln>
        </p:spPr>
        <p:txBody>
          <a:bodyPr lIns="0" tIns="0" rIns="0" bIns="0">
            <a:noAutofit/>
          </a:bodyPr>
          <a:lstStyle/>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Hibernate là 1 ORM (Object Relational Mapping) framework cho phép người lập trình thao tác với database một cách hoàn toàn tự nhiên thông qua các đối tượng. Lập trình viên hoàn toàn không cần quan tâm đến loại database sử dụng, SQL…</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Hay nói cách khác, Hibernate chính là implementation của JPA (JPA là 1 tập các interface, còn Hibernate implements các interface ấy 1 cách chi tiết).</a:t>
            </a:r>
            <a:endParaRPr lang="en-US" sz="32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3640" y="301320"/>
            <a:ext cx="9070920" cy="1262160"/>
          </a:xfrm>
          <a:prstGeom prst="rect">
            <a:avLst/>
          </a:prstGeom>
          <a:noFill/>
          <a:ln>
            <a:noFill/>
          </a:ln>
        </p:spPr>
        <p:txBody>
          <a:bodyPr lIns="0" tIns="0" rIns="0" bIns="0" anchor="ctr" anchorCtr="1">
            <a:noAutofit/>
          </a:bodyPr>
          <a:lstStyle/>
          <a:p>
            <a:pPr algn="ctr">
              <a:lnSpc>
                <a:spcPct val="100000"/>
              </a:lnSpc>
            </a:pPr>
            <a:r>
              <a:rPr lang="en-US" sz="4400" b="0" strike="noStrike" spc="-1">
                <a:solidFill>
                  <a:srgbClr val="000000"/>
                </a:solidFill>
                <a:latin typeface="Arial" panose="020B0604020202020204"/>
                <a:ea typeface="Microsoft YaHei" panose="020B0503020204020204" charset="-122"/>
              </a:rPr>
              <a:t>Hibernate</a:t>
            </a:r>
            <a:endParaRPr lang="en-US" sz="4400" b="0" strike="noStrike" spc="-1">
              <a:latin typeface="Arial" panose="020B0604020202020204"/>
            </a:endParaRPr>
          </a:p>
        </p:txBody>
      </p:sp>
      <p:sp>
        <p:nvSpPr>
          <p:cNvPr id="101" name="TextShape 2"/>
          <p:cNvSpPr txBox="1"/>
          <p:nvPr/>
        </p:nvSpPr>
        <p:spPr>
          <a:xfrm>
            <a:off x="503640" y="1769040"/>
            <a:ext cx="9070920" cy="4989600"/>
          </a:xfrm>
          <a:prstGeom prst="rect">
            <a:avLst/>
          </a:prstGeom>
          <a:noFill/>
          <a:ln>
            <a:noFill/>
          </a:ln>
        </p:spPr>
        <p:txBody>
          <a:bodyPr lIns="0" tIns="0" rIns="0" bIns="0">
            <a:noAutofit/>
          </a:bodyPr>
          <a:lstStyle/>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Kiến trúc:</a:t>
            </a:r>
            <a:endParaRPr lang="en-US" sz="3200" b="0" strike="noStrike" spc="-1">
              <a:latin typeface="Arial" panose="020B0604020202020204"/>
            </a:endParaRPr>
          </a:p>
        </p:txBody>
      </p:sp>
      <p:pic>
        <p:nvPicPr>
          <p:cNvPr id="102" name="Picture 3"/>
          <p:cNvPicPr/>
          <p:nvPr/>
        </p:nvPicPr>
        <p:blipFill>
          <a:blip r:embed="rId2"/>
          <a:stretch>
            <a:fillRect/>
          </a:stretch>
        </p:blipFill>
        <p:spPr>
          <a:xfrm>
            <a:off x="3017160" y="2233080"/>
            <a:ext cx="5249520" cy="4442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1483</Words>
  <Application>Microsoft Office PowerPoint</Application>
  <PresentationFormat>Custom</PresentationFormat>
  <Paragraphs>122</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Phan</dc:creator>
  <cp:lastModifiedBy>Truong Phan</cp:lastModifiedBy>
  <cp:revision>9</cp:revision>
  <dcterms:created xsi:type="dcterms:W3CDTF">2019-06-26T09:14:00Z</dcterms:created>
  <dcterms:modified xsi:type="dcterms:W3CDTF">2021-06-30T13:44:50Z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