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90" r:id="rId5"/>
    <p:sldId id="258" r:id="rId6"/>
    <p:sldId id="259" r:id="rId7"/>
    <p:sldId id="260" r:id="rId8"/>
    <p:sldId id="261" r:id="rId9"/>
    <p:sldId id="262" r:id="rId10"/>
    <p:sldId id="268" r:id="rId11"/>
    <p:sldId id="269" r:id="rId12"/>
    <p:sldId id="270" r:id="rId13"/>
    <p:sldId id="271" r:id="rId14"/>
    <p:sldId id="272" r:id="rId15"/>
    <p:sldId id="274" r:id="rId16"/>
    <p:sldId id="275" r:id="rId17"/>
    <p:sldId id="291" r:id="rId18"/>
  </p:sldIdLst>
  <p:sldSz cx="10080625" cy="7559675"/>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spAutoFit/>
          </a:bodyPr>
          <a:p>
            <a:endParaRPr lang="en-US" sz="3200" b="0" strike="noStrike" spc="-1">
              <a:latin typeface="Arial" panose="020B0604020202020204"/>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2" name="PlaceHolder 4"/>
          <p:cNvSpPr>
            <a:spLocks noGrp="1"/>
          </p:cNvSpPr>
          <p:nvPr>
            <p:ph type="body"/>
          </p:nvPr>
        </p:nvSpPr>
        <p:spPr>
          <a:xfrm>
            <a:off x="504000" y="405936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3" name="PlaceHolder 5"/>
          <p:cNvSpPr>
            <a:spLocks noGrp="1"/>
          </p:cNvSpPr>
          <p:nvPr>
            <p:ph type="body"/>
          </p:nvPr>
        </p:nvSpPr>
        <p:spPr>
          <a:xfrm>
            <a:off x="5152680" y="405936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5" name="PlaceHolder 2"/>
          <p:cNvSpPr>
            <a:spLocks noGrp="1"/>
          </p:cNvSpPr>
          <p:nvPr>
            <p:ph type="body"/>
          </p:nvPr>
        </p:nvSpPr>
        <p:spPr>
          <a:xfrm>
            <a:off x="504000" y="176904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6" name="PlaceHolder 3"/>
          <p:cNvSpPr>
            <a:spLocks noGrp="1"/>
          </p:cNvSpPr>
          <p:nvPr>
            <p:ph type="body"/>
          </p:nvPr>
        </p:nvSpPr>
        <p:spPr>
          <a:xfrm>
            <a:off x="3571200" y="176904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7" name="PlaceHolder 4"/>
          <p:cNvSpPr>
            <a:spLocks noGrp="1"/>
          </p:cNvSpPr>
          <p:nvPr>
            <p:ph type="body"/>
          </p:nvPr>
        </p:nvSpPr>
        <p:spPr>
          <a:xfrm>
            <a:off x="6638040" y="176904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8" name="PlaceHolder 5"/>
          <p:cNvSpPr>
            <a:spLocks noGrp="1"/>
          </p:cNvSpPr>
          <p:nvPr>
            <p:ph type="body"/>
          </p:nvPr>
        </p:nvSpPr>
        <p:spPr>
          <a:xfrm>
            <a:off x="504000" y="405936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9" name="PlaceHolder 6"/>
          <p:cNvSpPr>
            <a:spLocks noGrp="1"/>
          </p:cNvSpPr>
          <p:nvPr>
            <p:ph type="body"/>
          </p:nvPr>
        </p:nvSpPr>
        <p:spPr>
          <a:xfrm>
            <a:off x="3571200" y="405936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40" name="PlaceHolder 7"/>
          <p:cNvSpPr>
            <a:spLocks noGrp="1"/>
          </p:cNvSpPr>
          <p:nvPr>
            <p:ph type="body"/>
          </p:nvPr>
        </p:nvSpPr>
        <p:spPr>
          <a:xfrm>
            <a:off x="6638040" y="4059360"/>
            <a:ext cx="292068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6" name="PlaceHolder 2"/>
          <p:cNvSpPr>
            <a:spLocks noGrp="1"/>
          </p:cNvSpPr>
          <p:nvPr>
            <p:ph type="subTitle"/>
          </p:nvPr>
        </p:nvSpPr>
        <p:spPr>
          <a:xfrm>
            <a:off x="504000" y="1769040"/>
            <a:ext cx="9071640" cy="438480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8" name="PlaceHolder 2"/>
          <p:cNvSpPr>
            <a:spLocks noGrp="1"/>
          </p:cNvSpPr>
          <p:nvPr>
            <p:ph type="body"/>
          </p:nvPr>
        </p:nvSpPr>
        <p:spPr>
          <a:xfrm>
            <a:off x="504000" y="1769040"/>
            <a:ext cx="9071640" cy="438480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0" name="PlaceHolder 2"/>
          <p:cNvSpPr>
            <a:spLocks noGrp="1"/>
          </p:cNvSpPr>
          <p:nvPr>
            <p:ph type="body"/>
          </p:nvPr>
        </p:nvSpPr>
        <p:spPr>
          <a:xfrm>
            <a:off x="504000" y="1769040"/>
            <a:ext cx="4426920" cy="4384800"/>
          </a:xfrm>
          <a:prstGeom prst="rect">
            <a:avLst/>
          </a:prstGeom>
        </p:spPr>
        <p:txBody>
          <a:bodyPr lIns="0" tIns="0" rIns="0" bIns="0">
            <a:spAutoFit/>
          </a:bodyPr>
          <a:p>
            <a:endParaRPr lang="en-US" sz="3200" b="0" strike="noStrike" spc="-1">
              <a:latin typeface="Arial" panose="020B0604020202020204"/>
            </a:endParaRPr>
          </a:p>
        </p:txBody>
      </p:sp>
      <p:sp>
        <p:nvSpPr>
          <p:cNvPr id="11" name="PlaceHolder 3"/>
          <p:cNvSpPr>
            <a:spLocks noGrp="1"/>
          </p:cNvSpPr>
          <p:nvPr>
            <p:ph type="body"/>
          </p:nvPr>
        </p:nvSpPr>
        <p:spPr>
          <a:xfrm>
            <a:off x="5152680" y="1769040"/>
            <a:ext cx="4426920" cy="438480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6" name="PlaceHolder 3"/>
          <p:cNvSpPr>
            <a:spLocks noGrp="1"/>
          </p:cNvSpPr>
          <p:nvPr>
            <p:ph type="body"/>
          </p:nvPr>
        </p:nvSpPr>
        <p:spPr>
          <a:xfrm>
            <a:off x="5152680" y="1769040"/>
            <a:ext cx="4426920" cy="4384800"/>
          </a:xfrm>
          <a:prstGeom prst="rect">
            <a:avLst/>
          </a:prstGeom>
        </p:spPr>
        <p:txBody>
          <a:bodyPr lIns="0" tIns="0" rIns="0" bIns="0">
            <a:spAutoFit/>
          </a:bodyPr>
          <a:p>
            <a:endParaRPr lang="en-US" sz="3200" b="0" strike="noStrike" spc="-1">
              <a:latin typeface="Arial" panose="020B0604020202020204"/>
            </a:endParaRPr>
          </a:p>
        </p:txBody>
      </p:sp>
      <p:sp>
        <p:nvSpPr>
          <p:cNvPr id="17" name="PlaceHolder 4"/>
          <p:cNvSpPr>
            <a:spLocks noGrp="1"/>
          </p:cNvSpPr>
          <p:nvPr>
            <p:ph type="body"/>
          </p:nvPr>
        </p:nvSpPr>
        <p:spPr>
          <a:xfrm>
            <a:off x="504000" y="405936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9" name="PlaceHolder 2"/>
          <p:cNvSpPr>
            <a:spLocks noGrp="1"/>
          </p:cNvSpPr>
          <p:nvPr>
            <p:ph type="body"/>
          </p:nvPr>
        </p:nvSpPr>
        <p:spPr>
          <a:xfrm>
            <a:off x="504000" y="1769040"/>
            <a:ext cx="4426920" cy="4384800"/>
          </a:xfrm>
          <a:prstGeom prst="rect">
            <a:avLst/>
          </a:prstGeom>
        </p:spPr>
        <p:txBody>
          <a:bodyPr lIns="0" tIns="0" rIns="0" bIns="0">
            <a:spAutoFit/>
          </a:bodyPr>
          <a:p>
            <a:endParaRPr lang="en-US" sz="3200" b="0" strike="noStrike" spc="-1">
              <a:latin typeface="Arial" panose="020B0604020202020204"/>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tIns="0" rIns="0" bIns="0" anchor="ctr">
            <a:noAutofit/>
          </a:bodyPr>
          <a:p>
            <a:pPr algn="ct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2" name="PlaceHolder 2"/>
          <p:cNvSpPr>
            <a:spLocks noGrp="1"/>
          </p:cNvSpPr>
          <p:nvPr>
            <p:ph type="body"/>
          </p:nvPr>
        </p:nvSpPr>
        <p:spPr>
          <a:xfrm>
            <a:off x="504000" y="1769040"/>
            <a:ext cx="9071640" cy="4384800"/>
          </a:xfrm>
          <a:prstGeom prst="rect">
            <a:avLst/>
          </a:prstGeom>
        </p:spPr>
        <p:txBody>
          <a:bodyPr lIns="0" tIns="0" rIns="0" bIns="0">
            <a:spAutoFit/>
          </a:bodyPr>
          <a:p>
            <a:pPr marL="431800" indent="-323850">
              <a:spcAft>
                <a:spcPts val="1415"/>
              </a:spcAft>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Aft>
                <a:spcPts val="1135"/>
              </a:spcAft>
              <a:buClr>
                <a:srgbClr val="000000"/>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Aft>
                <a:spcPts val="850"/>
              </a:spcAft>
              <a:buClr>
                <a:srgbClr val="000000"/>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Aft>
                <a:spcPts val="565"/>
              </a:spcAft>
              <a:buClr>
                <a:srgbClr val="000000"/>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
        <p:nvSpPr>
          <p:cNvPr id="3" name="PlaceHolder 3"/>
          <p:cNvSpPr>
            <a:spLocks noGrp="1"/>
          </p:cNvSpPr>
          <p:nvPr>
            <p:ph type="dt"/>
          </p:nvPr>
        </p:nvSpPr>
        <p:spPr>
          <a:xfrm>
            <a:off x="504000" y="6887160"/>
            <a:ext cx="2348280" cy="521280"/>
          </a:xfrm>
          <a:prstGeom prst="rect">
            <a:avLst/>
          </a:prstGeom>
        </p:spPr>
        <p:txBody>
          <a:bodyPr lIns="0" tIns="0" rIns="0" bIns="0">
            <a:noAutofit/>
          </a:bodyPr>
          <a:p>
            <a:r>
              <a:rPr lang="en-US" sz="1400" b="0" strike="noStrike" spc="-1">
                <a:latin typeface="Times New Roman" panose="02020603050405020304"/>
              </a:rPr>
              <a:t>&lt;date/time&gt;</a:t>
            </a:r>
            <a:endParaRPr lang="en-US" sz="1400" b="0" strike="noStrike" spc="-1">
              <a:latin typeface="Times New Roman" panose="02020603050405020304"/>
            </a:endParaRPr>
          </a:p>
        </p:txBody>
      </p:sp>
      <p:sp>
        <p:nvSpPr>
          <p:cNvPr id="4" name="PlaceHolder 4"/>
          <p:cNvSpPr>
            <a:spLocks noGrp="1"/>
          </p:cNvSpPr>
          <p:nvPr>
            <p:ph type="ftr"/>
          </p:nvPr>
        </p:nvSpPr>
        <p:spPr>
          <a:xfrm>
            <a:off x="3447360" y="6887160"/>
            <a:ext cx="3195000" cy="521280"/>
          </a:xfrm>
          <a:prstGeom prst="rect">
            <a:avLst/>
          </a:prstGeom>
        </p:spPr>
        <p:txBody>
          <a:bodyPr lIns="0" tIns="0" rIns="0" bIns="0">
            <a:noAutofit/>
          </a:bodyPr>
          <a:p>
            <a:pPr algn="ctr"/>
            <a:r>
              <a:rPr lang="en-US" sz="1400" b="0" strike="noStrike" spc="-1">
                <a:latin typeface="Times New Roman" panose="02020603050405020304"/>
              </a:rPr>
              <a:t>&lt;footer&gt;</a:t>
            </a:r>
            <a:endParaRPr lang="en-US" sz="1400" b="0" strike="noStrike" spc="-1">
              <a:latin typeface="Times New Roman" panose="02020603050405020304"/>
            </a:endParaRPr>
          </a:p>
        </p:txBody>
      </p:sp>
      <p:sp>
        <p:nvSpPr>
          <p:cNvPr id="5" name="PlaceHolder 5"/>
          <p:cNvSpPr>
            <a:spLocks noGrp="1"/>
          </p:cNvSpPr>
          <p:nvPr>
            <p:ph type="sldNum"/>
          </p:nvPr>
        </p:nvSpPr>
        <p:spPr>
          <a:xfrm>
            <a:off x="7227360" y="6887160"/>
            <a:ext cx="2348280" cy="521280"/>
          </a:xfrm>
          <a:prstGeom prst="rect">
            <a:avLst/>
          </a:prstGeom>
        </p:spPr>
        <p:txBody>
          <a:bodyPr lIns="0" tIns="0" rIns="0" bIns="0">
            <a:noAutofit/>
          </a:bodyPr>
          <a:p>
            <a:pPr algn="r"/>
            <a:fld id="{33ECBCCC-2E64-4F50-B7BD-BEDA704A0FD9}"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Java Core</a:t>
            </a:r>
            <a:endParaRPr lang="en-US" sz="4400" b="0" strike="noStrike" spc="-1">
              <a:latin typeface="Arial" panose="020B0604020202020204"/>
            </a:endParaRPr>
          </a:p>
        </p:txBody>
      </p:sp>
      <p:sp>
        <p:nvSpPr>
          <p:cNvPr id="42" name="TextShape 2"/>
          <p:cNvSpPr txBox="1"/>
          <p:nvPr/>
        </p:nvSpPr>
        <p:spPr>
          <a:xfrm>
            <a:off x="715680" y="1371600"/>
            <a:ext cx="8859960" cy="5319395"/>
          </a:xfrm>
          <a:prstGeom prst="rect">
            <a:avLst/>
          </a:prstGeom>
          <a:noFill/>
          <a:ln>
            <a:noFill/>
          </a:ln>
        </p:spPr>
        <p:txBody>
          <a:bodyPr lIns="90000" tIns="45000" rIns="90000" bIns="45000">
            <a:spAutoFit/>
          </a:bodyPr>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JDK, JRE, JVM</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Heap memory vs Stack memory</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HashCode vs Equals</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How to init object in Java?</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String Pool, StringBuffer, StringBuilder</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Exception</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Database Index</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Java 8</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Java 9</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endParaRPr lang="en-US" sz="2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Shape 1"/>
          <p:cNvSpPr txBox="1"/>
          <p:nvPr/>
        </p:nvSpPr>
        <p:spPr>
          <a:xfrm>
            <a:off x="504000" y="451967"/>
            <a:ext cx="9071640" cy="494665"/>
          </a:xfrm>
          <a:prstGeom prst="rect">
            <a:avLst/>
          </a:prstGeom>
          <a:noFill/>
          <a:ln>
            <a:noFill/>
          </a:ln>
        </p:spPr>
        <p:txBody>
          <a:bodyPr lIns="0" tIns="0" rIns="0" bIns="0" anchor="ctr">
            <a:spAutoFit/>
          </a:bodyPr>
          <a:p>
            <a:pPr indent="0" algn="ctr">
              <a:lnSpc>
                <a:spcPct val="115000"/>
              </a:lnSpc>
              <a:spcBef>
                <a:spcPts val="580"/>
              </a:spcBef>
              <a:spcAft>
                <a:spcPts val="580"/>
              </a:spcAft>
              <a:buClr>
                <a:srgbClr val="000000"/>
              </a:buClr>
              <a:buSzPct val="45000"/>
              <a:buFont typeface="Wingdings" panose="05000000000000000000" pitchFamily="2" charset="2"/>
              <a:buNone/>
            </a:pPr>
            <a:r>
              <a:rPr lang="en-US" sz="2800" b="1" strike="noStrike" spc="-1">
                <a:latin typeface="Arial" panose="020B0604020202020204"/>
              </a:rPr>
              <a:t>How to init object in Java?</a:t>
            </a:r>
            <a:endParaRPr lang="en-US" sz="2800" b="0" strike="noStrike" spc="-1">
              <a:latin typeface="Arial" panose="020B0604020202020204"/>
            </a:endParaRPr>
          </a:p>
        </p:txBody>
      </p:sp>
      <p:sp>
        <p:nvSpPr>
          <p:cNvPr id="72" name="TextShape 2"/>
          <p:cNvSpPr txBox="1"/>
          <p:nvPr/>
        </p:nvSpPr>
        <p:spPr>
          <a:xfrm>
            <a:off x="924120" y="1420200"/>
            <a:ext cx="8859960" cy="5882040"/>
          </a:xfrm>
          <a:prstGeom prst="rect">
            <a:avLst/>
          </a:prstGeom>
          <a:noFill/>
          <a:ln>
            <a:noFill/>
          </a:ln>
        </p:spPr>
        <p:txBody>
          <a:bodyPr lIns="90000" tIns="45000" rIns="90000" bIns="45000">
            <a:spAutoFit/>
          </a:bodyPr>
          <a:p>
            <a:pPr marL="215900" indent="-215900">
              <a:spcBef>
                <a:spcPts val="1160"/>
              </a:spcBef>
              <a:spcAft>
                <a:spcPts val="1160"/>
              </a:spcAft>
              <a:buClr>
                <a:srgbClr val="000000"/>
              </a:buClr>
              <a:buSzPct val="45000"/>
              <a:buFont typeface="Wingdings" panose="05000000000000000000" pitchFamily="2" charset="2"/>
              <a:buChar char=""/>
            </a:pPr>
            <a:r>
              <a:rPr lang="en-US" sz="1800" b="0" strike="noStrike" spc="-1">
                <a:latin typeface="Arial" panose="020B0604020202020204"/>
              </a:rPr>
              <a:t>#3: Clone object, Class của đối tượng được clone phải implement interface Cloneable và override lại method clone():</a:t>
            </a:r>
            <a:endParaRPr lang="en-US" sz="1800" b="0" strike="noStrike" spc="-1">
              <a:latin typeface="Arial" panose="020B0604020202020204"/>
            </a:endParaRPr>
          </a:p>
        </p:txBody>
      </p:sp>
      <p:pic>
        <p:nvPicPr>
          <p:cNvPr id="73" name="Picture 72"/>
          <p:cNvPicPr/>
          <p:nvPr/>
        </p:nvPicPr>
        <p:blipFill>
          <a:blip r:embed="rId1"/>
          <a:stretch>
            <a:fillRect/>
          </a:stretch>
        </p:blipFill>
        <p:spPr>
          <a:xfrm>
            <a:off x="2352960" y="2108520"/>
            <a:ext cx="5419440" cy="31618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Shape 1"/>
          <p:cNvSpPr txBox="1"/>
          <p:nvPr/>
        </p:nvSpPr>
        <p:spPr>
          <a:xfrm>
            <a:off x="504000" y="451967"/>
            <a:ext cx="9071640" cy="494665"/>
          </a:xfrm>
          <a:prstGeom prst="rect">
            <a:avLst/>
          </a:prstGeom>
          <a:noFill/>
          <a:ln>
            <a:noFill/>
          </a:ln>
        </p:spPr>
        <p:txBody>
          <a:bodyPr lIns="0" tIns="0" rIns="0" bIns="0" anchor="ctr">
            <a:spAutoFit/>
          </a:bodyPr>
          <a:p>
            <a:pPr indent="0" algn="ctr">
              <a:lnSpc>
                <a:spcPct val="115000"/>
              </a:lnSpc>
              <a:spcBef>
                <a:spcPts val="580"/>
              </a:spcBef>
              <a:spcAft>
                <a:spcPts val="580"/>
              </a:spcAft>
              <a:buClr>
                <a:srgbClr val="000000"/>
              </a:buClr>
              <a:buSzPct val="45000"/>
              <a:buFont typeface="Wingdings" panose="05000000000000000000" pitchFamily="2" charset="2"/>
              <a:buNone/>
            </a:pPr>
            <a:r>
              <a:rPr lang="en-US" sz="2800" b="1" strike="noStrike" spc="-1">
                <a:latin typeface="Arial" panose="020B0604020202020204"/>
              </a:rPr>
              <a:t>How to init object in Java?</a:t>
            </a:r>
            <a:endParaRPr lang="en-US" sz="2800" b="0" strike="noStrike" spc="-1">
              <a:latin typeface="Arial" panose="020B0604020202020204"/>
            </a:endParaRPr>
          </a:p>
        </p:txBody>
      </p:sp>
      <p:sp>
        <p:nvSpPr>
          <p:cNvPr id="75" name="TextShape 2"/>
          <p:cNvSpPr txBox="1"/>
          <p:nvPr/>
        </p:nvSpPr>
        <p:spPr>
          <a:xfrm>
            <a:off x="924120" y="1420200"/>
            <a:ext cx="8859960" cy="642620"/>
          </a:xfrm>
          <a:prstGeom prst="rect">
            <a:avLst/>
          </a:prstGeom>
          <a:noFill/>
          <a:ln>
            <a:noFill/>
          </a:ln>
        </p:spPr>
        <p:txBody>
          <a:bodyPr lIns="90000" tIns="45000" rIns="90000" bIns="45000">
            <a:spAutoFit/>
          </a:bodyPr>
          <a:p>
            <a:pPr marL="215900" indent="-215900">
              <a:spcBef>
                <a:spcPts val="1160"/>
              </a:spcBef>
              <a:spcAft>
                <a:spcPts val="1160"/>
              </a:spcAft>
              <a:buClr>
                <a:srgbClr val="000000"/>
              </a:buClr>
              <a:buSzPct val="45000"/>
              <a:buFont typeface="Wingdings" panose="05000000000000000000" pitchFamily="2" charset="2"/>
              <a:buChar char=""/>
            </a:pPr>
            <a:r>
              <a:rPr lang="en-US" sz="1800" b="0" strike="noStrike" spc="-1">
                <a:latin typeface="Arial" panose="020B0604020202020204"/>
              </a:rPr>
              <a:t>#4: Sử dụng deserialization, Cách này chính là chuyển một mảng byte thành đối tượng.</a:t>
            </a:r>
            <a:endParaRPr lang="en-US" sz="1800" b="0" strike="noStrike" spc="-1">
              <a:latin typeface="Arial" panose="020B0604020202020204"/>
            </a:endParaRPr>
          </a:p>
        </p:txBody>
      </p:sp>
      <p:pic>
        <p:nvPicPr>
          <p:cNvPr id="76" name="Picture 75"/>
          <p:cNvPicPr/>
          <p:nvPr/>
        </p:nvPicPr>
        <p:blipFill>
          <a:blip r:embed="rId1"/>
          <a:stretch>
            <a:fillRect/>
          </a:stretch>
        </p:blipFill>
        <p:spPr>
          <a:xfrm>
            <a:off x="1856160" y="2581560"/>
            <a:ext cx="7013520" cy="34534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extShape 1"/>
          <p:cNvSpPr txBox="1"/>
          <p:nvPr/>
        </p:nvSpPr>
        <p:spPr>
          <a:xfrm>
            <a:off x="504000" y="301320"/>
            <a:ext cx="9071640" cy="795960"/>
          </a:xfrm>
          <a:prstGeom prst="rect">
            <a:avLst/>
          </a:prstGeom>
          <a:noFill/>
          <a:ln>
            <a:noFill/>
          </a:ln>
        </p:spPr>
        <p:txBody>
          <a:bodyPr lIns="0" tIns="0" rIns="0" bIns="0" anchor="ctr">
            <a:spAutoFit/>
          </a:bodyPr>
          <a:p>
            <a:pPr marL="215900" indent="-215900" algn="ctr">
              <a:lnSpc>
                <a:spcPct val="115000"/>
              </a:lnSpc>
              <a:spcBef>
                <a:spcPts val="580"/>
              </a:spcBef>
              <a:spcAft>
                <a:spcPts val="580"/>
              </a:spcAft>
              <a:buClr>
                <a:srgbClr val="000000"/>
              </a:buClr>
              <a:buSzPct val="45000"/>
              <a:buFont typeface="Wingdings" panose="05000000000000000000" pitchFamily="2" charset="2"/>
              <a:buChar char=""/>
            </a:pPr>
            <a:r>
              <a:rPr lang="en-US" sz="2200" b="1" strike="noStrike" spc="-1">
                <a:latin typeface="Arial" panose="020B0604020202020204"/>
              </a:rPr>
              <a:t>String Pool, StringBuffer, StringBuilder</a:t>
            </a:r>
            <a:endParaRPr lang="en-US" sz="2200" b="0" strike="noStrike" spc="-1">
              <a:latin typeface="Arial" panose="020B0604020202020204"/>
            </a:endParaRPr>
          </a:p>
        </p:txBody>
      </p:sp>
      <p:sp>
        <p:nvSpPr>
          <p:cNvPr id="78" name="TextShape 2"/>
          <p:cNvSpPr txBox="1"/>
          <p:nvPr/>
        </p:nvSpPr>
        <p:spPr>
          <a:xfrm>
            <a:off x="924120" y="1420200"/>
            <a:ext cx="8859960" cy="4038600"/>
          </a:xfrm>
          <a:prstGeom prst="rect">
            <a:avLst/>
          </a:prstGeom>
          <a:noFill/>
          <a:ln>
            <a:noFill/>
          </a:ln>
        </p:spPr>
        <p:txBody>
          <a:bodyPr wrap="square" lIns="90000" tIns="45000" rIns="90000" bIns="45000">
            <a:spAutoFit/>
          </a:bodyPr>
          <a:p>
            <a:pPr indent="0">
              <a:spcBef>
                <a:spcPts val="1450"/>
              </a:spcBef>
              <a:spcAft>
                <a:spcPts val="1450"/>
              </a:spcAft>
              <a:buClr>
                <a:srgbClr val="000000"/>
              </a:buClr>
              <a:buSzPct val="45000"/>
              <a:buFont typeface="Wingdings" panose="05000000000000000000" pitchFamily="2" charset="2"/>
              <a:buNone/>
            </a:pPr>
            <a:endParaRPr lang="en-US" sz="2000" b="0" strike="noStrike" spc="-1">
              <a:latin typeface="Arial" panose="020B0604020202020204"/>
            </a:endParaRPr>
          </a:p>
          <a:p>
            <a:pPr marL="215900" indent="-215900">
              <a:spcBef>
                <a:spcPts val="1450"/>
              </a:spcBef>
              <a:spcAft>
                <a:spcPts val="1450"/>
              </a:spcAft>
              <a:buClr>
                <a:srgbClr val="000000"/>
              </a:buClr>
              <a:buSzPct val="45000"/>
              <a:buFont typeface="Wingdings" panose="05000000000000000000" pitchFamily="2" charset="2"/>
              <a:buChar char=""/>
            </a:pPr>
            <a:r>
              <a:rPr lang="en-US" sz="2000" b="0" strike="noStrike" spc="-1">
                <a:latin typeface="Arial" panose="020B0604020202020204"/>
              </a:rPr>
              <a:t>String is immutable whereas StringBuffer and StringBuider are mutable classes.</a:t>
            </a:r>
            <a:endParaRPr lang="en-US" sz="2000" b="0" strike="noStrike" spc="-1">
              <a:latin typeface="Arial" panose="020B0604020202020204"/>
            </a:endParaRPr>
          </a:p>
          <a:p>
            <a:pPr marL="215900" indent="-215900">
              <a:spcBef>
                <a:spcPts val="1450"/>
              </a:spcBef>
              <a:spcAft>
                <a:spcPts val="1450"/>
              </a:spcAft>
              <a:buClr>
                <a:srgbClr val="000000"/>
              </a:buClr>
              <a:buSzPct val="45000"/>
              <a:buFont typeface="Wingdings" panose="05000000000000000000" pitchFamily="2" charset="2"/>
              <a:buChar char=""/>
            </a:pPr>
            <a:r>
              <a:rPr lang="en-US" sz="2000" b="0" strike="noStrike" spc="-1">
                <a:latin typeface="Arial" panose="020B0604020202020204"/>
              </a:rPr>
              <a:t>StringBuffer is thread safe and synchronized whereas StringBuilder is not, thats why </a:t>
            </a:r>
            <a:r>
              <a:rPr lang="en-US" sz="2000" b="0" i="1" strike="noStrike" spc="-1">
                <a:latin typeface="Arial" panose="020B0604020202020204"/>
              </a:rPr>
              <a:t>StringBuilder is more faster than StringBuffer</a:t>
            </a:r>
            <a:r>
              <a:rPr lang="en-US" sz="2000" b="0" strike="noStrike" spc="-1">
                <a:latin typeface="Arial" panose="020B0604020202020204"/>
              </a:rPr>
              <a:t>.</a:t>
            </a:r>
            <a:endParaRPr lang="en-US" sz="2000" b="0" strike="noStrike" spc="-1">
              <a:latin typeface="Arial" panose="020B0604020202020204"/>
            </a:endParaRPr>
          </a:p>
          <a:p>
            <a:pPr marL="215900" indent="-215900">
              <a:spcBef>
                <a:spcPts val="1450"/>
              </a:spcBef>
              <a:spcAft>
                <a:spcPts val="1450"/>
              </a:spcAft>
              <a:buClr>
                <a:srgbClr val="000000"/>
              </a:buClr>
              <a:buSzPct val="45000"/>
              <a:buFont typeface="Wingdings" panose="05000000000000000000" pitchFamily="2" charset="2"/>
              <a:buChar char=""/>
            </a:pPr>
            <a:r>
              <a:rPr lang="en-US" sz="2000" b="0" strike="noStrike" spc="-1">
                <a:latin typeface="Arial" panose="020B0604020202020204"/>
              </a:rPr>
              <a:t>String concat + operator internally uses StringBuffer or StringBuilder class.</a:t>
            </a:r>
            <a:endParaRPr lang="en-US" sz="2000" b="0" strike="noStrike" spc="-1">
              <a:latin typeface="Arial" panose="020B0604020202020204"/>
            </a:endParaRPr>
          </a:p>
          <a:p>
            <a:pPr marL="215900" indent="-215900">
              <a:spcBef>
                <a:spcPts val="1450"/>
              </a:spcBef>
              <a:spcAft>
                <a:spcPts val="1450"/>
              </a:spcAft>
              <a:buClr>
                <a:srgbClr val="000000"/>
              </a:buClr>
              <a:buSzPct val="45000"/>
              <a:buFont typeface="Wingdings" panose="05000000000000000000" pitchFamily="2" charset="2"/>
              <a:buChar char=""/>
            </a:pPr>
            <a:r>
              <a:rPr lang="en-US" sz="2000" b="0" strike="noStrike" spc="-1">
                <a:latin typeface="Arial" panose="020B0604020202020204"/>
              </a:rPr>
              <a:t>For String manipulations in non-multi threaded environment, we should use StringBuilder else use StringBuffer class.</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Shape 1"/>
          <p:cNvSpPr txBox="1"/>
          <p:nvPr/>
        </p:nvSpPr>
        <p:spPr>
          <a:xfrm>
            <a:off x="504000" y="504990"/>
            <a:ext cx="9071640" cy="388620"/>
          </a:xfrm>
          <a:prstGeom prst="rect">
            <a:avLst/>
          </a:prstGeom>
          <a:noFill/>
          <a:ln>
            <a:noFill/>
          </a:ln>
        </p:spPr>
        <p:txBody>
          <a:bodyPr lIns="0" tIns="0" rIns="0" bIns="0" anchor="ctr">
            <a:spAutoFit/>
          </a:bodyPr>
          <a:p>
            <a:pPr indent="0" algn="l">
              <a:lnSpc>
                <a:spcPct val="115000"/>
              </a:lnSpc>
              <a:spcBef>
                <a:spcPts val="580"/>
              </a:spcBef>
              <a:spcAft>
                <a:spcPts val="580"/>
              </a:spcAft>
              <a:buClr>
                <a:srgbClr val="000000"/>
              </a:buClr>
              <a:buSzPct val="45000"/>
              <a:buFont typeface="Wingdings" panose="05000000000000000000" pitchFamily="2" charset="2"/>
              <a:buNone/>
            </a:pPr>
            <a:r>
              <a:rPr lang="en-US" sz="2200" b="1" strike="noStrike" spc="-1">
                <a:latin typeface="Arial" panose="020B0604020202020204"/>
              </a:rPr>
              <a:t>Exception</a:t>
            </a:r>
            <a:endParaRPr lang="en-US" sz="2200" b="0" strike="noStrike" spc="-1">
              <a:latin typeface="Arial" panose="020B0604020202020204"/>
            </a:endParaRPr>
          </a:p>
        </p:txBody>
      </p:sp>
      <p:pic>
        <p:nvPicPr>
          <p:cNvPr id="80" name="Picture 79"/>
          <p:cNvPicPr/>
          <p:nvPr/>
        </p:nvPicPr>
        <p:blipFill>
          <a:blip r:embed="rId1"/>
          <a:stretch>
            <a:fillRect/>
          </a:stretch>
        </p:blipFill>
        <p:spPr>
          <a:xfrm>
            <a:off x="2743200" y="1097280"/>
            <a:ext cx="6162480" cy="564804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504000" y="310362"/>
            <a:ext cx="9071640" cy="777875"/>
          </a:xfrm>
          <a:prstGeom prst="rect">
            <a:avLst/>
          </a:prstGeom>
          <a:noFill/>
          <a:ln>
            <a:noFill/>
          </a:ln>
        </p:spPr>
        <p:txBody>
          <a:bodyPr lIns="0" tIns="0" rIns="0" bIns="0" anchor="ctr">
            <a:spAutoFit/>
          </a:bodyPr>
          <a:p>
            <a:pPr indent="0" algn="ctr">
              <a:lnSpc>
                <a:spcPct val="115000"/>
              </a:lnSpc>
              <a:spcBef>
                <a:spcPts val="580"/>
              </a:spcBef>
              <a:spcAft>
                <a:spcPts val="580"/>
              </a:spcAft>
              <a:buClr>
                <a:srgbClr val="000000"/>
              </a:buClr>
              <a:buSzPct val="45000"/>
              <a:buFont typeface="Wingdings" panose="05000000000000000000" pitchFamily="2" charset="2"/>
              <a:buNone/>
            </a:pPr>
            <a:r>
              <a:rPr lang="en-US" sz="4400" b="1" strike="noStrike" spc="-1">
                <a:latin typeface="Arial" panose="020B0604020202020204"/>
              </a:rPr>
              <a:t>Java 8</a:t>
            </a:r>
            <a:endParaRPr lang="en-US" sz="4400" b="1" strike="noStrike" spc="-1">
              <a:latin typeface="Arial" panose="020B0604020202020204"/>
            </a:endParaRPr>
          </a:p>
        </p:txBody>
      </p:sp>
      <p:sp>
        <p:nvSpPr>
          <p:cNvPr id="2" name="Text Box 1"/>
          <p:cNvSpPr txBox="1"/>
          <p:nvPr/>
        </p:nvSpPr>
        <p:spPr>
          <a:xfrm>
            <a:off x="919480" y="1355090"/>
            <a:ext cx="7607300" cy="5492750"/>
          </a:xfrm>
          <a:prstGeom prst="rect">
            <a:avLst/>
          </a:prstGeom>
          <a:noFill/>
        </p:spPr>
        <p:txBody>
          <a:bodyPr wrap="square" rtlCol="0" anchor="t">
            <a:spAutoFit/>
          </a:bodyPr>
          <a:p>
            <a:pPr>
              <a:lnSpc>
                <a:spcPct val="150000"/>
              </a:lnSpc>
            </a:pPr>
            <a:r>
              <a:rPr lang="en-US"/>
              <a:t>Một số tính năng mới chủ yếu của Java 8 bao gồm:</a:t>
            </a:r>
            <a:endParaRPr lang="en-US"/>
          </a:p>
          <a:p>
            <a:pPr marL="285750" indent="-285750">
              <a:lnSpc>
                <a:spcPct val="150000"/>
              </a:lnSpc>
              <a:buFont typeface="Arial" panose="020B0604020202020204" pitchFamily="34" charset="0"/>
              <a:buChar char="•"/>
            </a:pPr>
            <a:r>
              <a:rPr lang="en-US" b="1"/>
              <a:t>Default method</a:t>
            </a:r>
            <a:r>
              <a:rPr lang="en-US"/>
              <a:t> : Cung cấp phương thức mặc định cho Interface.</a:t>
            </a:r>
            <a:endParaRPr lang="en-US"/>
          </a:p>
          <a:p>
            <a:pPr marL="285750" indent="-285750">
              <a:lnSpc>
                <a:spcPct val="150000"/>
              </a:lnSpc>
              <a:buFont typeface="Arial" panose="020B0604020202020204" pitchFamily="34" charset="0"/>
              <a:buChar char="•"/>
            </a:pPr>
            <a:r>
              <a:rPr lang="en-US" b="1"/>
              <a:t>Lambda expression</a:t>
            </a:r>
            <a:r>
              <a:rPr lang="en-US"/>
              <a:t> : Thêm khả năng xử lý function cho Java.</a:t>
            </a:r>
            <a:endParaRPr lang="en-US"/>
          </a:p>
          <a:p>
            <a:pPr marL="285750" indent="-285750">
              <a:lnSpc>
                <a:spcPct val="150000"/>
              </a:lnSpc>
              <a:buFont typeface="Arial" panose="020B0604020202020204" pitchFamily="34" charset="0"/>
              <a:buChar char="•"/>
            </a:pPr>
            <a:r>
              <a:rPr lang="en-US" b="1"/>
              <a:t>Method references</a:t>
            </a:r>
            <a:r>
              <a:rPr lang="en-US"/>
              <a:t> : Các hàm tham chiếu theo tên của phương thức thay vì gọi trực tiếp. Sử dụng các function làm tham số.</a:t>
            </a:r>
            <a:endParaRPr lang="en-US"/>
          </a:p>
          <a:p>
            <a:pPr marL="285750" indent="-285750">
              <a:lnSpc>
                <a:spcPct val="150000"/>
              </a:lnSpc>
              <a:buFont typeface="Arial" panose="020B0604020202020204" pitchFamily="34" charset="0"/>
              <a:buChar char="•"/>
            </a:pPr>
            <a:r>
              <a:rPr lang="en-US" b="1"/>
              <a:t>Stream API </a:t>
            </a:r>
            <a:r>
              <a:rPr lang="en-US"/>
              <a:t>: bao gồm các class, interface và enum để cho phép các hoạt động kiểu function trên các element (phần tử) của một Collection, Array. Nó thực hiện chỉ khi nó yêu cầu (lazy).</a:t>
            </a:r>
            <a:endParaRPr lang="en-US"/>
          </a:p>
          <a:p>
            <a:pPr marL="285750" indent="-285750">
              <a:lnSpc>
                <a:spcPct val="150000"/>
              </a:lnSpc>
              <a:buFont typeface="Arial" panose="020B0604020202020204" pitchFamily="34" charset="0"/>
              <a:buChar char="•"/>
            </a:pPr>
            <a:r>
              <a:rPr lang="en-US" b="1"/>
              <a:t>Date Time API </a:t>
            </a:r>
            <a:r>
              <a:rPr lang="en-US"/>
              <a:t>: cung cấp một số lớp mới trong gói java.time cùng với định dạng thời gian Joda.</a:t>
            </a:r>
            <a:endParaRPr lang="en-US"/>
          </a:p>
          <a:p>
            <a:pPr marL="285750" indent="-285750">
              <a:lnSpc>
                <a:spcPct val="150000"/>
              </a:lnSpc>
              <a:buFont typeface="Arial" panose="020B0604020202020204" pitchFamily="34" charset="0"/>
              <a:buChar char="•"/>
            </a:pPr>
            <a:r>
              <a:rPr lang="en-US" b="1"/>
              <a:t>Optional </a:t>
            </a:r>
            <a:r>
              <a:rPr lang="en-US"/>
              <a:t>: là một lớp được sử dụng để hạn chế với lỗi NullPointerException trong ứng dụng Java.</a:t>
            </a:r>
            <a:endParaRPr lang="en-US"/>
          </a:p>
          <a:p>
            <a:pPr>
              <a:lnSpc>
                <a:spcPct val="150000"/>
              </a:lnSpc>
            </a:pP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504000" y="310362"/>
            <a:ext cx="9071640" cy="777875"/>
          </a:xfrm>
          <a:prstGeom prst="rect">
            <a:avLst/>
          </a:prstGeom>
          <a:noFill/>
          <a:ln>
            <a:noFill/>
          </a:ln>
        </p:spPr>
        <p:txBody>
          <a:bodyPr lIns="0" tIns="0" rIns="0" bIns="0" anchor="ctr">
            <a:spAutoFit/>
          </a:bodyPr>
          <a:p>
            <a:pPr indent="0" algn="ctr">
              <a:lnSpc>
                <a:spcPct val="115000"/>
              </a:lnSpc>
              <a:spcBef>
                <a:spcPts val="580"/>
              </a:spcBef>
              <a:spcAft>
                <a:spcPts val="580"/>
              </a:spcAft>
              <a:buClr>
                <a:srgbClr val="000000"/>
              </a:buClr>
              <a:buSzPct val="45000"/>
              <a:buFont typeface="Wingdings" panose="05000000000000000000" pitchFamily="2" charset="2"/>
              <a:buNone/>
            </a:pPr>
            <a:r>
              <a:rPr lang="en-US" sz="4400" b="1" strike="noStrike" spc="-1">
                <a:latin typeface="Arial" panose="020B0604020202020204"/>
              </a:rPr>
              <a:t>Java 9</a:t>
            </a:r>
            <a:endParaRPr lang="en-US" sz="4400" b="1" strike="noStrike" spc="-1">
              <a:latin typeface="Arial" panose="020B0604020202020204"/>
            </a:endParaRPr>
          </a:p>
        </p:txBody>
      </p:sp>
      <p:sp>
        <p:nvSpPr>
          <p:cNvPr id="2" name="Text Box 1"/>
          <p:cNvSpPr txBox="1"/>
          <p:nvPr/>
        </p:nvSpPr>
        <p:spPr>
          <a:xfrm>
            <a:off x="919480" y="1355090"/>
            <a:ext cx="7607300" cy="4661535"/>
          </a:xfrm>
          <a:prstGeom prst="rect">
            <a:avLst/>
          </a:prstGeom>
          <a:noFill/>
        </p:spPr>
        <p:txBody>
          <a:bodyPr wrap="square" rtlCol="0" anchor="t">
            <a:spAutoFit/>
          </a:bodyPr>
          <a:p>
            <a:pPr>
              <a:lnSpc>
                <a:spcPct val="150000"/>
              </a:lnSpc>
            </a:pPr>
            <a:r>
              <a:rPr lang="en-US"/>
              <a:t>Một số tính năng mới chủ yếu của Java 8 bao gồm:</a:t>
            </a:r>
            <a:endParaRPr lang="en-US"/>
          </a:p>
          <a:p>
            <a:pPr marL="285750" indent="-285750">
              <a:lnSpc>
                <a:spcPct val="150000"/>
              </a:lnSpc>
              <a:buFont typeface="Arial" panose="020B0604020202020204" pitchFamily="34" charset="0"/>
              <a:buChar char="•"/>
            </a:pPr>
            <a:r>
              <a:rPr lang="en-US" b="1"/>
              <a:t>Java 9 REPL</a:t>
            </a:r>
            <a:r>
              <a:rPr lang="en-US"/>
              <a:t> (Java Shell): Nó được sử dụng để thực hiện và kiểm tra bất kỳ cấu trúc Java nào như class, interface, enum, object, statements ...vv rất dễ dàng.</a:t>
            </a:r>
            <a:endParaRPr lang="en-US"/>
          </a:p>
          <a:p>
            <a:pPr marL="285750" indent="-285750">
              <a:lnSpc>
                <a:spcPct val="150000"/>
              </a:lnSpc>
              <a:buFont typeface="Arial" panose="020B0604020202020204" pitchFamily="34" charset="0"/>
              <a:buChar char="•"/>
            </a:pPr>
            <a:r>
              <a:rPr lang="en-US" b="1"/>
              <a:t>Collection Factory Methods</a:t>
            </a:r>
            <a:r>
              <a:rPr lang="en-US"/>
              <a:t>: Oracle Corp đã giới thiệu một số phương pháp để tạo ra danh sách không thể thay đổi các đối tượng Set, Map và Map.Entry.</a:t>
            </a:r>
            <a:endParaRPr lang="en-US"/>
          </a:p>
          <a:p>
            <a:pPr marL="285750" indent="-285750">
              <a:lnSpc>
                <a:spcPct val="150000"/>
              </a:lnSpc>
              <a:buFont typeface="Arial" panose="020B0604020202020204" pitchFamily="34" charset="0"/>
              <a:buChar char="•"/>
            </a:pPr>
            <a:r>
              <a:rPr lang="en-US" b="1"/>
              <a:t>Private methods in Interfaces</a:t>
            </a:r>
            <a:r>
              <a:rPr lang="en-US"/>
              <a:t>: chúng ta cũng có thể viết các phương thức private static và private trong một giao diện sử dụng từ khoá ‘private’.</a:t>
            </a:r>
            <a:endParaRPr lang="en-US"/>
          </a:p>
          <a:p>
            <a:pPr marL="285750" indent="-285750">
              <a:lnSpc>
                <a:spcPct val="150000"/>
              </a:lnSpc>
              <a:buFont typeface="Arial" panose="020B0604020202020204" pitchFamily="34" charset="0"/>
              <a:buChar char="•"/>
            </a:pPr>
            <a:r>
              <a:rPr lang="en-US" b="1"/>
              <a:t>Process API Improvements</a:t>
            </a:r>
            <a:endParaRPr lang="en-US" b="1"/>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504000" y="310362"/>
            <a:ext cx="9071640" cy="777875"/>
          </a:xfrm>
          <a:prstGeom prst="rect">
            <a:avLst/>
          </a:prstGeom>
          <a:noFill/>
          <a:ln>
            <a:noFill/>
          </a:ln>
        </p:spPr>
        <p:txBody>
          <a:bodyPr lIns="0" tIns="0" rIns="0" bIns="0" anchor="ctr">
            <a:spAutoFit/>
          </a:bodyPr>
          <a:p>
            <a:pPr indent="0" algn="ctr">
              <a:lnSpc>
                <a:spcPct val="115000"/>
              </a:lnSpc>
              <a:spcBef>
                <a:spcPts val="580"/>
              </a:spcBef>
              <a:spcAft>
                <a:spcPts val="580"/>
              </a:spcAft>
              <a:buClr>
                <a:srgbClr val="000000"/>
              </a:buClr>
              <a:buSzPct val="45000"/>
              <a:buFont typeface="Wingdings" panose="05000000000000000000" pitchFamily="2" charset="2"/>
              <a:buNone/>
            </a:pPr>
            <a:r>
              <a:rPr lang="en-US" sz="4400" b="1" strike="noStrike" spc="-1">
                <a:latin typeface="Arial" panose="020B0604020202020204"/>
              </a:rPr>
              <a:t>Design Pattern</a:t>
            </a:r>
            <a:endParaRPr lang="en-US" sz="4400" b="1" strike="noStrike" spc="-1">
              <a:latin typeface="Arial" panose="020B0604020202020204"/>
            </a:endParaRPr>
          </a:p>
        </p:txBody>
      </p:sp>
      <p:sp>
        <p:nvSpPr>
          <p:cNvPr id="2" name="Text Box 1"/>
          <p:cNvSpPr txBox="1"/>
          <p:nvPr/>
        </p:nvSpPr>
        <p:spPr>
          <a:xfrm>
            <a:off x="919480" y="1355090"/>
            <a:ext cx="7607300" cy="5262245"/>
          </a:xfrm>
          <a:prstGeom prst="rect">
            <a:avLst/>
          </a:prstGeom>
          <a:noFill/>
        </p:spPr>
        <p:txBody>
          <a:bodyPr wrap="square" rtlCol="0" anchor="t">
            <a:spAutoFit/>
          </a:bodyPr>
          <a:p>
            <a:pPr>
              <a:lnSpc>
                <a:spcPct val="150000"/>
              </a:lnSpc>
            </a:pPr>
            <a:r>
              <a:rPr lang="en-US" sz="1600" b="1"/>
              <a:t>Factory method:</a:t>
            </a:r>
            <a:endParaRPr lang="en-US" sz="1600" b="1"/>
          </a:p>
          <a:p>
            <a:pPr>
              <a:lnSpc>
                <a:spcPct val="150000"/>
              </a:lnSpc>
            </a:pPr>
            <a:r>
              <a:rPr lang="en-US" sz="1600"/>
              <a:t>nhằm giải quyết vấn đề tạo một đối tượng mà không cần thiết chỉ ra một cách chính xác lớp nào sẽ được tạo. Factory method giải quyết vấn đề này bằng cách định nghĩa một phương thức cho việc tạo đối tượng, và các lớp con thừa kế có thể override để chỉ rõ đối tượng nào sẽ được tạo. Nói chung, "factory method" thường được áp dụng cho những phương thức mà nhiệm vụ chính của nó là tạo ra đối tượng.</a:t>
            </a:r>
            <a:endParaRPr lang="en-US" sz="1600"/>
          </a:p>
          <a:p>
            <a:pPr>
              <a:lnSpc>
                <a:spcPct val="150000"/>
              </a:lnSpc>
            </a:pPr>
            <a:endParaRPr lang="en-US" sz="1600"/>
          </a:p>
          <a:p>
            <a:pPr>
              <a:lnSpc>
                <a:spcPct val="150000"/>
              </a:lnSpc>
            </a:pPr>
            <a:r>
              <a:rPr lang="en-US" sz="1600" b="1"/>
              <a:t>Factory pattern</a:t>
            </a:r>
            <a:r>
              <a:rPr lang="en-US" sz="1600"/>
              <a:t> đưa ra 1 ý tưởng mới cho việc khởi tạo các instance phù hợp với mỗi request từ phía Client. Sử dụng Factory pattern sẽ có những ưu điểm sau:</a:t>
            </a:r>
            <a:endParaRPr lang="en-US" sz="1600"/>
          </a:p>
          <a:p>
            <a:pPr>
              <a:lnSpc>
                <a:spcPct val="150000"/>
              </a:lnSpc>
            </a:pPr>
            <a:r>
              <a:rPr lang="en-US" sz="1600"/>
              <a:t>Tạo ra 1 cách mới trong việc khởi tạo cá Object thông qua 1 interface chung.</a:t>
            </a:r>
            <a:endParaRPr lang="en-US" sz="1600"/>
          </a:p>
          <a:p>
            <a:pPr>
              <a:lnSpc>
                <a:spcPct val="150000"/>
              </a:lnSpc>
            </a:pPr>
            <a:r>
              <a:rPr lang="en-US" sz="1600"/>
              <a:t>Khởi tạo các Objects mà che giấu đi xử lí logic của việc khởi tạo đấy.</a:t>
            </a:r>
            <a:endParaRPr lang="en-US" sz="1600"/>
          </a:p>
          <a:p>
            <a:pPr>
              <a:lnSpc>
                <a:spcPct val="150000"/>
              </a:lnSpc>
            </a:pPr>
            <a:r>
              <a:rPr lang="en-US" sz="1600"/>
              <a:t>Giảm sự phụ thuộc giữa các module, các logic với các class cụ thể, mà chỉ phụ thuộc vào interface.</a:t>
            </a:r>
            <a:endParaRPr lang="en-US"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702530"/>
            <a:ext cx="9071640" cy="459740"/>
          </a:xfrm>
          <a:prstGeom prst="rect">
            <a:avLst/>
          </a:prstGeom>
          <a:noFill/>
          <a:ln>
            <a:noFill/>
          </a:ln>
        </p:spPr>
        <p:txBody>
          <a:bodyPr lIns="0" tIns="0" rIns="0" bIns="0" anchor="ctr">
            <a:spAutoFit/>
          </a:bodyPr>
          <a:p>
            <a:pPr indent="0" algn="ctr">
              <a:lnSpc>
                <a:spcPct val="115000"/>
              </a:lnSpc>
              <a:spcBef>
                <a:spcPts val="290"/>
              </a:spcBef>
              <a:spcAft>
                <a:spcPts val="290"/>
              </a:spcAft>
              <a:buClr>
                <a:srgbClr val="000000"/>
              </a:buClr>
              <a:buSzPct val="45000"/>
              <a:buFont typeface="Wingdings" panose="05000000000000000000" pitchFamily="2" charset="2"/>
              <a:buNone/>
            </a:pPr>
            <a:r>
              <a:rPr lang="en-US" sz="2600" b="0" strike="noStrike" spc="-1">
                <a:latin typeface="Arial" panose="020B0604020202020204"/>
              </a:rPr>
              <a:t>JDK, JRE, JVM</a:t>
            </a:r>
            <a:endParaRPr lang="en-US" sz="2600" b="0" strike="noStrike" spc="-1">
              <a:latin typeface="Arial" panose="020B0604020202020204"/>
            </a:endParaRPr>
          </a:p>
        </p:txBody>
      </p:sp>
      <p:sp>
        <p:nvSpPr>
          <p:cNvPr id="44" name="TextShape 2"/>
          <p:cNvSpPr txBox="1"/>
          <p:nvPr/>
        </p:nvSpPr>
        <p:spPr>
          <a:xfrm>
            <a:off x="741240" y="1968840"/>
            <a:ext cx="8859960" cy="3408045"/>
          </a:xfrm>
          <a:prstGeom prst="rect">
            <a:avLst/>
          </a:prstGeom>
          <a:noFill/>
          <a:ln>
            <a:noFill/>
          </a:ln>
        </p:spPr>
        <p:txBody>
          <a:bodyPr lIns="90000" tIns="45000" rIns="90000" bIns="45000">
            <a:spAutoFit/>
          </a:bodyPr>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1" strike="noStrike" spc="-1">
                <a:latin typeface="Arial" panose="020B0604020202020204"/>
              </a:rPr>
              <a:t>JDK = JRE + Development/debugging tools</a:t>
            </a:r>
            <a:endParaRPr lang="en-US" sz="2200" b="1"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endParaRPr lang="en-US" sz="2200" b="1"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1" strike="noStrike" spc="-1">
                <a:latin typeface="Arial" panose="020B0604020202020204"/>
              </a:rPr>
              <a:t>JRE = JVM + Java Packages Classes(like util, math, lang, awt,swing etc)+runtime libraries.</a:t>
            </a:r>
            <a:endParaRPr lang="en-US" sz="2200" b="1"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endParaRPr lang="en-US" sz="2200" b="1"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1" strike="noStrike" spc="-1">
                <a:latin typeface="Arial" panose="020B0604020202020204"/>
              </a:rPr>
              <a:t>JVM = Class loader system + runtime data area + Execution Engine.</a:t>
            </a:r>
            <a:endParaRPr lang="en-US" sz="2200" b="1"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702530"/>
            <a:ext cx="9071640" cy="459740"/>
          </a:xfrm>
          <a:prstGeom prst="rect">
            <a:avLst/>
          </a:prstGeom>
          <a:noFill/>
          <a:ln>
            <a:noFill/>
          </a:ln>
        </p:spPr>
        <p:txBody>
          <a:bodyPr lIns="0" tIns="0" rIns="0" bIns="0" anchor="ctr">
            <a:spAutoFit/>
          </a:bodyPr>
          <a:p>
            <a:pPr indent="0" algn="ctr">
              <a:lnSpc>
                <a:spcPct val="115000"/>
              </a:lnSpc>
              <a:spcBef>
                <a:spcPts val="290"/>
              </a:spcBef>
              <a:spcAft>
                <a:spcPts val="290"/>
              </a:spcAft>
              <a:buClr>
                <a:srgbClr val="000000"/>
              </a:buClr>
              <a:buSzPct val="45000"/>
              <a:buFont typeface="Wingdings" panose="05000000000000000000" pitchFamily="2" charset="2"/>
              <a:buNone/>
            </a:pPr>
            <a:r>
              <a:rPr lang="en-US" sz="2600" b="1" strike="noStrike" spc="-1">
                <a:latin typeface="Arial" panose="020B0604020202020204"/>
              </a:rPr>
              <a:t>Heap memory vs Stack memory</a:t>
            </a:r>
            <a:endParaRPr lang="en-US" sz="2600" b="0" strike="noStrike" spc="-1">
              <a:latin typeface="Arial" panose="020B0604020202020204"/>
            </a:endParaRPr>
          </a:p>
        </p:txBody>
      </p:sp>
      <p:sp>
        <p:nvSpPr>
          <p:cNvPr id="44" name="TextShape 2"/>
          <p:cNvSpPr txBox="1"/>
          <p:nvPr/>
        </p:nvSpPr>
        <p:spPr>
          <a:xfrm>
            <a:off x="741240" y="1968840"/>
            <a:ext cx="8859960" cy="4980600"/>
          </a:xfrm>
          <a:prstGeom prst="rect">
            <a:avLst/>
          </a:prstGeom>
          <a:noFill/>
          <a:ln>
            <a:noFill/>
          </a:ln>
        </p:spPr>
        <p:txBody>
          <a:bodyPr lIns="90000" tIns="45000" rIns="90000" bIns="45000">
            <a:spAutoFit/>
          </a:bodyPr>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1" strike="noStrike" spc="-1">
                <a:latin typeface="Arial" panose="020B0604020202020204"/>
              </a:rPr>
              <a:t>Heap memory:</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Heap memory là bộ nhớ được sử dụng bởi Java Runtime để cấp phát bộ nhớ cho các đối tượng (object) và String.</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Bất kỳ khi nào có một đối tượng được tạo, nó sẽ được tạo lưu ở bộ nhớ Heap.</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Bộ dọn rác (Garbage Collection) chạy trên heap memory để giải phóng bộ nhớ được sử dụng bởi các đối tượng có bất kỳ tham chiếu nào.</a:t>
            </a:r>
            <a:endParaRPr lang="en-US" sz="2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504000" y="702530"/>
            <a:ext cx="9071640" cy="459740"/>
          </a:xfrm>
          <a:prstGeom prst="rect">
            <a:avLst/>
          </a:prstGeom>
          <a:noFill/>
          <a:ln>
            <a:noFill/>
          </a:ln>
        </p:spPr>
        <p:txBody>
          <a:bodyPr wrap="square" lIns="0" tIns="0" rIns="0" bIns="0" anchor="ctr">
            <a:spAutoFit/>
          </a:bodyPr>
          <a:p>
            <a:pPr indent="0" algn="ctr">
              <a:lnSpc>
                <a:spcPct val="115000"/>
              </a:lnSpc>
              <a:spcBef>
                <a:spcPts val="290"/>
              </a:spcBef>
              <a:spcAft>
                <a:spcPts val="290"/>
              </a:spcAft>
              <a:buClr>
                <a:srgbClr val="000000"/>
              </a:buClr>
              <a:buSzPct val="45000"/>
              <a:buFont typeface="Wingdings" panose="05000000000000000000" pitchFamily="2" charset="2"/>
              <a:buNone/>
            </a:pPr>
            <a:r>
              <a:rPr lang="en-US" sz="2600" b="1" strike="noStrike" spc="-1">
                <a:latin typeface="Arial" panose="020B0604020202020204"/>
              </a:rPr>
              <a:t>Heap memory vs Stack memory</a:t>
            </a:r>
            <a:endParaRPr lang="en-US" sz="2600" b="0" strike="noStrike" spc="-1">
              <a:latin typeface="Arial" panose="020B0604020202020204"/>
            </a:endParaRPr>
          </a:p>
        </p:txBody>
      </p:sp>
      <p:sp>
        <p:nvSpPr>
          <p:cNvPr id="46" name="TextShape 2"/>
          <p:cNvSpPr txBox="1"/>
          <p:nvPr/>
        </p:nvSpPr>
        <p:spPr>
          <a:xfrm>
            <a:off x="715840" y="1549105"/>
            <a:ext cx="8859960" cy="5354320"/>
          </a:xfrm>
          <a:prstGeom prst="rect">
            <a:avLst/>
          </a:prstGeom>
          <a:noFill/>
          <a:ln>
            <a:noFill/>
          </a:ln>
        </p:spPr>
        <p:txBody>
          <a:bodyPr wrap="square" lIns="90000" tIns="45000" rIns="90000" bIns="45000">
            <a:spAutoFit/>
          </a:bodyPr>
          <a:p>
            <a:pPr indent="0">
              <a:lnSpc>
                <a:spcPct val="115000"/>
              </a:lnSpc>
              <a:spcBef>
                <a:spcPts val="580"/>
              </a:spcBef>
              <a:spcAft>
                <a:spcPts val="580"/>
              </a:spcAft>
              <a:buClr>
                <a:srgbClr val="000000"/>
              </a:buClr>
              <a:buSzPct val="45000"/>
              <a:buFont typeface="Wingdings" panose="05000000000000000000" pitchFamily="2" charset="2"/>
              <a:buNone/>
            </a:pPr>
            <a:r>
              <a:rPr lang="en-US" sz="2200" b="1" strike="noStrike" spc="-1">
                <a:latin typeface="Arial" panose="020B0604020202020204"/>
              </a:rPr>
              <a:t>Stack memory:</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Stack memory được sử dụng cho quá trình thực thi của mỗi thread.</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Stack memory bao gồm các giá trị cụ thể của method: các biến local và các tham chiếu tới các đối tượng chứa ở trong heap memory được tham chiếu bởi method.</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Stack memory được tham chiếu theo thứ tự LIFO (Last In First Out – vào cuối cùng thì ra đầu tiên). Tức là lưu trữ kiểu ngăn xếp (stack). Khi có một method được thực thi, một block được tạo ra trong stack memory để chứa các biến nguyên thủy local và các tham chiếu tới các object. Khi method kết thúc, block đó sẽ không còn được sử dụng và được phục vụ cho method tiếp theo.</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Stack memory có kích thước rất nhỏ so với Heap memory.</a:t>
            </a:r>
            <a:endParaRPr lang="en-US" sz="2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504000" y="720310"/>
            <a:ext cx="9071640" cy="424180"/>
          </a:xfrm>
          <a:prstGeom prst="rect">
            <a:avLst/>
          </a:prstGeom>
          <a:noFill/>
          <a:ln>
            <a:noFill/>
          </a:ln>
        </p:spPr>
        <p:txBody>
          <a:bodyPr lIns="0" tIns="0" rIns="0" bIns="0" anchor="ctr">
            <a:spAutoFit/>
          </a:bodyPr>
          <a:p>
            <a:pPr indent="0" algn="ctr">
              <a:lnSpc>
                <a:spcPct val="115000"/>
              </a:lnSpc>
              <a:spcBef>
                <a:spcPts val="290"/>
              </a:spcBef>
              <a:spcAft>
                <a:spcPts val="290"/>
              </a:spcAft>
              <a:buClr>
                <a:srgbClr val="000000"/>
              </a:buClr>
              <a:buSzPct val="45000"/>
              <a:buFont typeface="Wingdings" panose="05000000000000000000" pitchFamily="2" charset="2"/>
              <a:buNone/>
            </a:pPr>
            <a:r>
              <a:rPr lang="en-US" sz="2400" b="1" strike="noStrike" spc="-1">
                <a:latin typeface="Arial" panose="020B0604020202020204"/>
              </a:rPr>
              <a:t>Heap memory vs Stack memory</a:t>
            </a:r>
            <a:endParaRPr lang="en-US" sz="2400" b="0" strike="noStrike" spc="-1">
              <a:latin typeface="Arial" panose="020B0604020202020204"/>
            </a:endParaRPr>
          </a:p>
        </p:txBody>
      </p:sp>
      <p:sp>
        <p:nvSpPr>
          <p:cNvPr id="48" name="TextShape 2"/>
          <p:cNvSpPr txBox="1"/>
          <p:nvPr/>
        </p:nvSpPr>
        <p:spPr>
          <a:xfrm>
            <a:off x="741240" y="1968840"/>
            <a:ext cx="8859960" cy="941705"/>
          </a:xfrm>
          <a:prstGeom prst="rect">
            <a:avLst/>
          </a:prstGeom>
          <a:noFill/>
          <a:ln>
            <a:noFill/>
          </a:ln>
        </p:spPr>
        <p:txBody>
          <a:bodyPr lIns="90000" tIns="45000" rIns="90000" bIns="45000">
            <a:spAutoFit/>
          </a:bodyPr>
          <a:p>
            <a:pPr indent="0">
              <a:lnSpc>
                <a:spcPct val="115000"/>
              </a:lnSpc>
              <a:spcBef>
                <a:spcPts val="290"/>
              </a:spcBef>
              <a:spcAft>
                <a:spcPts val="290"/>
              </a:spcAft>
              <a:buClr>
                <a:srgbClr val="000000"/>
              </a:buClr>
              <a:buSzPct val="45000"/>
              <a:buFont typeface="Wingdings" panose="05000000000000000000" pitchFamily="2" charset="2"/>
              <a:buNone/>
            </a:pPr>
            <a:r>
              <a:rPr lang="en-US" sz="2200" b="1" strike="noStrike" spc="-1">
                <a:latin typeface="Arial" panose="020B0604020202020204"/>
              </a:rPr>
              <a:t>vd1:</a:t>
            </a:r>
            <a:endParaRPr lang="en-US" sz="2200" b="0" strike="noStrike" spc="-1">
              <a:latin typeface="Arial" panose="020B0604020202020204"/>
            </a:endParaRPr>
          </a:p>
          <a:p>
            <a:pPr marL="215900" indent="-215900">
              <a:lnSpc>
                <a:spcPct val="115000"/>
              </a:lnSpc>
              <a:spcBef>
                <a:spcPts val="290"/>
              </a:spcBef>
              <a:spcAft>
                <a:spcPts val="290"/>
              </a:spcAft>
              <a:buClr>
                <a:srgbClr val="000000"/>
              </a:buClr>
              <a:buSzPct val="45000"/>
              <a:buFont typeface="Wingdings" panose="05000000000000000000" pitchFamily="2" charset="2"/>
              <a:buChar char=""/>
            </a:pPr>
            <a:endParaRPr lang="en-US" sz="2200" b="0" strike="noStrike" spc="-1">
              <a:latin typeface="Arial" panose="020B0604020202020204"/>
            </a:endParaRPr>
          </a:p>
        </p:txBody>
      </p:sp>
      <p:pic>
        <p:nvPicPr>
          <p:cNvPr id="49" name="Picture 48"/>
          <p:cNvPicPr/>
          <p:nvPr/>
        </p:nvPicPr>
        <p:blipFill>
          <a:blip r:embed="rId1"/>
          <a:stretch>
            <a:fillRect/>
          </a:stretch>
        </p:blipFill>
        <p:spPr>
          <a:xfrm>
            <a:off x="2644560" y="2926080"/>
            <a:ext cx="4762080" cy="307620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504000" y="720310"/>
            <a:ext cx="9071640" cy="424180"/>
          </a:xfrm>
          <a:prstGeom prst="rect">
            <a:avLst/>
          </a:prstGeom>
          <a:noFill/>
          <a:ln>
            <a:noFill/>
          </a:ln>
        </p:spPr>
        <p:txBody>
          <a:bodyPr lIns="0" tIns="0" rIns="0" bIns="0" anchor="ctr">
            <a:spAutoFit/>
          </a:bodyPr>
          <a:p>
            <a:pPr indent="0" algn="ctr">
              <a:lnSpc>
                <a:spcPct val="115000"/>
              </a:lnSpc>
              <a:spcBef>
                <a:spcPts val="290"/>
              </a:spcBef>
              <a:spcAft>
                <a:spcPts val="290"/>
              </a:spcAft>
              <a:buClr>
                <a:srgbClr val="000000"/>
              </a:buClr>
              <a:buSzPct val="45000"/>
              <a:buFont typeface="Wingdings" panose="05000000000000000000" pitchFamily="2" charset="2"/>
              <a:buNone/>
            </a:pPr>
            <a:r>
              <a:rPr lang="en-US" sz="2400" b="1" strike="noStrike" spc="-1">
                <a:latin typeface="Arial" panose="020B0604020202020204"/>
              </a:rPr>
              <a:t>Heap memory vs Stack memory</a:t>
            </a:r>
            <a:endParaRPr lang="en-US" sz="2400" b="0" strike="noStrike" spc="-1">
              <a:latin typeface="Arial" panose="020B0604020202020204"/>
            </a:endParaRPr>
          </a:p>
        </p:txBody>
      </p:sp>
      <p:sp>
        <p:nvSpPr>
          <p:cNvPr id="51" name="TextShape 2"/>
          <p:cNvSpPr txBox="1"/>
          <p:nvPr/>
        </p:nvSpPr>
        <p:spPr>
          <a:xfrm>
            <a:off x="731520" y="1328760"/>
            <a:ext cx="8859960" cy="941705"/>
          </a:xfrm>
          <a:prstGeom prst="rect">
            <a:avLst/>
          </a:prstGeom>
          <a:noFill/>
          <a:ln>
            <a:noFill/>
          </a:ln>
        </p:spPr>
        <p:txBody>
          <a:bodyPr lIns="90000" tIns="45000" rIns="90000" bIns="45000">
            <a:spAutoFit/>
          </a:bodyPr>
          <a:p>
            <a:pPr indent="0">
              <a:lnSpc>
                <a:spcPct val="115000"/>
              </a:lnSpc>
              <a:spcBef>
                <a:spcPts val="290"/>
              </a:spcBef>
              <a:spcAft>
                <a:spcPts val="290"/>
              </a:spcAft>
              <a:buClr>
                <a:srgbClr val="000000"/>
              </a:buClr>
              <a:buSzPct val="45000"/>
              <a:buFont typeface="Wingdings" panose="05000000000000000000" pitchFamily="2" charset="2"/>
              <a:buNone/>
            </a:pPr>
            <a:r>
              <a:rPr lang="en-US" sz="2200" b="1" strike="noStrike" spc="-1">
                <a:latin typeface="Arial" panose="020B0604020202020204"/>
              </a:rPr>
              <a:t>vd2:</a:t>
            </a:r>
            <a:endParaRPr lang="en-US" sz="2200" b="0" strike="noStrike" spc="-1">
              <a:latin typeface="Arial" panose="020B0604020202020204"/>
            </a:endParaRPr>
          </a:p>
          <a:p>
            <a:pPr marL="215900" indent="-215900">
              <a:lnSpc>
                <a:spcPct val="115000"/>
              </a:lnSpc>
              <a:spcBef>
                <a:spcPts val="290"/>
              </a:spcBef>
              <a:spcAft>
                <a:spcPts val="290"/>
              </a:spcAft>
              <a:buClr>
                <a:srgbClr val="000000"/>
              </a:buClr>
              <a:buSzPct val="45000"/>
              <a:buFont typeface="Wingdings" panose="05000000000000000000" pitchFamily="2" charset="2"/>
              <a:buChar char=""/>
            </a:pPr>
            <a:endParaRPr lang="en-US" sz="2200" b="0" strike="noStrike" spc="-1">
              <a:latin typeface="Arial" panose="020B0604020202020204"/>
            </a:endParaRPr>
          </a:p>
        </p:txBody>
      </p:sp>
      <p:pic>
        <p:nvPicPr>
          <p:cNvPr id="52" name="Picture 51"/>
          <p:cNvPicPr/>
          <p:nvPr/>
        </p:nvPicPr>
        <p:blipFill>
          <a:blip r:embed="rId1"/>
          <a:stretch>
            <a:fillRect/>
          </a:stretch>
        </p:blipFill>
        <p:spPr>
          <a:xfrm>
            <a:off x="266760" y="1936800"/>
            <a:ext cx="9700200" cy="52869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504000" y="406247"/>
            <a:ext cx="9071640" cy="494665"/>
          </a:xfrm>
          <a:prstGeom prst="rect">
            <a:avLst/>
          </a:prstGeom>
          <a:noFill/>
          <a:ln>
            <a:noFill/>
          </a:ln>
        </p:spPr>
        <p:txBody>
          <a:bodyPr lIns="0" tIns="0" rIns="0" bIns="0" anchor="ctr">
            <a:spAutoFit/>
          </a:bodyPr>
          <a:p>
            <a:pPr indent="0" algn="ctr">
              <a:lnSpc>
                <a:spcPct val="115000"/>
              </a:lnSpc>
              <a:spcBef>
                <a:spcPts val="290"/>
              </a:spcBef>
              <a:spcAft>
                <a:spcPts val="290"/>
              </a:spcAft>
              <a:buClr>
                <a:srgbClr val="000000"/>
              </a:buClr>
              <a:buSzPct val="45000"/>
              <a:buFont typeface="Wingdings" panose="05000000000000000000" pitchFamily="2" charset="2"/>
              <a:buNone/>
            </a:pPr>
            <a:r>
              <a:rPr lang="en-US" sz="2800" b="1" strike="noStrike" spc="-1">
                <a:latin typeface="Arial" panose="020B0604020202020204"/>
              </a:rPr>
              <a:t>‘==’ vs HashCode vs Equals</a:t>
            </a:r>
            <a:endParaRPr lang="en-US" sz="2800" b="0" strike="noStrike" spc="-1">
              <a:latin typeface="Arial" panose="020B0604020202020204"/>
            </a:endParaRPr>
          </a:p>
        </p:txBody>
      </p:sp>
      <p:sp>
        <p:nvSpPr>
          <p:cNvPr id="54" name="TextShape 2"/>
          <p:cNvSpPr txBox="1"/>
          <p:nvPr/>
        </p:nvSpPr>
        <p:spPr>
          <a:xfrm>
            <a:off x="741240" y="1250280"/>
            <a:ext cx="8859960" cy="6047105"/>
          </a:xfrm>
          <a:prstGeom prst="rect">
            <a:avLst/>
          </a:prstGeom>
          <a:noFill/>
          <a:ln>
            <a:noFill/>
          </a:ln>
        </p:spPr>
        <p:txBody>
          <a:bodyPr lIns="90000" tIns="45000" rIns="90000" bIns="45000">
            <a:spAutoFit/>
          </a:bodyPr>
          <a:p>
            <a:pPr marL="215900" indent="-215900">
              <a:lnSpc>
                <a:spcPct val="150000"/>
              </a:lnSpc>
              <a:spcBef>
                <a:spcPts val="580"/>
              </a:spcBef>
              <a:spcAft>
                <a:spcPts val="580"/>
              </a:spcAft>
              <a:buClr>
                <a:srgbClr val="000000"/>
              </a:buClr>
              <a:buSzPct val="45000"/>
              <a:buFont typeface="Wingdings" panose="05000000000000000000" pitchFamily="2" charset="2"/>
              <a:buChar char=""/>
            </a:pPr>
            <a:r>
              <a:rPr lang="en-US" sz="2200" b="1" strike="noStrike" spc="-1">
                <a:latin typeface="Arial" panose="020B0604020202020204"/>
              </a:rPr>
              <a:t>Toán tử ‘==’:</a:t>
            </a:r>
            <a:r>
              <a:rPr lang="en-US" sz="2200" b="0" strike="noStrike" spc="-1">
                <a:latin typeface="Arial" panose="020B0604020202020204"/>
              </a:rPr>
              <a:t> được dùng để so sánh địa chỉ 2 đối tượng và giá trị của các biến primative (int, long, byte,..)</a:t>
            </a:r>
            <a:endParaRPr lang="en-US" sz="2200" b="0" strike="noStrike" spc="-1">
              <a:latin typeface="Arial" panose="020B0604020202020204"/>
            </a:endParaRPr>
          </a:p>
          <a:p>
            <a:pPr marL="215900" indent="-215900">
              <a:lnSpc>
                <a:spcPct val="150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Đối với các biến primative thì khi so sánh ‘==’ nó sẽ so sánh giá trị của chúng, ví dụ int a=10, int b=10 thì a==b sẽ trả về giá trị true, hay String str1=”a” , str2=”abc” thì so sánh str1==str2 sẽ trả về false.</a:t>
            </a:r>
            <a:endParaRPr lang="en-US" sz="2200" b="0" strike="noStrike" spc="-1">
              <a:latin typeface="Arial" panose="020B0604020202020204"/>
            </a:endParaRPr>
          </a:p>
          <a:p>
            <a:pPr marL="215900" indent="-215900">
              <a:lnSpc>
                <a:spcPct val="150000"/>
              </a:lnSpc>
              <a:spcBef>
                <a:spcPts val="580"/>
              </a:spcBef>
              <a:spcAft>
                <a:spcPts val="580"/>
              </a:spcAft>
              <a:buClr>
                <a:srgbClr val="000000"/>
              </a:buClr>
              <a:buSzPct val="45000"/>
              <a:buFont typeface="Wingdings" panose="05000000000000000000" pitchFamily="2" charset="2"/>
              <a:buChar char=""/>
            </a:pPr>
            <a:r>
              <a:rPr lang="en-US" sz="2200" b="1" strike="noStrike" spc="-1">
                <a:latin typeface="Arial" panose="020B0604020202020204"/>
              </a:rPr>
              <a:t>Equal()</a:t>
            </a:r>
            <a:r>
              <a:rPr lang="en-US" sz="2200" b="0" strike="noStrike" spc="-1">
                <a:latin typeface="Arial" panose="020B0604020202020204"/>
              </a:rPr>
              <a:t>: được dùng để định nghĩa thế nào là 2 đối tượng trùng nhau, equals() chỉ áp dụng cho kiểu đối tượng, không áp dụng cho kiểu primative.</a:t>
            </a:r>
            <a:endParaRPr lang="en-US" sz="22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2200" b="1" strike="noStrike" spc="-1">
                <a:latin typeface="Arial" panose="020B0604020202020204"/>
              </a:rPr>
              <a:t>HashCode(): </a:t>
            </a:r>
            <a:r>
              <a:rPr lang="en-US" sz="2200" b="0" strike="noStrike" spc="-1">
                <a:latin typeface="Arial" panose="020B0604020202020204"/>
              </a:rPr>
              <a:t>có thể hiểu là giá trị định danh cho 1 đối tượng, những đối tượng bằng nhau sẽ có hashCode bằng nhau còn hashCode bằng nhau thì chưa chắc 2 đối tượng đó đã bằng nhau.</a:t>
            </a:r>
            <a:endParaRPr lang="en-US" sz="2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504000" y="685068"/>
            <a:ext cx="9071640" cy="494665"/>
          </a:xfrm>
          <a:prstGeom prst="rect">
            <a:avLst/>
          </a:prstGeom>
          <a:noFill/>
          <a:ln>
            <a:noFill/>
          </a:ln>
        </p:spPr>
        <p:txBody>
          <a:bodyPr lIns="0" tIns="0" rIns="0" bIns="0" anchor="ctr">
            <a:spAutoFit/>
          </a:bodyPr>
          <a:p>
            <a:pPr indent="0" algn="ctr">
              <a:lnSpc>
                <a:spcPct val="115000"/>
              </a:lnSpc>
              <a:spcBef>
                <a:spcPts val="290"/>
              </a:spcBef>
              <a:spcAft>
                <a:spcPts val="290"/>
              </a:spcAft>
              <a:buClr>
                <a:srgbClr val="000000"/>
              </a:buClr>
              <a:buSzPct val="45000"/>
              <a:buFont typeface="Wingdings" panose="05000000000000000000" pitchFamily="2" charset="2"/>
              <a:buNone/>
            </a:pPr>
            <a:r>
              <a:rPr lang="en-US" sz="2800" b="1" strike="noStrike" spc="-1">
                <a:latin typeface="Arial" panose="020B0604020202020204"/>
              </a:rPr>
              <a:t>‘==’ vs HashCode vs Equals</a:t>
            </a:r>
            <a:endParaRPr lang="en-US" sz="2800" b="0" strike="noStrike" spc="-1">
              <a:latin typeface="Arial" panose="020B0604020202020204"/>
            </a:endParaRPr>
          </a:p>
        </p:txBody>
      </p:sp>
      <p:sp>
        <p:nvSpPr>
          <p:cNvPr id="56" name="TextShape 2"/>
          <p:cNvSpPr txBox="1"/>
          <p:nvPr/>
        </p:nvSpPr>
        <p:spPr>
          <a:xfrm>
            <a:off x="715840" y="1835490"/>
            <a:ext cx="8859960" cy="4980600"/>
          </a:xfrm>
          <a:prstGeom prst="rect">
            <a:avLst/>
          </a:prstGeom>
          <a:noFill/>
          <a:ln>
            <a:noFill/>
          </a:ln>
        </p:spPr>
        <p:txBody>
          <a:bodyPr lIns="90000" tIns="45000" rIns="90000" bIns="45000">
            <a:spAutoFit/>
          </a:bodyPr>
          <a:p>
            <a:pPr marL="215900" indent="-215900">
              <a:lnSpc>
                <a:spcPct val="150000"/>
              </a:lnSpc>
              <a:buClr>
                <a:srgbClr val="000000"/>
              </a:buClr>
              <a:buSzPct val="45000"/>
              <a:buFont typeface="Wingdings" panose="05000000000000000000" pitchFamily="2" charset="2"/>
              <a:buChar char=""/>
            </a:pPr>
            <a:r>
              <a:rPr lang="en-US" sz="2200" b="1" strike="noStrike" spc="-1">
                <a:latin typeface="Arial" panose="020B0604020202020204"/>
              </a:rPr>
              <a:t>HashCode </a:t>
            </a:r>
            <a:r>
              <a:rPr lang="en-US" sz="2200" b="0" strike="noStrike" spc="-1">
                <a:latin typeface="Arial" panose="020B0604020202020204"/>
              </a:rPr>
              <a:t>trả về của đối tượng được tạo ra sẽ là mã băm của địa chỉ, như vậy chỉ những đối tượng nào có cùng địa chỉ thì mới có khả năng bằng nhau(chưa chắc đã bằng nhau), còn nếu khác địa chỉ thì chắc chắn sẽ khác nhau.</a:t>
            </a:r>
            <a:endParaRPr lang="en-US" sz="2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Shape 1"/>
          <p:cNvSpPr txBox="1"/>
          <p:nvPr/>
        </p:nvSpPr>
        <p:spPr>
          <a:xfrm>
            <a:off x="504000" y="451967"/>
            <a:ext cx="9071640" cy="494665"/>
          </a:xfrm>
          <a:prstGeom prst="rect">
            <a:avLst/>
          </a:prstGeom>
          <a:noFill/>
          <a:ln>
            <a:noFill/>
          </a:ln>
        </p:spPr>
        <p:txBody>
          <a:bodyPr lIns="0" tIns="0" rIns="0" bIns="0" anchor="ctr">
            <a:spAutoFit/>
          </a:bodyPr>
          <a:p>
            <a:pPr indent="0" algn="ctr">
              <a:lnSpc>
                <a:spcPct val="115000"/>
              </a:lnSpc>
              <a:spcBef>
                <a:spcPts val="580"/>
              </a:spcBef>
              <a:spcAft>
                <a:spcPts val="580"/>
              </a:spcAft>
              <a:buClr>
                <a:srgbClr val="000000"/>
              </a:buClr>
              <a:buSzPct val="45000"/>
              <a:buFont typeface="Wingdings" panose="05000000000000000000" pitchFamily="2" charset="2"/>
              <a:buNone/>
            </a:pPr>
            <a:r>
              <a:rPr lang="en-US" sz="2800" b="1" strike="noStrike" spc="-1">
                <a:latin typeface="Arial" panose="020B0604020202020204"/>
              </a:rPr>
              <a:t>How to init object in Java?</a:t>
            </a:r>
            <a:endParaRPr lang="en-US" sz="2800" b="0" strike="noStrike" spc="-1">
              <a:latin typeface="Arial" panose="020B0604020202020204"/>
            </a:endParaRPr>
          </a:p>
        </p:txBody>
      </p:sp>
      <p:sp>
        <p:nvSpPr>
          <p:cNvPr id="69" name="TextShape 2"/>
          <p:cNvSpPr txBox="1"/>
          <p:nvPr/>
        </p:nvSpPr>
        <p:spPr>
          <a:xfrm>
            <a:off x="924120" y="1420200"/>
            <a:ext cx="8859960" cy="5882040"/>
          </a:xfrm>
          <a:prstGeom prst="rect">
            <a:avLst/>
          </a:prstGeom>
          <a:noFill/>
          <a:ln>
            <a:noFill/>
          </a:ln>
        </p:spPr>
        <p:txBody>
          <a:bodyPr lIns="90000" tIns="45000" rIns="90000" bIns="45000">
            <a:spAutoFit/>
          </a:bodyPr>
          <a:p>
            <a:pPr marL="215900" indent="-215900">
              <a:spcBef>
                <a:spcPts val="1160"/>
              </a:spcBef>
              <a:spcAft>
                <a:spcPts val="1160"/>
              </a:spcAft>
              <a:buClr>
                <a:srgbClr val="000000"/>
              </a:buClr>
              <a:buSzPct val="45000"/>
              <a:buFont typeface="Wingdings" panose="05000000000000000000" pitchFamily="2" charset="2"/>
              <a:buChar char=""/>
            </a:pPr>
            <a:r>
              <a:rPr lang="en-US" sz="1800" b="0" strike="noStrike" spc="-1">
                <a:latin typeface="Arial" panose="020B0604020202020204"/>
              </a:rPr>
              <a:t>#1: Using “</a:t>
            </a:r>
            <a:r>
              <a:rPr lang="en-US" sz="1800" b="0" i="1" strike="noStrike" spc="-1">
                <a:latin typeface="Arial" panose="020B0604020202020204"/>
              </a:rPr>
              <a:t>new</a:t>
            </a:r>
            <a:r>
              <a:rPr lang="en-US" sz="1800" b="0" strike="noStrike" spc="-1">
                <a:latin typeface="Arial" panose="020B0604020202020204"/>
              </a:rPr>
              <a:t>” key:  Customer c1 = new Customer();</a:t>
            </a:r>
            <a:endParaRPr lang="en-US" sz="1800" b="0" strike="noStrike" spc="-1">
              <a:latin typeface="Arial" panose="020B0604020202020204"/>
            </a:endParaRPr>
          </a:p>
          <a:p>
            <a:pPr marL="215900" indent="-215900">
              <a:spcBef>
                <a:spcPts val="1160"/>
              </a:spcBef>
              <a:spcAft>
                <a:spcPts val="1160"/>
              </a:spcAft>
              <a:buClr>
                <a:srgbClr val="000000"/>
              </a:buClr>
              <a:buSzPct val="45000"/>
              <a:buFont typeface="Wingdings" panose="05000000000000000000" pitchFamily="2" charset="2"/>
              <a:buChar char=""/>
            </a:pPr>
            <a:r>
              <a:rPr lang="en-US" sz="1800" b="0" strike="noStrike" spc="-1">
                <a:latin typeface="Arial" panose="020B0604020202020204"/>
              </a:rPr>
              <a:t>#2: Using method </a:t>
            </a:r>
            <a:r>
              <a:rPr lang="en-US" sz="1800" b="0" i="1" strike="noStrike" spc="-1">
                <a:latin typeface="Arial" panose="020B0604020202020204"/>
              </a:rPr>
              <a:t>newInstance()</a:t>
            </a:r>
            <a:endParaRPr lang="en-US" sz="1800" b="0" strike="noStrike" spc="-1">
              <a:latin typeface="Arial" panose="020B0604020202020204"/>
            </a:endParaRPr>
          </a:p>
        </p:txBody>
      </p:sp>
      <p:pic>
        <p:nvPicPr>
          <p:cNvPr id="70" name="Picture 69"/>
          <p:cNvPicPr/>
          <p:nvPr/>
        </p:nvPicPr>
        <p:blipFill>
          <a:blip r:embed="rId1"/>
          <a:stretch>
            <a:fillRect/>
          </a:stretch>
        </p:blipFill>
        <p:spPr>
          <a:xfrm>
            <a:off x="1828800" y="2522520"/>
            <a:ext cx="6428880" cy="232380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5220</Words>
  <Application>WPS Presentation</Application>
  <PresentationFormat/>
  <Paragraphs>108</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SimSun</vt:lpstr>
      <vt:lpstr>Wingdings</vt:lpstr>
      <vt:lpstr>Arial</vt:lpstr>
      <vt:lpstr>Symbol</vt:lpstr>
      <vt:lpstr>Times New Roman</vt:lpstr>
      <vt:lpstr>Microsoft YaHei</vt:lpstr>
      <vt:lpstr>Arial Unicode MS</vt:lpstr>
      <vt:lpstr>DejaVu Sans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Truong Phan</dc:creator>
  <cp:lastModifiedBy>pvtruong</cp:lastModifiedBy>
  <cp:revision>22</cp:revision>
  <dcterms:created xsi:type="dcterms:W3CDTF">2019-06-26T16:22:00Z</dcterms:created>
  <dcterms:modified xsi:type="dcterms:W3CDTF">2021-06-30T12:50:32Z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