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CD9C2-CBFD-FB45-A7E5-DAA2C04C2B3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C2D8-FDEB-754D-AA12-8DEE28FABC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318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C2D8-FDEB-754D-AA12-8DEE28FABCAA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101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C2D8-FDEB-754D-AA12-8DEE28FABCAA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983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C2D8-FDEB-754D-AA12-8DEE28FABC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422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C7BD-3DD0-8FA2-04D8-358F60E1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3604E-EF6F-3FE8-38F1-2A0FDD5AC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FA1A-901B-4D29-EEEC-43E65EF7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846E-8D92-4E08-9897-82D81FE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D876-679A-A97A-2264-7214878F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697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778B-8BFC-A833-8DB5-E9EAB42C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A0F7B-645A-5DAB-FC5D-E8635B8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9678-2900-ABE4-8C35-5B70492A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5519-BF76-2CEE-683B-98A5AEA4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FDEC-34FE-4BFE-6935-E1FF609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65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EE8F6-2F3B-75B6-2836-218A39A80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9022C-498E-9366-2092-D4AA0024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4B12-33EF-6D94-8AD6-E53E6BEC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39B0-0B97-234B-1B87-19F78B59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B50D-F622-3A70-999A-99179563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3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758C-BBDD-B9CF-81F9-2EE9BD69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B9B5-0A3A-2AD1-BB6F-E33C84A4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7374-5964-14B6-5F05-D1C3E8BD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543D-7AB2-05E0-ED2A-D2B8AD81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8855-218D-01E2-5B57-BC26969C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950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13AB-BA22-3941-85B9-4085FA06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084F2-2BD5-F14E-36EA-3AE4BCF8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CFA8-0BD3-5444-AF50-82C82416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1B5D-ED6C-5A76-8A61-CB886A16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A311-539F-0778-C949-221D5085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179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0DA2-5B3D-40EA-88D8-B1A73FEA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4A62-4CFF-99C4-C645-3B9ECAA0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35E56-D710-938B-D1BA-97A3E98C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5A2B8-6A4F-D92C-C4D1-6C6682E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3F64-739D-A43C-F5A9-D336856E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B6C6-9E64-1496-37F4-434FE171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927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7F1B-5D03-8FAC-CBDE-6642BD17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8E749-8C98-23E1-A4DF-6C154AF7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5A581-1CB8-500F-5C11-4AFD6ED6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8F129-FF77-7313-3045-4883862E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A3D97-0CCA-8292-352C-48D4323BC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75565-2900-9C61-F590-8F8CF356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867F-3A6F-1E89-985B-8C42D319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685A6-E2FF-D388-264D-3CFF2362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246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A2E3-C3F5-9801-D3BB-2EDB4893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11AEF-8E5E-9D8F-09B2-AA577710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FC0C4-0799-DB4C-9357-A4A303F3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8117C-EE04-5CA9-E0F9-B7239E66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712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6CBB9-D5B1-CE8B-6737-BB6627BE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CED6C-203D-3C36-39E8-AB3232DE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CF5D-6352-7FB2-E560-32776843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89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9E24-069C-2A3D-207A-1CFA705B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391E-FAC7-CF1D-FACD-F849B8AC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E10B6-8579-5C71-ADBE-B012CDFB2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9363F-E12B-3863-3125-265FD323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8B85D-C767-C5BD-6803-8822596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642D-B86F-CFCC-2832-A092F2FF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619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D2AC-53E8-65C3-F756-D47D6815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C2B39-C037-749E-8659-2ADC8107A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4758-EEEA-D80B-4688-1D3793DD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27EA9-6ED3-E0A1-D2C3-95E9D658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30530-D1E1-1442-FDF7-34B66C15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75FD0-57CD-48B2-EC03-6EBF7AF0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407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FB73A-F5FD-2D27-4774-A72E3A7F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CE5C-B712-0DFD-1AF8-975FCE942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26D4-E748-DC33-24FB-F127963D2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8AB6-EFBD-4D48-BC79-56F575201C87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101B-FCEE-97BD-B645-70CB438FA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6913-64A1-D702-F962-EC387CE55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20EE-1FE3-A740-A04B-17B6C2ACA7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122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D6B9995C-A7E1-3396-6207-740D890FAB1D}"/>
              </a:ext>
            </a:extLst>
          </p:cNvPr>
          <p:cNvSpPr/>
          <p:nvPr/>
        </p:nvSpPr>
        <p:spPr>
          <a:xfrm>
            <a:off x="9787243" y="2203467"/>
            <a:ext cx="1926040" cy="16560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57F6-3873-1003-1658-62A9BDB22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VN" sz="2800" b="1" dirty="0">
                <a:solidFill>
                  <a:schemeClr val="bg1">
                    <a:lumMod val="50000"/>
                  </a:schemeClr>
                </a:solidFill>
              </a:rPr>
              <a:t>MACHINE LEARNING PIPELINE - DATA SPLITTING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1A8E7-65E1-BDB3-6905-CBD717158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VN" sz="1400" dirty="0">
                <a:solidFill>
                  <a:schemeClr val="bg1">
                    <a:lumMod val="50000"/>
                  </a:schemeClr>
                </a:solidFill>
              </a:rPr>
              <a:t>KHANHTRUONG | JUNE 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5523A-4975-78CD-D22A-0BE24D2B92E7}"/>
              </a:ext>
            </a:extLst>
          </p:cNvPr>
          <p:cNvSpPr/>
          <p:nvPr/>
        </p:nvSpPr>
        <p:spPr>
          <a:xfrm>
            <a:off x="0" y="-1"/>
            <a:ext cx="4531057" cy="22518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14DCE4-EF89-B539-7FB9-E7ED47CD244B}"/>
              </a:ext>
            </a:extLst>
          </p:cNvPr>
          <p:cNvSpPr/>
          <p:nvPr/>
        </p:nvSpPr>
        <p:spPr>
          <a:xfrm>
            <a:off x="2149946" y="3889612"/>
            <a:ext cx="2961141" cy="22598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</p:spTree>
    <p:extLst>
      <p:ext uri="{BB962C8B-B14F-4D97-AF65-F5344CB8AC3E}">
        <p14:creationId xmlns:p14="http://schemas.microsoft.com/office/powerpoint/2010/main" val="145447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BD6B60-7F8D-3F15-51FF-A74E9AE4E072}"/>
              </a:ext>
            </a:extLst>
          </p:cNvPr>
          <p:cNvSpPr/>
          <p:nvPr/>
        </p:nvSpPr>
        <p:spPr>
          <a:xfrm>
            <a:off x="2655075" y="2891699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757B5-1FCE-52F4-387E-AD031CF8FCF9}"/>
              </a:ext>
            </a:extLst>
          </p:cNvPr>
          <p:cNvSpPr/>
          <p:nvPr/>
        </p:nvSpPr>
        <p:spPr>
          <a:xfrm>
            <a:off x="2652405" y="1252170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F71B3-467A-AF97-E4FF-AE4D7DF4F803}"/>
              </a:ext>
            </a:extLst>
          </p:cNvPr>
          <p:cNvSpPr/>
          <p:nvPr/>
        </p:nvSpPr>
        <p:spPr>
          <a:xfrm>
            <a:off x="2653664" y="2046917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C916C-733C-6C5F-B4D7-FA692D02CDBA}"/>
              </a:ext>
            </a:extLst>
          </p:cNvPr>
          <p:cNvSpPr txBox="1"/>
          <p:nvPr/>
        </p:nvSpPr>
        <p:spPr>
          <a:xfrm>
            <a:off x="3748585" y="1289714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000" dirty="0"/>
              <a:t>TO BUILD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D2514-2270-93DD-C7AF-BCC81DF14BEF}"/>
              </a:ext>
            </a:extLst>
          </p:cNvPr>
          <p:cNvSpPr txBox="1"/>
          <p:nvPr/>
        </p:nvSpPr>
        <p:spPr>
          <a:xfrm>
            <a:off x="3748585" y="2083557"/>
            <a:ext cx="7406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000" dirty="0"/>
              <a:t>TO SELECT THE </a:t>
            </a:r>
            <a:r>
              <a:rPr lang="en-VN" sz="1000" b="1" dirty="0"/>
              <a:t>BEST MODEL </a:t>
            </a:r>
            <a:r>
              <a:rPr lang="en-VN" sz="1000" dirty="0"/>
              <a:t>AMONG DIFFER</a:t>
            </a:r>
            <a:r>
              <a:rPr lang="en-US" sz="1000" dirty="0"/>
              <a:t>E</a:t>
            </a:r>
            <a:r>
              <a:rPr lang="en-VN" sz="1000" dirty="0"/>
              <a:t>NT MODELS BUILT BY DIFFERENT HYPERPARAMETER SETS (HYPER-PARAMETER TUNNING)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D86F7-99FC-C291-4C3F-353CFEA274EB}"/>
              </a:ext>
            </a:extLst>
          </p:cNvPr>
          <p:cNvSpPr txBox="1"/>
          <p:nvPr/>
        </p:nvSpPr>
        <p:spPr>
          <a:xfrm>
            <a:off x="3748585" y="2931993"/>
            <a:ext cx="3841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000" dirty="0"/>
              <a:t>TO OBSERVE THE PERFORMANCE AS IF THE </a:t>
            </a:r>
            <a:r>
              <a:rPr lang="en-VN" sz="1000" b="1" dirty="0"/>
              <a:t>BEST MODEL </a:t>
            </a:r>
            <a:r>
              <a:rPr lang="en-VN" sz="1000" dirty="0"/>
              <a:t>IS DEPLOYED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E93458-5886-BF9D-74A4-F64307F7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0"/>
            <a:ext cx="10515600" cy="466148"/>
          </a:xfrm>
        </p:spPr>
        <p:txBody>
          <a:bodyPr>
            <a:noAutofit/>
          </a:bodyPr>
          <a:lstStyle/>
          <a:p>
            <a:pPr algn="ctr"/>
            <a:r>
              <a:rPr lang="en-VN" sz="2400" b="1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998AB9-068D-D81B-5111-532F40E18A25}"/>
              </a:ext>
            </a:extLst>
          </p:cNvPr>
          <p:cNvCxnSpPr>
            <a:cxnSpLocks/>
          </p:cNvCxnSpPr>
          <p:nvPr/>
        </p:nvCxnSpPr>
        <p:spPr>
          <a:xfrm>
            <a:off x="2320117" y="1241947"/>
            <a:ext cx="0" cy="19516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D2BA96-B2E3-C63B-BB20-4146023B2FDA}"/>
              </a:ext>
            </a:extLst>
          </p:cNvPr>
          <p:cNvCxnSpPr>
            <a:cxnSpLocks/>
          </p:cNvCxnSpPr>
          <p:nvPr/>
        </p:nvCxnSpPr>
        <p:spPr>
          <a:xfrm>
            <a:off x="2322395" y="4101152"/>
            <a:ext cx="0" cy="15831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F273D9-7545-E865-1DFB-37CC43FAD972}"/>
              </a:ext>
            </a:extLst>
          </p:cNvPr>
          <p:cNvSpPr txBox="1"/>
          <p:nvPr/>
        </p:nvSpPr>
        <p:spPr>
          <a:xfrm rot="16200000">
            <a:off x="1556606" y="2093330"/>
            <a:ext cx="1234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TERMINOLOGIES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A0FC20-88E8-F81D-B288-52CD3D04C7EF}"/>
              </a:ext>
            </a:extLst>
          </p:cNvPr>
          <p:cNvSpPr txBox="1"/>
          <p:nvPr/>
        </p:nvSpPr>
        <p:spPr>
          <a:xfrm rot="16200000">
            <a:off x="1457610" y="4767536"/>
            <a:ext cx="1437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SPLITTING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C35863-2556-385F-61A4-4BA405E0BBFF}"/>
              </a:ext>
            </a:extLst>
          </p:cNvPr>
          <p:cNvSpPr txBox="1"/>
          <p:nvPr/>
        </p:nvSpPr>
        <p:spPr>
          <a:xfrm>
            <a:off x="3536915" y="405761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RANDOM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220800-BCEA-3A9C-64A7-6BD6D103DD6C}"/>
              </a:ext>
            </a:extLst>
          </p:cNvPr>
          <p:cNvSpPr txBox="1"/>
          <p:nvPr/>
        </p:nvSpPr>
        <p:spPr>
          <a:xfrm>
            <a:off x="6939365" y="4026764"/>
            <a:ext cx="1036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OUT-OF-TIME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E66EE4-3921-1892-1596-74C3A8D06FB2}"/>
              </a:ext>
            </a:extLst>
          </p:cNvPr>
          <p:cNvCxnSpPr>
            <a:cxnSpLocks/>
          </p:cNvCxnSpPr>
          <p:nvPr/>
        </p:nvCxnSpPr>
        <p:spPr>
          <a:xfrm>
            <a:off x="6117741" y="5691125"/>
            <a:ext cx="27279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AD9776-8509-166A-E862-2328110CB528}"/>
              </a:ext>
            </a:extLst>
          </p:cNvPr>
          <p:cNvSpPr txBox="1"/>
          <p:nvPr/>
        </p:nvSpPr>
        <p:spPr>
          <a:xfrm>
            <a:off x="8787092" y="555670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000" dirty="0"/>
              <a:t>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4E0A36-9B71-F907-FF56-C62B77D9F84E}"/>
              </a:ext>
            </a:extLst>
          </p:cNvPr>
          <p:cNvSpPr/>
          <p:nvPr/>
        </p:nvSpPr>
        <p:spPr>
          <a:xfrm>
            <a:off x="6893667" y="4393012"/>
            <a:ext cx="1861485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74DABA1-BC51-2BF1-8DD9-3DDC83C0B198}"/>
              </a:ext>
            </a:extLst>
          </p:cNvPr>
          <p:cNvGrpSpPr/>
          <p:nvPr/>
        </p:nvGrpSpPr>
        <p:grpSpPr>
          <a:xfrm>
            <a:off x="2677108" y="4394972"/>
            <a:ext cx="2632568" cy="288105"/>
            <a:chOff x="2687268" y="5187452"/>
            <a:chExt cx="2632568" cy="28810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ED1DD2-78F5-29D3-E308-ECA7FF1C5F77}"/>
                </a:ext>
              </a:extLst>
            </p:cNvPr>
            <p:cNvSpPr/>
            <p:nvPr/>
          </p:nvSpPr>
          <p:spPr>
            <a:xfrm>
              <a:off x="2687268" y="5187557"/>
              <a:ext cx="2632568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673A7A-B6F7-3EFE-D0C4-9208226A362D}"/>
                </a:ext>
              </a:extLst>
            </p:cNvPr>
            <p:cNvSpPr/>
            <p:nvPr/>
          </p:nvSpPr>
          <p:spPr>
            <a:xfrm>
              <a:off x="3258767" y="5187452"/>
              <a:ext cx="131343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6E03B03-878C-8F62-9C39-2F4F69292E47}"/>
                </a:ext>
              </a:extLst>
            </p:cNvPr>
            <p:cNvSpPr/>
            <p:nvPr/>
          </p:nvSpPr>
          <p:spPr>
            <a:xfrm>
              <a:off x="5156092" y="5187452"/>
              <a:ext cx="127540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DDA335-AEF5-A987-1161-6D840385E5E5}"/>
                </a:ext>
              </a:extLst>
            </p:cNvPr>
            <p:cNvSpPr/>
            <p:nvPr/>
          </p:nvSpPr>
          <p:spPr>
            <a:xfrm>
              <a:off x="4233798" y="5187452"/>
              <a:ext cx="45719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547010-969E-4004-EF4E-FCEE44A52F79}"/>
                </a:ext>
              </a:extLst>
            </p:cNvPr>
            <p:cNvSpPr/>
            <p:nvPr/>
          </p:nvSpPr>
          <p:spPr>
            <a:xfrm>
              <a:off x="3126159" y="5187452"/>
              <a:ext cx="45719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0C865F3-811A-D0D2-4203-87EF71C23029}"/>
                </a:ext>
              </a:extLst>
            </p:cNvPr>
            <p:cNvSpPr/>
            <p:nvPr/>
          </p:nvSpPr>
          <p:spPr>
            <a:xfrm>
              <a:off x="4801487" y="5187452"/>
              <a:ext cx="65842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759007-81C2-CCF8-0FFA-0DABF910F1C1}"/>
                </a:ext>
              </a:extLst>
            </p:cNvPr>
            <p:cNvSpPr/>
            <p:nvPr/>
          </p:nvSpPr>
          <p:spPr>
            <a:xfrm flipH="1">
              <a:off x="3885305" y="5187452"/>
              <a:ext cx="88900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744C401-79FD-4ED0-9DDD-6466D9804A83}"/>
              </a:ext>
            </a:extLst>
          </p:cNvPr>
          <p:cNvSpPr/>
          <p:nvPr/>
        </p:nvSpPr>
        <p:spPr>
          <a:xfrm>
            <a:off x="8380748" y="4394849"/>
            <a:ext cx="374928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348C70-416D-A9C5-1AD4-D4BC978A9490}"/>
              </a:ext>
            </a:extLst>
          </p:cNvPr>
          <p:cNvSpPr/>
          <p:nvPr/>
        </p:nvSpPr>
        <p:spPr>
          <a:xfrm>
            <a:off x="6507803" y="4827899"/>
            <a:ext cx="1862181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18EF0CA-7623-FA78-05CE-A8A78465D934}"/>
              </a:ext>
            </a:extLst>
          </p:cNvPr>
          <p:cNvSpPr/>
          <p:nvPr/>
        </p:nvSpPr>
        <p:spPr>
          <a:xfrm>
            <a:off x="6122585" y="5262786"/>
            <a:ext cx="1860393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8FF5FC9-535B-F1B5-E2D4-49FC12CBD3AF}"/>
              </a:ext>
            </a:extLst>
          </p:cNvPr>
          <p:cNvSpPr/>
          <p:nvPr/>
        </p:nvSpPr>
        <p:spPr>
          <a:xfrm>
            <a:off x="7995108" y="4828067"/>
            <a:ext cx="374928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29E1058-E5D4-74E0-9C88-7F54CFDDD322}"/>
              </a:ext>
            </a:extLst>
          </p:cNvPr>
          <p:cNvSpPr/>
          <p:nvPr/>
        </p:nvSpPr>
        <p:spPr>
          <a:xfrm>
            <a:off x="7606304" y="5264344"/>
            <a:ext cx="374928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6AD6A45-1C0A-42DB-D710-39739EA2C54F}"/>
              </a:ext>
            </a:extLst>
          </p:cNvPr>
          <p:cNvGrpSpPr/>
          <p:nvPr/>
        </p:nvGrpSpPr>
        <p:grpSpPr>
          <a:xfrm>
            <a:off x="2677108" y="4826264"/>
            <a:ext cx="2632568" cy="288105"/>
            <a:chOff x="2687268" y="5187452"/>
            <a:chExt cx="2632568" cy="28810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94279B7-A8B9-35BA-73E6-776272894DDF}"/>
                </a:ext>
              </a:extLst>
            </p:cNvPr>
            <p:cNvSpPr/>
            <p:nvPr/>
          </p:nvSpPr>
          <p:spPr>
            <a:xfrm>
              <a:off x="2687268" y="5187557"/>
              <a:ext cx="2632568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67EA3-733C-5A53-8708-D14EC68D6CE7}"/>
                </a:ext>
              </a:extLst>
            </p:cNvPr>
            <p:cNvSpPr/>
            <p:nvPr/>
          </p:nvSpPr>
          <p:spPr>
            <a:xfrm>
              <a:off x="2775979" y="5187452"/>
              <a:ext cx="131343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5D7DB1-6B27-A425-B582-B98E02C30197}"/>
                </a:ext>
              </a:extLst>
            </p:cNvPr>
            <p:cNvSpPr/>
            <p:nvPr/>
          </p:nvSpPr>
          <p:spPr>
            <a:xfrm>
              <a:off x="4913368" y="5187452"/>
              <a:ext cx="127540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0BAB63-0558-DC0E-05DD-015D654BDDB5}"/>
                </a:ext>
              </a:extLst>
            </p:cNvPr>
            <p:cNvSpPr/>
            <p:nvPr/>
          </p:nvSpPr>
          <p:spPr>
            <a:xfrm>
              <a:off x="4479461" y="5187452"/>
              <a:ext cx="45719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77A68C3-F977-119D-813E-DE8E9140043F}"/>
                </a:ext>
              </a:extLst>
            </p:cNvPr>
            <p:cNvSpPr/>
            <p:nvPr/>
          </p:nvSpPr>
          <p:spPr>
            <a:xfrm>
              <a:off x="3519691" y="5187452"/>
              <a:ext cx="45719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195449-D58E-624D-6F68-EE6449ACE93D}"/>
                </a:ext>
              </a:extLst>
            </p:cNvPr>
            <p:cNvSpPr/>
            <p:nvPr/>
          </p:nvSpPr>
          <p:spPr>
            <a:xfrm>
              <a:off x="4008415" y="5187452"/>
              <a:ext cx="65842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0E63DF1-6045-EDCB-DAFB-581AE2D58CE8}"/>
                </a:ext>
              </a:extLst>
            </p:cNvPr>
            <p:cNvSpPr/>
            <p:nvPr/>
          </p:nvSpPr>
          <p:spPr>
            <a:xfrm flipH="1">
              <a:off x="3405517" y="5187452"/>
              <a:ext cx="88900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6F2AC4B-3113-D0F6-513A-C9B048C276B8}"/>
              </a:ext>
            </a:extLst>
          </p:cNvPr>
          <p:cNvGrpSpPr/>
          <p:nvPr/>
        </p:nvGrpSpPr>
        <p:grpSpPr>
          <a:xfrm>
            <a:off x="2677108" y="5266700"/>
            <a:ext cx="2632568" cy="288105"/>
            <a:chOff x="2687268" y="5187452"/>
            <a:chExt cx="2632568" cy="28810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898278F-1E8E-D4E1-86FD-BAC72545AC77}"/>
                </a:ext>
              </a:extLst>
            </p:cNvPr>
            <p:cNvSpPr/>
            <p:nvPr/>
          </p:nvSpPr>
          <p:spPr>
            <a:xfrm>
              <a:off x="2687268" y="5187557"/>
              <a:ext cx="2632568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E4CFD91-FD6B-0923-992E-C71F6F8ACAD6}"/>
                </a:ext>
              </a:extLst>
            </p:cNvPr>
            <p:cNvSpPr/>
            <p:nvPr/>
          </p:nvSpPr>
          <p:spPr>
            <a:xfrm>
              <a:off x="3578603" y="5187452"/>
              <a:ext cx="131343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CCF84CD-D724-013A-DA5E-AE7234F81618}"/>
                </a:ext>
              </a:extLst>
            </p:cNvPr>
            <p:cNvSpPr/>
            <p:nvPr/>
          </p:nvSpPr>
          <p:spPr>
            <a:xfrm>
              <a:off x="4095388" y="5187452"/>
              <a:ext cx="127540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B37CBE0-D6CD-D43B-A754-9F3F188A44F7}"/>
                </a:ext>
              </a:extLst>
            </p:cNvPr>
            <p:cNvSpPr/>
            <p:nvPr/>
          </p:nvSpPr>
          <p:spPr>
            <a:xfrm>
              <a:off x="3182714" y="5187452"/>
              <a:ext cx="45719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58BF6F-345A-5F69-FE56-354C1576626E}"/>
                </a:ext>
              </a:extLst>
            </p:cNvPr>
            <p:cNvSpPr/>
            <p:nvPr/>
          </p:nvSpPr>
          <p:spPr>
            <a:xfrm>
              <a:off x="2984427" y="5187452"/>
              <a:ext cx="45719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400F7A-6147-E99B-FAD2-026197A3CDD6}"/>
                </a:ext>
              </a:extLst>
            </p:cNvPr>
            <p:cNvSpPr/>
            <p:nvPr/>
          </p:nvSpPr>
          <p:spPr>
            <a:xfrm>
              <a:off x="4644535" y="5187452"/>
              <a:ext cx="65842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5147F40-B177-9FE8-EDF8-91503320E281}"/>
                </a:ext>
              </a:extLst>
            </p:cNvPr>
            <p:cNvSpPr/>
            <p:nvPr/>
          </p:nvSpPr>
          <p:spPr>
            <a:xfrm flipH="1">
              <a:off x="5059629" y="5187452"/>
              <a:ext cx="88900" cy="28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00" dirty="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AB73439-E11C-B673-C354-C4449B3D6C0A}"/>
              </a:ext>
            </a:extLst>
          </p:cNvPr>
          <p:cNvSpPr txBox="1"/>
          <p:nvPr/>
        </p:nvSpPr>
        <p:spPr>
          <a:xfrm>
            <a:off x="10482878" y="6611779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VN" sz="1000" dirty="0">
                <a:solidFill>
                  <a:schemeClr val="bg1">
                    <a:lumMod val="50000"/>
                  </a:schemeClr>
                </a:solidFill>
              </a:rPr>
              <a:t>KHANHTRUONG | JUNE 2022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467288-663D-BC89-52FE-711B28B0EB98}"/>
              </a:ext>
            </a:extLst>
          </p:cNvPr>
          <p:cNvSpPr txBox="1"/>
          <p:nvPr/>
        </p:nvSpPr>
        <p:spPr>
          <a:xfrm rot="16200000">
            <a:off x="5040446" y="4844639"/>
            <a:ext cx="1384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788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  <p:bldP spid="19" grpId="0"/>
      <p:bldP spid="20" grpId="0"/>
      <p:bldP spid="22" grpId="0"/>
      <p:bldP spid="23" grpId="0"/>
      <p:bldP spid="68" grpId="0"/>
      <p:bldP spid="65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061622-3BA7-A539-D5A0-EAB54A217B34}"/>
              </a:ext>
            </a:extLst>
          </p:cNvPr>
          <p:cNvSpPr/>
          <p:nvPr/>
        </p:nvSpPr>
        <p:spPr>
          <a:xfrm>
            <a:off x="1260289" y="2045995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6AE8A-05A6-1F0C-5340-0EF0E6DCFBAF}"/>
              </a:ext>
            </a:extLst>
          </p:cNvPr>
          <p:cNvSpPr/>
          <p:nvPr/>
        </p:nvSpPr>
        <p:spPr>
          <a:xfrm>
            <a:off x="2655075" y="2891699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546F6-E4C6-9FE3-597A-78FC903E7836}"/>
              </a:ext>
            </a:extLst>
          </p:cNvPr>
          <p:cNvSpPr/>
          <p:nvPr/>
        </p:nvSpPr>
        <p:spPr>
          <a:xfrm>
            <a:off x="2652405" y="1252170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6914A-1C13-61A5-D958-3B0662E3BE8F}"/>
              </a:ext>
            </a:extLst>
          </p:cNvPr>
          <p:cNvSpPr/>
          <p:nvPr/>
        </p:nvSpPr>
        <p:spPr>
          <a:xfrm>
            <a:off x="4292384" y="1253154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2C6B0-86D1-DA09-85CB-076AB1581BE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232289" y="1396170"/>
            <a:ext cx="420116" cy="7938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1E39CD-6A27-1781-E3BE-87D7B6B3DD8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32289" y="2189995"/>
            <a:ext cx="422786" cy="845704"/>
          </a:xfrm>
          <a:prstGeom prst="bentConnector3">
            <a:avLst>
              <a:gd name="adj1" fmla="val 50000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21">
            <a:extLst>
              <a:ext uri="{FF2B5EF4-FFF2-40B4-BE49-F238E27FC236}">
                <a16:creationId xmlns:a16="http://schemas.microsoft.com/office/drawing/2014/main" id="{E0BA3334-B022-FBF1-5DA0-317AF001E4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32289" y="2189995"/>
            <a:ext cx="422786" cy="84570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itle 1">
            <a:extLst>
              <a:ext uri="{FF2B5EF4-FFF2-40B4-BE49-F238E27FC236}">
                <a16:creationId xmlns:a16="http://schemas.microsoft.com/office/drawing/2014/main" id="{640D95C8-7A54-3E52-6571-FFD83990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0"/>
            <a:ext cx="10515600" cy="466148"/>
          </a:xfrm>
        </p:spPr>
        <p:txBody>
          <a:bodyPr>
            <a:noAutofit/>
          </a:bodyPr>
          <a:lstStyle/>
          <a:p>
            <a:pPr algn="ctr"/>
            <a:r>
              <a:rPr lang="en-VN" sz="2400" b="1" dirty="0">
                <a:solidFill>
                  <a:schemeClr val="bg1">
                    <a:lumMod val="50000"/>
                  </a:schemeClr>
                </a:solidFill>
              </a:rPr>
              <a:t>COMMON PIPELINE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D360509-4C58-3720-7237-3BD307A34D43}"/>
              </a:ext>
            </a:extLst>
          </p:cNvPr>
          <p:cNvSpPr/>
          <p:nvPr/>
        </p:nvSpPr>
        <p:spPr>
          <a:xfrm>
            <a:off x="2653664" y="2046917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691CF83-B4ED-9DA5-2205-4225AB312798}"/>
              </a:ext>
            </a:extLst>
          </p:cNvPr>
          <p:cNvCxnSpPr>
            <a:cxnSpLocks/>
            <a:stCxn id="4" idx="3"/>
            <a:endCxn id="287" idx="1"/>
          </p:cNvCxnSpPr>
          <p:nvPr/>
        </p:nvCxnSpPr>
        <p:spPr>
          <a:xfrm>
            <a:off x="2232289" y="2189995"/>
            <a:ext cx="421375" cy="9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F3D37E08-F5CA-BEAE-4488-8F0CE763E0D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3624405" y="1396170"/>
            <a:ext cx="667979" cy="9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633A1672-7A63-B31C-AE75-B2415449782A}"/>
              </a:ext>
            </a:extLst>
          </p:cNvPr>
          <p:cNvSpPr/>
          <p:nvPr/>
        </p:nvSpPr>
        <p:spPr>
          <a:xfrm>
            <a:off x="4292384" y="2047902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METRIC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E8EEBA9-EA2A-8C43-C03E-5671D624BAAC}"/>
              </a:ext>
            </a:extLst>
          </p:cNvPr>
          <p:cNvSpPr/>
          <p:nvPr/>
        </p:nvSpPr>
        <p:spPr>
          <a:xfrm>
            <a:off x="4292384" y="2893929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TEST METRIC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6E114EA5-316C-5964-E147-8F555AD37A23}"/>
              </a:ext>
            </a:extLst>
          </p:cNvPr>
          <p:cNvCxnSpPr>
            <a:cxnSpLocks/>
            <a:stCxn id="287" idx="3"/>
            <a:endCxn id="297" idx="1"/>
          </p:cNvCxnSpPr>
          <p:nvPr/>
        </p:nvCxnSpPr>
        <p:spPr>
          <a:xfrm>
            <a:off x="3625664" y="2190917"/>
            <a:ext cx="666720" cy="9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A465711E-513C-84F7-1F79-DC99D5051988}"/>
              </a:ext>
            </a:extLst>
          </p:cNvPr>
          <p:cNvCxnSpPr>
            <a:cxnSpLocks/>
            <a:stCxn id="5" idx="3"/>
            <a:endCxn id="298" idx="1"/>
          </p:cNvCxnSpPr>
          <p:nvPr/>
        </p:nvCxnSpPr>
        <p:spPr>
          <a:xfrm>
            <a:off x="3627075" y="3035699"/>
            <a:ext cx="665309" cy="22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EE8A0187-B3A3-D305-53AB-F1A5D309E864}"/>
              </a:ext>
            </a:extLst>
          </p:cNvPr>
          <p:cNvCxnSpPr>
            <a:cxnSpLocks/>
            <a:stCxn id="17" idx="2"/>
            <a:endCxn id="297" idx="0"/>
          </p:cNvCxnSpPr>
          <p:nvPr/>
        </p:nvCxnSpPr>
        <p:spPr>
          <a:xfrm>
            <a:off x="4778384" y="1541154"/>
            <a:ext cx="0" cy="506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D9BF203-CB93-8A71-EA48-629B5C29D323}"/>
              </a:ext>
            </a:extLst>
          </p:cNvPr>
          <p:cNvCxnSpPr>
            <a:cxnSpLocks/>
            <a:stCxn id="17" idx="3"/>
            <a:endCxn id="298" idx="3"/>
          </p:cNvCxnSpPr>
          <p:nvPr/>
        </p:nvCxnSpPr>
        <p:spPr>
          <a:xfrm>
            <a:off x="5264384" y="1397154"/>
            <a:ext cx="12700" cy="1640775"/>
          </a:xfrm>
          <a:prstGeom prst="bentConnector3">
            <a:avLst>
              <a:gd name="adj1" fmla="val 4558433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9C45AC-E191-B473-FAE3-87682C2B93F5}"/>
              </a:ext>
            </a:extLst>
          </p:cNvPr>
          <p:cNvSpPr txBox="1"/>
          <p:nvPr/>
        </p:nvSpPr>
        <p:spPr>
          <a:xfrm>
            <a:off x="4850313" y="1617174"/>
            <a:ext cx="6912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000" dirty="0"/>
              <a:t>PARAMS</a:t>
            </a:r>
          </a:p>
          <a:p>
            <a:pPr algn="ctr"/>
            <a:r>
              <a:rPr lang="en-VN" sz="1000" dirty="0"/>
              <a:t>TUNNING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ED45C-EB07-5671-B311-2EC7D209EC3E}"/>
              </a:ext>
            </a:extLst>
          </p:cNvPr>
          <p:cNvCxnSpPr>
            <a:cxnSpLocks/>
          </p:cNvCxnSpPr>
          <p:nvPr/>
        </p:nvCxnSpPr>
        <p:spPr>
          <a:xfrm>
            <a:off x="4877345" y="1537855"/>
            <a:ext cx="0" cy="5106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5AC720-6D80-F2E1-6D73-BEBD60D2FDDA}"/>
              </a:ext>
            </a:extLst>
          </p:cNvPr>
          <p:cNvSpPr txBox="1"/>
          <p:nvPr/>
        </p:nvSpPr>
        <p:spPr>
          <a:xfrm>
            <a:off x="10482878" y="6611779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VN" sz="1000" dirty="0">
                <a:solidFill>
                  <a:schemeClr val="bg1">
                    <a:lumMod val="50000"/>
                  </a:schemeClr>
                </a:solidFill>
              </a:rPr>
              <a:t>KHANHTRUONG | JUNE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A679B-CBBB-8DCC-31F2-45E26F902265}"/>
              </a:ext>
            </a:extLst>
          </p:cNvPr>
          <p:cNvSpPr txBox="1"/>
          <p:nvPr/>
        </p:nvSpPr>
        <p:spPr>
          <a:xfrm>
            <a:off x="6198358" y="192660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/>
              <a:t>PROBLEMS</a:t>
            </a:r>
            <a:r>
              <a:rPr lang="en-US" sz="1000" b="1" dirty="0"/>
              <a:t>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TUNNING PARAMS ON A SINGLE VALIDATION SET MAY LEAD TO BIASED RESULT.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THE FINAL MODEL IS NOT TAKEN ADVANTAGE OF TEST DATA.</a:t>
            </a:r>
            <a:endParaRPr lang="en-VN" sz="1000" dirty="0"/>
          </a:p>
        </p:txBody>
      </p:sp>
    </p:spTree>
    <p:extLst>
      <p:ext uri="{BB962C8B-B14F-4D97-AF65-F5344CB8AC3E}">
        <p14:creationId xmlns:p14="http://schemas.microsoft.com/office/powerpoint/2010/main" val="22630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97" grpId="0" animBg="1"/>
      <p:bldP spid="298" grpId="0" animBg="1"/>
      <p:bldP spid="2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83422611-0F17-4EAB-6A30-EEFA1BC7DF9E}"/>
              </a:ext>
            </a:extLst>
          </p:cNvPr>
          <p:cNvSpPr/>
          <p:nvPr/>
        </p:nvSpPr>
        <p:spPr>
          <a:xfrm>
            <a:off x="3979199" y="2359071"/>
            <a:ext cx="7488000" cy="13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E04696A-9FD5-864E-1690-8ACC814CE1B9}"/>
              </a:ext>
            </a:extLst>
          </p:cNvPr>
          <p:cNvSpPr/>
          <p:nvPr/>
        </p:nvSpPr>
        <p:spPr>
          <a:xfrm>
            <a:off x="3974417" y="525879"/>
            <a:ext cx="7488000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61622-3BA7-A539-D5A0-EAB54A217B34}"/>
              </a:ext>
            </a:extLst>
          </p:cNvPr>
          <p:cNvSpPr/>
          <p:nvPr/>
        </p:nvSpPr>
        <p:spPr>
          <a:xfrm>
            <a:off x="1260289" y="2045995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6AE8A-05A6-1F0C-5340-0EF0E6DCFBAF}"/>
              </a:ext>
            </a:extLst>
          </p:cNvPr>
          <p:cNvSpPr/>
          <p:nvPr/>
        </p:nvSpPr>
        <p:spPr>
          <a:xfrm>
            <a:off x="2655075" y="2891699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546F6-E4C6-9FE3-597A-78FC903E7836}"/>
              </a:ext>
            </a:extLst>
          </p:cNvPr>
          <p:cNvSpPr/>
          <p:nvPr/>
        </p:nvSpPr>
        <p:spPr>
          <a:xfrm>
            <a:off x="2652405" y="1252170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7897E-DBDA-58ED-1D1F-1B778F370F92}"/>
              </a:ext>
            </a:extLst>
          </p:cNvPr>
          <p:cNvSpPr/>
          <p:nvPr/>
        </p:nvSpPr>
        <p:spPr>
          <a:xfrm>
            <a:off x="4350321" y="668166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F8106-A22C-2EC4-1C86-BF7FBF061F12}"/>
              </a:ext>
            </a:extLst>
          </p:cNvPr>
          <p:cNvSpPr/>
          <p:nvPr/>
        </p:nvSpPr>
        <p:spPr>
          <a:xfrm>
            <a:off x="4350321" y="1460291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1B949-E592-CE55-2AFE-0B3266D2D540}"/>
              </a:ext>
            </a:extLst>
          </p:cNvPr>
          <p:cNvSpPr/>
          <p:nvPr/>
        </p:nvSpPr>
        <p:spPr>
          <a:xfrm>
            <a:off x="5570431" y="668166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 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C4792-C589-0A67-5DC3-7872B4DB3482}"/>
              </a:ext>
            </a:extLst>
          </p:cNvPr>
          <p:cNvSpPr/>
          <p:nvPr/>
        </p:nvSpPr>
        <p:spPr>
          <a:xfrm>
            <a:off x="5570431" y="1460291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011D6-4B08-F1C0-C6DC-290CE2030BB6}"/>
              </a:ext>
            </a:extLst>
          </p:cNvPr>
          <p:cNvSpPr/>
          <p:nvPr/>
        </p:nvSpPr>
        <p:spPr>
          <a:xfrm>
            <a:off x="6790542" y="668166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2A954-B210-1BC3-131F-C139610E97B8}"/>
              </a:ext>
            </a:extLst>
          </p:cNvPr>
          <p:cNvSpPr/>
          <p:nvPr/>
        </p:nvSpPr>
        <p:spPr>
          <a:xfrm>
            <a:off x="6790542" y="1460291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6914A-1C13-61A5-D958-3B0662E3BE8F}"/>
              </a:ext>
            </a:extLst>
          </p:cNvPr>
          <p:cNvSpPr/>
          <p:nvPr/>
        </p:nvSpPr>
        <p:spPr>
          <a:xfrm>
            <a:off x="4350321" y="1064228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487BC1-A3E0-7BFA-E83D-24B0468D848D}"/>
              </a:ext>
            </a:extLst>
          </p:cNvPr>
          <p:cNvSpPr/>
          <p:nvPr/>
        </p:nvSpPr>
        <p:spPr>
          <a:xfrm>
            <a:off x="5570431" y="1064228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2F3F80-C050-B1EA-AA1E-F4B44D9F62BA}"/>
              </a:ext>
            </a:extLst>
          </p:cNvPr>
          <p:cNvSpPr/>
          <p:nvPr/>
        </p:nvSpPr>
        <p:spPr>
          <a:xfrm>
            <a:off x="6790542" y="1064228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2C6B0-86D1-DA09-85CB-076AB1581BE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232289" y="1396170"/>
            <a:ext cx="420116" cy="7938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1E39CD-6A27-1781-E3BE-87D7B6B3DD8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32289" y="2189995"/>
            <a:ext cx="422786" cy="845704"/>
          </a:xfrm>
          <a:prstGeom prst="bentConnector3">
            <a:avLst>
              <a:gd name="adj1" fmla="val 50000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24E2C0A-F3DF-A564-5E75-CBDE90BC2F92}"/>
              </a:ext>
            </a:extLst>
          </p:cNvPr>
          <p:cNvSpPr/>
          <p:nvPr/>
        </p:nvSpPr>
        <p:spPr>
          <a:xfrm>
            <a:off x="4348889" y="1857064"/>
            <a:ext cx="342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 VALID METRIC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DF4FB4-7FBE-993C-6559-D3D47F0A6B5C}"/>
              </a:ext>
            </a:extLst>
          </p:cNvPr>
          <p:cNvSpPr/>
          <p:nvPr/>
        </p:nvSpPr>
        <p:spPr>
          <a:xfrm>
            <a:off x="8939484" y="2501536"/>
            <a:ext cx="2196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*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A55395-ED65-8245-71EF-48F010EA8C34}"/>
              </a:ext>
            </a:extLst>
          </p:cNvPr>
          <p:cNvSpPr/>
          <p:nvPr/>
        </p:nvSpPr>
        <p:spPr>
          <a:xfrm>
            <a:off x="8939484" y="2891082"/>
            <a:ext cx="2196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 TEST DATA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40E2E8-B0D2-0DB6-0621-85CD949CD713}"/>
              </a:ext>
            </a:extLst>
          </p:cNvPr>
          <p:cNvSpPr/>
          <p:nvPr/>
        </p:nvSpPr>
        <p:spPr>
          <a:xfrm>
            <a:off x="8939484" y="3280627"/>
            <a:ext cx="2196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 TEST METRIC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08BD3AA-D298-F717-BB40-0DE7E90CDC50}"/>
              </a:ext>
            </a:extLst>
          </p:cNvPr>
          <p:cNvSpPr/>
          <p:nvPr/>
        </p:nvSpPr>
        <p:spPr>
          <a:xfrm>
            <a:off x="1271744" y="5274248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DATA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84B535-B9D9-FD27-21B3-708C807CFEC2}"/>
              </a:ext>
            </a:extLst>
          </p:cNvPr>
          <p:cNvSpPr/>
          <p:nvPr/>
        </p:nvSpPr>
        <p:spPr>
          <a:xfrm rot="16200000">
            <a:off x="-725994" y="1983034"/>
            <a:ext cx="320904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RESEARCH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BD6ED8F-C3C0-86CC-D472-7F5651DA5FF9}"/>
              </a:ext>
            </a:extLst>
          </p:cNvPr>
          <p:cNvSpPr/>
          <p:nvPr/>
        </p:nvSpPr>
        <p:spPr>
          <a:xfrm rot="16200000">
            <a:off x="-318505" y="5236603"/>
            <a:ext cx="2403137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PRODUCTION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3060FD3-E2D2-5E7F-0BC8-7F07B3A085D0}"/>
              </a:ext>
            </a:extLst>
          </p:cNvPr>
          <p:cNvSpPr/>
          <p:nvPr/>
        </p:nvSpPr>
        <p:spPr>
          <a:xfrm>
            <a:off x="8936009" y="1465915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BEST PARAMS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0AA5B6-4586-D590-0274-B214F39AD3BD}"/>
              </a:ext>
            </a:extLst>
          </p:cNvPr>
          <p:cNvSpPr/>
          <p:nvPr/>
        </p:nvSpPr>
        <p:spPr>
          <a:xfrm>
            <a:off x="10172078" y="1465915"/>
            <a:ext cx="972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</a:t>
            </a:r>
          </a:p>
        </p:txBody>
      </p:sp>
      <p:cxnSp>
        <p:nvCxnSpPr>
          <p:cNvPr id="54" name="Straight Arrow Connector 14">
            <a:extLst>
              <a:ext uri="{FF2B5EF4-FFF2-40B4-BE49-F238E27FC236}">
                <a16:creationId xmlns:a16="http://schemas.microsoft.com/office/drawing/2014/main" id="{21CE104A-F5AF-17E8-8719-E874A9270BF4}"/>
              </a:ext>
            </a:extLst>
          </p:cNvPr>
          <p:cNvCxnSpPr>
            <a:cxnSpLocks/>
            <a:stCxn id="51" idx="2"/>
            <a:endCxn id="85" idx="0"/>
          </p:cNvCxnSpPr>
          <p:nvPr/>
        </p:nvCxnSpPr>
        <p:spPr>
          <a:xfrm rot="5400000">
            <a:off x="9973971" y="1817428"/>
            <a:ext cx="747621" cy="6205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27161-BB30-BFCF-0BE1-83345CEDA758}"/>
              </a:ext>
            </a:extLst>
          </p:cNvPr>
          <p:cNvCxnSpPr>
            <a:cxnSpLocks/>
            <a:stCxn id="19" idx="3"/>
            <a:endCxn id="70" idx="3"/>
          </p:cNvCxnSpPr>
          <p:nvPr/>
        </p:nvCxnSpPr>
        <p:spPr>
          <a:xfrm>
            <a:off x="7762542" y="1208228"/>
            <a:ext cx="6347" cy="792836"/>
          </a:xfrm>
          <a:prstGeom prst="bentConnector3">
            <a:avLst>
              <a:gd name="adj1" fmla="val 3701702"/>
            </a:avLst>
          </a:prstGeom>
          <a:ln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EADF0-89B1-9E82-5F71-4A6EE510B2E1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836321" y="956166"/>
            <a:ext cx="0" cy="1080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42D706-5E03-E3A1-99D4-0732DFD661F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7276542" y="956166"/>
            <a:ext cx="0" cy="1080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3F2E6B-CF3E-3E9F-5D66-614D8792382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056431" y="956166"/>
            <a:ext cx="0" cy="1080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A0761D-EEA6-FF30-8A02-5F0B98242F0A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4836321" y="1352228"/>
            <a:ext cx="0" cy="1080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BF61E7-3C0F-DAED-083E-32B54B198816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7276542" y="1352228"/>
            <a:ext cx="0" cy="1080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C8E5F-7D85-08BD-921D-EDBBD43183EB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6056431" y="1352228"/>
            <a:ext cx="0" cy="1080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FEC598-FDA0-2D85-9114-4163A9B1771A}"/>
              </a:ext>
            </a:extLst>
          </p:cNvPr>
          <p:cNvCxnSpPr>
            <a:cxnSpLocks/>
            <a:stCxn id="123" idx="3"/>
            <a:endCxn id="113" idx="1"/>
          </p:cNvCxnSpPr>
          <p:nvPr/>
        </p:nvCxnSpPr>
        <p:spPr>
          <a:xfrm>
            <a:off x="8646926" y="1609410"/>
            <a:ext cx="289083" cy="5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8970AAB-1A09-89EF-5888-8BF24D4627CB}"/>
              </a:ext>
            </a:extLst>
          </p:cNvPr>
          <p:cNvSpPr txBox="1"/>
          <p:nvPr/>
        </p:nvSpPr>
        <p:spPr>
          <a:xfrm>
            <a:off x="7955711" y="1409355"/>
            <a:ext cx="6912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VN" sz="1000" dirty="0"/>
              <a:t>PARAMS</a:t>
            </a:r>
          </a:p>
          <a:p>
            <a:pPr algn="ctr"/>
            <a:r>
              <a:rPr lang="en-VN" sz="1000" dirty="0"/>
              <a:t>TUNNING</a:t>
            </a:r>
          </a:p>
        </p:txBody>
      </p:sp>
      <p:cxnSp>
        <p:nvCxnSpPr>
          <p:cNvPr id="132" name="Straight Arrow Connector 14">
            <a:extLst>
              <a:ext uri="{FF2B5EF4-FFF2-40B4-BE49-F238E27FC236}">
                <a16:creationId xmlns:a16="http://schemas.microsoft.com/office/drawing/2014/main" id="{A617E929-B648-29F8-7FE6-1646183345EF}"/>
              </a:ext>
            </a:extLst>
          </p:cNvPr>
          <p:cNvCxnSpPr>
            <a:cxnSpLocks/>
            <a:stCxn id="113" idx="2"/>
            <a:endCxn id="85" idx="0"/>
          </p:cNvCxnSpPr>
          <p:nvPr/>
        </p:nvCxnSpPr>
        <p:spPr>
          <a:xfrm rot="16200000" flipH="1">
            <a:off x="9355936" y="1819987"/>
            <a:ext cx="747621" cy="6154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21">
            <a:extLst>
              <a:ext uri="{FF2B5EF4-FFF2-40B4-BE49-F238E27FC236}">
                <a16:creationId xmlns:a16="http://schemas.microsoft.com/office/drawing/2014/main" id="{E0BA3334-B022-FBF1-5DA0-317AF001E4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32289" y="2189995"/>
            <a:ext cx="422786" cy="84570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B38B09F-FEB3-D53E-4241-BC6247A3AF36}"/>
              </a:ext>
            </a:extLst>
          </p:cNvPr>
          <p:cNvCxnSpPr>
            <a:cxnSpLocks/>
            <a:stCxn id="8" idx="2"/>
            <a:endCxn id="70" idx="0"/>
          </p:cNvCxnSpPr>
          <p:nvPr/>
        </p:nvCxnSpPr>
        <p:spPr>
          <a:xfrm rot="16200000" flipH="1">
            <a:off x="5393219" y="1191393"/>
            <a:ext cx="108773" cy="12225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5CCA75A-0FF5-B588-4504-EC668C357999}"/>
              </a:ext>
            </a:extLst>
          </p:cNvPr>
          <p:cNvCxnSpPr>
            <a:cxnSpLocks/>
            <a:stCxn id="12" idx="2"/>
            <a:endCxn id="70" idx="0"/>
          </p:cNvCxnSpPr>
          <p:nvPr/>
        </p:nvCxnSpPr>
        <p:spPr>
          <a:xfrm rot="5400000">
            <a:off x="6613330" y="1193851"/>
            <a:ext cx="108773" cy="12176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E24B13D-410D-00AE-8616-5127D58C8254}"/>
              </a:ext>
            </a:extLst>
          </p:cNvPr>
          <p:cNvCxnSpPr>
            <a:cxnSpLocks/>
            <a:stCxn id="10" idx="2"/>
            <a:endCxn id="70" idx="0"/>
          </p:cNvCxnSpPr>
          <p:nvPr/>
        </p:nvCxnSpPr>
        <p:spPr>
          <a:xfrm rot="16200000" flipH="1">
            <a:off x="6003274" y="1801448"/>
            <a:ext cx="108773" cy="245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3763727-07D0-AAD2-C0B1-13CE992C1014}"/>
              </a:ext>
            </a:extLst>
          </p:cNvPr>
          <p:cNvGrpSpPr/>
          <p:nvPr/>
        </p:nvGrpSpPr>
        <p:grpSpPr>
          <a:xfrm>
            <a:off x="9987758" y="1558028"/>
            <a:ext cx="108000" cy="108000"/>
            <a:chOff x="9554705" y="1232115"/>
            <a:chExt cx="108000" cy="10800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99FAD40-0558-5512-F17C-A074DE7A7BFA}"/>
                </a:ext>
              </a:extLst>
            </p:cNvPr>
            <p:cNvCxnSpPr>
              <a:cxnSpLocks/>
            </p:cNvCxnSpPr>
            <p:nvPr/>
          </p:nvCxnSpPr>
          <p:spPr>
            <a:xfrm>
              <a:off x="9608950" y="1232115"/>
              <a:ext cx="0" cy="10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7D5EED2-E29E-D9F9-6E36-EDF1BFFAEBB8}"/>
                </a:ext>
              </a:extLst>
            </p:cNvPr>
            <p:cNvCxnSpPr/>
            <p:nvPr/>
          </p:nvCxnSpPr>
          <p:spPr>
            <a:xfrm>
              <a:off x="9554705" y="1286361"/>
              <a:ext cx="108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ADC972A-6B74-4F41-0DFA-B69EEB61D218}"/>
              </a:ext>
            </a:extLst>
          </p:cNvPr>
          <p:cNvSpPr/>
          <p:nvPr/>
        </p:nvSpPr>
        <p:spPr>
          <a:xfrm>
            <a:off x="4347738" y="2899051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TEST DATA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02CCB0D-036B-8E4E-AA2F-49ACCDA9D82F}"/>
              </a:ext>
            </a:extLst>
          </p:cNvPr>
          <p:cNvSpPr/>
          <p:nvPr/>
        </p:nvSpPr>
        <p:spPr>
          <a:xfrm>
            <a:off x="5567848" y="2899051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TEST DATA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EEAD4A2-F70A-D72B-AA32-75DA5DA89C90}"/>
              </a:ext>
            </a:extLst>
          </p:cNvPr>
          <p:cNvSpPr/>
          <p:nvPr/>
        </p:nvSpPr>
        <p:spPr>
          <a:xfrm>
            <a:off x="6787959" y="2899051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TEST DATA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34339A6-9461-2F8D-F8A7-F62C2D51B0EA}"/>
              </a:ext>
            </a:extLst>
          </p:cNvPr>
          <p:cNvSpPr/>
          <p:nvPr/>
        </p:nvSpPr>
        <p:spPr>
          <a:xfrm>
            <a:off x="4347738" y="2502988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1*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E665FF3-A311-BA7D-E847-A41DA8DFA21E}"/>
              </a:ext>
            </a:extLst>
          </p:cNvPr>
          <p:cNvSpPr/>
          <p:nvPr/>
        </p:nvSpPr>
        <p:spPr>
          <a:xfrm>
            <a:off x="5567848" y="2502988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2*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532AC77-D2FB-2116-BCEE-1D34E990C3B6}"/>
              </a:ext>
            </a:extLst>
          </p:cNvPr>
          <p:cNvSpPr/>
          <p:nvPr/>
        </p:nvSpPr>
        <p:spPr>
          <a:xfrm>
            <a:off x="6787959" y="2502988"/>
            <a:ext cx="972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3*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23C4F6A-8571-BE9B-7649-0AAEB8C2F41A}"/>
              </a:ext>
            </a:extLst>
          </p:cNvPr>
          <p:cNvSpPr/>
          <p:nvPr/>
        </p:nvSpPr>
        <p:spPr>
          <a:xfrm>
            <a:off x="4346306" y="3295824"/>
            <a:ext cx="3420000" cy="28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 TEST METRIC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BC5DB44-8A27-F987-4E08-85C3C282C11D}"/>
              </a:ext>
            </a:extLst>
          </p:cNvPr>
          <p:cNvCxnSpPr>
            <a:cxnSpLocks/>
            <a:stCxn id="220" idx="2"/>
            <a:endCxn id="217" idx="0"/>
          </p:cNvCxnSpPr>
          <p:nvPr/>
        </p:nvCxnSpPr>
        <p:spPr>
          <a:xfrm>
            <a:off x="4833738" y="2790988"/>
            <a:ext cx="0" cy="10806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5A04DF3-216D-4B92-936B-792329AD3ADA}"/>
              </a:ext>
            </a:extLst>
          </p:cNvPr>
          <p:cNvCxnSpPr>
            <a:cxnSpLocks/>
            <a:stCxn id="222" idx="2"/>
            <a:endCxn id="219" idx="0"/>
          </p:cNvCxnSpPr>
          <p:nvPr/>
        </p:nvCxnSpPr>
        <p:spPr>
          <a:xfrm>
            <a:off x="7273959" y="2790988"/>
            <a:ext cx="0" cy="10806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DF816AA-4DD2-B464-F03D-C8A0682083C9}"/>
              </a:ext>
            </a:extLst>
          </p:cNvPr>
          <p:cNvCxnSpPr>
            <a:cxnSpLocks/>
            <a:stCxn id="221" idx="2"/>
            <a:endCxn id="218" idx="0"/>
          </p:cNvCxnSpPr>
          <p:nvPr/>
        </p:nvCxnSpPr>
        <p:spPr>
          <a:xfrm>
            <a:off x="6053848" y="2790988"/>
            <a:ext cx="0" cy="10806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184">
            <a:extLst>
              <a:ext uri="{FF2B5EF4-FFF2-40B4-BE49-F238E27FC236}">
                <a16:creationId xmlns:a16="http://schemas.microsoft.com/office/drawing/2014/main" id="{363BF539-2344-DEBB-D6E5-F21908A24845}"/>
              </a:ext>
            </a:extLst>
          </p:cNvPr>
          <p:cNvCxnSpPr>
            <a:cxnSpLocks/>
            <a:stCxn id="217" idx="2"/>
            <a:endCxn id="223" idx="0"/>
          </p:cNvCxnSpPr>
          <p:nvPr/>
        </p:nvCxnSpPr>
        <p:spPr>
          <a:xfrm rot="16200000" flipH="1">
            <a:off x="5390636" y="2630153"/>
            <a:ext cx="108773" cy="122256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185">
            <a:extLst>
              <a:ext uri="{FF2B5EF4-FFF2-40B4-BE49-F238E27FC236}">
                <a16:creationId xmlns:a16="http://schemas.microsoft.com/office/drawing/2014/main" id="{21E2D4DA-BA98-CE2D-0C44-98524723E110}"/>
              </a:ext>
            </a:extLst>
          </p:cNvPr>
          <p:cNvCxnSpPr>
            <a:cxnSpLocks/>
            <a:stCxn id="219" idx="2"/>
            <a:endCxn id="223" idx="0"/>
          </p:cNvCxnSpPr>
          <p:nvPr/>
        </p:nvCxnSpPr>
        <p:spPr>
          <a:xfrm rot="5400000">
            <a:off x="6610747" y="2632611"/>
            <a:ext cx="108773" cy="121765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186">
            <a:extLst>
              <a:ext uri="{FF2B5EF4-FFF2-40B4-BE49-F238E27FC236}">
                <a16:creationId xmlns:a16="http://schemas.microsoft.com/office/drawing/2014/main" id="{D48120BC-46FD-81C8-F074-0C063A40AFFD}"/>
              </a:ext>
            </a:extLst>
          </p:cNvPr>
          <p:cNvCxnSpPr>
            <a:cxnSpLocks/>
            <a:stCxn id="218" idx="2"/>
            <a:endCxn id="223" idx="0"/>
          </p:cNvCxnSpPr>
          <p:nvPr/>
        </p:nvCxnSpPr>
        <p:spPr>
          <a:xfrm rot="16200000" flipH="1">
            <a:off x="6000691" y="3240208"/>
            <a:ext cx="108773" cy="245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B47C996-DBED-EA3F-BAEA-FBFF853A057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10037484" y="2789536"/>
            <a:ext cx="0" cy="101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5146BB3-B8F9-B38B-2BF6-B4806816A1D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0037484" y="3179082"/>
            <a:ext cx="0" cy="1015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690C629-E2DC-B547-C08F-8604CFBCD1C9}"/>
              </a:ext>
            </a:extLst>
          </p:cNvPr>
          <p:cNvSpPr/>
          <p:nvPr/>
        </p:nvSpPr>
        <p:spPr>
          <a:xfrm>
            <a:off x="733029" y="521435"/>
            <a:ext cx="10730975" cy="321173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1931364-C2D3-876F-1881-F133A28DF8A8}"/>
              </a:ext>
            </a:extLst>
          </p:cNvPr>
          <p:cNvSpPr/>
          <p:nvPr/>
        </p:nvSpPr>
        <p:spPr>
          <a:xfrm>
            <a:off x="3968119" y="4177181"/>
            <a:ext cx="7488000" cy="2404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CC068BC-A4A8-6B4F-C4A1-55CA31CE7281}"/>
              </a:ext>
            </a:extLst>
          </p:cNvPr>
          <p:cNvSpPr/>
          <p:nvPr/>
        </p:nvSpPr>
        <p:spPr>
          <a:xfrm>
            <a:off x="4344023" y="4319468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 1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05241E9F-2E4E-EEA8-E688-0CD5CD271D84}"/>
              </a:ext>
            </a:extLst>
          </p:cNvPr>
          <p:cNvSpPr/>
          <p:nvPr/>
        </p:nvSpPr>
        <p:spPr>
          <a:xfrm>
            <a:off x="4344023" y="5111593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 1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9964A90-D80E-7969-0F4E-7BF89CA00AE7}"/>
              </a:ext>
            </a:extLst>
          </p:cNvPr>
          <p:cNvSpPr/>
          <p:nvPr/>
        </p:nvSpPr>
        <p:spPr>
          <a:xfrm>
            <a:off x="5564133" y="4319468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  2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E934D31-3983-28C6-F092-563059510EA0}"/>
              </a:ext>
            </a:extLst>
          </p:cNvPr>
          <p:cNvSpPr/>
          <p:nvPr/>
        </p:nvSpPr>
        <p:spPr>
          <a:xfrm>
            <a:off x="5564133" y="5111593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 2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258F878-B491-F129-4742-5E8D340E2A57}"/>
              </a:ext>
            </a:extLst>
          </p:cNvPr>
          <p:cNvSpPr/>
          <p:nvPr/>
        </p:nvSpPr>
        <p:spPr>
          <a:xfrm>
            <a:off x="6784244" y="4319468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TRAIN DATA 3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50746E3-50DB-4BB7-9649-E55F2DC0CD5C}"/>
              </a:ext>
            </a:extLst>
          </p:cNvPr>
          <p:cNvSpPr/>
          <p:nvPr/>
        </p:nvSpPr>
        <p:spPr>
          <a:xfrm>
            <a:off x="6784244" y="5111593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VALID DATA 3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9946D6E-BB27-AAE5-F305-275E9B0AB242}"/>
              </a:ext>
            </a:extLst>
          </p:cNvPr>
          <p:cNvSpPr/>
          <p:nvPr/>
        </p:nvSpPr>
        <p:spPr>
          <a:xfrm>
            <a:off x="4344023" y="4715530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1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76DC2C0-84B7-7B49-6A94-91BC8C6EE75F}"/>
              </a:ext>
            </a:extLst>
          </p:cNvPr>
          <p:cNvSpPr/>
          <p:nvPr/>
        </p:nvSpPr>
        <p:spPr>
          <a:xfrm>
            <a:off x="5564133" y="4715530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F88B0EC-943D-9F75-230C-30C51E6504DE}"/>
              </a:ext>
            </a:extLst>
          </p:cNvPr>
          <p:cNvSpPr/>
          <p:nvPr/>
        </p:nvSpPr>
        <p:spPr>
          <a:xfrm>
            <a:off x="6784244" y="4715530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3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7548529-4FC9-1768-61AC-75AE4E0A715C}"/>
              </a:ext>
            </a:extLst>
          </p:cNvPr>
          <p:cNvSpPr/>
          <p:nvPr/>
        </p:nvSpPr>
        <p:spPr>
          <a:xfrm>
            <a:off x="4342591" y="5508366"/>
            <a:ext cx="3420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 VALID METRIC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3C0F3F1-B1AA-15EB-C8C6-863F25377361}"/>
              </a:ext>
            </a:extLst>
          </p:cNvPr>
          <p:cNvSpPr/>
          <p:nvPr/>
        </p:nvSpPr>
        <p:spPr>
          <a:xfrm>
            <a:off x="8933186" y="6152838"/>
            <a:ext cx="2196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*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86FA9AE-1F4B-D2FB-B937-D421AEB25683}"/>
              </a:ext>
            </a:extLst>
          </p:cNvPr>
          <p:cNvSpPr/>
          <p:nvPr/>
        </p:nvSpPr>
        <p:spPr>
          <a:xfrm>
            <a:off x="8929711" y="5117217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BEST PARAMS 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8733E05-0E96-C32A-2906-FD02670F86F3}"/>
              </a:ext>
            </a:extLst>
          </p:cNvPr>
          <p:cNvSpPr/>
          <p:nvPr/>
        </p:nvSpPr>
        <p:spPr>
          <a:xfrm>
            <a:off x="10165780" y="5117217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DATA</a:t>
            </a:r>
          </a:p>
        </p:txBody>
      </p:sp>
      <p:cxnSp>
        <p:nvCxnSpPr>
          <p:cNvPr id="260" name="Straight Arrow Connector 14">
            <a:extLst>
              <a:ext uri="{FF2B5EF4-FFF2-40B4-BE49-F238E27FC236}">
                <a16:creationId xmlns:a16="http://schemas.microsoft.com/office/drawing/2014/main" id="{C55CEA23-22FC-3598-F012-5402FA954C4D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rot="5400000">
            <a:off x="9967673" y="5468730"/>
            <a:ext cx="747621" cy="620594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">
            <a:extLst>
              <a:ext uri="{FF2B5EF4-FFF2-40B4-BE49-F238E27FC236}">
                <a16:creationId xmlns:a16="http://schemas.microsoft.com/office/drawing/2014/main" id="{FEB02345-D86B-2BC5-E4F8-2FC23F3F596B}"/>
              </a:ext>
            </a:extLst>
          </p:cNvPr>
          <p:cNvCxnSpPr>
            <a:cxnSpLocks/>
            <a:stCxn id="255" idx="3"/>
            <a:endCxn id="256" idx="3"/>
          </p:cNvCxnSpPr>
          <p:nvPr/>
        </p:nvCxnSpPr>
        <p:spPr>
          <a:xfrm>
            <a:off x="7756244" y="4859530"/>
            <a:ext cx="6347" cy="792836"/>
          </a:xfrm>
          <a:prstGeom prst="bentConnector3">
            <a:avLst>
              <a:gd name="adj1" fmla="val 3701702"/>
            </a:avLst>
          </a:prstGeom>
          <a:ln>
            <a:solidFill>
              <a:schemeClr val="accent4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D486488-8581-D415-B1C7-EEA5A26466EF}"/>
              </a:ext>
            </a:extLst>
          </p:cNvPr>
          <p:cNvCxnSpPr>
            <a:cxnSpLocks/>
            <a:stCxn id="247" idx="2"/>
            <a:endCxn id="253" idx="0"/>
          </p:cNvCxnSpPr>
          <p:nvPr/>
        </p:nvCxnSpPr>
        <p:spPr>
          <a:xfrm>
            <a:off x="4830023" y="4607468"/>
            <a:ext cx="0" cy="1080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C13FFB1-CD3B-4426-46CA-8781D35B3CD8}"/>
              </a:ext>
            </a:extLst>
          </p:cNvPr>
          <p:cNvCxnSpPr>
            <a:cxnSpLocks/>
            <a:stCxn id="251" idx="2"/>
            <a:endCxn id="255" idx="0"/>
          </p:cNvCxnSpPr>
          <p:nvPr/>
        </p:nvCxnSpPr>
        <p:spPr>
          <a:xfrm>
            <a:off x="7270244" y="4607468"/>
            <a:ext cx="0" cy="1080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59A27B6-27D8-C3E8-C257-95F3A7ECDA78}"/>
              </a:ext>
            </a:extLst>
          </p:cNvPr>
          <p:cNvCxnSpPr>
            <a:cxnSpLocks/>
            <a:stCxn id="249" idx="2"/>
            <a:endCxn id="254" idx="0"/>
          </p:cNvCxnSpPr>
          <p:nvPr/>
        </p:nvCxnSpPr>
        <p:spPr>
          <a:xfrm>
            <a:off x="6050133" y="4607468"/>
            <a:ext cx="0" cy="1080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838D9B6-8FCC-3389-C1C7-C954C8880F93}"/>
              </a:ext>
            </a:extLst>
          </p:cNvPr>
          <p:cNvCxnSpPr>
            <a:cxnSpLocks/>
            <a:stCxn id="253" idx="2"/>
            <a:endCxn id="248" idx="0"/>
          </p:cNvCxnSpPr>
          <p:nvPr/>
        </p:nvCxnSpPr>
        <p:spPr>
          <a:xfrm>
            <a:off x="4830023" y="5003530"/>
            <a:ext cx="0" cy="1080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65A7F892-CA16-891F-32C3-3E43BC498DDC}"/>
              </a:ext>
            </a:extLst>
          </p:cNvPr>
          <p:cNvCxnSpPr>
            <a:cxnSpLocks/>
            <a:stCxn id="255" idx="2"/>
            <a:endCxn id="252" idx="0"/>
          </p:cNvCxnSpPr>
          <p:nvPr/>
        </p:nvCxnSpPr>
        <p:spPr>
          <a:xfrm>
            <a:off x="7270244" y="5003530"/>
            <a:ext cx="0" cy="1080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0876B75-B385-6772-517A-60821C432FAD}"/>
              </a:ext>
            </a:extLst>
          </p:cNvPr>
          <p:cNvCxnSpPr>
            <a:cxnSpLocks/>
            <a:stCxn id="254" idx="2"/>
            <a:endCxn id="250" idx="0"/>
          </p:cNvCxnSpPr>
          <p:nvPr/>
        </p:nvCxnSpPr>
        <p:spPr>
          <a:xfrm>
            <a:off x="6050133" y="5003530"/>
            <a:ext cx="0" cy="1080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A43C05A-B6CD-08B7-A510-726F3A4E526E}"/>
              </a:ext>
            </a:extLst>
          </p:cNvPr>
          <p:cNvCxnSpPr>
            <a:cxnSpLocks/>
            <a:stCxn id="269" idx="3"/>
            <a:endCxn id="258" idx="1"/>
          </p:cNvCxnSpPr>
          <p:nvPr/>
        </p:nvCxnSpPr>
        <p:spPr>
          <a:xfrm>
            <a:off x="8640628" y="5260712"/>
            <a:ext cx="289083" cy="5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A20737F2-BA67-02EE-7AA6-36B4FE57E32A}"/>
              </a:ext>
            </a:extLst>
          </p:cNvPr>
          <p:cNvSpPr txBox="1"/>
          <p:nvPr/>
        </p:nvSpPr>
        <p:spPr>
          <a:xfrm>
            <a:off x="7949413" y="5060657"/>
            <a:ext cx="6912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VN" sz="1000" dirty="0"/>
              <a:t>PARAMS</a:t>
            </a:r>
          </a:p>
          <a:p>
            <a:pPr algn="ctr"/>
            <a:r>
              <a:rPr lang="en-VN" sz="1000" dirty="0"/>
              <a:t>TUNNING</a:t>
            </a:r>
          </a:p>
        </p:txBody>
      </p:sp>
      <p:cxnSp>
        <p:nvCxnSpPr>
          <p:cNvPr id="270" name="Straight Arrow Connector 14">
            <a:extLst>
              <a:ext uri="{FF2B5EF4-FFF2-40B4-BE49-F238E27FC236}">
                <a16:creationId xmlns:a16="http://schemas.microsoft.com/office/drawing/2014/main" id="{E67D48FE-B6D2-1A2A-61F9-08C6EFFC297F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 rot="16200000" flipH="1">
            <a:off x="9349638" y="5471289"/>
            <a:ext cx="747621" cy="615475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184">
            <a:extLst>
              <a:ext uri="{FF2B5EF4-FFF2-40B4-BE49-F238E27FC236}">
                <a16:creationId xmlns:a16="http://schemas.microsoft.com/office/drawing/2014/main" id="{1FE07D60-1BD8-4DB3-8088-D5A61E89A626}"/>
              </a:ext>
            </a:extLst>
          </p:cNvPr>
          <p:cNvCxnSpPr>
            <a:cxnSpLocks/>
            <a:stCxn id="248" idx="2"/>
            <a:endCxn id="256" idx="0"/>
          </p:cNvCxnSpPr>
          <p:nvPr/>
        </p:nvCxnSpPr>
        <p:spPr>
          <a:xfrm rot="16200000" flipH="1">
            <a:off x="5386921" y="4842695"/>
            <a:ext cx="108773" cy="1222568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185">
            <a:extLst>
              <a:ext uri="{FF2B5EF4-FFF2-40B4-BE49-F238E27FC236}">
                <a16:creationId xmlns:a16="http://schemas.microsoft.com/office/drawing/2014/main" id="{8E08BC99-313A-ABBA-1776-67DDEF7996BD}"/>
              </a:ext>
            </a:extLst>
          </p:cNvPr>
          <p:cNvCxnSpPr>
            <a:cxnSpLocks/>
            <a:stCxn id="252" idx="2"/>
            <a:endCxn id="256" idx="0"/>
          </p:cNvCxnSpPr>
          <p:nvPr/>
        </p:nvCxnSpPr>
        <p:spPr>
          <a:xfrm rot="5400000">
            <a:off x="6607032" y="4845153"/>
            <a:ext cx="108773" cy="1217653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186">
            <a:extLst>
              <a:ext uri="{FF2B5EF4-FFF2-40B4-BE49-F238E27FC236}">
                <a16:creationId xmlns:a16="http://schemas.microsoft.com/office/drawing/2014/main" id="{F5DF853F-2880-5E42-A2DB-EACE83509394}"/>
              </a:ext>
            </a:extLst>
          </p:cNvPr>
          <p:cNvCxnSpPr>
            <a:cxnSpLocks/>
            <a:stCxn id="250" idx="2"/>
            <a:endCxn id="256" idx="0"/>
          </p:cNvCxnSpPr>
          <p:nvPr/>
        </p:nvCxnSpPr>
        <p:spPr>
          <a:xfrm rot="16200000" flipH="1">
            <a:off x="5996976" y="5452750"/>
            <a:ext cx="108773" cy="2458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784058B-3A8F-6F6C-E904-C93BBEB5C2B4}"/>
              </a:ext>
            </a:extLst>
          </p:cNvPr>
          <p:cNvGrpSpPr/>
          <p:nvPr/>
        </p:nvGrpSpPr>
        <p:grpSpPr>
          <a:xfrm>
            <a:off x="9981460" y="5209330"/>
            <a:ext cx="108000" cy="108000"/>
            <a:chOff x="9554705" y="1232115"/>
            <a:chExt cx="108000" cy="108000"/>
          </a:xfrm>
          <a:solidFill>
            <a:schemeClr val="accent4">
              <a:lumMod val="75000"/>
            </a:schemeClr>
          </a:solidFill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62D0ACA-669F-BF7E-0F1D-35AE1AF0A233}"/>
                </a:ext>
              </a:extLst>
            </p:cNvPr>
            <p:cNvCxnSpPr>
              <a:cxnSpLocks/>
            </p:cNvCxnSpPr>
            <p:nvPr/>
          </p:nvCxnSpPr>
          <p:spPr>
            <a:xfrm>
              <a:off x="9608950" y="1232115"/>
              <a:ext cx="0" cy="108000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38E1007-E2C6-80B0-C878-59A33620BC83}"/>
                </a:ext>
              </a:extLst>
            </p:cNvPr>
            <p:cNvCxnSpPr/>
            <p:nvPr/>
          </p:nvCxnSpPr>
          <p:spPr>
            <a:xfrm>
              <a:off x="9554705" y="1286361"/>
              <a:ext cx="108000" cy="0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96F3BB-6593-B6CC-933F-F2F3F4080FFA}"/>
              </a:ext>
            </a:extLst>
          </p:cNvPr>
          <p:cNvSpPr/>
          <p:nvPr/>
        </p:nvSpPr>
        <p:spPr>
          <a:xfrm>
            <a:off x="4341440" y="6154290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1*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C07DA87-36B5-07A8-2850-CA4E97785EF3}"/>
              </a:ext>
            </a:extLst>
          </p:cNvPr>
          <p:cNvSpPr/>
          <p:nvPr/>
        </p:nvSpPr>
        <p:spPr>
          <a:xfrm>
            <a:off x="5561550" y="6154290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2*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49E2889-EDE1-8BBD-0211-97EE3BE818AD}"/>
              </a:ext>
            </a:extLst>
          </p:cNvPr>
          <p:cNvSpPr/>
          <p:nvPr/>
        </p:nvSpPr>
        <p:spPr>
          <a:xfrm>
            <a:off x="6781661" y="6154290"/>
            <a:ext cx="972000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 dirty="0"/>
              <a:t>MODEL 3*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A5D37AA-F070-3C1A-893B-66515F037A76}"/>
              </a:ext>
            </a:extLst>
          </p:cNvPr>
          <p:cNvSpPr/>
          <p:nvPr/>
        </p:nvSpPr>
        <p:spPr>
          <a:xfrm>
            <a:off x="734289" y="4172737"/>
            <a:ext cx="10730975" cy="241698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1" name="Left Brace 280">
            <a:extLst>
              <a:ext uri="{FF2B5EF4-FFF2-40B4-BE49-F238E27FC236}">
                <a16:creationId xmlns:a16="http://schemas.microsoft.com/office/drawing/2014/main" id="{E31D037B-88C0-D5FC-CEB5-AB29E0385904}"/>
              </a:ext>
            </a:extLst>
          </p:cNvPr>
          <p:cNvSpPr/>
          <p:nvPr/>
        </p:nvSpPr>
        <p:spPr>
          <a:xfrm>
            <a:off x="3755840" y="581891"/>
            <a:ext cx="196483" cy="1647432"/>
          </a:xfrm>
          <a:prstGeom prst="leftBrace">
            <a:avLst>
              <a:gd name="adj1" fmla="val 11325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2" name="Left Brace 281">
            <a:extLst>
              <a:ext uri="{FF2B5EF4-FFF2-40B4-BE49-F238E27FC236}">
                <a16:creationId xmlns:a16="http://schemas.microsoft.com/office/drawing/2014/main" id="{2DC8188C-6CE5-A773-A5BE-D3415A841FFB}"/>
              </a:ext>
            </a:extLst>
          </p:cNvPr>
          <p:cNvSpPr/>
          <p:nvPr/>
        </p:nvSpPr>
        <p:spPr>
          <a:xfrm>
            <a:off x="3757097" y="2372905"/>
            <a:ext cx="210339" cy="1322479"/>
          </a:xfrm>
          <a:prstGeom prst="leftBrace">
            <a:avLst>
              <a:gd name="adj1" fmla="val 83781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3" name="Left Brace 282">
            <a:extLst>
              <a:ext uri="{FF2B5EF4-FFF2-40B4-BE49-F238E27FC236}">
                <a16:creationId xmlns:a16="http://schemas.microsoft.com/office/drawing/2014/main" id="{50957706-61A4-86BA-B58D-3FAAF117AC72}"/>
              </a:ext>
            </a:extLst>
          </p:cNvPr>
          <p:cNvSpPr/>
          <p:nvPr/>
        </p:nvSpPr>
        <p:spPr>
          <a:xfrm>
            <a:off x="3537946" y="4210523"/>
            <a:ext cx="293466" cy="2341418"/>
          </a:xfrm>
          <a:prstGeom prst="leftBrace">
            <a:avLst>
              <a:gd name="adj1" fmla="val 95231"/>
              <a:gd name="adj2" fmla="val 49677"/>
            </a:avLst>
          </a:prstGeom>
          <a:ln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5" name="Title 1">
            <a:extLst>
              <a:ext uri="{FF2B5EF4-FFF2-40B4-BE49-F238E27FC236}">
                <a16:creationId xmlns:a16="http://schemas.microsoft.com/office/drawing/2014/main" id="{640D95C8-7A54-3E52-6571-FFD83990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0"/>
            <a:ext cx="10515600" cy="466148"/>
          </a:xfrm>
        </p:spPr>
        <p:txBody>
          <a:bodyPr>
            <a:noAutofit/>
          </a:bodyPr>
          <a:lstStyle/>
          <a:p>
            <a:pPr algn="ctr"/>
            <a:r>
              <a:rPr lang="en-VN" sz="2400" b="1" dirty="0">
                <a:solidFill>
                  <a:schemeClr val="bg1">
                    <a:lumMod val="50000"/>
                  </a:schemeClr>
                </a:solidFill>
              </a:rPr>
              <a:t>ALTERNATIVE PIPELINE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4848E90-6EFA-2E10-A26C-494103850B0D}"/>
              </a:ext>
            </a:extLst>
          </p:cNvPr>
          <p:cNvSpPr txBox="1"/>
          <p:nvPr/>
        </p:nvSpPr>
        <p:spPr>
          <a:xfrm>
            <a:off x="10482878" y="6611779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VN" sz="1000" dirty="0">
                <a:solidFill>
                  <a:schemeClr val="bg1">
                    <a:lumMod val="50000"/>
                  </a:schemeClr>
                </a:solidFill>
              </a:rPr>
              <a:t>KHANHTRUONG | JUNE 2022</a:t>
            </a:r>
          </a:p>
        </p:txBody>
      </p:sp>
    </p:spTree>
    <p:extLst>
      <p:ext uri="{BB962C8B-B14F-4D97-AF65-F5344CB8AC3E}">
        <p14:creationId xmlns:p14="http://schemas.microsoft.com/office/powerpoint/2010/main" val="25976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70" grpId="0" animBg="1"/>
      <p:bldP spid="85" grpId="0" animBg="1"/>
      <p:bldP spid="86" grpId="0" animBg="1"/>
      <p:bldP spid="87" grpId="0" animBg="1"/>
      <p:bldP spid="94" grpId="0" animBg="1"/>
      <p:bldP spid="111" grpId="0" animBg="1"/>
      <p:bldP spid="112" grpId="0" animBg="1"/>
      <p:bldP spid="113" grpId="0" animBg="1"/>
      <p:bldP spid="51" grpId="0" animBg="1"/>
      <p:bldP spid="123" grpId="0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40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9" grpId="0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CEFD44-1E81-F21E-33B2-291A510F2635}"/>
              </a:ext>
            </a:extLst>
          </p:cNvPr>
          <p:cNvSpPr txBox="1">
            <a:spLocks/>
          </p:cNvSpPr>
          <p:nvPr/>
        </p:nvSpPr>
        <p:spPr>
          <a:xfrm>
            <a:off x="1524000" y="232337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Q&amp;A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77745B-3339-B63E-5CA8-256A8CDCEE96}"/>
              </a:ext>
            </a:extLst>
          </p:cNvPr>
          <p:cNvSpPr/>
          <p:nvPr/>
        </p:nvSpPr>
        <p:spPr>
          <a:xfrm>
            <a:off x="1813448" y="798394"/>
            <a:ext cx="2458304" cy="209493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72737E0-2C65-2A7F-0610-1C423D5AE9AA}"/>
              </a:ext>
            </a:extLst>
          </p:cNvPr>
          <p:cNvSpPr/>
          <p:nvPr/>
        </p:nvSpPr>
        <p:spPr>
          <a:xfrm>
            <a:off x="0" y="4701654"/>
            <a:ext cx="2599899" cy="215634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B9C79-3D5E-F305-AA1B-82DD63954898}"/>
              </a:ext>
            </a:extLst>
          </p:cNvPr>
          <p:cNvSpPr/>
          <p:nvPr/>
        </p:nvSpPr>
        <p:spPr>
          <a:xfrm>
            <a:off x="8932459" y="3063922"/>
            <a:ext cx="3259541" cy="34460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8C754-DEC6-5F25-3656-4DF5F69EAB83}"/>
              </a:ext>
            </a:extLst>
          </p:cNvPr>
          <p:cNvSpPr txBox="1"/>
          <p:nvPr/>
        </p:nvSpPr>
        <p:spPr>
          <a:xfrm>
            <a:off x="10482878" y="6611779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VN" sz="1000" dirty="0">
                <a:solidFill>
                  <a:schemeClr val="bg1">
                    <a:lumMod val="50000"/>
                  </a:schemeClr>
                </a:solidFill>
              </a:rPr>
              <a:t>KHANHTRUONG | JUNE 2022</a:t>
            </a:r>
          </a:p>
        </p:txBody>
      </p:sp>
    </p:spTree>
    <p:extLst>
      <p:ext uri="{BB962C8B-B14F-4D97-AF65-F5344CB8AC3E}">
        <p14:creationId xmlns:p14="http://schemas.microsoft.com/office/powerpoint/2010/main" val="32682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234</Words>
  <Application>Microsoft Macintosh PowerPoint</Application>
  <PresentationFormat>Widescreen</PresentationFormat>
  <Paragraphs>85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PIPELINE - DATA SPLITTING</vt:lpstr>
      <vt:lpstr>BACKGROUND</vt:lpstr>
      <vt:lpstr>COMMON PIPELINE</vt:lpstr>
      <vt:lpstr>ALTERNATIVE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DA. Truong Phan Duy</dc:creator>
  <cp:lastModifiedBy>Khanh DA. Truong Phan Duy</cp:lastModifiedBy>
  <cp:revision>9</cp:revision>
  <dcterms:created xsi:type="dcterms:W3CDTF">2022-06-23T14:16:50Z</dcterms:created>
  <dcterms:modified xsi:type="dcterms:W3CDTF">2022-06-24T15:13:34Z</dcterms:modified>
</cp:coreProperties>
</file>