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91" r:id="rId4"/>
    <p:sldId id="257" r:id="rId5"/>
    <p:sldId id="275" r:id="rId6"/>
    <p:sldId id="258" r:id="rId7"/>
    <p:sldId id="259" r:id="rId8"/>
    <p:sldId id="268" r:id="rId9"/>
    <p:sldId id="260" r:id="rId10"/>
    <p:sldId id="263" r:id="rId11"/>
    <p:sldId id="277" r:id="rId12"/>
    <p:sldId id="278" r:id="rId13"/>
    <p:sldId id="279" r:id="rId14"/>
    <p:sldId id="280" r:id="rId15"/>
    <p:sldId id="281" r:id="rId16"/>
    <p:sldId id="282" r:id="rId17"/>
    <p:sldId id="283" r:id="rId18"/>
    <p:sldId id="265" r:id="rId19"/>
    <p:sldId id="262" r:id="rId20"/>
    <p:sldId id="309"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B91D"/>
    <a:srgbClr val="AF0505"/>
    <a:srgbClr val="A33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660"/>
  </p:normalViewPr>
  <p:slideViewPr>
    <p:cSldViewPr>
      <p:cViewPr varScale="1">
        <p:scale>
          <a:sx n="69" d="100"/>
          <a:sy n="69" d="100"/>
        </p:scale>
        <p:origin x="-13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1446D-4A85-4EF4-8619-406D41F8A39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DD5C8-DAD4-49B4-9ACF-B57E9C5316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482450E-9357-4091-BDF2-E81D2262DA10}"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EC5F9CF-F658-481B-9CCC-BAB02A76576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482450E-9357-4091-BDF2-E81D2262DA10}" type="datetimeFigureOut">
              <a:rPr lang="en-US" smtClean="0"/>
            </a:fld>
            <a:endParaRPr lang="en-US"/>
          </a:p>
        </p:txBody>
      </p:sp>
      <p:sp>
        <p:nvSpPr>
          <p:cNvPr id="9" name="Slide Number Placeholder 8"/>
          <p:cNvSpPr>
            <a:spLocks noGrp="1"/>
          </p:cNvSpPr>
          <p:nvPr>
            <p:ph type="sldNum" sz="quarter" idx="15"/>
          </p:nvPr>
        </p:nvSpPr>
        <p:spPr/>
        <p:txBody>
          <a:bodyPr rtlCol="0"/>
          <a:lstStyle/>
          <a:p>
            <a:fld id="{4EC5F9CF-F658-481B-9CCC-BAB02A76576E}"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EC5F9CF-F658-481B-9CCC-BAB02A76576E}"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82450E-9357-4091-BDF2-E81D2262D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F9CF-F658-481B-9CCC-BAB02A76576E}"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482450E-9357-4091-BDF2-E81D2262DA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5F9CF-F658-481B-9CCC-BAB02A76576E}"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482450E-9357-4091-BDF2-E81D2262DA10}" type="datetimeFigureOut">
              <a:rPr lang="en-US" smtClean="0"/>
            </a:fld>
            <a:endParaRPr lang="en-US"/>
          </a:p>
        </p:txBody>
      </p:sp>
      <p:sp>
        <p:nvSpPr>
          <p:cNvPr id="7" name="Slide Number Placeholder 6"/>
          <p:cNvSpPr>
            <a:spLocks noGrp="1"/>
          </p:cNvSpPr>
          <p:nvPr>
            <p:ph type="sldNum" sz="quarter" idx="11"/>
          </p:nvPr>
        </p:nvSpPr>
        <p:spPr/>
        <p:txBody>
          <a:bodyPr rtlCol="0"/>
          <a:lstStyle/>
          <a:p>
            <a:fld id="{4EC5F9CF-F658-481B-9CCC-BAB02A76576E}"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450E-9357-4091-BDF2-E81D2262DA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482450E-9357-4091-BDF2-E81D2262DA10}" type="datetimeFigureOut">
              <a:rPr lang="en-US" smtClean="0"/>
            </a:fld>
            <a:endParaRPr lang="en-US"/>
          </a:p>
        </p:txBody>
      </p:sp>
      <p:sp>
        <p:nvSpPr>
          <p:cNvPr id="22" name="Slide Number Placeholder 21"/>
          <p:cNvSpPr>
            <a:spLocks noGrp="1"/>
          </p:cNvSpPr>
          <p:nvPr>
            <p:ph type="sldNum" sz="quarter" idx="15"/>
          </p:nvPr>
        </p:nvSpPr>
        <p:spPr/>
        <p:txBody>
          <a:bodyPr rtlCol="0"/>
          <a:lstStyle/>
          <a:p>
            <a:fld id="{4EC5F9CF-F658-481B-9CCC-BAB02A76576E}"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482450E-9357-4091-BDF2-E81D2262DA10}" type="datetimeFigureOut">
              <a:rPr lang="en-US" smtClean="0"/>
            </a:fld>
            <a:endParaRPr lang="en-US"/>
          </a:p>
        </p:txBody>
      </p:sp>
      <p:sp>
        <p:nvSpPr>
          <p:cNvPr id="18" name="Slide Number Placeholder 17"/>
          <p:cNvSpPr>
            <a:spLocks noGrp="1"/>
          </p:cNvSpPr>
          <p:nvPr>
            <p:ph type="sldNum" sz="quarter" idx="11"/>
          </p:nvPr>
        </p:nvSpPr>
        <p:spPr/>
        <p:txBody>
          <a:bodyPr rtlCol="0"/>
          <a:lstStyle/>
          <a:p>
            <a:fld id="{4EC5F9CF-F658-481B-9CCC-BAB02A76576E}"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482450E-9357-4091-BDF2-E81D2262DA10}"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EC5F9CF-F658-481B-9CCC-BAB02A7657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20574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smtClean="0">
                <a:solidFill>
                  <a:schemeClr val="accent3"/>
                </a:solidFill>
                <a:effectLst/>
                <a:latin typeface="Times New Roman" panose="02020603050405020304" pitchFamily="18" charset="0"/>
              </a:rPr>
              <a:t>TRƯỜNG CAO ĐẲNG CÔNG NGH</a:t>
            </a:r>
            <a:r>
              <a:rPr lang="en-US" sz="4000" b="1" smtClean="0">
                <a:solidFill>
                  <a:schemeClr val="accent3"/>
                </a:solidFill>
                <a:effectLst/>
                <a:latin typeface="Times New Roman" panose="02020603050405020304" pitchFamily="18" charset="0"/>
                <a:cs typeface="Times New Roman" panose="02020603050405020304" pitchFamily="18" charset="0"/>
              </a:rPr>
              <a:t>Ệ THỦ ĐỨC</a:t>
            </a:r>
            <a:br>
              <a:rPr lang="en-US" sz="3600" b="1" smtClean="0">
                <a:solidFill>
                  <a:schemeClr val="accent3"/>
                </a:solidFill>
                <a:effectLst/>
                <a:latin typeface="Times New Roman" panose="02020603050405020304" pitchFamily="18" charset="0"/>
                <a:cs typeface="Times New Roman" panose="02020603050405020304" pitchFamily="18" charset="0"/>
              </a:rPr>
            </a:br>
            <a:r>
              <a:rPr lang="en-US" sz="3600" b="1" smtClean="0">
                <a:solidFill>
                  <a:schemeClr val="accent3"/>
                </a:solidFill>
                <a:effectLst/>
                <a:latin typeface="Times New Roman" panose="02020603050405020304" pitchFamily="18" charset="0"/>
                <a:cs typeface="Times New Roman" panose="02020603050405020304" pitchFamily="18" charset="0"/>
              </a:rPr>
              <a:t>KHOA CÔNG NGHỆ THÔNG TIN</a:t>
            </a:r>
            <a:endParaRPr lang="en-US" b="1">
              <a:solidFill>
                <a:schemeClr val="accent3"/>
              </a:solidFill>
              <a:effectLst/>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EC5F9CF-F658-481B-9CCC-BAB02A76576E}" type="slidenum">
              <a:rPr lang="en-US" smtClean="0"/>
            </a:fld>
            <a:endParaRPr lang="en-US"/>
          </a:p>
        </p:txBody>
      </p:sp>
      <p:pic>
        <p:nvPicPr>
          <p:cNvPr id="1026" name="Picture 2" descr="C:\Users\ASUS\Pictures\tải xuống.png"/>
          <p:cNvPicPr>
            <a:picLocks noChangeAspect="1" noChangeArrowheads="1"/>
          </p:cNvPicPr>
          <p:nvPr/>
        </p:nvPicPr>
        <p:blipFill>
          <a:blip r:embed="rId1"/>
          <a:srcRect/>
          <a:stretch>
            <a:fillRect/>
          </a:stretch>
        </p:blipFill>
        <p:spPr bwMode="auto">
          <a:xfrm>
            <a:off x="2743200" y="2971800"/>
            <a:ext cx="3429000" cy="3200400"/>
          </a:xfrm>
          <a:prstGeom prst="rect">
            <a:avLst/>
          </a:prstGeom>
          <a:noFill/>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59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139190"/>
            <a:ext cx="8229600" cy="4552950"/>
          </a:xfrm>
        </p:spPr>
        <p:txBody>
          <a:bodyPr>
            <a:noAutofit/>
          </a:bodyPr>
          <a:lstStyle/>
          <a:p>
            <a:pPr marL="624205" lvl="0" indent="-514350">
              <a:buFont typeface="+mj-lt"/>
              <a:buAutoNum type="arabicPeriod" startAt="2"/>
            </a:pPr>
            <a:r>
              <a:rPr lang="en-US" sz="2800" i="1">
                <a:latin typeface="Times New Roman" panose="02020603050405020304" pitchFamily="18" charset="0"/>
                <a:cs typeface="Times New Roman" panose="02020603050405020304" pitchFamily="18" charset="0"/>
              </a:rPr>
              <a:t>Nội quy của nhóm:</a:t>
            </a:r>
            <a:endParaRPr lang="en-US" sz="28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Đi họp nhóm đúng giờ quy định, trễ lần một bỏ qua, lần 2 phạt 15k, lần 3 nhân đôi,…</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Đặt việc họp nhóm lên hàng đầu, việc cá nhân sau.</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Trong lúc họp nhóm mọi thành viên đều phải đưa ra ý tưởng để trưởng nhóm tổng hợp các ý tưởng đấy và đưa ra giải pháp hoàn thiện.</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Những thành viên nào hoàn thành công việc của mình được giao sẽ phải giúp các thành viên còn lại để đồ án của nhóm hoàn thành sớm.</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Thành viên nào năng động, hoàn thành tốt công việc trước thời hạn sẽ được trưởng nhóm và các thành viên trong nhóm tuyênn dương trước lớp.</a:t>
            </a: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3"/>
            </a:pPr>
            <a:r>
              <a:rPr lang="en-US" sz="3200" i="1">
                <a:latin typeface="Times New Roman" panose="02020603050405020304" pitchFamily="18" charset="0"/>
                <a:cs typeface="Times New Roman" panose="02020603050405020304" pitchFamily="18" charset="0"/>
              </a:rPr>
              <a:t>Khó khăn:</a:t>
            </a:r>
            <a:endParaRPr lang="en-US" sz="32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Lựa chọn thời gian thích hợp để các thành viên họp mặt đầy đủ.</a:t>
            </a:r>
            <a:endParaRPr lang="en-US" sz="3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Một vài thành viên còn phụ thuộc, ỷ lại vào người khác.</a:t>
            </a:r>
            <a:endParaRPr lang="en-US" sz="3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Một vài thành viên ở xa.</a:t>
            </a:r>
            <a:endParaRPr lang="en-US" sz="3200">
              <a:latin typeface="Times New Roman" panose="02020603050405020304" pitchFamily="18" charset="0"/>
              <a:cs typeface="Times New Roman" panose="02020603050405020304" pitchFamily="18" charset="0"/>
            </a:endParaRPr>
          </a:p>
          <a:p>
            <a:pPr lvl="0">
              <a:buFont typeface="+mj-lt"/>
              <a:buNone/>
            </a:pP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4"/>
            </a:pPr>
            <a:r>
              <a:rPr lang="en-US" sz="3200" i="1">
                <a:latin typeface="Times New Roman" panose="02020603050405020304" pitchFamily="18" charset="0"/>
                <a:cs typeface="Times New Roman" panose="02020603050405020304" pitchFamily="18" charset="0"/>
              </a:rPr>
              <a:t>Mục tiêu:</a:t>
            </a:r>
            <a:endParaRPr lang="en-US" sz="3200" i="1">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a:latin typeface="Times New Roman" panose="02020603050405020304" pitchFamily="18" charset="0"/>
                <a:cs typeface="Times New Roman" panose="02020603050405020304" pitchFamily="18" charset="0"/>
              </a:rPr>
              <a:t>Cho ra một sản phẩm đầu tay là video clip ước mơ nghề nghiệp của bản thân  .</a:t>
            </a:r>
            <a:endParaRPr lang="en-US" sz="3200">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a:latin typeface="Times New Roman" panose="02020603050405020304" pitchFamily="18" charset="0"/>
                <a:cs typeface="Times New Roman" panose="02020603050405020304" pitchFamily="18" charset="0"/>
              </a:rPr>
              <a:t>Là nhóm hoàn thành đồ án sớm nhất của lớp.</a:t>
            </a:r>
            <a:endParaRPr lang="en-US" sz="3200">
              <a:latin typeface="Times New Roman" panose="02020603050405020304" pitchFamily="18" charset="0"/>
              <a:cs typeface="Times New Roman" panose="02020603050405020304" pitchFamily="18" charset="0"/>
            </a:endParaRPr>
          </a:p>
          <a:p>
            <a:pPr lvl="0">
              <a:buFont typeface="+mj-lt"/>
              <a:buNone/>
            </a:pP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5"/>
            </a:pPr>
            <a:r>
              <a:rPr lang="en-US" sz="2400" i="1">
                <a:latin typeface="Times New Roman" panose="02020603050405020304" pitchFamily="18" charset="0"/>
                <a:cs typeface="Times New Roman" panose="02020603050405020304" pitchFamily="18" charset="0"/>
              </a:rPr>
              <a:t>Nhận xét và đánh giá cho kết quả của các thành viên :</a:t>
            </a:r>
            <a:endParaRPr lang="en-US" sz="24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Nhóm đã cố gắng làm đúng nhiệm vụ của mình. Các thành viên thực hiện tốt yêu cầu mà trưởng nhóm đã giao, trưởng nhóm đã tổng kết các ý kiến mà các thành viên đưa ra và kết quả cuối cùng là nhóm đã cho ra một sản phẩm đầu tay “Lên kế hoạch để thực hiện ước mơ nghề nghiệp của bản thân ”.</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5"/>
            </a:pPr>
            <a:r>
              <a:rPr lang="en-US" sz="2400" i="1">
                <a:latin typeface="Times New Roman" panose="02020603050405020304" pitchFamily="18" charset="0"/>
                <a:cs typeface="Times New Roman" panose="02020603050405020304" pitchFamily="18" charset="0"/>
              </a:rPr>
              <a:t>Nhận xét và đánh giá cho kết quả của các thành viên :</a:t>
            </a:r>
            <a:endParaRPr lang="en-US" sz="24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Các thành viên đã có những thành tích xứng đáng được tuyên dương như: có tinh thần làm việc, có trách nhiệm cáo, giúp đỡ các thành viên trong nhóm thực hiện công việc còn gian dở.</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5"/>
            </a:pPr>
            <a:r>
              <a:rPr lang="en-US" sz="2400" i="1">
                <a:latin typeface="Times New Roman" panose="02020603050405020304" pitchFamily="18" charset="0"/>
                <a:cs typeface="Times New Roman" panose="02020603050405020304" pitchFamily="18" charset="0"/>
              </a:rPr>
              <a:t>Nhận xét và đánh giá cho kết quả của các thành viên :</a:t>
            </a:r>
            <a:endParaRPr lang="en-US" sz="24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Bên cạnh đó nhóm còn một số mặt không tốt: một số thành viên ít đưa ra ý kiến và còn đùa giỡn khi hoạt động nhóm.</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lvl="0">
              <a:buFont typeface="Webdings" panose="05030102010509060703" charset="0"/>
              <a:buChar char="8"/>
            </a:pPr>
            <a:r>
              <a:rPr lang="en-US" sz="3000">
                <a:latin typeface="Times New Roman" panose="02020603050405020304" pitchFamily="18" charset="0"/>
                <a:cs typeface="Times New Roman" panose="02020603050405020304" pitchFamily="18" charset="0"/>
              </a:rPr>
              <a:t>Qua hoạt động nhóm lần này đã giúp chúng em nâng cao tinh thần đồng đội, phải giúp đỡ lẫn nhau, nó cũng giúp chúng em gần gũi nhau hơn, nhóm có thể tận dụng những gì tốt nhất của mỗi cá nhân trong công tác chuyên môn và ngoài cả chuyên môn, các thành viên tự rút ra những gì tốt nhất để học hỏi lẫn nhau, cải thiện thái độ và ứng xử của mình. Tầm quan trọng của việc hoạt động nhóm.</a:t>
            </a:r>
            <a:endParaRPr lang="en-US" sz="3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ctr">
              <a:buFont typeface="+mj-lt"/>
            </a:pPr>
            <a:r>
              <a:rPr lang="en-US" sz="2800" smtClean="0">
                <a:solidFill>
                  <a:schemeClr val="accent2"/>
                </a:solidFill>
                <a:latin typeface="Times New Roman" panose="02020603050405020304" pitchFamily="18" charset="0"/>
                <a:cs typeface="Times New Roman" panose="02020603050405020304" pitchFamily="18" charset="0"/>
              </a:rPr>
              <a:t>BẢNG PHÂN CÔNG VÀ THỜI GIAN THỰC HIỆN ĐỒ ÁN</a:t>
            </a:r>
            <a:endParaRPr lang="en-US" sz="2800" smtClean="0">
              <a:solidFill>
                <a:schemeClr val="accent2"/>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quarter" idx="1"/>
          </p:nvPr>
        </p:nvGraphicFramePr>
        <p:xfrm>
          <a:off x="457200" y="1600200"/>
          <a:ext cx="7467600" cy="4005578"/>
        </p:xfrm>
        <a:graphic>
          <a:graphicData uri="http://schemas.openxmlformats.org/drawingml/2006/table">
            <a:tbl>
              <a:tblPr firstRow="1" bandRow="1">
                <a:tableStyleId>{5C22544A-7EE6-4342-B048-85BDC9FD1C3A}</a:tableStyleId>
              </a:tblPr>
              <a:tblGrid>
                <a:gridCol w="1590322"/>
                <a:gridCol w="2005189"/>
                <a:gridCol w="1106311"/>
                <a:gridCol w="1272258"/>
                <a:gridCol w="1493520"/>
              </a:tblGrid>
              <a:tr h="801052">
                <a:tc>
                  <a:txBody>
                    <a:bodyPr/>
                    <a:lstStyle/>
                    <a:p>
                      <a:pPr algn="ctr"/>
                      <a:r>
                        <a:rPr lang="en-US" sz="1600" err="1" smtClean="0">
                          <a:solidFill>
                            <a:schemeClr val="tx1"/>
                          </a:solidFill>
                          <a:latin typeface="Times New Roman" panose="02020603050405020304" pitchFamily="18" charset="0"/>
                          <a:cs typeface="Times New Roman" panose="02020603050405020304" pitchFamily="18" charset="0"/>
                        </a:rPr>
                        <a:t>Họ</a:t>
                      </a:r>
                      <a:r>
                        <a:rPr lang="en-US" sz="1600" baseline="0" smtClean="0">
                          <a:solidFill>
                            <a:schemeClr val="tx1"/>
                          </a:solidFill>
                          <a:latin typeface="Times New Roman" panose="02020603050405020304" pitchFamily="18" charset="0"/>
                          <a:cs typeface="Times New Roman" panose="02020603050405020304" pitchFamily="18" charset="0"/>
                        </a:rPr>
                        <a:t> </a:t>
                      </a:r>
                      <a:r>
                        <a:rPr lang="en-US" sz="1600" baseline="0" err="1" smtClean="0">
                          <a:solidFill>
                            <a:schemeClr val="tx1"/>
                          </a:solidFill>
                          <a:latin typeface="Times New Roman" panose="02020603050405020304" pitchFamily="18" charset="0"/>
                          <a:cs typeface="Times New Roman" panose="02020603050405020304" pitchFamily="18" charset="0"/>
                        </a:rPr>
                        <a:t>và</a:t>
                      </a:r>
                      <a:r>
                        <a:rPr lang="en-US" sz="1600" baseline="0" smtClean="0">
                          <a:solidFill>
                            <a:schemeClr val="tx1"/>
                          </a:solidFill>
                          <a:latin typeface="Times New Roman" panose="02020603050405020304" pitchFamily="18" charset="0"/>
                          <a:cs typeface="Times New Roman" panose="02020603050405020304" pitchFamily="18" charset="0"/>
                        </a:rPr>
                        <a:t> </a:t>
                      </a:r>
                      <a:r>
                        <a:rPr lang="en-US" sz="1600" baseline="0" err="1" smtClean="0">
                          <a:solidFill>
                            <a:schemeClr val="tx1"/>
                          </a:solidFill>
                          <a:latin typeface="Times New Roman" panose="02020603050405020304" pitchFamily="18" charset="0"/>
                          <a:cs typeface="Times New Roman" panose="02020603050405020304" pitchFamily="18" charset="0"/>
                        </a:rPr>
                        <a:t>tên</a:t>
                      </a:r>
                      <a:endParaRPr lang="en-US" sz="1600">
                        <a:solidFill>
                          <a:schemeClr val="tx1"/>
                        </a:solidFill>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Công</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việc</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Bắt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đầu</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Kết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thúc</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Kết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quả</a:t>
                      </a:r>
                      <a:endParaRPr lang="en-US" sz="1600">
                        <a:latin typeface="Times New Roman" panose="02020603050405020304" pitchFamily="18" charset="0"/>
                        <a:cs typeface="Times New Roman" panose="02020603050405020304" pitchFamily="18" charset="0"/>
                      </a:endParaRPr>
                    </a:p>
                  </a:txBody>
                  <a:tcPr marL="82973" marR="82973"/>
                </a:tc>
              </a:tr>
              <a:tr h="801370">
                <a:tc>
                  <a:txBody>
                    <a:bodyPr/>
                    <a:lstStyle/>
                    <a:p>
                      <a:pPr algn="ctr"/>
                      <a:r>
                        <a:rPr lang="en-US" sz="1600" err="1" smtClean="0">
                          <a:latin typeface="Times New Roman" panose="02020603050405020304" pitchFamily="18" charset="0"/>
                          <a:cs typeface="Times New Roman" panose="02020603050405020304" pitchFamily="18" charset="0"/>
                        </a:rPr>
                        <a:t>Trương</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Phát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Lộc</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Lên</a:t>
                      </a:r>
                      <a:r>
                        <a:rPr lang="en-US" sz="1600" baseline="0" smtClean="0">
                          <a:latin typeface="Times New Roman" panose="02020603050405020304" pitchFamily="18" charset="0"/>
                          <a:cs typeface="Times New Roman" panose="02020603050405020304" pitchFamily="18" charset="0"/>
                        </a:rPr>
                        <a:t> ý </a:t>
                      </a:r>
                      <a:r>
                        <a:rPr lang="en-US" sz="1600" baseline="0" err="1" smtClean="0">
                          <a:latin typeface="Times New Roman" panose="02020603050405020304" pitchFamily="18" charset="0"/>
                          <a:cs typeface="Times New Roman" panose="02020603050405020304" pitchFamily="18" charset="0"/>
                        </a:rPr>
                        <a:t>tưởng</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tạo</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hình</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nhân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vật</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29/10/2017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15/11/2017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r h="801052">
                <a:tc>
                  <a:txBody>
                    <a:bodyPr/>
                    <a:lstStyle/>
                    <a:p>
                      <a:pPr algn="ctr"/>
                      <a:r>
                        <a:rPr lang="en-US" sz="1600" err="1" smtClean="0">
                          <a:latin typeface="Times New Roman" panose="02020603050405020304" pitchFamily="18" charset="0"/>
                          <a:cs typeface="Times New Roman" panose="02020603050405020304" pitchFamily="18" charset="0"/>
                        </a:rPr>
                        <a:t>Võ</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Thị</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Hậu</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Làm</a:t>
                      </a:r>
                      <a:r>
                        <a:rPr lang="en-US" sz="1600" baseline="0" smtClean="0">
                          <a:latin typeface="Times New Roman" panose="02020603050405020304" pitchFamily="18" charset="0"/>
                          <a:cs typeface="Times New Roman" panose="02020603050405020304" pitchFamily="18" charset="0"/>
                        </a:rPr>
                        <a:t> File </a:t>
                      </a:r>
                      <a:r>
                        <a:rPr lang="en-US" sz="1600" baseline="0" err="1" smtClean="0">
                          <a:latin typeface="Times New Roman" panose="02020603050405020304" pitchFamily="18" charset="0"/>
                          <a:cs typeface="Times New Roman" panose="02020603050405020304" pitchFamily="18" charset="0"/>
                        </a:rPr>
                        <a:t>báo</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cáo</a:t>
                      </a:r>
                      <a:r>
                        <a:rPr lang="en-US" sz="1600" baseline="0" smtClean="0">
                          <a:latin typeface="Times New Roman" panose="02020603050405020304" pitchFamily="18" charset="0"/>
                          <a:cs typeface="Times New Roman" panose="02020603050405020304" pitchFamily="18" charset="0"/>
                        </a:rPr>
                        <a:t> Word</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01/11/2017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25/11/2017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r h="801052">
                <a:tc>
                  <a:txBody>
                    <a:bodyPr/>
                    <a:lstStyle/>
                    <a:p>
                      <a:pPr algn="ctr"/>
                      <a:r>
                        <a:rPr lang="en-US" sz="1600" err="1" smtClean="0">
                          <a:latin typeface="Times New Roman" panose="02020603050405020304" pitchFamily="18" charset="0"/>
                          <a:cs typeface="Times New Roman" panose="02020603050405020304" pitchFamily="18" charset="0"/>
                        </a:rPr>
                        <a:t>Nguyễn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Hữu</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Nhân</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Làm</a:t>
                      </a:r>
                      <a:r>
                        <a:rPr lang="en-US" sz="1600" baseline="0" smtClean="0">
                          <a:latin typeface="Times New Roman" panose="02020603050405020304" pitchFamily="18" charset="0"/>
                          <a:cs typeface="Times New Roman" panose="02020603050405020304" pitchFamily="18" charset="0"/>
                        </a:rPr>
                        <a:t> video clip</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30/10/2017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30/11/2017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r h="801052">
                <a:tc>
                  <a:txBody>
                    <a:bodyPr/>
                    <a:lstStyle/>
                    <a:p>
                      <a:pPr algn="ctr"/>
                      <a:r>
                        <a:rPr lang="en-US" sz="1600" err="1" smtClean="0">
                          <a:latin typeface="Times New Roman" panose="02020603050405020304" pitchFamily="18" charset="0"/>
                          <a:cs typeface="Times New Roman" panose="02020603050405020304" pitchFamily="18" charset="0"/>
                        </a:rPr>
                        <a:t>Nguyễn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Thị</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Thùy</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Trang</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Làm</a:t>
                      </a:r>
                      <a:r>
                        <a:rPr lang="en-US" sz="1600" baseline="0" smtClean="0">
                          <a:latin typeface="Times New Roman" panose="02020603050405020304" pitchFamily="18" charset="0"/>
                          <a:cs typeface="Times New Roman" panose="02020603050405020304" pitchFamily="18" charset="0"/>
                        </a:rPr>
                        <a:t> File Power Point</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25/11/2017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30/11/2017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bl>
          </a:graphicData>
        </a:graphic>
      </p:graphicFrame>
      <p:sp>
        <p:nvSpPr>
          <p:cNvPr id="3" name="Slide Number Placeholder 2"/>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3600" b="1" i="1">
                <a:latin typeface="Times New Roman" panose="02020603050405020304" pitchFamily="18" charset="0"/>
                <a:cs typeface="Times New Roman" panose="02020603050405020304" pitchFamily="18" charset="0"/>
              </a:rPr>
              <a:t>Các phần mềm hỗ trợ</a:t>
            </a:r>
            <a:endParaRPr lang="en-US" sz="3600" b="1" i="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EC5F9CF-F658-481B-9CCC-BAB02A76576E}" type="slidenum">
              <a:rPr lang="en-US" smtClean="0"/>
            </a:fld>
            <a:endParaRPr lang="en-US"/>
          </a:p>
        </p:txBody>
      </p:sp>
      <p:pic>
        <p:nvPicPr>
          <p:cNvPr id="18433" name="Picture 1" descr="images"/>
          <p:cNvPicPr>
            <a:picLocks noChangeAspect="1" noChangeArrowheads="1"/>
          </p:cNvPicPr>
          <p:nvPr/>
        </p:nvPicPr>
        <p:blipFill>
          <a:blip r:embed="rId1"/>
          <a:srcRect/>
          <a:stretch>
            <a:fillRect/>
          </a:stretch>
        </p:blipFill>
        <p:spPr bwMode="auto">
          <a:xfrm>
            <a:off x="457200" y="1703705"/>
            <a:ext cx="3553460" cy="2566035"/>
          </a:xfrm>
          <a:prstGeom prst="rect">
            <a:avLst/>
          </a:prstGeom>
          <a:noFill/>
          <a:ln w="9525">
            <a:noFill/>
            <a:miter lim="800000"/>
            <a:headEnd/>
            <a:tailEnd/>
          </a:ln>
        </p:spPr>
      </p:pic>
      <p:pic>
        <p:nvPicPr>
          <p:cNvPr id="18434" name="Picture 2" descr="tải xuống"/>
          <p:cNvPicPr>
            <a:picLocks noChangeAspect="1" noChangeArrowheads="1"/>
          </p:cNvPicPr>
          <p:nvPr/>
        </p:nvPicPr>
        <p:blipFill>
          <a:blip r:embed="rId2"/>
          <a:srcRect/>
          <a:stretch>
            <a:fillRect/>
          </a:stretch>
        </p:blipFill>
        <p:spPr bwMode="auto">
          <a:xfrm>
            <a:off x="5629275" y="1564640"/>
            <a:ext cx="2457450" cy="2705100"/>
          </a:xfrm>
          <a:prstGeom prst="rect">
            <a:avLst/>
          </a:prstGeom>
          <a:noFill/>
        </p:spPr>
      </p:pic>
      <p:sp>
        <p:nvSpPr>
          <p:cNvPr id="18436" name="Rectangle 4"/>
          <p:cNvSpPr>
            <a:spLocks noChangeArrowheads="1"/>
          </p:cNvSpPr>
          <p:nvPr/>
        </p:nvSpPr>
        <p:spPr bwMode="auto">
          <a:xfrm>
            <a:off x="123825" y="4555440"/>
            <a:ext cx="38862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err="1"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GoAnimate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8437" name="Rectangle 5"/>
          <p:cNvSpPr>
            <a:spLocks noChangeArrowheads="1"/>
          </p:cNvSpPr>
          <p:nvPr/>
        </p:nvSpPr>
        <p:spPr bwMode="auto">
          <a:xfrm>
            <a:off x="4800600" y="4555441"/>
            <a:ext cx="41148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err="1"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Proshow</a:t>
            </a:r>
            <a:r>
              <a:rPr kumimoji="0" lang="en-US" sz="3600" b="0" i="0" u="none" strike="noStrike" cap="none" normalizeH="0" baseline="0"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 Producer</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955"/>
            <a:ext cx="8229600" cy="3458845"/>
          </a:xfrm>
        </p:spPr>
        <p:txBody>
          <a:bodyPr>
            <a:normAutofit/>
          </a:bodyPr>
          <a:lstStyle/>
          <a:p>
            <a:pPr algn="ctr"/>
            <a:r>
              <a:rPr lang="en-US" sz="4400" u="sng">
                <a:latin typeface="Times New Roman" panose="02020603050405020304" pitchFamily="18" charset="0"/>
              </a:rPr>
              <a:t>Đường link xem video :</a:t>
            </a:r>
            <a:br>
              <a:rPr lang="en-US" sz="4400">
                <a:latin typeface="Times New Roman" panose="02020603050405020304" pitchFamily="18" charset="0"/>
              </a:rPr>
            </a:br>
            <a:r>
              <a:rPr lang="en-US" sz="4400">
                <a:solidFill>
                  <a:schemeClr val="tx2">
                    <a:lumMod val="50000"/>
                  </a:schemeClr>
                </a:solidFill>
                <a:latin typeface="Times New Roman" panose="02020603050405020304" pitchFamily="18" charset="0"/>
              </a:rPr>
              <a:t>https://youtu.be/SZM1Cd6JwGc</a:t>
            </a:r>
            <a:endParaRPr lang="en-US" sz="4400">
              <a:solidFill>
                <a:schemeClr val="tx2">
                  <a:lumMod val="50000"/>
                </a:schemeClr>
              </a:solidFill>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752600" y="457200"/>
            <a:ext cx="7162800" cy="35814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Đồ</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 </a:t>
            </a: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án</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a:t>
            </a:r>
            <a:b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b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Nhập</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 </a:t>
            </a: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môn</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 CNTT &amp; TT</a:t>
            </a:r>
            <a:endPar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955"/>
            <a:ext cx="8229600" cy="4982845"/>
          </a:xfrm>
        </p:spPr>
        <p:txBody>
          <a:bodyPr>
            <a:prstTxWarp prst="textArchDown">
              <a:avLst/>
            </a:prstTxWarp>
            <a:normAutofit/>
          </a:bodyPr>
          <a:lstStyle/>
          <a:p>
            <a:pPr algn="ctr"/>
            <a:r>
              <a:rPr lang="en-US" sz="6000">
                <a:latin typeface="Times New Roman" panose="02020603050405020304" pitchFamily="18" charset="0"/>
              </a:rPr>
              <a:t>Cảm ơn cô và các bạn đã theo dõi</a:t>
            </a:r>
            <a:endParaRPr lang="en-US" sz="6000">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4EC5F9CF-F658-481B-9CCC-BAB02A76576E}" type="slidenum">
              <a:rPr lang="en-US" smtClean="0"/>
            </a:fld>
            <a:endParaRPr lang="en-US"/>
          </a:p>
        </p:txBody>
      </p:sp>
      <p:pic>
        <p:nvPicPr>
          <p:cNvPr id="1026" name="Picture 2" descr="Kết quả hình ảnh cho teamwor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304800"/>
            <a:ext cx="6477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378688"/>
          </a:xfrm>
        </p:spPr>
        <p:txBody>
          <a:bodyPr/>
          <a:lstStyle/>
          <a:p>
            <a:pPr algn="ctr"/>
            <a:r>
              <a:rPr lang="en-US" b="1" spc="300" err="1"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Nhóm</a:t>
            </a:r>
            <a:r>
              <a:rPr lang="en-US" b="1" spc="300"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a:t>
            </a:r>
            <a:r>
              <a:rPr lang="en-US" b="1" spc="300" err="1"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bốn</a:t>
            </a:r>
            <a:r>
              <a:rPr lang="en-US" b="1" spc="300"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con </a:t>
            </a:r>
            <a:r>
              <a:rPr lang="en-US" b="1" spc="300" err="1"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sâu</a:t>
            </a:r>
            <a:endParaRPr lang="en-US" b="1" spc="30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90315" y="2931795"/>
            <a:ext cx="4704715" cy="2741295"/>
          </a:xfrm>
        </p:spPr>
        <p:txBody>
          <a:bodyPr>
            <a:normAutofit/>
          </a:bodyPr>
          <a:lstStyle/>
          <a:p>
            <a:pPr>
              <a:buFont typeface="Webdings" panose="05030102010509060703" charset="0"/>
              <a:buChar char="ý"/>
            </a:pPr>
            <a:r>
              <a:rPr lang="en-US" sz="440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Các</a:t>
            </a:r>
            <a:r>
              <a:rPr lang="en-US" sz="440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thành</a:t>
            </a:r>
            <a:r>
              <a:rPr lang="en-US" sz="440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viên:</a:t>
            </a:r>
            <a:endParaRPr lang="en-US" sz="440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marL="596900" indent="-514350">
              <a:buFont typeface="+mj-lt"/>
              <a:buAutoNum type="arabicPeriod"/>
            </a:pPr>
            <a:r>
              <a:rPr lang="en-US" err="1" smtClean="0"/>
              <a:t>Trương</a:t>
            </a:r>
            <a:r>
              <a:rPr lang="en-US" smtClean="0"/>
              <a:t> </a:t>
            </a:r>
            <a:r>
              <a:rPr lang="en-US" err="1" smtClean="0"/>
              <a:t>Phát</a:t>
            </a:r>
            <a:r>
              <a:rPr lang="en-US" smtClean="0"/>
              <a:t> </a:t>
            </a:r>
            <a:r>
              <a:rPr lang="en-US" err="1" smtClean="0"/>
              <a:t>Lộc</a:t>
            </a:r>
            <a:endParaRPr lang="en-US" smtClean="0"/>
          </a:p>
          <a:p>
            <a:pPr marL="596900" indent="-514350">
              <a:buFont typeface="+mj-lt"/>
              <a:buAutoNum type="arabicPeriod"/>
            </a:pPr>
            <a:r>
              <a:rPr lang="en-US" err="1" smtClean="0"/>
              <a:t>Nguyễn</a:t>
            </a:r>
            <a:r>
              <a:rPr lang="en-US" smtClean="0"/>
              <a:t> </a:t>
            </a:r>
            <a:r>
              <a:rPr lang="en-US" err="1" smtClean="0"/>
              <a:t>Thị</a:t>
            </a:r>
            <a:r>
              <a:rPr lang="en-US" smtClean="0"/>
              <a:t> </a:t>
            </a:r>
            <a:r>
              <a:rPr lang="en-US" err="1" smtClean="0"/>
              <a:t>Thùy</a:t>
            </a:r>
            <a:r>
              <a:rPr lang="en-US" smtClean="0"/>
              <a:t> </a:t>
            </a:r>
            <a:r>
              <a:rPr lang="en-US" err="1" smtClean="0"/>
              <a:t>Trang</a:t>
            </a:r>
            <a:endParaRPr lang="en-US" smtClean="0"/>
          </a:p>
          <a:p>
            <a:pPr marL="596900" indent="-514350">
              <a:buFont typeface="+mj-lt"/>
              <a:buAutoNum type="arabicPeriod"/>
            </a:pPr>
            <a:r>
              <a:rPr lang="en-US" err="1" smtClean="0"/>
              <a:t>Nguyễn</a:t>
            </a:r>
            <a:r>
              <a:rPr lang="en-US" smtClean="0"/>
              <a:t> </a:t>
            </a:r>
            <a:r>
              <a:rPr lang="en-US" err="1" smtClean="0"/>
              <a:t>Hữu</a:t>
            </a:r>
            <a:r>
              <a:rPr lang="en-US" smtClean="0"/>
              <a:t> </a:t>
            </a:r>
            <a:r>
              <a:rPr lang="en-US" err="1" smtClean="0"/>
              <a:t>Nhân</a:t>
            </a:r>
            <a:endParaRPr lang="en-US" smtClean="0"/>
          </a:p>
          <a:p>
            <a:pPr marL="596900" indent="-514350">
              <a:buFont typeface="+mj-lt"/>
              <a:buAutoNum type="arabicPeriod"/>
            </a:pPr>
            <a:r>
              <a:rPr lang="en-US" err="1" smtClean="0"/>
              <a:t>Võ</a:t>
            </a:r>
            <a:r>
              <a:rPr lang="en-US" smtClean="0"/>
              <a:t> </a:t>
            </a:r>
            <a:r>
              <a:rPr lang="en-US" err="1" smtClean="0"/>
              <a:t>Thị</a:t>
            </a:r>
            <a:r>
              <a:rPr lang="en-US" smtClean="0"/>
              <a:t> </a:t>
            </a:r>
            <a:r>
              <a:rPr lang="en-US" err="1" smtClean="0"/>
              <a:t>Hậu</a:t>
            </a:r>
            <a:endParaRPr lang="en-US" smtClean="0"/>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5400" b="1">
                <a:latin typeface="Times New Roman" panose="02020603050405020304" pitchFamily="18" charset="0"/>
              </a:rPr>
              <a:t>Giới thiệu</a:t>
            </a:r>
            <a:endParaRPr lang="en-US" sz="5400" b="1">
              <a:latin typeface="Times New Roman" panose="02020603050405020304" pitchFamily="18" charset="0"/>
            </a:endParaRPr>
          </a:p>
        </p:txBody>
      </p:sp>
      <p:sp>
        <p:nvSpPr>
          <p:cNvPr id="7" name="Content Placeholder 6"/>
          <p:cNvSpPr>
            <a:spLocks noGrp="1"/>
          </p:cNvSpPr>
          <p:nvPr>
            <p:ph sz="quarter" idx="1"/>
          </p:nvPr>
        </p:nvSpPr>
        <p:spPr>
          <a:xfrm>
            <a:off x="457200" y="1296670"/>
            <a:ext cx="8229600" cy="4935855"/>
          </a:xfrm>
        </p:spPr>
        <p:txBody>
          <a:bodyPr>
            <a:normAutofit/>
          </a:bodyPr>
          <a:lstStyle/>
          <a:p>
            <a:pPr marL="681355" indent="-571500">
              <a:buFont typeface="+mj-lt"/>
              <a:buAutoNum type="romanUcPeriod"/>
            </a:pPr>
            <a:r>
              <a:rPr lang="en-US" sz="2400" b="1" err="1">
                <a:latin typeface="Times New Roman" panose="02020603050405020304" pitchFamily="18" charset="0"/>
              </a:rPr>
              <a:t>Yêu</a:t>
            </a:r>
            <a:r>
              <a:rPr lang="en-US" sz="2400" b="1">
                <a:latin typeface="Times New Roman" panose="02020603050405020304" pitchFamily="18" charset="0"/>
              </a:rPr>
              <a:t> </a:t>
            </a:r>
            <a:r>
              <a:rPr lang="en-US" sz="2400" b="1" err="1">
                <a:latin typeface="Times New Roman" panose="02020603050405020304" pitchFamily="18" charset="0"/>
              </a:rPr>
              <a:t>cầu</a:t>
            </a:r>
            <a:r>
              <a:rPr lang="en-US" sz="2400" b="1">
                <a:latin typeface="Times New Roman" panose="02020603050405020304" pitchFamily="18" charset="0"/>
              </a:rPr>
              <a:t> </a:t>
            </a:r>
            <a:r>
              <a:rPr lang="en-US" sz="2400" b="1" err="1">
                <a:latin typeface="Times New Roman" panose="02020603050405020304" pitchFamily="18" charset="0"/>
              </a:rPr>
              <a:t>đồ</a:t>
            </a:r>
            <a:r>
              <a:rPr lang="en-US" sz="2400" b="1">
                <a:latin typeface="Times New Roman" panose="02020603050405020304" pitchFamily="18" charset="0"/>
              </a:rPr>
              <a:t> </a:t>
            </a:r>
            <a:r>
              <a:rPr lang="en-US" sz="2400" b="1" err="1">
                <a:latin typeface="Times New Roman" panose="02020603050405020304" pitchFamily="18" charset="0"/>
              </a:rPr>
              <a:t>án</a:t>
            </a:r>
            <a:r>
              <a:rPr lang="en-US" sz="2400" b="1">
                <a:latin typeface="Times New Roman" panose="02020603050405020304" pitchFamily="18" charset="0"/>
              </a:rPr>
              <a:t>:</a:t>
            </a:r>
            <a:endParaRPr lang="en-US" sz="2400" b="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Yêu</a:t>
            </a:r>
            <a:r>
              <a:rPr lang="en-US" sz="2400" i="1">
                <a:latin typeface="Times New Roman" panose="02020603050405020304" pitchFamily="18" charset="0"/>
              </a:rPr>
              <a:t> </a:t>
            </a:r>
            <a:r>
              <a:rPr lang="en-US" sz="2400" i="1" err="1">
                <a:latin typeface="Times New Roman" panose="02020603050405020304" pitchFamily="18" charset="0"/>
              </a:rPr>
              <a:t>cầu</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Quy</a:t>
            </a:r>
            <a:r>
              <a:rPr lang="en-US" sz="2400" i="1">
                <a:latin typeface="Times New Roman" panose="02020603050405020304" pitchFamily="18" charset="0"/>
              </a:rPr>
              <a:t> </a:t>
            </a:r>
            <a:r>
              <a:rPr lang="en-US" sz="2400" i="1" err="1">
                <a:latin typeface="Times New Roman" panose="02020603050405020304" pitchFamily="18" charset="0"/>
              </a:rPr>
              <a:t>định</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Kết</a:t>
            </a:r>
            <a:r>
              <a:rPr lang="en-US" sz="2400" i="1">
                <a:latin typeface="Times New Roman" panose="02020603050405020304" pitchFamily="18" charset="0"/>
              </a:rPr>
              <a:t> </a:t>
            </a:r>
            <a:r>
              <a:rPr lang="en-US" sz="2400" i="1" err="1">
                <a:latin typeface="Times New Roman" panose="02020603050405020304" pitchFamily="18" charset="0"/>
              </a:rPr>
              <a:t>quả</a:t>
            </a:r>
            <a:r>
              <a:rPr lang="en-US" sz="2400" i="1">
                <a:latin typeface="Times New Roman" panose="02020603050405020304" pitchFamily="18" charset="0"/>
              </a:rPr>
              <a:t> </a:t>
            </a:r>
            <a:r>
              <a:rPr lang="en-US" sz="2400" i="1" err="1">
                <a:latin typeface="Times New Roman" panose="02020603050405020304" pitchFamily="18" charset="0"/>
              </a:rPr>
              <a:t>sinh</a:t>
            </a:r>
            <a:r>
              <a:rPr lang="en-US" sz="2400" i="1">
                <a:latin typeface="Times New Roman" panose="02020603050405020304" pitchFamily="18" charset="0"/>
              </a:rPr>
              <a:t> </a:t>
            </a:r>
            <a:r>
              <a:rPr lang="en-US" sz="2400" i="1" err="1">
                <a:latin typeface="Times New Roman" panose="02020603050405020304" pitchFamily="18" charset="0"/>
              </a:rPr>
              <a:t>viên</a:t>
            </a:r>
            <a:r>
              <a:rPr lang="en-US" sz="2400" i="1">
                <a:latin typeface="Times New Roman" panose="02020603050405020304" pitchFamily="18" charset="0"/>
              </a:rPr>
              <a:t> </a:t>
            </a:r>
            <a:r>
              <a:rPr lang="en-US" sz="2400" i="1" err="1">
                <a:latin typeface="Times New Roman" panose="02020603050405020304" pitchFamily="18" charset="0"/>
              </a:rPr>
              <a:t>cần</a:t>
            </a:r>
            <a:r>
              <a:rPr lang="en-US" sz="2400" i="1">
                <a:latin typeface="Times New Roman" panose="02020603050405020304" pitchFamily="18" charset="0"/>
              </a:rPr>
              <a:t> </a:t>
            </a:r>
            <a:r>
              <a:rPr lang="en-US" sz="2400" i="1" err="1">
                <a:latin typeface="Times New Roman" panose="02020603050405020304" pitchFamily="18" charset="0"/>
              </a:rPr>
              <a:t>nộp</a:t>
            </a:r>
            <a:endParaRPr lang="en-US" sz="2400" i="1">
              <a:latin typeface="Times New Roman" panose="02020603050405020304" pitchFamily="18" charset="0"/>
            </a:endParaRPr>
          </a:p>
          <a:p>
            <a:pPr marL="681355" indent="-571500">
              <a:buFont typeface="+mj-lt"/>
              <a:buAutoNum type="romanUcPeriod" startAt="2"/>
            </a:pPr>
            <a:r>
              <a:rPr lang="en-US" sz="2400" b="1" err="1">
                <a:latin typeface="Times New Roman" panose="02020603050405020304" pitchFamily="18" charset="0"/>
              </a:rPr>
              <a:t>Quá</a:t>
            </a:r>
            <a:r>
              <a:rPr lang="en-US" sz="2400" b="1">
                <a:latin typeface="Times New Roman" panose="02020603050405020304" pitchFamily="18" charset="0"/>
              </a:rPr>
              <a:t> </a:t>
            </a:r>
            <a:r>
              <a:rPr lang="en-US" sz="2400" b="1" err="1">
                <a:latin typeface="Times New Roman" panose="02020603050405020304" pitchFamily="18" charset="0"/>
              </a:rPr>
              <a:t>trình</a:t>
            </a:r>
            <a:r>
              <a:rPr lang="en-US" sz="2400" b="1">
                <a:latin typeface="Times New Roman" panose="02020603050405020304" pitchFamily="18" charset="0"/>
              </a:rPr>
              <a:t> </a:t>
            </a:r>
            <a:r>
              <a:rPr lang="en-US" sz="2400" b="1" err="1">
                <a:latin typeface="Times New Roman" panose="02020603050405020304" pitchFamily="18" charset="0"/>
              </a:rPr>
              <a:t>thực</a:t>
            </a:r>
            <a:r>
              <a:rPr lang="en-US" sz="2400" b="1">
                <a:latin typeface="Times New Roman" panose="02020603050405020304" pitchFamily="18" charset="0"/>
              </a:rPr>
              <a:t> </a:t>
            </a:r>
            <a:r>
              <a:rPr lang="en-US" sz="2400" b="1" err="1">
                <a:latin typeface="Times New Roman" panose="02020603050405020304" pitchFamily="18" charset="0"/>
              </a:rPr>
              <a:t>hiện</a:t>
            </a:r>
            <a:r>
              <a:rPr lang="en-US" sz="2400" b="1">
                <a:latin typeface="Times New Roman" panose="02020603050405020304" pitchFamily="18" charset="0"/>
              </a:rPr>
              <a:t>:</a:t>
            </a:r>
            <a:endParaRPr lang="en-US" sz="2400" b="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Hình</a:t>
            </a:r>
            <a:r>
              <a:rPr lang="en-US" sz="2400" i="1">
                <a:latin typeface="Times New Roman" panose="02020603050405020304" pitchFamily="18" charset="0"/>
              </a:rPr>
              <a:t> </a:t>
            </a:r>
            <a:r>
              <a:rPr lang="en-US" sz="2400" i="1" err="1">
                <a:latin typeface="Times New Roman" panose="02020603050405020304" pitchFamily="18" charset="0"/>
              </a:rPr>
              <a:t>thức</a:t>
            </a:r>
            <a:r>
              <a:rPr lang="en-US" sz="2400" i="1">
                <a:latin typeface="Times New Roman" panose="02020603050405020304" pitchFamily="18" charset="0"/>
              </a:rPr>
              <a:t> </a:t>
            </a:r>
            <a:r>
              <a:rPr lang="en-US" sz="2400" i="1" err="1">
                <a:latin typeface="Times New Roman" panose="02020603050405020304" pitchFamily="18" charset="0"/>
              </a:rPr>
              <a:t>liên</a:t>
            </a:r>
            <a:r>
              <a:rPr lang="en-US" sz="2400" i="1">
                <a:latin typeface="Times New Roman" panose="02020603050405020304" pitchFamily="18" charset="0"/>
              </a:rPr>
              <a:t> </a:t>
            </a:r>
            <a:r>
              <a:rPr lang="en-US" sz="2400" i="1" err="1">
                <a:latin typeface="Times New Roman" panose="02020603050405020304" pitchFamily="18" charset="0"/>
              </a:rPr>
              <a:t>lạc</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Nội</a:t>
            </a:r>
            <a:r>
              <a:rPr lang="en-US" sz="2400" i="1">
                <a:latin typeface="Times New Roman" panose="02020603050405020304" pitchFamily="18" charset="0"/>
              </a:rPr>
              <a:t> </a:t>
            </a:r>
            <a:r>
              <a:rPr lang="en-US" sz="2400" i="1" err="1">
                <a:latin typeface="Times New Roman" panose="02020603050405020304" pitchFamily="18" charset="0"/>
              </a:rPr>
              <a:t>quy</a:t>
            </a:r>
            <a:r>
              <a:rPr lang="en-US" sz="2400" i="1">
                <a:latin typeface="Times New Roman" panose="02020603050405020304" pitchFamily="18" charset="0"/>
              </a:rPr>
              <a:t> </a:t>
            </a:r>
            <a:r>
              <a:rPr lang="en-US" sz="2400" i="1" err="1">
                <a:latin typeface="Times New Roman" panose="02020603050405020304" pitchFamily="18" charset="0"/>
              </a:rPr>
              <a:t>của</a:t>
            </a:r>
            <a:r>
              <a:rPr lang="en-US" sz="2400" i="1">
                <a:latin typeface="Times New Roman" panose="02020603050405020304" pitchFamily="18" charset="0"/>
              </a:rPr>
              <a:t> </a:t>
            </a:r>
            <a:r>
              <a:rPr lang="en-US" sz="2400" i="1" err="1">
                <a:latin typeface="Times New Roman" panose="02020603050405020304" pitchFamily="18" charset="0"/>
              </a:rPr>
              <a:t>nhóm</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Khó</a:t>
            </a:r>
            <a:r>
              <a:rPr lang="en-US" sz="2400" i="1">
                <a:latin typeface="Times New Roman" panose="02020603050405020304" pitchFamily="18" charset="0"/>
              </a:rPr>
              <a:t> </a:t>
            </a:r>
            <a:r>
              <a:rPr lang="en-US" sz="2400" i="1" err="1">
                <a:latin typeface="Times New Roman" panose="02020603050405020304" pitchFamily="18" charset="0"/>
              </a:rPr>
              <a:t>khăn</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Mục</a:t>
            </a:r>
            <a:r>
              <a:rPr lang="en-US" sz="2400" i="1">
                <a:latin typeface="Times New Roman" panose="02020603050405020304" pitchFamily="18" charset="0"/>
              </a:rPr>
              <a:t> </a:t>
            </a:r>
            <a:r>
              <a:rPr lang="en-US" sz="2400" i="1" err="1">
                <a:latin typeface="Times New Roman" panose="02020603050405020304" pitchFamily="18" charset="0"/>
              </a:rPr>
              <a:t>tiêu</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Nhận</a:t>
            </a:r>
            <a:r>
              <a:rPr lang="en-US" sz="2400" i="1">
                <a:latin typeface="Times New Roman" panose="02020603050405020304" pitchFamily="18" charset="0"/>
              </a:rPr>
              <a:t> </a:t>
            </a:r>
            <a:r>
              <a:rPr lang="en-US" sz="2400" i="1" err="1">
                <a:latin typeface="Times New Roman" panose="02020603050405020304" pitchFamily="18" charset="0"/>
              </a:rPr>
              <a:t>xét</a:t>
            </a:r>
            <a:r>
              <a:rPr lang="en-US" sz="2400" i="1">
                <a:latin typeface="Times New Roman" panose="02020603050405020304" pitchFamily="18" charset="0"/>
              </a:rPr>
              <a:t> </a:t>
            </a:r>
            <a:r>
              <a:rPr lang="en-US" sz="2400" i="1" err="1">
                <a:latin typeface="Times New Roman" panose="02020603050405020304" pitchFamily="18" charset="0"/>
              </a:rPr>
              <a:t>và</a:t>
            </a:r>
            <a:r>
              <a:rPr lang="en-US" sz="2400" i="1">
                <a:latin typeface="Times New Roman" panose="02020603050405020304" pitchFamily="18" charset="0"/>
              </a:rPr>
              <a:t> </a:t>
            </a:r>
            <a:r>
              <a:rPr lang="en-US" sz="2400" i="1" err="1">
                <a:latin typeface="Times New Roman" panose="02020603050405020304" pitchFamily="18" charset="0"/>
              </a:rPr>
              <a:t>đánh</a:t>
            </a:r>
            <a:r>
              <a:rPr lang="en-US" sz="2400" i="1">
                <a:latin typeface="Times New Roman" panose="02020603050405020304" pitchFamily="18" charset="0"/>
              </a:rPr>
              <a:t> </a:t>
            </a:r>
            <a:r>
              <a:rPr lang="en-US" sz="2400" i="1" err="1">
                <a:latin typeface="Times New Roman" panose="02020603050405020304" pitchFamily="18" charset="0"/>
              </a:rPr>
              <a:t>giá</a:t>
            </a:r>
            <a:r>
              <a:rPr lang="en-US" sz="2400" i="1">
                <a:latin typeface="Times New Roman" panose="02020603050405020304" pitchFamily="18" charset="0"/>
              </a:rPr>
              <a:t> </a:t>
            </a:r>
            <a:r>
              <a:rPr lang="en-US" sz="2400" i="1" err="1">
                <a:latin typeface="Times New Roman" panose="02020603050405020304" pitchFamily="18" charset="0"/>
              </a:rPr>
              <a:t>cho</a:t>
            </a:r>
            <a:r>
              <a:rPr lang="en-US" sz="2400" i="1">
                <a:latin typeface="Times New Roman" panose="02020603050405020304" pitchFamily="18" charset="0"/>
              </a:rPr>
              <a:t> </a:t>
            </a:r>
            <a:r>
              <a:rPr lang="en-US" sz="2400" i="1" err="1">
                <a:latin typeface="Times New Roman" panose="02020603050405020304" pitchFamily="18" charset="0"/>
              </a:rPr>
              <a:t>kết</a:t>
            </a:r>
            <a:r>
              <a:rPr lang="en-US" sz="2400" i="1">
                <a:latin typeface="Times New Roman" panose="02020603050405020304" pitchFamily="18" charset="0"/>
              </a:rPr>
              <a:t> </a:t>
            </a:r>
            <a:r>
              <a:rPr lang="en-US" sz="2400" i="1" err="1">
                <a:latin typeface="Times New Roman" panose="02020603050405020304" pitchFamily="18" charset="0"/>
              </a:rPr>
              <a:t>quả</a:t>
            </a:r>
            <a:r>
              <a:rPr lang="en-US" sz="2400" i="1">
                <a:latin typeface="Times New Roman" panose="02020603050405020304" pitchFamily="18" charset="0"/>
              </a:rPr>
              <a:t> </a:t>
            </a:r>
            <a:r>
              <a:rPr lang="en-US" sz="2400" i="1" err="1">
                <a:latin typeface="Times New Roman" panose="02020603050405020304" pitchFamily="18" charset="0"/>
              </a:rPr>
              <a:t>của</a:t>
            </a:r>
            <a:r>
              <a:rPr lang="en-US" sz="2400" i="1">
                <a:latin typeface="Times New Roman" panose="02020603050405020304" pitchFamily="18" charset="0"/>
              </a:rPr>
              <a:t> </a:t>
            </a:r>
            <a:r>
              <a:rPr lang="en-US" sz="2400" i="1" err="1">
                <a:latin typeface="Times New Roman" panose="02020603050405020304" pitchFamily="18" charset="0"/>
              </a:rPr>
              <a:t>các</a:t>
            </a:r>
            <a:r>
              <a:rPr lang="en-US" sz="2400" i="1">
                <a:latin typeface="Times New Roman" panose="02020603050405020304" pitchFamily="18" charset="0"/>
              </a:rPr>
              <a:t> </a:t>
            </a:r>
            <a:r>
              <a:rPr lang="en-US" sz="2400" i="1" err="1">
                <a:latin typeface="Times New Roman" panose="02020603050405020304" pitchFamily="18" charset="0"/>
              </a:rPr>
              <a:t>thành</a:t>
            </a:r>
            <a:r>
              <a:rPr lang="en-US" sz="2400" i="1">
                <a:latin typeface="Times New Roman" panose="02020603050405020304" pitchFamily="18" charset="0"/>
              </a:rPr>
              <a:t> </a:t>
            </a:r>
            <a:r>
              <a:rPr lang="en-US" sz="2400" i="1" err="1">
                <a:latin typeface="Times New Roman" panose="02020603050405020304" pitchFamily="18" charset="0"/>
              </a:rPr>
              <a:t>viên</a:t>
            </a:r>
            <a:endParaRPr lang="en-US" sz="2400" i="1">
              <a:latin typeface="Times New Roman" panose="02020603050405020304" pitchFamily="18" charset="0"/>
            </a:endParaRPr>
          </a:p>
          <a:p>
            <a:pPr marL="681355" indent="-571500">
              <a:buFont typeface="+mj-lt"/>
              <a:buAutoNum type="romanUcPeriod" startAt="2"/>
            </a:pPr>
            <a:endParaRPr lang="en-US" sz="2400">
              <a:latin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2084705"/>
          </a:xfrm>
        </p:spPr>
        <p:txBody>
          <a:bodyPr>
            <a:normAutofit/>
          </a:bodyPr>
          <a:lstStyle/>
          <a:p>
            <a:pPr algn="ctr"/>
            <a:r>
              <a:rPr lang="en-US" sz="4000" err="1" smtClean="0">
                <a:solidFill>
                  <a:schemeClr val="tx1"/>
                </a:solidFill>
                <a:latin typeface="Times New Roman" panose="02020603050405020304" pitchFamily="18" charset="0"/>
                <a:cs typeface="Times New Roman" panose="02020603050405020304" pitchFamily="18" charset="0"/>
              </a:rPr>
              <a:t>Đồ</a:t>
            </a:r>
            <a:r>
              <a:rPr lang="en-US" sz="4000" smtClean="0">
                <a:solidFill>
                  <a:schemeClr val="tx1"/>
                </a:solidFill>
                <a:latin typeface="Times New Roman" panose="02020603050405020304" pitchFamily="18" charset="0"/>
                <a:cs typeface="Times New Roman" panose="02020603050405020304" pitchFamily="18" charset="0"/>
              </a:rPr>
              <a:t> </a:t>
            </a:r>
            <a:r>
              <a:rPr lang="en-US" sz="4000" err="1" smtClean="0">
                <a:solidFill>
                  <a:schemeClr val="tx1"/>
                </a:solidFill>
                <a:latin typeface="Times New Roman" panose="02020603050405020304" pitchFamily="18" charset="0"/>
                <a:cs typeface="Times New Roman" panose="02020603050405020304" pitchFamily="18" charset="0"/>
              </a:rPr>
              <a:t>án</a:t>
            </a:r>
            <a:r>
              <a:rPr lang="en-US" sz="4000" smtClean="0">
                <a:solidFill>
                  <a:schemeClr val="tx1"/>
                </a:solidFill>
                <a:latin typeface="Times New Roman" panose="02020603050405020304" pitchFamily="18" charset="0"/>
                <a:cs typeface="Times New Roman" panose="02020603050405020304" pitchFamily="18" charset="0"/>
              </a:rPr>
              <a:t> 1:</a:t>
            </a:r>
            <a:br>
              <a:rPr lang="en-US" sz="4000" smtClean="0">
                <a:solidFill>
                  <a:schemeClr val="tx1"/>
                </a:solidFill>
                <a:latin typeface="Times New Roman" panose="02020603050405020304" pitchFamily="18" charset="0"/>
                <a:cs typeface="Times New Roman" panose="02020603050405020304" pitchFamily="18" charset="0"/>
              </a:rPr>
            </a:br>
            <a:r>
              <a:rPr lang="en-US" sz="4000" smtClean="0">
                <a:solidFill>
                  <a:schemeClr val="tx1"/>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Lên</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kế</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hoạch</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để</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thực</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hiện</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ước</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mơ</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nghề</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nghiệp</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của</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bản</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thân</a:t>
            </a:r>
            <a:endParaRPr lang="en-US" sz="4000" err="1" smtClean="0">
              <a:solidFill>
                <a:srgbClr val="A33FAF"/>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1"/>
          <a:stretch>
            <a:fillRect/>
          </a:stretch>
        </p:blipFill>
        <p:spPr>
          <a:xfrm>
            <a:off x="685800" y="2362200"/>
            <a:ext cx="7467600" cy="3743462"/>
          </a:xfrm>
          <a:prstGeom prst="rect">
            <a:avLst/>
          </a:prstGeom>
        </p:spPr>
      </p:pic>
      <p:sp>
        <p:nvSpPr>
          <p:cNvPr id="3" name="Slide Number Placeholder 2"/>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UcPeriod"/>
            </a:pPr>
            <a:r>
              <a:rPr lang="en-US" sz="3200" b="1" err="1" smtClean="0">
                <a:solidFill>
                  <a:schemeClr val="tx1"/>
                </a:solidFill>
                <a:latin typeface="Times New Roman" panose="02020603050405020304" pitchFamily="18" charset="0"/>
                <a:cs typeface="Times New Roman" panose="02020603050405020304" pitchFamily="18" charset="0"/>
              </a:rPr>
              <a:t>Yêu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cầu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đồ</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án</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852930"/>
            <a:ext cx="8229600" cy="2738120"/>
          </a:xfrm>
        </p:spPr>
        <p:txBody>
          <a:bodyPr>
            <a:normAutofit/>
          </a:bodyPr>
          <a:lstStyle/>
          <a:p>
            <a:pPr marL="596900" indent="-514350" algn="just">
              <a:buFont typeface="+mj-lt"/>
              <a:buAutoNum type="arabicPeriod"/>
            </a:pPr>
            <a:r>
              <a:rPr lang="en-US" sz="2600" i="1" smtClean="0">
                <a:latin typeface="Times New Roman" panose="02020603050405020304" pitchFamily="18" charset="0"/>
                <a:cs typeface="Times New Roman" panose="02020603050405020304" pitchFamily="18" charset="0"/>
              </a:rPr>
              <a:t>Yêu cầu </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82550" indent="0" algn="l">
              <a:buNone/>
            </a:pPr>
            <a:r>
              <a:rPr lang="en-US" sz="2600" err="1" smtClean="0">
                <a:latin typeface="Times New Roman" panose="02020603050405020304" pitchFamily="18" charset="0"/>
                <a:cs typeface="Times New Roman" panose="02020603050405020304" pitchFamily="18" charset="0"/>
              </a:rPr>
              <a:t>-	Nhóm</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gồm</a:t>
            </a:r>
            <a:r>
              <a:rPr lang="en-US" sz="2600" smtClean="0">
                <a:latin typeface="Times New Roman" panose="02020603050405020304" pitchFamily="18" charset="0"/>
                <a:cs typeface="Times New Roman" panose="02020603050405020304" pitchFamily="18" charset="0"/>
              </a:rPr>
              <a:t> 3-5 </a:t>
            </a:r>
            <a:r>
              <a:rPr lang="en-US" sz="2600" err="1" smtClean="0">
                <a:latin typeface="Times New Roman" panose="02020603050405020304" pitchFamily="18" charset="0"/>
                <a:cs typeface="Times New Roman" panose="02020603050405020304" pitchFamily="18" charset="0"/>
              </a:rPr>
              <a:t>sinh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viên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thực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hiện</a:t>
            </a:r>
            <a:r>
              <a:rPr lang="en-US" sz="2600" smtClean="0">
                <a:latin typeface="Times New Roman" panose="02020603050405020304" pitchFamily="18" charset="0"/>
                <a:cs typeface="Times New Roman" panose="02020603050405020304" pitchFamily="18" charset="0"/>
              </a:rPr>
              <a:t> quay </a:t>
            </a:r>
            <a:r>
              <a:rPr lang="en-US" sz="2600" err="1" smtClean="0">
                <a:latin typeface="Times New Roman" panose="02020603050405020304" pitchFamily="18" charset="0"/>
                <a:cs typeface="Times New Roman" panose="02020603050405020304" pitchFamily="18" charset="0"/>
              </a:rPr>
              <a:t>một</a:t>
            </a:r>
            <a:r>
              <a:rPr lang="en-US" sz="2600" smtClean="0">
                <a:latin typeface="Times New Roman" panose="02020603050405020304" pitchFamily="18" charset="0"/>
                <a:cs typeface="Times New Roman" panose="02020603050405020304" pitchFamily="18" charset="0"/>
              </a:rPr>
              <a:t> Video Clip </a:t>
            </a:r>
            <a:r>
              <a:rPr lang="en-US" sz="2600" err="1" smtClean="0">
                <a:latin typeface="Times New Roman" panose="02020603050405020304" pitchFamily="18" charset="0"/>
                <a:cs typeface="Times New Roman" panose="02020603050405020304" pitchFamily="18" charset="0"/>
              </a:rPr>
              <a:t>nói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về</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kế</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hoạch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thực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hiện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ước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mơ</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nghề</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nghiệp</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của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bản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thân</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82550" indent="0" algn="just">
              <a:buFont typeface="+mj-lt"/>
              <a:buNone/>
            </a:pPr>
            <a:endParaRPr lang="en-US" sz="2600" smtClean="0">
              <a:latin typeface="Times New Roman" panose="02020603050405020304" pitchFamily="18" charset="0"/>
              <a:cs typeface="Times New Roman" panose="02020603050405020304" pitchFamily="18" charset="0"/>
            </a:endParaRPr>
          </a:p>
          <a:p>
            <a:pPr marL="596900" indent="-514350" algn="just">
              <a:buNone/>
            </a:pPr>
            <a:endParaRPr lang="en-US" sz="2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UcPeriod"/>
            </a:pPr>
            <a:r>
              <a:rPr lang="en-US" sz="3200" b="1" err="1" smtClean="0">
                <a:solidFill>
                  <a:schemeClr val="tx1"/>
                </a:solidFill>
                <a:latin typeface="Times New Roman" panose="02020603050405020304" pitchFamily="18" charset="0"/>
                <a:cs typeface="Times New Roman" panose="02020603050405020304" pitchFamily="18" charset="0"/>
              </a:rPr>
              <a:t>Yêu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cầu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đồ</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án</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82550" indent="0" algn="just">
              <a:buFont typeface="+mj-lt"/>
              <a:buNone/>
            </a:pPr>
            <a:endParaRPr lang="en-US" sz="2600" smtClean="0">
              <a:latin typeface="Times New Roman" panose="02020603050405020304" pitchFamily="18" charset="0"/>
              <a:cs typeface="Times New Roman" panose="02020603050405020304" pitchFamily="18" charset="0"/>
            </a:endParaRPr>
          </a:p>
          <a:p>
            <a:pPr marL="596900" indent="-514350" algn="just">
              <a:buFont typeface="+mj-lt"/>
              <a:buAutoNum type="arabicPeriod" startAt="2"/>
            </a:pPr>
            <a:r>
              <a:rPr lang="en-US" sz="2600" i="1" smtClean="0">
                <a:latin typeface="Times New Roman" panose="02020603050405020304" pitchFamily="18" charset="0"/>
                <a:cs typeface="Times New Roman" panose="02020603050405020304" pitchFamily="18" charset="0"/>
              </a:rPr>
              <a:t>Qui </a:t>
            </a:r>
            <a:r>
              <a:rPr lang="en-US" sz="2600" i="1" err="1" smtClean="0">
                <a:latin typeface="Times New Roman" panose="02020603050405020304" pitchFamily="18" charset="0"/>
                <a:cs typeface="Times New Roman" panose="02020603050405020304" pitchFamily="18" charset="0"/>
              </a:rPr>
              <a:t>định </a:t>
            </a:r>
            <a:r>
              <a:rPr lang="en-US" sz="2600" i="1" smtClean="0">
                <a:latin typeface="Times New Roman" panose="02020603050405020304" pitchFamily="18" charset="0"/>
                <a:cs typeface="Times New Roman" panose="02020603050405020304" pitchFamily="18" charset="0"/>
              </a:rPr>
              <a:t>:</a:t>
            </a:r>
            <a:endParaRPr lang="en-US" sz="2600" i="1"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smtClean="0">
                <a:latin typeface="Times New Roman" panose="02020603050405020304" pitchFamily="18" charset="0"/>
                <a:cs typeface="Times New Roman" panose="02020603050405020304" pitchFamily="18" charset="0"/>
              </a:rPr>
              <a:t>Clip </a:t>
            </a:r>
            <a:r>
              <a:rPr lang="en-US" sz="2600" err="1" smtClean="0">
                <a:latin typeface="Times New Roman" panose="02020603050405020304" pitchFamily="18" charset="0"/>
                <a:cs typeface="Times New Roman" panose="02020603050405020304" pitchFamily="18" charset="0"/>
              </a:rPr>
              <a:t>phải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có</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phần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tự</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giới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thiệu</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của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các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sinh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viên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trong</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nhóm</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và</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được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đưa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lên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mạng</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youtube</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Độ</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dài</a:t>
            </a:r>
            <a:r>
              <a:rPr lang="en-US" sz="2600" smtClean="0">
                <a:latin typeface="Times New Roman" panose="02020603050405020304" pitchFamily="18" charset="0"/>
                <a:cs typeface="Times New Roman" panose="02020603050405020304" pitchFamily="18" charset="0"/>
              </a:rPr>
              <a:t> clip </a:t>
            </a:r>
            <a:r>
              <a:rPr lang="en-US" sz="2600" err="1" smtClean="0">
                <a:latin typeface="Times New Roman" panose="02020603050405020304" pitchFamily="18" charset="0"/>
                <a:cs typeface="Times New Roman" panose="02020603050405020304" pitchFamily="18" charset="0"/>
              </a:rPr>
              <a:t>từ</a:t>
            </a:r>
            <a:r>
              <a:rPr lang="en-US" sz="2600" smtClean="0">
                <a:latin typeface="Times New Roman" panose="02020603050405020304" pitchFamily="18" charset="0"/>
                <a:cs typeface="Times New Roman" panose="02020603050405020304" pitchFamily="18" charset="0"/>
              </a:rPr>
              <a:t> 4-6 </a:t>
            </a:r>
            <a:r>
              <a:rPr lang="en-US" sz="2600" err="1" smtClean="0">
                <a:latin typeface="Times New Roman" panose="02020603050405020304" pitchFamily="18" charset="0"/>
                <a:cs typeface="Times New Roman" panose="02020603050405020304" pitchFamily="18" charset="0"/>
              </a:rPr>
              <a:t>phút</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Tải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lên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youtube</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theo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tiến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độ</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quy</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định</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596900" indent="-514350" algn="just">
              <a:buNone/>
            </a:pPr>
            <a:endParaRPr lang="en-US" sz="2600" smtClean="0">
              <a:latin typeface="Times New Roman" panose="02020603050405020304" pitchFamily="18" charset="0"/>
              <a:cs typeface="Times New Roman" panose="02020603050405020304" pitchFamily="18" charset="0"/>
            </a:endParaRPr>
          </a:p>
          <a:p>
            <a:pPr marL="596900" indent="-514350" algn="just">
              <a:buNone/>
            </a:pPr>
            <a:endParaRPr lang="en-US" sz="2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normAutofit/>
          </a:bodyPr>
          <a:lstStyle/>
          <a:p>
            <a:pPr marL="857250" indent="-857250">
              <a:buFont typeface="+mj-lt"/>
              <a:buAutoNum type="romanUcPeriod"/>
            </a:pPr>
            <a:r>
              <a:rPr lang="en-US" sz="3200" b="1" err="1" smtClean="0">
                <a:solidFill>
                  <a:schemeClr val="tx1"/>
                </a:solidFill>
                <a:latin typeface="Times New Roman" panose="02020603050405020304" pitchFamily="18" charset="0"/>
                <a:cs typeface="Times New Roman" panose="02020603050405020304" pitchFamily="18" charset="0"/>
              </a:rPr>
              <a:t>Yêu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cầu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đồ</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án</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879600"/>
            <a:ext cx="8564880" cy="3606800"/>
          </a:xfrm>
        </p:spPr>
        <p:txBody>
          <a:bodyPr>
            <a:normAutofit/>
          </a:bodyPr>
          <a:lstStyle/>
          <a:p>
            <a:pPr marL="596900" lvl="0" indent="-514350">
              <a:buFont typeface="+mj-lt"/>
              <a:buAutoNum type="arabicPeriod" startAt="3"/>
            </a:pPr>
            <a:r>
              <a:rPr lang="en-US" sz="2600" i="1" err="1" smtClean="0">
                <a:latin typeface="Times New Roman" panose="02020603050405020304" pitchFamily="18" charset="0"/>
                <a:cs typeface="Times New Roman" panose="02020603050405020304" pitchFamily="18" charset="0"/>
              </a:rPr>
              <a:t>Kết</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quả</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sinh</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viên</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cần</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nộp</a:t>
            </a:r>
            <a:r>
              <a:rPr lang="en-US" sz="2600" i="1" smtClean="0">
                <a:latin typeface="Times New Roman" panose="02020603050405020304" pitchFamily="18" charset="0"/>
                <a:cs typeface="Times New Roman" panose="02020603050405020304" pitchFamily="18" charset="0"/>
              </a:rPr>
              <a:t>:</a:t>
            </a:r>
            <a:endParaRPr lang="en-US" sz="2600" i="1"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Đường</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dẫn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để</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xem</a:t>
            </a:r>
            <a:r>
              <a:rPr lang="en-US" sz="2600" smtClean="0">
                <a:latin typeface="Times New Roman" panose="02020603050405020304" pitchFamily="18" charset="0"/>
                <a:cs typeface="Times New Roman" panose="02020603050405020304" pitchFamily="18" charset="0"/>
              </a:rPr>
              <a:t> video clip</a:t>
            </a:r>
            <a:endParaRPr lang="en-US" sz="260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Một</a:t>
            </a:r>
            <a:r>
              <a:rPr lang="en-US" sz="2600" smtClean="0">
                <a:latin typeface="Times New Roman" panose="02020603050405020304" pitchFamily="18" charset="0"/>
                <a:cs typeface="Times New Roman" panose="02020603050405020304" pitchFamily="18" charset="0"/>
              </a:rPr>
              <a:t> file word </a:t>
            </a:r>
            <a:r>
              <a:rPr lang="en-US" sz="2600" err="1" smtClean="0">
                <a:latin typeface="Times New Roman" panose="02020603050405020304" pitchFamily="18" charset="0"/>
                <a:cs typeface="Times New Roman" panose="02020603050405020304" pitchFamily="18" charset="0"/>
              </a:rPr>
              <a:t>báo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quá</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thực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hiện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đồ</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án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Sinh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viên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dựa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vào</a:t>
            </a:r>
            <a:r>
              <a:rPr lang="en-US" sz="2600" smtClean="0">
                <a:latin typeface="Times New Roman" panose="02020603050405020304" pitchFamily="18" charset="0"/>
                <a:cs typeface="Times New Roman" panose="02020603050405020304" pitchFamily="18" charset="0"/>
              </a:rPr>
              <a:t> rubric </a:t>
            </a:r>
            <a:r>
              <a:rPr lang="en-US" sz="2600" err="1" smtClean="0">
                <a:latin typeface="Times New Roman" panose="02020603050405020304" pitchFamily="18" charset="0"/>
                <a:cs typeface="Times New Roman" panose="02020603050405020304" pitchFamily="18" charset="0"/>
              </a:rPr>
              <a:t>đánh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giá</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để</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biết</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mình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cần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nội</a:t>
            </a:r>
            <a:r>
              <a:rPr lang="en-US" sz="2600" smtClean="0">
                <a:latin typeface="Times New Roman" panose="02020603050405020304" pitchFamily="18" charset="0"/>
                <a:cs typeface="Times New Roman" panose="02020603050405020304" pitchFamily="18" charset="0"/>
              </a:rPr>
              <a:t> dung </a:t>
            </a:r>
            <a:r>
              <a:rPr lang="en-US" sz="2600" err="1" smtClean="0">
                <a:latin typeface="Times New Roman" panose="02020603050405020304" pitchFamily="18" charset="0"/>
                <a:cs typeface="Times New Roman" panose="02020603050405020304" pitchFamily="18" charset="0"/>
              </a:rPr>
              <a:t>gì</a:t>
            </a:r>
            <a:r>
              <a:rPr lang="en-US" sz="2600" smtClean="0">
                <a:latin typeface="Times New Roman" panose="02020603050405020304" pitchFamily="18" charset="0"/>
                <a:cs typeface="Times New Roman" panose="02020603050405020304" pitchFamily="18" charset="0"/>
              </a:rPr>
              <a:t> )</a:t>
            </a:r>
            <a:endParaRPr lang="en-US" sz="260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Một</a:t>
            </a:r>
            <a:r>
              <a:rPr lang="en-US" sz="2600" smtClean="0">
                <a:latin typeface="Times New Roman" panose="02020603050405020304" pitchFamily="18" charset="0"/>
                <a:cs typeface="Times New Roman" panose="02020603050405020304" pitchFamily="18" charset="0"/>
              </a:rPr>
              <a:t> file </a:t>
            </a:r>
            <a:r>
              <a:rPr lang="en-US" sz="2600" err="1" smtClean="0">
                <a:latin typeface="Times New Roman" panose="02020603050405020304" pitchFamily="18" charset="0"/>
                <a:cs typeface="Times New Roman" panose="02020603050405020304" pitchFamily="18" charset="0"/>
              </a:rPr>
              <a:t>powerpoint</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bày</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đồ</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án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bày</a:t>
            </a:r>
            <a:r>
              <a:rPr lang="en-US" sz="2600" smtClean="0">
                <a:latin typeface="Times New Roman" panose="02020603050405020304" pitchFamily="18" charset="0"/>
                <a:cs typeface="Times New Roman" panose="02020603050405020304" pitchFamily="18" charset="0"/>
              </a:rPr>
              <a:t> 10 </a:t>
            </a:r>
            <a:r>
              <a:rPr lang="en-US" sz="2600" err="1" smtClean="0">
                <a:latin typeface="Times New Roman" panose="02020603050405020304" pitchFamily="18" charset="0"/>
                <a:cs typeface="Times New Roman" panose="02020603050405020304" pitchFamily="18" charset="0"/>
              </a:rPr>
              <a:t>phút</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567055" lvl="0" indent="-457200">
              <a:buFont typeface="+mj-lt"/>
              <a:buAutoNum type="arabicPeriod"/>
            </a:pPr>
            <a:r>
              <a:rPr lang="en-US" sz="3200" i="1">
                <a:latin typeface="Times New Roman" panose="02020603050405020304" pitchFamily="18" charset="0"/>
                <a:cs typeface="Times New Roman" panose="02020603050405020304" pitchFamily="18" charset="0"/>
              </a:rPr>
              <a:t>Hình thức liên lạc:</a:t>
            </a:r>
            <a:endParaRPr lang="en-US" sz="3200" i="1">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a:latin typeface="Times New Roman" panose="02020603050405020304" pitchFamily="18" charset="0"/>
                <a:cs typeface="Times New Roman" panose="02020603050405020304" pitchFamily="18" charset="0"/>
              </a:rPr>
              <a:t>Qua điện thoại</a:t>
            </a:r>
            <a:endParaRPr lang="en-US" sz="320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a:latin typeface="Times New Roman" panose="02020603050405020304" pitchFamily="18" charset="0"/>
                <a:cs typeface="Times New Roman" panose="02020603050405020304" pitchFamily="18" charset="0"/>
              </a:rPr>
              <a:t>Liên hệ trực tiếp tiếp trên lớp</a:t>
            </a:r>
            <a:endParaRPr lang="en-US" sz="320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a:latin typeface="Times New Roman" panose="02020603050405020304" pitchFamily="18" charset="0"/>
                <a:cs typeface="Times New Roman" panose="02020603050405020304" pitchFamily="18" charset="0"/>
              </a:rPr>
              <a:t>Qua Facebook, Zalo,…</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3658</Words>
  <Application>WPS Presentation</Application>
  <PresentationFormat>On-screen Show (4:3)</PresentationFormat>
  <Paragraphs>204</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Wingdings</vt:lpstr>
      <vt:lpstr>Wingdings 2</vt:lpstr>
      <vt:lpstr>Times New Roman</vt:lpstr>
      <vt:lpstr>Webdings</vt:lpstr>
      <vt:lpstr>Wingdings</vt:lpstr>
      <vt:lpstr>Century Schoolbook</vt:lpstr>
      <vt:lpstr>Segoe Print</vt:lpstr>
      <vt:lpstr>Microsoft YaHei</vt:lpstr>
      <vt:lpstr/>
      <vt:lpstr>Arial Unicode MS</vt:lpstr>
      <vt:lpstr>Calibri</vt:lpstr>
      <vt:lpstr>Oriel</vt:lpstr>
      <vt:lpstr>TRƯỜNG CAO ĐẲNG CÔNG NGHỆ THỦ ĐỨC KHOA CÔNG NGHỆ THÔNG TIN</vt:lpstr>
      <vt:lpstr>Đồ án: Nhập môn CNTT &amp; TT</vt:lpstr>
      <vt:lpstr>Nhóm bốn con sâu</vt:lpstr>
      <vt:lpstr>Giới thiệu</vt:lpstr>
      <vt:lpstr>Đồ án 1:  Lên kế hoạch để thực hiện ước mơ nghề nghiệp của bản thân</vt:lpstr>
      <vt:lpstr>Yêu cầu đồ án</vt:lpstr>
      <vt:lpstr>Yêu cầu đồ án</vt:lpstr>
      <vt:lpstr>Yêu cầu đồ án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BẢNG PHÂN CÔNG VÀ THỜI GIAN THỰC HIỆN ĐỒ ÁN</vt:lpstr>
      <vt:lpstr>Các phần mềm hỗ trợ</vt:lpstr>
      <vt:lpstr>Đường link xem video : https://youtu.be/Bfrdt1RFwpA</vt:lpstr>
      <vt:lpstr>Cảm ơn cô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KHOA CÔNG NGHỆ THÔNG TIN</dc:title>
  <dc:creator>Windows User</dc:creator>
  <cp:lastModifiedBy>USER</cp:lastModifiedBy>
  <cp:revision>31</cp:revision>
  <dcterms:created xsi:type="dcterms:W3CDTF">2017-12-02T02:24:00Z</dcterms:created>
  <dcterms:modified xsi:type="dcterms:W3CDTF">2017-12-07T06:59:52Z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