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79" r:id="rId3"/>
    <p:sldId id="271" r:id="rId4"/>
    <p:sldId id="283" r:id="rId5"/>
    <p:sldId id="284" r:id="rId6"/>
    <p:sldId id="281" r:id="rId7"/>
    <p:sldId id="287" r:id="rId8"/>
    <p:sldId id="288" r:id="rId9"/>
    <p:sldId id="291" r:id="rId10"/>
    <p:sldId id="299" r:id="rId11"/>
    <p:sldId id="300" r:id="rId12"/>
    <p:sldId id="294" r:id="rId13"/>
    <p:sldId id="301" r:id="rId14"/>
    <p:sldId id="302" r:id="rId15"/>
    <p:sldId id="298" r:id="rId16"/>
    <p:sldId id="303" r:id="rId17"/>
    <p:sldId id="306" r:id="rId18"/>
    <p:sldId id="305" r:id="rId19"/>
    <p:sldId id="307" r:id="rId20"/>
    <p:sldId id="308" r:id="rId21"/>
    <p:sldId id="309" r:id="rId22"/>
    <p:sldId id="310" r:id="rId23"/>
    <p:sldId id="290" r:id="rId24"/>
    <p:sldId id="282"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Body" id="{B9B51309-D148-4332-87C2-07BE32FBCA3B}">
          <p14:sldIdLst>
            <p14:sldId id="279"/>
            <p14:sldId id="271"/>
            <p14:sldId id="283"/>
            <p14:sldId id="284"/>
            <p14:sldId id="281"/>
            <p14:sldId id="287"/>
            <p14:sldId id="288"/>
            <p14:sldId id="291"/>
            <p14:sldId id="299"/>
            <p14:sldId id="300"/>
            <p14:sldId id="294"/>
            <p14:sldId id="301"/>
            <p14:sldId id="302"/>
            <p14:sldId id="298"/>
            <p14:sldId id="303"/>
            <p14:sldId id="306"/>
            <p14:sldId id="305"/>
            <p14:sldId id="307"/>
            <p14:sldId id="308"/>
            <p14:sldId id="309"/>
            <p14:sldId id="310"/>
          </p14:sldIdLst>
        </p14:section>
        <p14:section name="Ending" id="{2CC34DB2-6590-42C0-AD4B-A04C6060184E}">
          <p14:sldIdLst>
            <p14:sldId id="290"/>
            <p14:sldId id="282"/>
            <p14:sldId id="2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182" autoAdjust="0"/>
  </p:normalViewPr>
  <p:slideViewPr>
    <p:cSldViewPr snapToGrid="0">
      <p:cViewPr varScale="1">
        <p:scale>
          <a:sx n="66" d="100"/>
          <a:sy n="66" d="100"/>
        </p:scale>
        <p:origin x="85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6/29/2018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achine_learning" TargetMode="External"/><Relationship Id="rId7" Type="http://schemas.openxmlformats.org/officeDocument/2006/relationships/hyperlink" Target="https://en.wikipedia.org/wiki/Gradient_descent"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Euclidean_distance" TargetMode="External"/><Relationship Id="rId5" Type="http://schemas.openxmlformats.org/officeDocument/2006/relationships/hyperlink" Target="https://en.wikipedia.org/wiki/Statistical_classification" TargetMode="External"/><Relationship Id="rId4" Type="http://schemas.openxmlformats.org/officeDocument/2006/relationships/hyperlink" Target="https://en.wikipedia.org/wiki/Normalization_(statistic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transfer Deep Neural Networks for Computer Vision tasks, A lot of research about this task have been published with extremely accurate (almost like human)</a:t>
            </a:r>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504949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again, we see that, DNNs and CNNs affect on the datasets. It becomes more and more challenge with lager-scale (trends in CVRP)</a:t>
            </a:r>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1835821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the range of values of raw data varies widely, in some </a:t>
            </a:r>
            <a:r>
              <a:rPr lang="en-US" sz="1200" b="0" i="0" u="none" strike="noStrike" kern="1200" dirty="0" smtClean="0">
                <a:solidFill>
                  <a:schemeClr val="tx1"/>
                </a:solidFill>
                <a:effectLst/>
                <a:latin typeface="+mn-lt"/>
                <a:ea typeface="+mn-ea"/>
                <a:cs typeface="+mn-cs"/>
                <a:hlinkClick r:id="rId3" tooltip="Machine learning"/>
              </a:rPr>
              <a:t>machine learning</a:t>
            </a:r>
            <a:r>
              <a:rPr lang="en-US" sz="1200" b="0" i="0" kern="1200" dirty="0" smtClean="0">
                <a:solidFill>
                  <a:schemeClr val="tx1"/>
                </a:solidFill>
                <a:effectLst/>
                <a:latin typeface="+mn-lt"/>
                <a:ea typeface="+mn-ea"/>
                <a:cs typeface="+mn-cs"/>
              </a:rPr>
              <a:t> algorithms, objective functions will not work properly without </a:t>
            </a:r>
            <a:r>
              <a:rPr lang="en-US" sz="1200" b="0" i="0" u="none" strike="noStrike" kern="1200" dirty="0" smtClean="0">
                <a:solidFill>
                  <a:schemeClr val="tx1"/>
                </a:solidFill>
                <a:effectLst/>
                <a:latin typeface="+mn-lt"/>
                <a:ea typeface="+mn-ea"/>
                <a:cs typeface="+mn-cs"/>
                <a:hlinkClick r:id="rId4" tooltip="Normalization (statistics)"/>
              </a:rPr>
              <a:t>normalization</a:t>
            </a:r>
            <a:r>
              <a:rPr lang="en-US" sz="1200" b="0" i="0" kern="1200" dirty="0" smtClean="0">
                <a:solidFill>
                  <a:schemeClr val="tx1"/>
                </a:solidFill>
                <a:effectLst/>
                <a:latin typeface="+mn-lt"/>
                <a:ea typeface="+mn-ea"/>
                <a:cs typeface="+mn-cs"/>
              </a:rPr>
              <a:t>. For example, the majority of </a:t>
            </a:r>
            <a:r>
              <a:rPr lang="en-US" sz="1200" b="0" i="0" u="none" strike="noStrike" kern="1200" dirty="0" smtClean="0">
                <a:solidFill>
                  <a:schemeClr val="tx1"/>
                </a:solidFill>
                <a:effectLst/>
                <a:latin typeface="+mn-lt"/>
                <a:ea typeface="+mn-ea"/>
                <a:cs typeface="+mn-cs"/>
                <a:hlinkClick r:id="rId5" tooltip="Statistical classification"/>
              </a:rPr>
              <a:t>classifiers</a:t>
            </a:r>
            <a:r>
              <a:rPr lang="en-US" sz="1200" b="0" i="0" kern="1200" dirty="0" smtClean="0">
                <a:solidFill>
                  <a:schemeClr val="tx1"/>
                </a:solidFill>
                <a:effectLst/>
                <a:latin typeface="+mn-lt"/>
                <a:ea typeface="+mn-ea"/>
                <a:cs typeface="+mn-cs"/>
              </a:rPr>
              <a:t> calculate the distance between two points by the </a:t>
            </a:r>
            <a:r>
              <a:rPr lang="en-US" sz="1200" b="0" i="0" u="none" strike="noStrike" kern="1200" dirty="0" smtClean="0">
                <a:solidFill>
                  <a:schemeClr val="tx1"/>
                </a:solidFill>
                <a:effectLst/>
                <a:latin typeface="+mn-lt"/>
                <a:ea typeface="+mn-ea"/>
                <a:cs typeface="+mn-cs"/>
                <a:hlinkClick r:id="rId6" tooltip="Euclidean distance"/>
              </a:rPr>
              <a:t>Euclidean distance</a:t>
            </a:r>
            <a:r>
              <a:rPr lang="en-US" sz="1200" b="0" i="0" kern="1200" dirty="0" smtClean="0">
                <a:solidFill>
                  <a:schemeClr val="tx1"/>
                </a:solidFill>
                <a:effectLst/>
                <a:latin typeface="+mn-lt"/>
                <a:ea typeface="+mn-ea"/>
                <a:cs typeface="+mn-cs"/>
              </a:rPr>
              <a:t>. If one of the features has a broad range of values, the distance will be governed by this particular feature. Therefore, the range of all features should be normalized so that each feature contributes approximately proportionately to the final distance.</a:t>
            </a:r>
          </a:p>
          <a:p>
            <a:r>
              <a:rPr lang="en-US" sz="1200" b="0" i="0" kern="1200" dirty="0" smtClean="0">
                <a:solidFill>
                  <a:schemeClr val="tx1"/>
                </a:solidFill>
                <a:effectLst/>
                <a:latin typeface="+mn-lt"/>
                <a:ea typeface="+mn-ea"/>
                <a:cs typeface="+mn-cs"/>
              </a:rPr>
              <a:t>Another reason why feature scaling is applied is that </a:t>
            </a:r>
            <a:r>
              <a:rPr lang="en-US" sz="1200" b="0" i="0" u="none" strike="noStrike" kern="1200" dirty="0" smtClean="0">
                <a:solidFill>
                  <a:schemeClr val="tx1"/>
                </a:solidFill>
                <a:effectLst/>
                <a:latin typeface="+mn-lt"/>
                <a:ea typeface="+mn-ea"/>
                <a:cs typeface="+mn-cs"/>
                <a:hlinkClick r:id="rId7" tooltip="Gradient descent"/>
              </a:rPr>
              <a:t>gradient descent</a:t>
            </a:r>
            <a:r>
              <a:rPr lang="en-US" sz="1200" b="0" i="0" kern="1200" dirty="0" smtClean="0">
                <a:solidFill>
                  <a:schemeClr val="tx1"/>
                </a:solidFill>
                <a:effectLst/>
                <a:latin typeface="+mn-lt"/>
                <a:ea typeface="+mn-ea"/>
                <a:cs typeface="+mn-cs"/>
              </a:rPr>
              <a:t> converges much faster with feature scaling than without it</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3903505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342178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114942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6/29/2018</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dirty="0"/>
              <a:t>Edit Master text styles</a:t>
            </a:r>
          </a:p>
          <a:p>
            <a:pPr marL="228600" lvl="0" indent="-228600" algn="l" defTabSz="914400" rtl="0" eaLnBrk="1" latinLnBrk="0" hangingPunct="1">
              <a:lnSpc>
                <a:spcPct val="90000"/>
              </a:lnSpc>
              <a:spcBef>
                <a:spcPct val="30000"/>
              </a:spcBef>
              <a:buFont typeface="Arial" panose="020B0604020202020204" pitchFamily="34" charset="0"/>
              <a:buChar char="•"/>
            </a:pPr>
            <a:r>
              <a:rPr lang="en-US" dirty="0"/>
              <a:t>Second level</a:t>
            </a:r>
          </a:p>
          <a:p>
            <a:pPr marL="685800" lvl="1" indent="-228600" algn="l" defTabSz="914400" rtl="0" eaLnBrk="1" latinLnBrk="0" hangingPunct="1">
              <a:lnSpc>
                <a:spcPct val="90000"/>
              </a:lnSpc>
              <a:spcBef>
                <a:spcPct val="30000"/>
              </a:spcBef>
              <a:buFont typeface="Arial" panose="020B0604020202020204" pitchFamily="34" charset="0"/>
              <a:buChar char="•"/>
            </a:pPr>
            <a:r>
              <a:rPr lang="en-US" dirty="0"/>
              <a:t>Third level</a:t>
            </a:r>
          </a:p>
          <a:p>
            <a:pPr marL="1143000" lvl="2" indent="-228600" algn="l" defTabSz="914400" rtl="0" eaLnBrk="1" latinLnBrk="0" hangingPunct="1">
              <a:lnSpc>
                <a:spcPct val="90000"/>
              </a:lnSpc>
              <a:spcBef>
                <a:spcPct val="30000"/>
              </a:spcBef>
              <a:buFont typeface="Arial" panose="020B0604020202020204" pitchFamily="34" charset="0"/>
              <a:buChar char="•"/>
            </a:pPr>
            <a:r>
              <a:rPr lang="en-US" dirty="0"/>
              <a:t>Fourth level</a:t>
            </a:r>
          </a:p>
          <a:p>
            <a:pPr marL="1600200" lvl="3" indent="-228600" algn="l" defTabSz="9144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6/29/2018</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nvidia.com/en-us/self-driving-cars/ada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eceweb1.rutgers.edu/vision/gts/index.html" TargetMode="External"/><Relationship Id="rId7" Type="http://schemas.openxmlformats.org/officeDocument/2006/relationships/hyperlink" Target="mailto:14520040@gm.uit.edu.vn?subject=Feedback%20from%20Material%20Classification%20slide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hyperlink" Target="https://go.microsoft.com/fwlink/?linkid=854609" TargetMode="External"/><Relationship Id="rId4" Type="http://schemas.openxmlformats.org/officeDocument/2006/relationships/hyperlink" Target="https://github.com/truongphucanh/material-classificatio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855620" y="2777066"/>
            <a:ext cx="8953398" cy="216419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000" dirty="0" smtClean="0">
                <a:solidFill>
                  <a:schemeClr val="bg1"/>
                </a:solidFill>
                <a:latin typeface="+mj-lt"/>
              </a:rPr>
              <a:t>A combination of deep feature and handcrafted features</a:t>
            </a:r>
            <a:endParaRPr lang="vi-VN" sz="2000" dirty="0">
              <a:solidFill>
                <a:schemeClr val="bg1"/>
              </a:solidFill>
              <a:latin typeface="+mj-lt"/>
            </a:endParaRPr>
          </a:p>
        </p:txBody>
      </p:sp>
      <p:sp>
        <p:nvSpPr>
          <p:cNvPr id="2" name="Title 1"/>
          <p:cNvSpPr>
            <a:spLocks noGrp="1"/>
          </p:cNvSpPr>
          <p:nvPr>
            <p:ph type="ctrTitle"/>
          </p:nvPr>
        </p:nvSpPr>
        <p:spPr>
          <a:xfrm>
            <a:off x="838200" y="1164324"/>
            <a:ext cx="10515600" cy="2387600"/>
          </a:xfrm>
        </p:spPr>
        <p:txBody>
          <a:bodyPr anchor="ctr" anchorCtr="0">
            <a:normAutofit/>
          </a:bodyPr>
          <a:lstStyle/>
          <a:p>
            <a:r>
              <a:rPr lang="en-US" sz="4800" b="1" dirty="0">
                <a:solidFill>
                  <a:schemeClr val="bg1"/>
                </a:solidFill>
              </a:rPr>
              <a:t>Material Classification</a:t>
            </a:r>
          </a:p>
        </p:txBody>
      </p:sp>
      <p:sp>
        <p:nvSpPr>
          <p:cNvPr id="5" name="Subtitle 2">
            <a:extLst>
              <a:ext uri="{FF2B5EF4-FFF2-40B4-BE49-F238E27FC236}">
                <a16:creationId xmlns:a16="http://schemas.microsoft.com/office/drawing/2014/main" id="{6C337489-6FFA-4E70-A2B0-977A089E482B}"/>
              </a:ext>
            </a:extLst>
          </p:cNvPr>
          <p:cNvSpPr txBox="1">
            <a:spLocks/>
          </p:cNvSpPr>
          <p:nvPr/>
        </p:nvSpPr>
        <p:spPr>
          <a:xfrm>
            <a:off x="1736035" y="5817739"/>
            <a:ext cx="6344461" cy="598444"/>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400" b="1" dirty="0">
                <a:solidFill>
                  <a:schemeClr val="bg1"/>
                </a:solidFill>
                <a:latin typeface="+mj-lt"/>
              </a:rPr>
              <a:t>Computer Vision</a:t>
            </a:r>
          </a:p>
        </p:txBody>
      </p:sp>
      <p:pic>
        <p:nvPicPr>
          <p:cNvPr id="7" name="Picture 6">
            <a:extLst>
              <a:ext uri="{FF2B5EF4-FFF2-40B4-BE49-F238E27FC236}">
                <a16:creationId xmlns:a16="http://schemas.microsoft.com/office/drawing/2014/main" id="{B811B009-3645-4B25-8C77-E39A6C1E5F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620" y="5676754"/>
            <a:ext cx="880415" cy="880415"/>
          </a:xfrm>
          <a:prstGeom prst="rect">
            <a:avLst/>
          </a:prstGeom>
        </p:spPr>
      </p:pic>
      <p:sp>
        <p:nvSpPr>
          <p:cNvPr id="6" name="Subtitle 2"/>
          <p:cNvSpPr txBox="1">
            <a:spLocks/>
          </p:cNvSpPr>
          <p:nvPr/>
        </p:nvSpPr>
        <p:spPr>
          <a:xfrm>
            <a:off x="6847711" y="3602734"/>
            <a:ext cx="4506089" cy="2164195"/>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endParaRPr lang="vi-VN" sz="2400" smtClean="0">
              <a:solidFill>
                <a:schemeClr val="bg1"/>
              </a:solidFill>
              <a:latin typeface="+mj-lt"/>
            </a:endParaRPr>
          </a:p>
          <a:p>
            <a:r>
              <a:rPr lang="vi-VN" sz="2400" smtClean="0">
                <a:solidFill>
                  <a:schemeClr val="bg1"/>
                </a:solidFill>
                <a:latin typeface="+mj-lt"/>
              </a:rPr>
              <a:t>SVTH: Trương Phúc Anh – 14520040</a:t>
            </a:r>
          </a:p>
          <a:p>
            <a:r>
              <a:rPr lang="vi-VN" sz="2400" smtClean="0">
                <a:solidFill>
                  <a:schemeClr val="bg1"/>
                </a:solidFill>
                <a:latin typeface="+mj-lt"/>
              </a:rPr>
              <a:t>GVHD: Lê Đình Duy, Mai Tiến Dũng</a:t>
            </a:r>
          </a:p>
          <a:p>
            <a:endParaRPr lang="vi-VN" sz="240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Methods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Pre-fusion</a:t>
            </a:r>
            <a:endParaRPr lang="en-US" sz="16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5"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4847809" cy="409119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600"/>
                  </a:spcAft>
                  <a:buNone/>
                  <a:defRPr/>
                </a:pPr>
                <a:r>
                  <a:rPr lang="vi-VN" sz="1400" dirty="0" smtClean="0">
                    <a:latin typeface="Segoe UI" panose="020B0502040204020203" pitchFamily="34" charset="0"/>
                    <a:cs typeface="Segoe UI" panose="020B0502040204020203" pitchFamily="34" charset="0"/>
                  </a:rPr>
                  <a:t>Only 1 classifiers will be trained.</a:t>
                </a:r>
              </a:p>
              <a:p>
                <a:pPr marL="0" lvl="0" indent="0" algn="just">
                  <a:spcAft>
                    <a:spcPts val="600"/>
                  </a:spcAft>
                  <a:buNone/>
                  <a:defRPr/>
                </a:pPr>
                <a:r>
                  <a:rPr lang="vi-VN" sz="1400" dirty="0" smtClean="0">
                    <a:latin typeface="Segoe UI" panose="020B0502040204020203" pitchFamily="34" charset="0"/>
                    <a:cs typeface="Segoe UI" panose="020B0502040204020203" pitchFamily="34" charset="0"/>
                  </a:rPr>
                  <a:t>Combine all types of feature into only one features vector.</a:t>
                </a:r>
              </a:p>
              <a:p>
                <a:pPr marL="0" lvl="0" indent="0" algn="just">
                  <a:spcAft>
                    <a:spcPts val="600"/>
                  </a:spcAft>
                  <a:buNone/>
                  <a:defRPr/>
                </a:pPr>
                <a:r>
                  <a:rPr lang="vi-VN" sz="1400" b="1" dirty="0" smtClean="0">
                    <a:latin typeface="Segoe UI" panose="020B0502040204020203" pitchFamily="34" charset="0"/>
                    <a:cs typeface="Segoe UI" panose="020B0502040204020203" pitchFamily="34" charset="0"/>
                  </a:rPr>
                  <a:t>How to combine them?</a:t>
                </a: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𝐹</m:t>
                          </m:r>
                        </m:e>
                        <m:sub>
                          <m:r>
                            <a:rPr lang="en-US" sz="1400" i="1">
                              <a:latin typeface="Cambria Math" panose="02040503050406030204" pitchFamily="18" charset="0"/>
                            </a:rPr>
                            <m:t>𝑐𝑜𝑚𝑏𝑖𝑛𝑒𝑑</m:t>
                          </m:r>
                        </m:sub>
                      </m:sSub>
                      <m:r>
                        <a:rPr lang="vi-VN" sz="1400" i="1">
                          <a:latin typeface="Cambria Math" panose="02040503050406030204" pitchFamily="18" charset="0"/>
                        </a:rPr>
                        <m:t>=</m:t>
                      </m:r>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vi-VN" sz="1400" i="1">
                                  <a:latin typeface="Cambria Math" panose="02040503050406030204" pitchFamily="18" charset="0"/>
                                </a:rPr>
                                <m:t>𝑓</m:t>
                              </m:r>
                            </m:e>
                            <m:sub>
                              <m:r>
                                <a:rPr lang="vi-VN" sz="1400" i="1">
                                  <a:latin typeface="Cambria Math" panose="02040503050406030204" pitchFamily="18" charset="0"/>
                                </a:rPr>
                                <m:t>1</m:t>
                              </m:r>
                            </m:sub>
                            <m:sup>
                              <m:r>
                                <a:rPr lang="vi-VN" sz="1400" i="1">
                                  <a:latin typeface="Cambria Math" panose="02040503050406030204" pitchFamily="18" charset="0"/>
                                </a:rPr>
                                <m:t>1</m:t>
                              </m:r>
                            </m:sup>
                          </m:sSubSup>
                          <m:r>
                            <a:rPr lang="vi-VN" sz="1400" i="1">
                              <a:latin typeface="Cambria Math" panose="02040503050406030204" pitchFamily="18" charset="0"/>
                            </a:rPr>
                            <m:t>, </m:t>
                          </m:r>
                          <m:sSubSup>
                            <m:sSubSupPr>
                              <m:ctrlPr>
                                <a:rPr lang="en-US" sz="1400" i="1">
                                  <a:latin typeface="Cambria Math" panose="02040503050406030204" pitchFamily="18" charset="0"/>
                                </a:rPr>
                              </m:ctrlPr>
                            </m:sSubSupPr>
                            <m:e>
                              <m:r>
                                <a:rPr lang="vi-VN" sz="1400" i="1">
                                  <a:latin typeface="Cambria Math" panose="02040503050406030204" pitchFamily="18" charset="0"/>
                                </a:rPr>
                                <m:t>𝑓</m:t>
                              </m:r>
                            </m:e>
                            <m:sub>
                              <m:r>
                                <a:rPr lang="vi-VN" sz="1400" i="1">
                                  <a:latin typeface="Cambria Math" panose="02040503050406030204" pitchFamily="18" charset="0"/>
                                </a:rPr>
                                <m:t>2</m:t>
                              </m:r>
                            </m:sub>
                            <m:sup>
                              <m:r>
                                <a:rPr lang="vi-VN" sz="1400" i="1">
                                  <a:latin typeface="Cambria Math" panose="02040503050406030204" pitchFamily="18" charset="0"/>
                                </a:rPr>
                                <m:t>1</m:t>
                              </m:r>
                            </m:sup>
                          </m:sSubSup>
                          <m:r>
                            <a:rPr lang="vi-VN" sz="1400" i="1">
                              <a:latin typeface="Cambria Math" panose="02040503050406030204" pitchFamily="18" charset="0"/>
                            </a:rPr>
                            <m:t>, …,</m:t>
                          </m:r>
                          <m:sSubSup>
                            <m:sSubSupPr>
                              <m:ctrlPr>
                                <a:rPr lang="en-US" sz="1400" i="1">
                                  <a:latin typeface="Cambria Math" panose="02040503050406030204" pitchFamily="18" charset="0"/>
                                </a:rPr>
                              </m:ctrlPr>
                            </m:sSubSupPr>
                            <m:e>
                              <m:r>
                                <a:rPr lang="vi-VN" sz="1400" i="1">
                                  <a:latin typeface="Cambria Math" panose="02040503050406030204" pitchFamily="18" charset="0"/>
                                </a:rPr>
                                <m:t>𝑓</m:t>
                              </m:r>
                            </m:e>
                            <m:sub>
                              <m:r>
                                <a:rPr lang="vi-VN" sz="1400" i="1">
                                  <a:latin typeface="Cambria Math" panose="02040503050406030204" pitchFamily="18" charset="0"/>
                                </a:rPr>
                                <m:t>𝑛</m:t>
                              </m:r>
                            </m:sub>
                            <m:sup>
                              <m:r>
                                <a:rPr lang="vi-VN" sz="1400" i="1">
                                  <a:latin typeface="Cambria Math" panose="02040503050406030204" pitchFamily="18" charset="0"/>
                                </a:rPr>
                                <m:t>1</m:t>
                              </m:r>
                            </m:sup>
                          </m:sSubSup>
                          <m:r>
                            <a:rPr lang="vi-VN" sz="1400" i="1">
                              <a:latin typeface="Cambria Math" panose="02040503050406030204" pitchFamily="18" charset="0"/>
                            </a:rPr>
                            <m:t>, </m:t>
                          </m:r>
                          <m:sSubSup>
                            <m:sSubSupPr>
                              <m:ctrlPr>
                                <a:rPr lang="en-US" sz="1400" i="1">
                                  <a:latin typeface="Cambria Math" panose="02040503050406030204" pitchFamily="18" charset="0"/>
                                </a:rPr>
                              </m:ctrlPr>
                            </m:sSubSupPr>
                            <m:e>
                              <m:r>
                                <a:rPr lang="vi-VN" sz="1400" i="1">
                                  <a:latin typeface="Cambria Math" panose="02040503050406030204" pitchFamily="18" charset="0"/>
                                </a:rPr>
                                <m:t>𝑓</m:t>
                              </m:r>
                            </m:e>
                            <m:sub>
                              <m:r>
                                <a:rPr lang="vi-VN" sz="1400" i="1">
                                  <a:latin typeface="Cambria Math" panose="02040503050406030204" pitchFamily="18" charset="0"/>
                                </a:rPr>
                                <m:t>1</m:t>
                              </m:r>
                            </m:sub>
                            <m:sup>
                              <m:r>
                                <a:rPr lang="vi-VN" sz="1400" i="1">
                                  <a:latin typeface="Cambria Math" panose="02040503050406030204" pitchFamily="18" charset="0"/>
                                </a:rPr>
                                <m:t>2</m:t>
                              </m:r>
                            </m:sup>
                          </m:sSubSup>
                          <m:r>
                            <a:rPr lang="vi-VN" sz="1400" i="1">
                              <a:latin typeface="Cambria Math" panose="02040503050406030204" pitchFamily="18" charset="0"/>
                            </a:rPr>
                            <m:t>,…</m:t>
                          </m:r>
                          <m:sSubSup>
                            <m:sSubSupPr>
                              <m:ctrlPr>
                                <a:rPr lang="en-US" sz="1400" i="1">
                                  <a:latin typeface="Cambria Math" panose="02040503050406030204" pitchFamily="18" charset="0"/>
                                </a:rPr>
                              </m:ctrlPr>
                            </m:sSubSupPr>
                            <m:e>
                              <m:r>
                                <a:rPr lang="vi-VN" sz="1400" i="1">
                                  <a:latin typeface="Cambria Math" panose="02040503050406030204" pitchFamily="18" charset="0"/>
                                </a:rPr>
                                <m:t>𝑓</m:t>
                              </m:r>
                            </m:e>
                            <m:sub>
                              <m:r>
                                <a:rPr lang="vi-VN" sz="1400" i="1">
                                  <a:latin typeface="Cambria Math" panose="02040503050406030204" pitchFamily="18" charset="0"/>
                                </a:rPr>
                                <m:t>𝑚</m:t>
                              </m:r>
                            </m:sub>
                            <m:sup>
                              <m:r>
                                <a:rPr lang="vi-VN" sz="1400" i="1">
                                  <a:latin typeface="Cambria Math" panose="02040503050406030204" pitchFamily="18" charset="0"/>
                                </a:rPr>
                                <m:t>2</m:t>
                              </m:r>
                            </m:sup>
                          </m:sSubSup>
                          <m:r>
                            <a:rPr lang="vi-VN" sz="1400" i="1">
                              <a:latin typeface="Cambria Math" panose="02040503050406030204" pitchFamily="18" charset="0"/>
                            </a:rPr>
                            <m:t>, </m:t>
                          </m:r>
                          <m:sSubSup>
                            <m:sSubSupPr>
                              <m:ctrlPr>
                                <a:rPr lang="en-US" sz="1400" i="1">
                                  <a:latin typeface="Cambria Math" panose="02040503050406030204" pitchFamily="18" charset="0"/>
                                </a:rPr>
                              </m:ctrlPr>
                            </m:sSubSupPr>
                            <m:e>
                              <m:r>
                                <a:rPr lang="vi-VN" sz="1400" i="1">
                                  <a:latin typeface="Cambria Math" panose="02040503050406030204" pitchFamily="18" charset="0"/>
                                </a:rPr>
                                <m:t>𝑓</m:t>
                              </m:r>
                            </m:e>
                            <m:sub>
                              <m:r>
                                <a:rPr lang="vi-VN" sz="1400" i="1">
                                  <a:latin typeface="Cambria Math" panose="02040503050406030204" pitchFamily="18" charset="0"/>
                                </a:rPr>
                                <m:t>1</m:t>
                              </m:r>
                            </m:sub>
                            <m:sup>
                              <m:r>
                                <a:rPr lang="vi-VN" sz="1400" i="1">
                                  <a:latin typeface="Cambria Math" panose="02040503050406030204" pitchFamily="18" charset="0"/>
                                </a:rPr>
                                <m:t>3</m:t>
                              </m:r>
                            </m:sup>
                          </m:sSubSup>
                          <m:r>
                            <a:rPr lang="vi-VN" sz="1400" i="1">
                              <a:latin typeface="Cambria Math" panose="02040503050406030204" pitchFamily="18" charset="0"/>
                            </a:rPr>
                            <m:t>,…,</m:t>
                          </m:r>
                          <m:sSubSup>
                            <m:sSubSupPr>
                              <m:ctrlPr>
                                <a:rPr lang="en-US" sz="1400" i="1">
                                  <a:latin typeface="Cambria Math" panose="02040503050406030204" pitchFamily="18" charset="0"/>
                                </a:rPr>
                              </m:ctrlPr>
                            </m:sSubSupPr>
                            <m:e>
                              <m:r>
                                <a:rPr lang="vi-VN" sz="1400" i="1">
                                  <a:latin typeface="Cambria Math" panose="02040503050406030204" pitchFamily="18" charset="0"/>
                                </a:rPr>
                                <m:t>𝑓</m:t>
                              </m:r>
                            </m:e>
                            <m:sub>
                              <m:r>
                                <a:rPr lang="vi-VN" sz="1400" i="1">
                                  <a:latin typeface="Cambria Math" panose="02040503050406030204" pitchFamily="18" charset="0"/>
                                </a:rPr>
                                <m:t>𝑝</m:t>
                              </m:r>
                            </m:sub>
                            <m:sup>
                              <m:r>
                                <a:rPr lang="vi-VN" sz="1400" i="1">
                                  <a:latin typeface="Cambria Math" panose="02040503050406030204" pitchFamily="18" charset="0"/>
                                </a:rPr>
                                <m:t>3</m:t>
                              </m:r>
                            </m:sup>
                          </m:sSubSup>
                        </m:e>
                      </m:d>
                    </m:oMath>
                  </m:oMathPara>
                </a14:m>
                <a:endParaRPr lang="vi-VN" sz="1400" i="1" dirty="0" smtClean="0"/>
              </a:p>
              <a:p>
                <a:pPr marL="0" lvl="0" indent="0" algn="just">
                  <a:spcAft>
                    <a:spcPts val="600"/>
                  </a:spcAft>
                  <a:buNone/>
                  <a:defRPr/>
                </a:pPr>
                <a14:m>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𝑓</m:t>
                        </m:r>
                      </m:e>
                      <m:sub>
                        <m:r>
                          <a:rPr lang="en-US" sz="1400" i="1">
                            <a:latin typeface="Cambria Math" panose="02040503050406030204" pitchFamily="18" charset="0"/>
                          </a:rPr>
                          <m:t>𝑖</m:t>
                        </m:r>
                      </m:sub>
                      <m:sup>
                        <m:r>
                          <a:rPr lang="en-US" sz="1400" i="1">
                            <a:latin typeface="Cambria Math" panose="02040503050406030204" pitchFamily="18" charset="0"/>
                          </a:rPr>
                          <m:t>𝑗</m:t>
                        </m:r>
                      </m:sup>
                    </m:sSubSup>
                  </m:oMath>
                </a14:m>
                <a:r>
                  <a:rPr lang="en-US" sz="1400" dirty="0"/>
                  <a:t> </a:t>
                </a:r>
                <a14:m>
                  <m:oMath xmlns:m="http://schemas.openxmlformats.org/officeDocument/2006/math">
                    <m:r>
                      <a:rPr lang="vi-VN" sz="1400">
                        <a:latin typeface="Cambria Math" panose="02040503050406030204" pitchFamily="18" charset="0"/>
                      </a:rPr>
                      <m:t>: </m:t>
                    </m:r>
                    <m:r>
                      <a:rPr lang="en-US" sz="1400" i="1">
                        <a:latin typeface="Cambria Math" panose="02040503050406030204" pitchFamily="18" charset="0"/>
                      </a:rPr>
                      <m:t>𝑖</m:t>
                    </m:r>
                    <m:r>
                      <a:rPr lang="vi-VN" sz="1400">
                        <a:latin typeface="Cambria Math" panose="02040503050406030204" pitchFamily="18" charset="0"/>
                      </a:rPr>
                      <m:t> </m:t>
                    </m:r>
                    <m:r>
                      <m:rPr>
                        <m:sty m:val="p"/>
                      </m:rPr>
                      <a:rPr lang="vi-VN" sz="1400">
                        <a:latin typeface="Cambria Math" panose="02040503050406030204" pitchFamily="18" charset="0"/>
                      </a:rPr>
                      <m:t>th</m:t>
                    </m:r>
                  </m:oMath>
                </a14:m>
                <a:r>
                  <a:rPr lang="vi-VN" sz="1400" dirty="0" smtClean="0"/>
                  <a:t> value</a:t>
                </a:r>
                <a:r>
                  <a:rPr lang="en-US" sz="1400" dirty="0" smtClean="0"/>
                  <a:t> </a:t>
                </a:r>
                <a:r>
                  <a:rPr lang="vi-VN" sz="1400" dirty="0"/>
                  <a:t>in </a:t>
                </a:r>
                <a14:m>
                  <m:oMath xmlns:m="http://schemas.openxmlformats.org/officeDocument/2006/math">
                    <m:r>
                      <a:rPr lang="en-US" sz="1400" i="1">
                        <a:latin typeface="Cambria Math" panose="02040503050406030204" pitchFamily="18" charset="0"/>
                      </a:rPr>
                      <m:t>𝑗</m:t>
                    </m:r>
                    <m:r>
                      <a:rPr lang="vi-VN" sz="1400" i="1">
                        <a:latin typeface="Cambria Math" panose="02040503050406030204" pitchFamily="18" charset="0"/>
                      </a:rPr>
                      <m:t> </m:t>
                    </m:r>
                    <m:r>
                      <a:rPr lang="vi-VN" sz="1400" i="1">
                        <a:latin typeface="Cambria Math" panose="02040503050406030204" pitchFamily="18" charset="0"/>
                      </a:rPr>
                      <m:t>𝑡h</m:t>
                    </m:r>
                  </m:oMath>
                </a14:m>
                <a:r>
                  <a:rPr lang="vi-VN" sz="1400" dirty="0">
                    <a:solidFill>
                      <a:srgbClr val="D24726"/>
                    </a:solidFill>
                    <a:latin typeface="Segoe UI" panose="020B0502040204020203" pitchFamily="34" charset="0"/>
                    <a:cs typeface="Segoe UI" panose="020B0502040204020203" pitchFamily="34" charset="0"/>
                  </a:rPr>
                  <a:t> </a:t>
                </a:r>
                <a:r>
                  <a:rPr lang="vi-VN" sz="1400" dirty="0" smtClean="0">
                    <a:latin typeface="Segoe UI" panose="020B0502040204020203" pitchFamily="34" charset="0"/>
                    <a:cs typeface="Segoe UI" panose="020B0502040204020203" pitchFamily="34" charset="0"/>
                  </a:rPr>
                  <a:t>feature vector.</a:t>
                </a:r>
              </a:p>
              <a:p>
                <a:pPr marL="0" indent="0" algn="just">
                  <a:spcAft>
                    <a:spcPts val="600"/>
                  </a:spcAft>
                  <a:buNone/>
                  <a:defRPr/>
                </a:pPr>
                <a14:m>
                  <m:oMath xmlns:m="http://schemas.openxmlformats.org/officeDocument/2006/math">
                    <m:r>
                      <a:rPr lang="en-US" sz="1400" i="1">
                        <a:latin typeface="Cambria Math" panose="02040503050406030204" pitchFamily="18" charset="0"/>
                      </a:rPr>
                      <m:t>𝑚</m:t>
                    </m:r>
                    <m:r>
                      <a:rPr lang="en-US" sz="1400" i="1">
                        <a:latin typeface="Cambria Math" panose="02040503050406030204" pitchFamily="18" charset="0"/>
                      </a:rPr>
                      <m:t>, </m:t>
                    </m:r>
                    <m:r>
                      <a:rPr lang="en-US" sz="1400" i="1">
                        <a:latin typeface="Cambria Math" panose="02040503050406030204" pitchFamily="18" charset="0"/>
                      </a:rPr>
                      <m:t>𝑛</m:t>
                    </m:r>
                    <m:r>
                      <a:rPr lang="en-US" sz="1400" i="1">
                        <a:latin typeface="Cambria Math" panose="02040503050406030204" pitchFamily="18" charset="0"/>
                      </a:rPr>
                      <m:t>, </m:t>
                    </m:r>
                    <m:r>
                      <a:rPr lang="en-US" sz="1400" i="1">
                        <a:latin typeface="Cambria Math" panose="02040503050406030204" pitchFamily="18" charset="0"/>
                      </a:rPr>
                      <m:t>𝑝</m:t>
                    </m:r>
                    <m:r>
                      <a:rPr lang="vi-VN" sz="1400" b="0" i="0" smtClean="0">
                        <a:latin typeface="Cambria Math" panose="02040503050406030204" pitchFamily="18" charset="0"/>
                      </a:rPr>
                      <m:t>: </m:t>
                    </m:r>
                  </m:oMath>
                </a14:m>
                <a:r>
                  <a:rPr lang="vi-VN" sz="1400" dirty="0" smtClean="0"/>
                  <a:t>lengths of feature vectors</a:t>
                </a:r>
                <a:endParaRPr lang="vi-VN" sz="1400" dirty="0" smtClean="0">
                  <a:solidFill>
                    <a:srgbClr val="D24726"/>
                  </a:solidFill>
                  <a:latin typeface="Segoe UI" panose="020B0502040204020203" pitchFamily="34" charset="0"/>
                  <a:cs typeface="Segoe UI" panose="020B0502040204020203" pitchFamily="34" charset="0"/>
                </a:endParaRPr>
              </a:p>
            </p:txBody>
          </p:sp>
        </mc:Choice>
        <mc:Fallback xmlns="">
          <p:sp>
            <p:nvSpPr>
              <p:cNvPr id="5" name="Content Placeholder 17">
                <a:extLst>
                  <a:ext uri="{FF2B5EF4-FFF2-40B4-BE49-F238E27FC236}">
                    <a16:creationId xmlns:a16="http://schemas.microsoft.com/office/drawing/2014/main" id="{E3AFC553-5063-4F95-98E5-64740764C8DB}"/>
                  </a:ext>
                </a:extLst>
              </p:cNvPr>
              <p:cNvSpPr txBox="1">
                <a:spLocks noRot="1" noChangeAspect="1" noMove="1" noResize="1" noEditPoints="1" noAdjustHandles="1" noChangeArrowheads="1" noChangeShapeType="1" noTextEdit="1"/>
              </p:cNvSpPr>
              <p:nvPr/>
            </p:nvSpPr>
            <p:spPr>
              <a:xfrm>
                <a:off x="541609" y="2087664"/>
                <a:ext cx="4847809" cy="4091194"/>
              </a:xfrm>
              <a:prstGeom prst="rect">
                <a:avLst/>
              </a:prstGeom>
              <a:blipFill>
                <a:blip r:embed="rId2"/>
                <a:stretch>
                  <a:fillRect l="-377" t="-298"/>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89A0A751-FA03-44FE-B2D3-CE7D1EE38EF6}"/>
              </a:ext>
            </a:extLst>
          </p:cNvPr>
          <p:cNvSpPr/>
          <p:nvPr/>
        </p:nvSpPr>
        <p:spPr>
          <a:xfrm>
            <a:off x="7370616" y="6135809"/>
            <a:ext cx="2545953" cy="307777"/>
          </a:xfrm>
          <a:prstGeom prst="rect">
            <a:avLst/>
          </a:prstGeom>
        </p:spPr>
        <p:txBody>
          <a:bodyPr wrap="none">
            <a:spAutoFit/>
          </a:bodyPr>
          <a:lstStyle/>
          <a:p>
            <a:r>
              <a:rPr lang="en-US" sz="1400" b="1" dirty="0">
                <a:solidFill>
                  <a:srgbClr val="131413"/>
                </a:solidFill>
                <a:latin typeface="+mj-lt"/>
              </a:rPr>
              <a:t>Figure 1. </a:t>
            </a:r>
            <a:r>
              <a:rPr lang="vi-VN" sz="1400" dirty="0" smtClean="0">
                <a:solidFill>
                  <a:srgbClr val="131413"/>
                </a:solidFill>
                <a:latin typeface="+mj-lt"/>
              </a:rPr>
              <a:t>Pre-fusion architecture</a:t>
            </a:r>
            <a:endParaRPr lang="en-US" sz="1400" dirty="0">
              <a:latin typeface="+mj-lt"/>
            </a:endParaRPr>
          </a:p>
        </p:txBody>
      </p:sp>
      <p:pic>
        <p:nvPicPr>
          <p:cNvPr id="2" name="Picture 1"/>
          <p:cNvPicPr>
            <a:picLocks noChangeAspect="1"/>
          </p:cNvPicPr>
          <p:nvPr/>
        </p:nvPicPr>
        <p:blipFill>
          <a:blip r:embed="rId3"/>
          <a:stretch>
            <a:fillRect/>
          </a:stretch>
        </p:blipFill>
        <p:spPr>
          <a:xfrm>
            <a:off x="5560404" y="1524708"/>
            <a:ext cx="6098977" cy="4424925"/>
          </a:xfrm>
          <a:prstGeom prst="rect">
            <a:avLst/>
          </a:prstGeom>
        </p:spPr>
      </p:pic>
    </p:spTree>
    <p:extLst>
      <p:ext uri="{BB962C8B-B14F-4D97-AF65-F5344CB8AC3E}">
        <p14:creationId xmlns:p14="http://schemas.microsoft.com/office/powerpoint/2010/main" val="1509982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Methods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Full-fusion</a:t>
            </a:r>
            <a:endParaRPr lang="en-US" sz="1600" dirty="0">
              <a:latin typeface="Segoe UI" panose="020B0502040204020203" pitchFamily="34" charset="0"/>
              <a:cs typeface="Segoe UI" panose="020B0502040204020203" pitchFamily="34" charset="0"/>
            </a:endParaRPr>
          </a:p>
        </p:txBody>
      </p:sp>
      <p:sp>
        <p:nvSpPr>
          <p:cNvPr id="5"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3638505" cy="3384222"/>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vi-VN" sz="1400" dirty="0" smtClean="0">
                <a:latin typeface="Segoe UI" panose="020B0502040204020203" pitchFamily="34" charset="0"/>
                <a:cs typeface="Segoe UI" panose="020B0502040204020203" pitchFamily="34" charset="0"/>
              </a:rPr>
              <a:t>Mixed of </a:t>
            </a:r>
            <a:r>
              <a:rPr lang="vi-VN" sz="1400" b="1" dirty="0" smtClean="0">
                <a:latin typeface="Segoe UI" panose="020B0502040204020203" pitchFamily="34" charset="0"/>
                <a:cs typeface="Segoe UI" panose="020B0502040204020203" pitchFamily="34" charset="0"/>
              </a:rPr>
              <a:t>pre-fusion</a:t>
            </a:r>
            <a:r>
              <a:rPr lang="vi-VN" sz="1400" dirty="0" smtClean="0">
                <a:latin typeface="Segoe UI" panose="020B0502040204020203" pitchFamily="34" charset="0"/>
                <a:cs typeface="Segoe UI" panose="020B0502040204020203" pitchFamily="34" charset="0"/>
              </a:rPr>
              <a:t> and </a:t>
            </a:r>
            <a:r>
              <a:rPr lang="vi-VN" sz="1400" b="1" dirty="0" smtClean="0">
                <a:latin typeface="Segoe UI" panose="020B0502040204020203" pitchFamily="34" charset="0"/>
                <a:cs typeface="Segoe UI" panose="020B0502040204020203" pitchFamily="34" charset="0"/>
              </a:rPr>
              <a:t>post-fusion</a:t>
            </a:r>
            <a:endParaRPr lang="vi-VN" sz="1400" b="1" dirty="0">
              <a:latin typeface="Segoe UI" panose="020B0502040204020203" pitchFamily="34" charset="0"/>
              <a:cs typeface="Segoe UI" panose="020B0502040204020203" pitchFamily="34" charset="0"/>
            </a:endParaRPr>
          </a:p>
          <a:p>
            <a:pPr marL="0" indent="0">
              <a:spcAft>
                <a:spcPts val="600"/>
              </a:spcAft>
              <a:buNone/>
              <a:defRPr/>
            </a:pPr>
            <a:r>
              <a:rPr lang="vi-VN" sz="1400" dirty="0" smtClean="0">
                <a:latin typeface="Segoe UI" panose="020B0502040204020203" pitchFamily="34" charset="0"/>
                <a:cs typeface="Segoe UI" panose="020B0502040204020203" pitchFamily="34" charset="0"/>
              </a:rPr>
              <a:t>2 classifiers will be trained.</a:t>
            </a:r>
          </a:p>
          <a:p>
            <a:pPr>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One for deep feature</a:t>
            </a:r>
          </a:p>
          <a:p>
            <a:pPr>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One for combined all features</a:t>
            </a:r>
          </a:p>
        </p:txBody>
      </p:sp>
      <p:sp>
        <p:nvSpPr>
          <p:cNvPr id="12" name="Rectangle 11">
            <a:extLst>
              <a:ext uri="{FF2B5EF4-FFF2-40B4-BE49-F238E27FC236}">
                <a16:creationId xmlns:a16="http://schemas.microsoft.com/office/drawing/2014/main" id="{89A0A751-FA03-44FE-B2D3-CE7D1EE38EF6}"/>
              </a:ext>
            </a:extLst>
          </p:cNvPr>
          <p:cNvSpPr/>
          <p:nvPr/>
        </p:nvSpPr>
        <p:spPr>
          <a:xfrm>
            <a:off x="7370616" y="6024969"/>
            <a:ext cx="2554354" cy="307777"/>
          </a:xfrm>
          <a:prstGeom prst="rect">
            <a:avLst/>
          </a:prstGeom>
        </p:spPr>
        <p:txBody>
          <a:bodyPr wrap="none">
            <a:spAutoFit/>
          </a:bodyPr>
          <a:lstStyle/>
          <a:p>
            <a:r>
              <a:rPr lang="en-US" sz="1400" b="1" dirty="0">
                <a:solidFill>
                  <a:srgbClr val="131413"/>
                </a:solidFill>
                <a:latin typeface="+mj-lt"/>
              </a:rPr>
              <a:t>Figure 1. </a:t>
            </a:r>
            <a:r>
              <a:rPr lang="vi-VN" sz="1400" dirty="0" smtClean="0">
                <a:solidFill>
                  <a:srgbClr val="131413"/>
                </a:solidFill>
                <a:latin typeface="+mj-lt"/>
              </a:rPr>
              <a:t>Full-fusion architecture</a:t>
            </a:r>
            <a:endParaRPr lang="en-US" sz="1400" dirty="0">
              <a:latin typeface="+mj-lt"/>
            </a:endParaRPr>
          </a:p>
        </p:txBody>
      </p:sp>
      <p:pic>
        <p:nvPicPr>
          <p:cNvPr id="6" name="Picture 5"/>
          <p:cNvPicPr>
            <a:picLocks noChangeAspect="1"/>
          </p:cNvPicPr>
          <p:nvPr/>
        </p:nvPicPr>
        <p:blipFill>
          <a:blip r:embed="rId2"/>
          <a:stretch>
            <a:fillRect/>
          </a:stretch>
        </p:blipFill>
        <p:spPr>
          <a:xfrm>
            <a:off x="4863314" y="1524708"/>
            <a:ext cx="6676190" cy="4371429"/>
          </a:xfrm>
          <a:prstGeom prst="rect">
            <a:avLst/>
          </a:prstGeom>
        </p:spPr>
      </p:pic>
    </p:spTree>
    <p:extLst>
      <p:ext uri="{BB962C8B-B14F-4D97-AF65-F5344CB8AC3E}">
        <p14:creationId xmlns:p14="http://schemas.microsoft.com/office/powerpoint/2010/main" val="1620716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66509" y="1373758"/>
            <a:ext cx="5486400" cy="3295650"/>
          </a:xfrm>
          <a:prstGeom prst="rect">
            <a:avLst/>
          </a:prstGeom>
        </p:spPr>
      </p:pic>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Experiment</a:t>
            </a:r>
            <a:r>
              <a:rPr lang="vi-VN" b="1" dirty="0" smtClean="0">
                <a:latin typeface="Segoe UI Light" panose="020B0502040204020203" pitchFamily="34" charset="0"/>
                <a:cs typeface="Segoe UI Light" panose="020B0502040204020203" pitchFamily="34" charset="0"/>
              </a:rPr>
              <a:t>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Datasets</a:t>
            </a:r>
            <a:endParaRPr lang="en-US" sz="1600" dirty="0">
              <a:latin typeface="Segoe UI" panose="020B0502040204020203" pitchFamily="34" charset="0"/>
              <a:cs typeface="Segoe UI" panose="020B0502040204020203" pitchFamily="34" charset="0"/>
            </a:endParaRPr>
          </a:p>
        </p:txBody>
      </p:sp>
      <p:sp>
        <p:nvSpPr>
          <p:cNvPr id="7"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4321705" cy="409119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vi-VN" sz="1400" b="1" dirty="0"/>
              <a:t>Ground Terrain in Outdoor Scenes (</a:t>
            </a:r>
            <a:r>
              <a:rPr lang="vi-VN" sz="1400" b="1" dirty="0" smtClean="0"/>
              <a:t>GTOS)</a:t>
            </a:r>
          </a:p>
          <a:p>
            <a:pPr lvl="0" algn="just">
              <a:spcAft>
                <a:spcPts val="600"/>
              </a:spcAft>
              <a:buFont typeface="Wingdings" panose="05000000000000000000" pitchFamily="2" charset="2"/>
              <a:buChar char="ü"/>
              <a:defRPr/>
            </a:pPr>
            <a:r>
              <a:rPr lang="vi-VN" sz="1400" dirty="0" smtClean="0"/>
              <a:t>Newest dataset (2017)</a:t>
            </a:r>
          </a:p>
          <a:p>
            <a:pPr lvl="0" algn="just">
              <a:spcAft>
                <a:spcPts val="600"/>
              </a:spcAft>
              <a:buFont typeface="Wingdings" panose="05000000000000000000" pitchFamily="2" charset="2"/>
              <a:buChar char="ü"/>
              <a:defRPr/>
            </a:pPr>
            <a:r>
              <a:rPr lang="vi-VN" sz="1400" dirty="0" smtClean="0"/>
              <a:t>34000+ images, 40 classes</a:t>
            </a:r>
          </a:p>
          <a:p>
            <a:pPr lvl="0" algn="just">
              <a:spcAft>
                <a:spcPts val="600"/>
              </a:spcAft>
              <a:buFont typeface="Wingdings" panose="05000000000000000000" pitchFamily="2" charset="2"/>
              <a:buChar char="ü"/>
              <a:defRPr/>
            </a:pPr>
            <a:r>
              <a:rPr lang="vi-VN" sz="1400" dirty="0" smtClean="0"/>
              <a:t>Collected in different weather, lighting conditions.</a:t>
            </a:r>
          </a:p>
          <a:p>
            <a:pPr marL="0" lvl="0" indent="0" algn="just">
              <a:spcAft>
                <a:spcPts val="600"/>
              </a:spcAft>
              <a:buNone/>
              <a:defRPr/>
            </a:pPr>
            <a:r>
              <a:rPr lang="vi-VN" sz="1400" b="1" dirty="0"/>
              <a:t>Flicker Material Dataset </a:t>
            </a:r>
            <a:r>
              <a:rPr lang="vi-VN" sz="1400" b="1" dirty="0" smtClean="0"/>
              <a:t>(FMD)</a:t>
            </a:r>
          </a:p>
          <a:p>
            <a:pPr lvl="0" algn="just">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Most common dataset (2009)</a:t>
            </a:r>
          </a:p>
          <a:p>
            <a:pPr lvl="0" algn="just">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1000 images, 10 classes</a:t>
            </a:r>
          </a:p>
          <a:p>
            <a:pPr lvl="0" algn="just">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Various lighting conditions, context, color, etc.</a:t>
            </a:r>
          </a:p>
        </p:txBody>
      </p:sp>
      <p:sp>
        <p:nvSpPr>
          <p:cNvPr id="8" name="Rectangle 7"/>
          <p:cNvSpPr/>
          <p:nvPr/>
        </p:nvSpPr>
        <p:spPr>
          <a:xfrm>
            <a:off x="5929745" y="4216391"/>
            <a:ext cx="5533072" cy="307777"/>
          </a:xfrm>
          <a:prstGeom prst="rect">
            <a:avLst/>
          </a:prstGeom>
        </p:spPr>
        <p:txBody>
          <a:bodyPr wrap="square">
            <a:spAutoFit/>
          </a:bodyPr>
          <a:lstStyle/>
          <a:p>
            <a:r>
              <a:rPr lang="vi-VN" sz="1400" b="1" dirty="0" smtClean="0"/>
              <a:t>Figure</a:t>
            </a:r>
            <a:r>
              <a:rPr lang="en-US" sz="1400" b="1" dirty="0" smtClean="0"/>
              <a:t> 1.</a:t>
            </a:r>
            <a:r>
              <a:rPr lang="vi-VN" sz="1400" b="1" dirty="0" smtClean="0"/>
              <a:t> </a:t>
            </a:r>
            <a:r>
              <a:rPr lang="en-US" sz="1400" dirty="0"/>
              <a:t>Outdoor scene surfaces imaged example </a:t>
            </a:r>
            <a:r>
              <a:rPr lang="en-US" sz="1400" dirty="0" smtClean="0"/>
              <a:t>from</a:t>
            </a:r>
            <a:r>
              <a:rPr lang="vi-VN" sz="1400" dirty="0" smtClean="0"/>
              <a:t> </a:t>
            </a:r>
            <a:r>
              <a:rPr lang="en-US" sz="1400" dirty="0" smtClean="0"/>
              <a:t>GTO</a:t>
            </a:r>
            <a:r>
              <a:rPr lang="vi-VN" sz="1400" dirty="0" smtClean="0"/>
              <a:t>S</a:t>
            </a:r>
            <a:endParaRPr lang="en-US" sz="1400" dirty="0"/>
          </a:p>
        </p:txBody>
      </p:sp>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5666509" y="4945928"/>
            <a:ext cx="5579745" cy="1141730"/>
          </a:xfrm>
          <a:prstGeom prst="rect">
            <a:avLst/>
          </a:prstGeom>
        </p:spPr>
      </p:pic>
      <p:sp>
        <p:nvSpPr>
          <p:cNvPr id="11" name="Rectangle 10"/>
          <p:cNvSpPr/>
          <p:nvPr/>
        </p:nvSpPr>
        <p:spPr>
          <a:xfrm>
            <a:off x="7024254" y="6161559"/>
            <a:ext cx="5533072" cy="307777"/>
          </a:xfrm>
          <a:prstGeom prst="rect">
            <a:avLst/>
          </a:prstGeom>
        </p:spPr>
        <p:txBody>
          <a:bodyPr wrap="square">
            <a:spAutoFit/>
          </a:bodyPr>
          <a:lstStyle/>
          <a:p>
            <a:r>
              <a:rPr lang="vi-VN" sz="1400" b="1" dirty="0" smtClean="0"/>
              <a:t>Figure</a:t>
            </a:r>
            <a:r>
              <a:rPr lang="en-US" sz="1400" b="1" dirty="0" smtClean="0"/>
              <a:t> 1.</a:t>
            </a:r>
            <a:r>
              <a:rPr lang="vi-VN" sz="1400" b="1" dirty="0" smtClean="0"/>
              <a:t> </a:t>
            </a:r>
            <a:r>
              <a:rPr lang="en-US" sz="1400" dirty="0"/>
              <a:t>Examples from FMD dataset</a:t>
            </a:r>
          </a:p>
        </p:txBody>
      </p:sp>
    </p:spTree>
    <p:extLst>
      <p:ext uri="{BB962C8B-B14F-4D97-AF65-F5344CB8AC3E}">
        <p14:creationId xmlns:p14="http://schemas.microsoft.com/office/powerpoint/2010/main" val="4123645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Experiment</a:t>
            </a:r>
            <a:r>
              <a:rPr lang="vi-VN" b="1" dirty="0" smtClean="0">
                <a:latin typeface="Segoe UI Light" panose="020B0502040204020203" pitchFamily="34" charset="0"/>
                <a:cs typeface="Segoe UI Light" panose="020B0502040204020203" pitchFamily="34" charset="0"/>
              </a:rPr>
              <a:t>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Evaluation measure:</a:t>
            </a:r>
            <a:endParaRPr lang="en-US" sz="1600" dirty="0">
              <a:latin typeface="Segoe UI" panose="020B0502040204020203" pitchFamily="34" charset="0"/>
              <a:cs typeface="Segoe UI" panose="020B0502040204020203" pitchFamily="34" charset="0"/>
            </a:endParaRPr>
          </a:p>
        </p:txBody>
      </p:sp>
      <p:sp>
        <p:nvSpPr>
          <p:cNvPr id="7"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11054646" cy="409119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400" dirty="0">
                <a:latin typeface="Segoe UI" panose="020B0502040204020203" pitchFamily="34" charset="0"/>
                <a:cs typeface="Segoe UI" panose="020B0502040204020203" pitchFamily="34" charset="0"/>
              </a:rPr>
              <a:t>In particular, for both </a:t>
            </a:r>
            <a:r>
              <a:rPr lang="en-US" sz="1400" dirty="0" smtClean="0">
                <a:latin typeface="Segoe UI" panose="020B0502040204020203" pitchFamily="34" charset="0"/>
                <a:cs typeface="Segoe UI" panose="020B0502040204020203" pitchFamily="34" charset="0"/>
              </a:rPr>
              <a:t>dataset,</a:t>
            </a:r>
            <a:r>
              <a:rPr lang="vi-VN" sz="1400" dirty="0" smtClean="0">
                <a:latin typeface="Segoe UI" panose="020B0502040204020203" pitchFamily="34" charset="0"/>
                <a:cs typeface="Segoe UI" panose="020B0502040204020203" pitchFamily="34" charset="0"/>
              </a:rPr>
              <a:t> </a:t>
            </a:r>
            <a:r>
              <a:rPr lang="en-US" sz="1400" dirty="0" smtClean="0">
                <a:latin typeface="Segoe UI" panose="020B0502040204020203" pitchFamily="34" charset="0"/>
                <a:cs typeface="Segoe UI" panose="020B0502040204020203" pitchFamily="34" charset="0"/>
              </a:rPr>
              <a:t>evaluation </a:t>
            </a:r>
            <a:r>
              <a:rPr lang="en-US" sz="1400" dirty="0">
                <a:latin typeface="Segoe UI" panose="020B0502040204020203" pitchFamily="34" charset="0"/>
                <a:cs typeface="Segoe UI" panose="020B0502040204020203" pitchFamily="34" charset="0"/>
              </a:rPr>
              <a:t>uses average classification accuracy.</a:t>
            </a:r>
            <a:endParaRPr lang="vi-VN" sz="1400" dirty="0" smtClean="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5" name="Rectangle 4"/>
              <p:cNvSpPr/>
              <p:nvPr/>
            </p:nvSpPr>
            <p:spPr>
              <a:xfrm>
                <a:off x="3727947" y="3095255"/>
                <a:ext cx="4736105" cy="667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𝐴𝑐𝑐𝑢𝑟𝑎𝑐𝑦</m:t>
                      </m:r>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𝑁𝑢𝑚𝑏𝑒𝑟</m:t>
                          </m:r>
                          <m:r>
                            <a:rPr lang="en-US" i="0">
                              <a:latin typeface="Cambria Math" panose="02040503050406030204" pitchFamily="18" charset="0"/>
                            </a:rPr>
                            <m:t> </m:t>
                          </m:r>
                          <m:r>
                            <a:rPr lang="en-US" i="1">
                              <a:latin typeface="Cambria Math" panose="02040503050406030204" pitchFamily="18" charset="0"/>
                            </a:rPr>
                            <m:t>𝑜𝑓</m:t>
                          </m:r>
                          <m:r>
                            <a:rPr lang="en-US" i="0">
                              <a:latin typeface="Cambria Math" panose="02040503050406030204" pitchFamily="18" charset="0"/>
                            </a:rPr>
                            <m:t> </m:t>
                          </m:r>
                          <m:r>
                            <a:rPr lang="en-US" i="1">
                              <a:latin typeface="Cambria Math" panose="02040503050406030204" pitchFamily="18" charset="0"/>
                            </a:rPr>
                            <m:t>𝑐𝑜𝑟𝑟𝑒𝑐𝑡</m:t>
                          </m:r>
                          <m:r>
                            <a:rPr lang="en-US" i="0">
                              <a:latin typeface="Cambria Math" panose="02040503050406030204" pitchFamily="18" charset="0"/>
                            </a:rPr>
                            <m:t> </m:t>
                          </m:r>
                          <m:r>
                            <a:rPr lang="en-US" i="1">
                              <a:latin typeface="Cambria Math" panose="02040503050406030204" pitchFamily="18" charset="0"/>
                            </a:rPr>
                            <m:t>𝑝𝑟𝑒𝑑𝑖𝑐𝑡𝑖𝑜𝑛𝑠</m:t>
                          </m:r>
                        </m:num>
                        <m:den>
                          <m:r>
                            <a:rPr lang="en-US" i="1">
                              <a:latin typeface="Cambria Math" panose="02040503050406030204" pitchFamily="18" charset="0"/>
                            </a:rPr>
                            <m:t>𝑇𝑜𝑡𝑎𝑙</m:t>
                          </m:r>
                          <m:r>
                            <a:rPr lang="en-US" i="0">
                              <a:latin typeface="Cambria Math" panose="02040503050406030204" pitchFamily="18" charset="0"/>
                            </a:rPr>
                            <m:t> </m:t>
                          </m:r>
                          <m:r>
                            <a:rPr lang="en-US" i="1">
                              <a:latin typeface="Cambria Math" panose="02040503050406030204" pitchFamily="18" charset="0"/>
                            </a:rPr>
                            <m:t>𝑛𝑢𝑚𝑏𝑒𝑟</m:t>
                          </m:r>
                          <m:r>
                            <a:rPr lang="en-US" i="0">
                              <a:latin typeface="Cambria Math" panose="02040503050406030204" pitchFamily="18" charset="0"/>
                            </a:rPr>
                            <m:t> </m:t>
                          </m:r>
                          <m:r>
                            <a:rPr lang="en-US" i="1">
                              <a:latin typeface="Cambria Math" panose="02040503050406030204" pitchFamily="18" charset="0"/>
                            </a:rPr>
                            <m:t>𝑜𝑓</m:t>
                          </m:r>
                          <m:r>
                            <a:rPr lang="en-US" i="0">
                              <a:latin typeface="Cambria Math" panose="02040503050406030204" pitchFamily="18" charset="0"/>
                            </a:rPr>
                            <m:t> </m:t>
                          </m:r>
                          <m:r>
                            <a:rPr lang="en-US" i="1">
                              <a:latin typeface="Cambria Math" panose="02040503050406030204" pitchFamily="18" charset="0"/>
                            </a:rPr>
                            <m:t>𝑝𝑟𝑒𝑑𝑖𝑐𝑡𝑖𝑜𝑛𝑠</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3727947" y="3095255"/>
                <a:ext cx="4736105" cy="66749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477813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Experiment</a:t>
            </a:r>
            <a:r>
              <a:rPr lang="vi-VN" b="1" dirty="0" smtClean="0">
                <a:latin typeface="Segoe UI Light" panose="020B0502040204020203" pitchFamily="34" charset="0"/>
                <a:cs typeface="Segoe UI Light" panose="020B0502040204020203" pitchFamily="34" charset="0"/>
              </a:rPr>
              <a:t>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Trainning process:</a:t>
            </a:r>
            <a:endParaRPr lang="en-US" sz="1600" dirty="0">
              <a:latin typeface="Segoe UI" panose="020B0502040204020203" pitchFamily="34" charset="0"/>
              <a:cs typeface="Segoe UI" panose="020B0502040204020203" pitchFamily="34" charset="0"/>
            </a:endParaRPr>
          </a:p>
        </p:txBody>
      </p:sp>
      <p:sp>
        <p:nvSpPr>
          <p:cNvPr id="7" name="Content Placeholder 17">
            <a:extLst>
              <a:ext uri="{FF2B5EF4-FFF2-40B4-BE49-F238E27FC236}">
                <a16:creationId xmlns:a16="http://schemas.microsoft.com/office/drawing/2014/main" id="{E3AFC553-5063-4F95-98E5-64740764C8DB}"/>
              </a:ext>
            </a:extLst>
          </p:cNvPr>
          <p:cNvSpPr txBox="1">
            <a:spLocks/>
          </p:cNvSpPr>
          <p:nvPr/>
        </p:nvSpPr>
        <p:spPr>
          <a:xfrm>
            <a:off x="541609" y="2087663"/>
            <a:ext cx="4321705" cy="2983101"/>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vi-VN" sz="1400" b="1" dirty="0" smtClean="0"/>
              <a:t>Train-test splits:</a:t>
            </a:r>
          </a:p>
          <a:p>
            <a:pPr lvl="0" algn="just">
              <a:spcAft>
                <a:spcPts val="600"/>
              </a:spcAft>
              <a:buFont typeface="Wingdings" panose="05000000000000000000" pitchFamily="2" charset="2"/>
              <a:buChar char="ü"/>
              <a:defRPr/>
            </a:pPr>
            <a:r>
              <a:rPr lang="vi-VN" sz="1400" dirty="0"/>
              <a:t>7</a:t>
            </a:r>
            <a:r>
              <a:rPr lang="vi-VN" sz="1400" dirty="0" smtClean="0"/>
              <a:t>0% - 30% on GTOS</a:t>
            </a:r>
          </a:p>
          <a:p>
            <a:pPr lvl="0" algn="just">
              <a:spcAft>
                <a:spcPts val="600"/>
              </a:spcAft>
              <a:buFont typeface="Wingdings" panose="05000000000000000000" pitchFamily="2" charset="2"/>
              <a:buChar char="ü"/>
              <a:defRPr/>
            </a:pPr>
            <a:r>
              <a:rPr lang="vi-VN" sz="1400" dirty="0" smtClean="0"/>
              <a:t>80% - 20% on FMD</a:t>
            </a:r>
          </a:p>
          <a:p>
            <a:pPr marL="0" lvl="0" indent="0" algn="just">
              <a:spcAft>
                <a:spcPts val="600"/>
              </a:spcAft>
              <a:buNone/>
              <a:defRPr/>
            </a:pPr>
            <a:r>
              <a:rPr lang="vi-VN" sz="1400" b="1" dirty="0" smtClean="0"/>
              <a:t>Data (images) preprocessing:</a:t>
            </a:r>
          </a:p>
          <a:p>
            <a:pPr lvl="0" algn="just">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Crop size (224 x 224)</a:t>
            </a:r>
          </a:p>
          <a:p>
            <a:pPr>
              <a:buFont typeface="Wingdings" panose="05000000000000000000" pitchFamily="2" charset="2"/>
              <a:buChar char="ü"/>
            </a:pPr>
            <a:r>
              <a:rPr lang="vi-VN" sz="1400" dirty="0" smtClean="0">
                <a:latin typeface="Segoe UI" panose="020B0502040204020203" pitchFamily="34" charset="0"/>
                <a:cs typeface="Segoe UI" panose="020B0502040204020203" pitchFamily="34" charset="0"/>
              </a:rPr>
              <a:t>Standardization: </a:t>
            </a:r>
            <a:r>
              <a:rPr lang="en-US" sz="1400" dirty="0"/>
              <a:t>subtracting a per color channel </a:t>
            </a:r>
            <a:r>
              <a:rPr lang="en-US" sz="1400" dirty="0" smtClean="0"/>
              <a:t>mean </a:t>
            </a:r>
            <a:r>
              <a:rPr lang="en-US" sz="1400" dirty="0"/>
              <a:t>and normalizing </a:t>
            </a:r>
            <a:r>
              <a:rPr lang="en-US" sz="1400" dirty="0" smtClean="0"/>
              <a:t>for</a:t>
            </a:r>
            <a:r>
              <a:rPr lang="vi-VN" sz="1400" dirty="0" smtClean="0"/>
              <a:t> </a:t>
            </a:r>
            <a:r>
              <a:rPr lang="en-US" sz="1400" dirty="0" smtClean="0"/>
              <a:t>unit variance</a:t>
            </a:r>
            <a:endParaRPr lang="vi-VN" sz="1400" dirty="0" smtClean="0"/>
          </a:p>
        </p:txBody>
      </p:sp>
      <mc:AlternateContent xmlns:mc="http://schemas.openxmlformats.org/markup-compatibility/2006" xmlns:a14="http://schemas.microsoft.com/office/drawing/2010/main">
        <mc:Choice Requires="a14">
          <p:sp>
            <p:nvSpPr>
              <p:cNvPr id="9" name="Rectangle 8"/>
              <p:cNvSpPr/>
              <p:nvPr/>
            </p:nvSpPr>
            <p:spPr>
              <a:xfrm>
                <a:off x="6682151" y="1948070"/>
                <a:ext cx="3629891" cy="187057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r>
                            <a:rPr lang="vi-VN" sz="1600" i="1">
                              <a:latin typeface="Cambria Math" panose="02040503050406030204" pitchFamily="18" charset="0"/>
                            </a:rPr>
                            <m:t>𝑥</m:t>
                          </m:r>
                        </m:e>
                        <m:sup>
                          <m:r>
                            <a:rPr lang="vi-VN" sz="1600" i="1">
                              <a:latin typeface="Cambria Math" panose="02040503050406030204" pitchFamily="18" charset="0"/>
                            </a:rPr>
                            <m:t>′</m:t>
                          </m:r>
                        </m:sup>
                      </m:sSup>
                      <m:r>
                        <a:rPr lang="vi-VN" sz="1600" i="1">
                          <a:latin typeface="Cambria Math" panose="02040503050406030204" pitchFamily="18" charset="0"/>
                        </a:rPr>
                        <m:t>=</m:t>
                      </m:r>
                      <m:f>
                        <m:fPr>
                          <m:ctrlPr>
                            <a:rPr lang="en-US" sz="1600" i="1">
                              <a:latin typeface="Cambria Math" panose="02040503050406030204" pitchFamily="18" charset="0"/>
                            </a:rPr>
                          </m:ctrlPr>
                        </m:fPr>
                        <m:num>
                          <m:r>
                            <a:rPr lang="vi-VN" sz="1600" i="1">
                              <a:latin typeface="Cambria Math" panose="02040503050406030204" pitchFamily="18" charset="0"/>
                            </a:rPr>
                            <m:t>𝑥</m:t>
                          </m:r>
                          <m:r>
                            <a:rPr lang="vi-VN" sz="1600" i="1">
                              <a:latin typeface="Cambria Math" panose="02040503050406030204" pitchFamily="18" charset="0"/>
                            </a:rPr>
                            <m:t>− </m:t>
                          </m:r>
                          <m:acc>
                            <m:accPr>
                              <m:chr m:val="̅"/>
                              <m:ctrlPr>
                                <a:rPr lang="en-US" sz="1600" i="1">
                                  <a:latin typeface="Cambria Math" panose="02040503050406030204" pitchFamily="18" charset="0"/>
                                </a:rPr>
                              </m:ctrlPr>
                            </m:accPr>
                            <m:e>
                              <m:r>
                                <a:rPr lang="vi-VN" sz="1600" i="1">
                                  <a:latin typeface="Cambria Math" panose="02040503050406030204" pitchFamily="18" charset="0"/>
                                </a:rPr>
                                <m:t>𝑥</m:t>
                              </m:r>
                            </m:e>
                          </m:acc>
                        </m:num>
                        <m:den>
                          <m:r>
                            <a:rPr lang="vi-VN" sz="1600" i="1">
                              <a:latin typeface="Cambria Math" panose="02040503050406030204" pitchFamily="18" charset="0"/>
                            </a:rPr>
                            <m:t>𝜎</m:t>
                          </m:r>
                        </m:den>
                      </m:f>
                    </m:oMath>
                  </m:oMathPara>
                </a14:m>
                <a:endParaRPr lang="vi-VN" sz="1600" dirty="0" smtClean="0">
                  <a:latin typeface="Segoe UI" panose="020B0502040204020203" pitchFamily="34" charset="0"/>
                  <a:cs typeface="Segoe UI" panose="020B0502040204020203" pitchFamily="34" charset="0"/>
                </a:endParaRPr>
              </a:p>
              <a:p>
                <a:endParaRPr lang="vi-VN" sz="1600" dirty="0">
                  <a:latin typeface="Segoe UI" panose="020B0502040204020203" pitchFamily="34" charset="0"/>
                  <a:cs typeface="Segoe UI" panose="020B0502040204020203" pitchFamily="34" charset="0"/>
                </a:endParaRPr>
              </a:p>
              <a:p>
                <a14:m>
                  <m:oMath xmlns:m="http://schemas.openxmlformats.org/officeDocument/2006/math">
                    <m:sSup>
                      <m:sSupPr>
                        <m:ctrlPr>
                          <a:rPr lang="vi-VN" sz="1400" i="1">
                            <a:latin typeface="Cambria Math" panose="02040503050406030204" pitchFamily="18" charset="0"/>
                            <a:cs typeface="Segoe UI" panose="020B0502040204020203" pitchFamily="34" charset="0"/>
                          </a:rPr>
                        </m:ctrlPr>
                      </m:sSupPr>
                      <m:e>
                        <m:r>
                          <m:rPr>
                            <m:sty m:val="p"/>
                          </m:rPr>
                          <a:rPr lang="vi-VN" sz="1400" i="0">
                            <a:latin typeface="Cambria Math" panose="02040503050406030204" pitchFamily="18" charset="0"/>
                            <a:cs typeface="Segoe UI" panose="020B0502040204020203" pitchFamily="34" charset="0"/>
                          </a:rPr>
                          <m:t>x</m:t>
                        </m:r>
                      </m:e>
                      <m:sup>
                        <m:r>
                          <a:rPr lang="vi-VN" sz="1400" i="0">
                            <a:latin typeface="Cambria Math" panose="02040503050406030204" pitchFamily="18" charset="0"/>
                            <a:cs typeface="Segoe UI" panose="020B0502040204020203" pitchFamily="34" charset="0"/>
                          </a:rPr>
                          <m:t>′</m:t>
                        </m:r>
                      </m:sup>
                    </m:sSup>
                  </m:oMath>
                </a14:m>
                <a:r>
                  <a:rPr lang="vi-VN" sz="1400" dirty="0">
                    <a:latin typeface="Segoe UI" panose="020B0502040204020203" pitchFamily="34" charset="0"/>
                    <a:cs typeface="Segoe UI" panose="020B0502040204020203" pitchFamily="34" charset="0"/>
                  </a:rPr>
                  <a:t>: normalized value of x (a pixel value</a:t>
                </a:r>
                <a:r>
                  <a:rPr lang="vi-VN" sz="1400" dirty="0" smtClean="0">
                    <a:latin typeface="Segoe UI" panose="020B0502040204020203" pitchFamily="34" charset="0"/>
                    <a:cs typeface="Segoe UI" panose="020B0502040204020203" pitchFamily="34" charset="0"/>
                  </a:rPr>
                  <a:t>)</a:t>
                </a:r>
              </a:p>
              <a:p>
                <a:endParaRPr lang="vi-VN" sz="1400" dirty="0">
                  <a:latin typeface="Segoe UI" panose="020B0502040204020203" pitchFamily="34" charset="0"/>
                  <a:cs typeface="Segoe UI" panose="020B0502040204020203" pitchFamily="34" charset="0"/>
                </a:endParaRPr>
              </a:p>
              <a:p>
                <a14:m>
                  <m:oMath xmlns:m="http://schemas.openxmlformats.org/officeDocument/2006/math">
                    <m:acc>
                      <m:accPr>
                        <m:chr m:val="̅"/>
                        <m:ctrlPr>
                          <a:rPr lang="en-US" sz="1400" i="1">
                            <a:latin typeface="Cambria Math" panose="02040503050406030204" pitchFamily="18" charset="0"/>
                          </a:rPr>
                        </m:ctrlPr>
                      </m:accPr>
                      <m:e>
                        <m:r>
                          <m:rPr>
                            <m:sty m:val="p"/>
                          </m:rPr>
                          <a:rPr lang="vi-VN" sz="1400" i="0">
                            <a:latin typeface="Cambria Math" panose="02040503050406030204" pitchFamily="18" charset="0"/>
                          </a:rPr>
                          <m:t>x</m:t>
                        </m:r>
                      </m:e>
                    </m:acc>
                  </m:oMath>
                </a14:m>
                <a:r>
                  <a:rPr lang="vi-VN" sz="1400" dirty="0">
                    <a:latin typeface="Segoe UI" panose="020B0502040204020203" pitchFamily="34" charset="0"/>
                    <a:cs typeface="Segoe UI" panose="020B0502040204020203" pitchFamily="34" charset="0"/>
                  </a:rPr>
                  <a:t>: mean value of a color chanel</a:t>
                </a:r>
                <a:r>
                  <a:rPr lang="vi-VN" sz="1400" dirty="0" smtClean="0">
                    <a:latin typeface="Segoe UI" panose="020B0502040204020203" pitchFamily="34" charset="0"/>
                    <a:cs typeface="Segoe UI" panose="020B0502040204020203" pitchFamily="34" charset="0"/>
                  </a:rPr>
                  <a:t>.</a:t>
                </a:r>
              </a:p>
              <a:p>
                <a:endParaRPr lang="vi-VN" sz="1400" dirty="0" smtClean="0">
                  <a:latin typeface="Segoe UI" panose="020B0502040204020203" pitchFamily="34" charset="0"/>
                  <a:cs typeface="Segoe UI" panose="020B0502040204020203" pitchFamily="34" charset="0"/>
                </a:endParaRPr>
              </a:p>
              <a:p>
                <a14:m>
                  <m:oMath xmlns:m="http://schemas.openxmlformats.org/officeDocument/2006/math">
                    <m:r>
                      <m:rPr>
                        <m:sty m:val="p"/>
                      </m:rPr>
                      <a:rPr lang="vi-VN" sz="1400" i="0" smtClean="0">
                        <a:latin typeface="Cambria Math" panose="02040503050406030204" pitchFamily="18" charset="0"/>
                        <a:ea typeface="Cambria Math" panose="02040503050406030204" pitchFamily="18" charset="0"/>
                        <a:cs typeface="Segoe UI" panose="020B0502040204020203" pitchFamily="34" charset="0"/>
                      </a:rPr>
                      <m:t>σ</m:t>
                    </m:r>
                  </m:oMath>
                </a14:m>
                <a:r>
                  <a:rPr lang="vi-VN" sz="1400" dirty="0" smtClean="0">
                    <a:latin typeface="Segoe UI" panose="020B0502040204020203" pitchFamily="34" charset="0"/>
                    <a:cs typeface="Segoe UI" panose="020B0502040204020203" pitchFamily="34" charset="0"/>
                  </a:rPr>
                  <a:t>: </a:t>
                </a:r>
                <a:r>
                  <a:rPr lang="en-US" sz="1400" dirty="0"/>
                  <a:t>standard </a:t>
                </a:r>
                <a:r>
                  <a:rPr lang="en-US" sz="1400" dirty="0" smtClean="0"/>
                  <a:t>deviation</a:t>
                </a:r>
                <a:r>
                  <a:rPr lang="vi-VN" sz="1400" dirty="0" smtClean="0"/>
                  <a:t> of color chanel values</a:t>
                </a:r>
                <a:endParaRPr lang="vi-VN" sz="1400" dirty="0">
                  <a:latin typeface="Segoe UI" panose="020B0502040204020203" pitchFamily="34" charset="0"/>
                  <a:cs typeface="Segoe UI" panose="020B0502040204020203" pitchFamily="34"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6682151" y="1948070"/>
                <a:ext cx="3629891" cy="1870577"/>
              </a:xfrm>
              <a:prstGeom prst="rect">
                <a:avLst/>
              </a:prstGeom>
              <a:blipFill>
                <a:blip r:embed="rId3"/>
                <a:stretch>
                  <a:fillRect b="-1948"/>
                </a:stretch>
              </a:blipFill>
              <a:ln w="9525" cap="flat" cmpd="sng" algn="ctr">
                <a:solidFill>
                  <a:schemeClr val="dk1"/>
                </a:solidFill>
                <a:prstDash val="solid"/>
                <a:round/>
                <a:headEnd type="none" w="med" len="med"/>
                <a:tailEnd type="none" w="med" len="med"/>
              </a:ln>
            </p:spPr>
            <p:txBody>
              <a:bodyPr/>
              <a:lstStyle/>
              <a:p>
                <a:r>
                  <a:rPr lang="en-US">
                    <a:noFill/>
                  </a:rPr>
                  <a:t> </a:t>
                </a:r>
              </a:p>
            </p:txBody>
          </p:sp>
        </mc:Fallback>
      </mc:AlternateContent>
      <p:sp>
        <p:nvSpPr>
          <p:cNvPr id="14" name="Rectangle 13"/>
          <p:cNvSpPr/>
          <p:nvPr/>
        </p:nvSpPr>
        <p:spPr>
          <a:xfrm>
            <a:off x="6704533" y="4094772"/>
            <a:ext cx="3775897" cy="307777"/>
          </a:xfrm>
          <a:prstGeom prst="rect">
            <a:avLst/>
          </a:prstGeom>
        </p:spPr>
        <p:txBody>
          <a:bodyPr wrap="square">
            <a:spAutoFit/>
          </a:bodyPr>
          <a:lstStyle/>
          <a:p>
            <a:r>
              <a:rPr lang="vi-VN" sz="1400" b="1" dirty="0" smtClean="0"/>
              <a:t>Equation </a:t>
            </a:r>
            <a:r>
              <a:rPr lang="en-US" sz="1400" b="1" dirty="0" smtClean="0"/>
              <a:t>1.</a:t>
            </a:r>
            <a:r>
              <a:rPr lang="vi-VN" sz="1400" b="1" dirty="0" smtClean="0"/>
              <a:t> </a:t>
            </a:r>
            <a:r>
              <a:rPr lang="vi-VN" sz="1400" dirty="0" smtClean="0"/>
              <a:t>Data (image) standardization</a:t>
            </a:r>
            <a:endParaRPr lang="en-US" sz="1400" dirty="0"/>
          </a:p>
        </p:txBody>
      </p:sp>
    </p:spTree>
    <p:extLst>
      <p:ext uri="{BB962C8B-B14F-4D97-AF65-F5344CB8AC3E}">
        <p14:creationId xmlns:p14="http://schemas.microsoft.com/office/powerpoint/2010/main" val="1487480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42237720"/>
              </p:ext>
            </p:extLst>
          </p:nvPr>
        </p:nvGraphicFramePr>
        <p:xfrm>
          <a:off x="2658835" y="2559694"/>
          <a:ext cx="6731909" cy="1751048"/>
        </p:xfrm>
        <a:graphic>
          <a:graphicData uri="http://schemas.openxmlformats.org/drawingml/2006/table">
            <a:tbl>
              <a:tblPr firstRow="1" firstCol="1" bandRow="1">
                <a:tableStyleId>{9D7B26C5-4107-4FEC-AEDC-1716B250A1EF}</a:tableStyleId>
              </a:tblPr>
              <a:tblGrid>
                <a:gridCol w="1466825">
                  <a:extLst>
                    <a:ext uri="{9D8B030D-6E8A-4147-A177-3AD203B41FA5}">
                      <a16:colId xmlns:a16="http://schemas.microsoft.com/office/drawing/2014/main" val="3737241570"/>
                    </a:ext>
                  </a:extLst>
                </a:gridCol>
                <a:gridCol w="1466825">
                  <a:extLst>
                    <a:ext uri="{9D8B030D-6E8A-4147-A177-3AD203B41FA5}">
                      <a16:colId xmlns:a16="http://schemas.microsoft.com/office/drawing/2014/main" val="1721115520"/>
                    </a:ext>
                  </a:extLst>
                </a:gridCol>
                <a:gridCol w="1467638">
                  <a:extLst>
                    <a:ext uri="{9D8B030D-6E8A-4147-A177-3AD203B41FA5}">
                      <a16:colId xmlns:a16="http://schemas.microsoft.com/office/drawing/2014/main" val="1875630461"/>
                    </a:ext>
                  </a:extLst>
                </a:gridCol>
                <a:gridCol w="2330621">
                  <a:extLst>
                    <a:ext uri="{9D8B030D-6E8A-4147-A177-3AD203B41FA5}">
                      <a16:colId xmlns:a16="http://schemas.microsoft.com/office/drawing/2014/main" val="2441447679"/>
                    </a:ext>
                  </a:extLst>
                </a:gridCol>
              </a:tblGrid>
              <a:tr h="717533">
                <a:tc>
                  <a:txBody>
                    <a:bodyPr/>
                    <a:lstStyle/>
                    <a:p>
                      <a:pPr marL="0" marR="0" algn="just">
                        <a:lnSpc>
                          <a:spcPct val="115000"/>
                        </a:lnSpc>
                        <a:spcBef>
                          <a:spcPts val="0"/>
                        </a:spcBef>
                        <a:spcAft>
                          <a:spcPts val="1000"/>
                        </a:spcAft>
                      </a:pPr>
                      <a:r>
                        <a:rPr lang="en-US" sz="1400" dirty="0">
                          <a:effectLst/>
                        </a:rPr>
                        <a:t>Method</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dirty="0">
                          <a:effectLst/>
                        </a:rPr>
                        <a:t>Deep feature</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dirty="0">
                          <a:effectLst/>
                        </a:rPr>
                        <a:t>Deep + edges</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a:effectLst/>
                        </a:rPr>
                        <a:t>Deep + edges + texture</a:t>
                      </a:r>
                      <a:endParaRPr lang="en-US" sz="140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1968738276"/>
                  </a:ext>
                </a:extLst>
              </a:tr>
              <a:tr h="344505">
                <a:tc>
                  <a:txBody>
                    <a:bodyPr/>
                    <a:lstStyle/>
                    <a:p>
                      <a:pPr marL="0" marR="0" algn="just">
                        <a:lnSpc>
                          <a:spcPct val="115000"/>
                        </a:lnSpc>
                        <a:spcBef>
                          <a:spcPts val="0"/>
                        </a:spcBef>
                        <a:spcAft>
                          <a:spcPts val="1000"/>
                        </a:spcAft>
                      </a:pPr>
                      <a:r>
                        <a:rPr lang="en-US" sz="1400">
                          <a:effectLst/>
                        </a:rPr>
                        <a:t>Post-fusion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rPr>
                        <a:t>75 ± 1.8</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rPr>
                        <a:t>75.5 ± 3.0</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a:effectLst/>
                        </a:rPr>
                        <a:t>76.3 ± 1.9</a:t>
                      </a:r>
                      <a:endParaRPr lang="en-US" sz="140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2441417125"/>
                  </a:ext>
                </a:extLst>
              </a:tr>
              <a:tr h="344505">
                <a:tc>
                  <a:txBody>
                    <a:bodyPr/>
                    <a:lstStyle/>
                    <a:p>
                      <a:pPr marL="0" marR="0" algn="just">
                        <a:lnSpc>
                          <a:spcPct val="115000"/>
                        </a:lnSpc>
                        <a:spcBef>
                          <a:spcPts val="0"/>
                        </a:spcBef>
                        <a:spcAft>
                          <a:spcPts val="1000"/>
                        </a:spcAft>
                      </a:pPr>
                      <a:r>
                        <a:rPr lang="en-US" sz="1400">
                          <a:effectLst/>
                        </a:rPr>
                        <a:t>Pre-fusion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a:effectLst/>
                        </a:rPr>
                        <a:t>75 ± 1.8</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rPr>
                        <a:t>77.8 ± 2.5</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rPr>
                        <a:t>79.5 ± 2.5</a:t>
                      </a:r>
                      <a:endParaRPr lang="en-US" sz="1400" dirty="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1297908969"/>
                  </a:ext>
                </a:extLst>
              </a:tr>
              <a:tr h="344505">
                <a:tc>
                  <a:txBody>
                    <a:bodyPr/>
                    <a:lstStyle/>
                    <a:p>
                      <a:pPr marL="0" marR="0" algn="just">
                        <a:lnSpc>
                          <a:spcPct val="115000"/>
                        </a:lnSpc>
                        <a:spcBef>
                          <a:spcPts val="0"/>
                        </a:spcBef>
                        <a:spcAft>
                          <a:spcPts val="1000"/>
                        </a:spcAft>
                      </a:pPr>
                      <a:r>
                        <a:rPr lang="en-US" sz="1400">
                          <a:effectLst/>
                        </a:rPr>
                        <a:t>Full-fusion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a:effectLst/>
                        </a:rPr>
                        <a:t>75 ± 1.8</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a:effectLst/>
                        </a:rPr>
                        <a:t>78.9 ± 2.2</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b="1" dirty="0">
                          <a:effectLst/>
                        </a:rPr>
                        <a:t>82.2</a:t>
                      </a:r>
                      <a:r>
                        <a:rPr lang="en-US" sz="1400" b="1" dirty="0">
                          <a:effectLst/>
                        </a:rPr>
                        <a:t> ± </a:t>
                      </a:r>
                      <a:r>
                        <a:rPr lang="vi-VN" sz="1400" b="1" dirty="0">
                          <a:effectLst/>
                        </a:rPr>
                        <a:t>2.3</a:t>
                      </a:r>
                      <a:endParaRPr lang="en-US" sz="1400" b="1" dirty="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3602059005"/>
                  </a:ext>
                </a:extLst>
              </a:tr>
            </a:tbl>
          </a:graphicData>
        </a:graphic>
      </p:graphicFrame>
      <p:sp>
        <p:nvSpPr>
          <p:cNvPr id="7" name="Rectangle 6"/>
          <p:cNvSpPr/>
          <p:nvPr/>
        </p:nvSpPr>
        <p:spPr>
          <a:xfrm>
            <a:off x="3959766" y="4623045"/>
            <a:ext cx="5533072" cy="307777"/>
          </a:xfrm>
          <a:prstGeom prst="rect">
            <a:avLst/>
          </a:prstGeom>
        </p:spPr>
        <p:txBody>
          <a:bodyPr wrap="square">
            <a:spAutoFit/>
          </a:bodyPr>
          <a:lstStyle/>
          <a:p>
            <a:r>
              <a:rPr lang="vi-VN" sz="1400" b="1" dirty="0" smtClean="0"/>
              <a:t>Figure</a:t>
            </a:r>
            <a:r>
              <a:rPr lang="en-US" sz="1400" b="1" dirty="0" smtClean="0"/>
              <a:t> 1.</a:t>
            </a:r>
            <a:r>
              <a:rPr lang="vi-VN" sz="1400" b="1" dirty="0" smtClean="0"/>
              <a:t> </a:t>
            </a:r>
            <a:r>
              <a:rPr lang="en-US" sz="1400" dirty="0" smtClean="0"/>
              <a:t>Classification result on GTOS dataset</a:t>
            </a:r>
            <a:endParaRPr lang="en-US" sz="1400" dirty="0"/>
          </a:p>
        </p:txBody>
      </p:sp>
    </p:spTree>
    <p:extLst>
      <p:ext uri="{BB962C8B-B14F-4D97-AF65-F5344CB8AC3E}">
        <p14:creationId xmlns:p14="http://schemas.microsoft.com/office/powerpoint/2010/main" val="3171724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13250013"/>
              </p:ext>
            </p:extLst>
          </p:nvPr>
        </p:nvGraphicFramePr>
        <p:xfrm>
          <a:off x="2658835" y="2559694"/>
          <a:ext cx="6731909" cy="1751048"/>
        </p:xfrm>
        <a:graphic>
          <a:graphicData uri="http://schemas.openxmlformats.org/drawingml/2006/table">
            <a:tbl>
              <a:tblPr firstRow="1" firstCol="1" bandRow="1">
                <a:tableStyleId>{9D7B26C5-4107-4FEC-AEDC-1716B250A1EF}</a:tableStyleId>
              </a:tblPr>
              <a:tblGrid>
                <a:gridCol w="1466825">
                  <a:extLst>
                    <a:ext uri="{9D8B030D-6E8A-4147-A177-3AD203B41FA5}">
                      <a16:colId xmlns:a16="http://schemas.microsoft.com/office/drawing/2014/main" val="3737241570"/>
                    </a:ext>
                  </a:extLst>
                </a:gridCol>
                <a:gridCol w="1466825">
                  <a:extLst>
                    <a:ext uri="{9D8B030D-6E8A-4147-A177-3AD203B41FA5}">
                      <a16:colId xmlns:a16="http://schemas.microsoft.com/office/drawing/2014/main" val="1721115520"/>
                    </a:ext>
                  </a:extLst>
                </a:gridCol>
                <a:gridCol w="1467638">
                  <a:extLst>
                    <a:ext uri="{9D8B030D-6E8A-4147-A177-3AD203B41FA5}">
                      <a16:colId xmlns:a16="http://schemas.microsoft.com/office/drawing/2014/main" val="1875630461"/>
                    </a:ext>
                  </a:extLst>
                </a:gridCol>
                <a:gridCol w="2330621">
                  <a:extLst>
                    <a:ext uri="{9D8B030D-6E8A-4147-A177-3AD203B41FA5}">
                      <a16:colId xmlns:a16="http://schemas.microsoft.com/office/drawing/2014/main" val="2441447679"/>
                    </a:ext>
                  </a:extLst>
                </a:gridCol>
              </a:tblGrid>
              <a:tr h="717533">
                <a:tc>
                  <a:txBody>
                    <a:bodyPr/>
                    <a:lstStyle/>
                    <a:p>
                      <a:pPr marL="0" marR="0" algn="just">
                        <a:lnSpc>
                          <a:spcPct val="115000"/>
                        </a:lnSpc>
                        <a:spcBef>
                          <a:spcPts val="0"/>
                        </a:spcBef>
                        <a:spcAft>
                          <a:spcPts val="1000"/>
                        </a:spcAft>
                      </a:pPr>
                      <a:r>
                        <a:rPr lang="en-US" sz="1400" dirty="0">
                          <a:effectLst/>
                        </a:rPr>
                        <a:t>Method</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dirty="0">
                          <a:effectLst/>
                        </a:rPr>
                        <a:t>Deep feature</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dirty="0">
                          <a:effectLst/>
                        </a:rPr>
                        <a:t>Deep + edges</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a:effectLst/>
                        </a:rPr>
                        <a:t>Deep + edges + texture</a:t>
                      </a:r>
                      <a:endParaRPr lang="en-US" sz="140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1968738276"/>
                  </a:ext>
                </a:extLst>
              </a:tr>
              <a:tr h="344505">
                <a:tc>
                  <a:txBody>
                    <a:bodyPr/>
                    <a:lstStyle/>
                    <a:p>
                      <a:pPr marL="0" marR="0" algn="just">
                        <a:lnSpc>
                          <a:spcPct val="115000"/>
                        </a:lnSpc>
                        <a:spcBef>
                          <a:spcPts val="0"/>
                        </a:spcBef>
                        <a:spcAft>
                          <a:spcPts val="1000"/>
                        </a:spcAft>
                      </a:pPr>
                      <a:r>
                        <a:rPr lang="en-US" sz="1400">
                          <a:effectLst/>
                        </a:rPr>
                        <a:t>Post-fusion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latin typeface="+mn-lt"/>
                          <a:ea typeface="Times New Roman" panose="02020603050405020304" pitchFamily="18" charset="0"/>
                        </a:rPr>
                        <a:t>74.2 ± 1.4</a:t>
                      </a:r>
                      <a:endParaRPr lang="en-US" sz="1400" dirty="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dirty="0">
                          <a:effectLst/>
                          <a:latin typeface="+mn-lt"/>
                          <a:ea typeface="Times New Roman" panose="02020603050405020304" pitchFamily="18" charset="0"/>
                        </a:rPr>
                        <a:t>75.1 ± 2.2</a:t>
                      </a:r>
                      <a:endParaRPr lang="en-US" sz="1400" dirty="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a:effectLst/>
                          <a:latin typeface="+mn-lt"/>
                          <a:ea typeface="Times New Roman" panose="02020603050405020304" pitchFamily="18" charset="0"/>
                        </a:rPr>
                        <a:t>76.3 ± 1.7</a:t>
                      </a:r>
                      <a:endParaRPr lang="en-US" sz="1400">
                        <a:effectLst/>
                        <a:latin typeface="+mn-lt"/>
                        <a:ea typeface="Calibri" panose="020F0502020204030204" pitchFamily="34" charset="0"/>
                      </a:endParaRPr>
                    </a:p>
                  </a:txBody>
                  <a:tcPr marL="68580" marR="68580" marT="0" marB="0" anchor="ctr"/>
                </a:tc>
                <a:extLst>
                  <a:ext uri="{0D108BD9-81ED-4DB2-BD59-A6C34878D82A}">
                    <a16:rowId xmlns:a16="http://schemas.microsoft.com/office/drawing/2014/main" val="2441417125"/>
                  </a:ext>
                </a:extLst>
              </a:tr>
              <a:tr h="344505">
                <a:tc>
                  <a:txBody>
                    <a:bodyPr/>
                    <a:lstStyle/>
                    <a:p>
                      <a:pPr marL="0" marR="0" algn="just">
                        <a:lnSpc>
                          <a:spcPct val="115000"/>
                        </a:lnSpc>
                        <a:spcBef>
                          <a:spcPts val="0"/>
                        </a:spcBef>
                        <a:spcAft>
                          <a:spcPts val="1000"/>
                        </a:spcAft>
                      </a:pPr>
                      <a:r>
                        <a:rPr lang="en-US" sz="1400">
                          <a:effectLst/>
                        </a:rPr>
                        <a:t>Pre-fusion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latin typeface="+mn-lt"/>
                          <a:ea typeface="Times New Roman" panose="02020603050405020304" pitchFamily="18" charset="0"/>
                        </a:rPr>
                        <a:t>74.2 ± 1.4</a:t>
                      </a:r>
                      <a:endParaRPr lang="en-US" sz="1400" dirty="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dirty="0">
                          <a:effectLst/>
                          <a:latin typeface="+mn-lt"/>
                          <a:ea typeface="Times New Roman" panose="02020603050405020304" pitchFamily="18" charset="0"/>
                        </a:rPr>
                        <a:t>75.3 ± 1.5</a:t>
                      </a:r>
                      <a:endParaRPr lang="en-US" sz="1400" dirty="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dirty="0">
                          <a:effectLst/>
                          <a:latin typeface="+mn-lt"/>
                          <a:ea typeface="Times New Roman" panose="02020603050405020304" pitchFamily="18" charset="0"/>
                        </a:rPr>
                        <a:t>76.3 ± 1.7</a:t>
                      </a:r>
                      <a:endParaRPr lang="en-US" sz="1400" dirty="0">
                        <a:effectLst/>
                        <a:latin typeface="+mn-lt"/>
                        <a:ea typeface="Calibri" panose="020F0502020204030204" pitchFamily="34" charset="0"/>
                      </a:endParaRPr>
                    </a:p>
                  </a:txBody>
                  <a:tcPr marL="68580" marR="68580" marT="0" marB="0" anchor="ctr"/>
                </a:tc>
                <a:extLst>
                  <a:ext uri="{0D108BD9-81ED-4DB2-BD59-A6C34878D82A}">
                    <a16:rowId xmlns:a16="http://schemas.microsoft.com/office/drawing/2014/main" val="1297908969"/>
                  </a:ext>
                </a:extLst>
              </a:tr>
              <a:tr h="344505">
                <a:tc>
                  <a:txBody>
                    <a:bodyPr/>
                    <a:lstStyle/>
                    <a:p>
                      <a:pPr marL="0" marR="0" algn="just">
                        <a:lnSpc>
                          <a:spcPct val="115000"/>
                        </a:lnSpc>
                        <a:spcBef>
                          <a:spcPts val="0"/>
                        </a:spcBef>
                        <a:spcAft>
                          <a:spcPts val="1000"/>
                        </a:spcAft>
                      </a:pPr>
                      <a:r>
                        <a:rPr lang="en-US" sz="1400">
                          <a:effectLst/>
                        </a:rPr>
                        <a:t>Full-fusion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a:effectLst/>
                          <a:latin typeface="+mn-lt"/>
                          <a:ea typeface="Times New Roman" panose="02020603050405020304" pitchFamily="18" charset="0"/>
                        </a:rPr>
                        <a:t>74.2 ± 1.4</a:t>
                      </a:r>
                      <a:endParaRPr lang="en-US" sz="140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a:effectLst/>
                          <a:latin typeface="+mn-lt"/>
                          <a:ea typeface="Times New Roman" panose="02020603050405020304" pitchFamily="18" charset="0"/>
                        </a:rPr>
                        <a:t>75.5 ± 1.2</a:t>
                      </a:r>
                      <a:endParaRPr lang="en-US" sz="140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b="1" dirty="0">
                          <a:effectLst/>
                          <a:latin typeface="+mn-lt"/>
                          <a:ea typeface="Times New Roman" panose="02020603050405020304" pitchFamily="18" charset="0"/>
                        </a:rPr>
                        <a:t>77.2 ± 0.9</a:t>
                      </a:r>
                      <a:endParaRPr lang="en-US" sz="1400" dirty="0">
                        <a:effectLst/>
                        <a:latin typeface="+mn-lt"/>
                        <a:ea typeface="Calibri" panose="020F0502020204030204" pitchFamily="34" charset="0"/>
                      </a:endParaRPr>
                    </a:p>
                  </a:txBody>
                  <a:tcPr marL="68580" marR="68580" marT="0" marB="0" anchor="ctr"/>
                </a:tc>
                <a:extLst>
                  <a:ext uri="{0D108BD9-81ED-4DB2-BD59-A6C34878D82A}">
                    <a16:rowId xmlns:a16="http://schemas.microsoft.com/office/drawing/2014/main" val="3602059005"/>
                  </a:ext>
                </a:extLst>
              </a:tr>
            </a:tbl>
          </a:graphicData>
        </a:graphic>
      </p:graphicFrame>
      <p:sp>
        <p:nvSpPr>
          <p:cNvPr id="7" name="Rectangle 6"/>
          <p:cNvSpPr/>
          <p:nvPr/>
        </p:nvSpPr>
        <p:spPr>
          <a:xfrm>
            <a:off x="3959766" y="4623045"/>
            <a:ext cx="5533072" cy="307777"/>
          </a:xfrm>
          <a:prstGeom prst="rect">
            <a:avLst/>
          </a:prstGeom>
        </p:spPr>
        <p:txBody>
          <a:bodyPr wrap="square">
            <a:spAutoFit/>
          </a:bodyPr>
          <a:lstStyle/>
          <a:p>
            <a:r>
              <a:rPr lang="vi-VN" sz="1400" b="1" dirty="0" smtClean="0"/>
              <a:t>Figure</a:t>
            </a:r>
            <a:r>
              <a:rPr lang="en-US" sz="1400" b="1" dirty="0" smtClean="0"/>
              <a:t> 1.</a:t>
            </a:r>
            <a:r>
              <a:rPr lang="vi-VN" sz="1400" b="1" dirty="0" smtClean="0"/>
              <a:t> </a:t>
            </a:r>
            <a:r>
              <a:rPr lang="en-US" sz="1400" dirty="0" smtClean="0"/>
              <a:t>Classification result on FMD dataset</a:t>
            </a:r>
            <a:endParaRPr lang="en-US" sz="1400" dirty="0"/>
          </a:p>
        </p:txBody>
      </p:sp>
    </p:spTree>
    <p:extLst>
      <p:ext uri="{BB962C8B-B14F-4D97-AF65-F5344CB8AC3E}">
        <p14:creationId xmlns:p14="http://schemas.microsoft.com/office/powerpoint/2010/main" val="2642613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3135993" y="4681102"/>
            <a:ext cx="5877378" cy="738664"/>
          </a:xfrm>
          <a:prstGeom prst="rect">
            <a:avLst/>
          </a:prstGeom>
        </p:spPr>
        <p:txBody>
          <a:bodyPr wrap="square">
            <a:spAutoFit/>
          </a:bodyPr>
          <a:lstStyle/>
          <a:p>
            <a:pPr algn="just"/>
            <a:r>
              <a:rPr lang="vi-VN" sz="1400" b="1" dirty="0" smtClean="0"/>
              <a:t>Figure</a:t>
            </a:r>
            <a:r>
              <a:rPr lang="en-US" sz="1400" b="1" dirty="0" smtClean="0"/>
              <a:t> 1.</a:t>
            </a:r>
            <a:r>
              <a:rPr lang="vi-VN" sz="1400" b="1" dirty="0" smtClean="0"/>
              <a:t> </a:t>
            </a:r>
            <a:r>
              <a:rPr lang="en-US" sz="1400" dirty="0" smtClean="0"/>
              <a:t>Image from FMD (left) has an object on a background (street), it makes textures information no longer effective. Image from GTOS (right) has only one surface, so textures information would work better.</a:t>
            </a:r>
            <a:endParaRPr lang="en-US" sz="1400" dirty="0"/>
          </a:p>
        </p:txBody>
      </p:sp>
      <p:pic>
        <p:nvPicPr>
          <p:cNvPr id="2" name="Picture 1"/>
          <p:cNvPicPr>
            <a:picLocks noChangeAspect="1"/>
          </p:cNvPicPr>
          <p:nvPr/>
        </p:nvPicPr>
        <p:blipFill>
          <a:blip r:embed="rId2"/>
          <a:stretch>
            <a:fillRect/>
          </a:stretch>
        </p:blipFill>
        <p:spPr>
          <a:xfrm>
            <a:off x="3382736" y="1857828"/>
            <a:ext cx="5001568" cy="2627086"/>
          </a:xfrm>
          <a:prstGeom prst="rect">
            <a:avLst/>
          </a:prstGeom>
        </p:spPr>
      </p:pic>
    </p:spTree>
    <p:extLst>
      <p:ext uri="{BB962C8B-B14F-4D97-AF65-F5344CB8AC3E}">
        <p14:creationId xmlns:p14="http://schemas.microsoft.com/office/powerpoint/2010/main" val="1963369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3959766" y="4782702"/>
            <a:ext cx="5533072" cy="307777"/>
          </a:xfrm>
          <a:prstGeom prst="rect">
            <a:avLst/>
          </a:prstGeom>
        </p:spPr>
        <p:txBody>
          <a:bodyPr wrap="square">
            <a:spAutoFit/>
          </a:bodyPr>
          <a:lstStyle/>
          <a:p>
            <a:r>
              <a:rPr lang="vi-VN" sz="1400" b="1" dirty="0" smtClean="0"/>
              <a:t>Figure</a:t>
            </a:r>
            <a:r>
              <a:rPr lang="en-US" sz="1400" b="1" dirty="0" smtClean="0"/>
              <a:t> 1.</a:t>
            </a:r>
            <a:r>
              <a:rPr lang="vi-VN" sz="1400" b="1" dirty="0" smtClean="0"/>
              <a:t> </a:t>
            </a:r>
            <a:r>
              <a:rPr lang="en-US" sz="1400" dirty="0" smtClean="0"/>
              <a:t>Compare with other methods on same datasets</a:t>
            </a:r>
            <a:endParaRPr lang="en-US" sz="1400" dirty="0"/>
          </a:p>
        </p:txBody>
      </p:sp>
      <p:graphicFrame>
        <p:nvGraphicFramePr>
          <p:cNvPr id="6" name="Table 5"/>
          <p:cNvGraphicFramePr>
            <a:graphicFrameLocks noGrp="1"/>
          </p:cNvGraphicFramePr>
          <p:nvPr>
            <p:extLst>
              <p:ext uri="{D42A27DB-BD31-4B8C-83A1-F6EECF244321}">
                <p14:modId xmlns:p14="http://schemas.microsoft.com/office/powerpoint/2010/main" val="2526058867"/>
              </p:ext>
            </p:extLst>
          </p:nvPr>
        </p:nvGraphicFramePr>
        <p:xfrm>
          <a:off x="4482280" y="2428493"/>
          <a:ext cx="3819891" cy="2194552"/>
        </p:xfrm>
        <a:graphic>
          <a:graphicData uri="http://schemas.openxmlformats.org/drawingml/2006/table">
            <a:tbl>
              <a:tblPr firstRow="1" firstCol="1" bandRow="1">
                <a:tableStyleId>{9D7B26C5-4107-4FEC-AEDC-1716B250A1EF}</a:tableStyleId>
              </a:tblPr>
              <a:tblGrid>
                <a:gridCol w="1366977">
                  <a:extLst>
                    <a:ext uri="{9D8B030D-6E8A-4147-A177-3AD203B41FA5}">
                      <a16:colId xmlns:a16="http://schemas.microsoft.com/office/drawing/2014/main" val="2509769350"/>
                    </a:ext>
                  </a:extLst>
                </a:gridCol>
                <a:gridCol w="1175657">
                  <a:extLst>
                    <a:ext uri="{9D8B030D-6E8A-4147-A177-3AD203B41FA5}">
                      <a16:colId xmlns:a16="http://schemas.microsoft.com/office/drawing/2014/main" val="1715445095"/>
                    </a:ext>
                  </a:extLst>
                </a:gridCol>
                <a:gridCol w="1277257">
                  <a:extLst>
                    <a:ext uri="{9D8B030D-6E8A-4147-A177-3AD203B41FA5}">
                      <a16:colId xmlns:a16="http://schemas.microsoft.com/office/drawing/2014/main" val="1998347241"/>
                    </a:ext>
                  </a:extLst>
                </a:gridCol>
              </a:tblGrid>
              <a:tr h="527186">
                <a:tc>
                  <a:txBody>
                    <a:bodyPr/>
                    <a:lstStyle/>
                    <a:p>
                      <a:pPr marL="0" marR="0" algn="just">
                        <a:lnSpc>
                          <a:spcPct val="115000"/>
                        </a:lnSpc>
                        <a:spcBef>
                          <a:spcPts val="0"/>
                        </a:spcBef>
                        <a:spcAft>
                          <a:spcPts val="1000"/>
                        </a:spcAft>
                      </a:pPr>
                      <a:r>
                        <a:rPr lang="vi-VN" sz="1400">
                          <a:effectLst/>
                        </a:rPr>
                        <a:t>Method</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GTOS</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FMD</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5476037"/>
                  </a:ext>
                </a:extLst>
              </a:tr>
              <a:tr h="464457">
                <a:tc>
                  <a:txBody>
                    <a:bodyPr/>
                    <a:lstStyle/>
                    <a:p>
                      <a:pPr marL="0" marR="0" algn="just">
                        <a:lnSpc>
                          <a:spcPct val="115000"/>
                        </a:lnSpc>
                        <a:spcBef>
                          <a:spcPts val="0"/>
                        </a:spcBef>
                        <a:spcAft>
                          <a:spcPts val="1000"/>
                        </a:spcAft>
                      </a:pPr>
                      <a:r>
                        <a:rPr lang="vi-VN" sz="1400" b="1" dirty="0" smtClean="0">
                          <a:effectLst/>
                        </a:rPr>
                        <a:t>DAIN</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81.2 ± 1.7</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dirty="0">
                          <a:effectLst/>
                        </a:rPr>
                        <a:t> </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1141310"/>
                  </a:ext>
                </a:extLst>
              </a:tr>
              <a:tr h="420915">
                <a:tc>
                  <a:txBody>
                    <a:bodyPr/>
                    <a:lstStyle/>
                    <a:p>
                      <a:pPr marL="0" marR="0" algn="just">
                        <a:lnSpc>
                          <a:spcPct val="115000"/>
                        </a:lnSpc>
                        <a:spcBef>
                          <a:spcPts val="0"/>
                        </a:spcBef>
                        <a:spcAft>
                          <a:spcPts val="1000"/>
                        </a:spcAft>
                      </a:pPr>
                      <a:r>
                        <a:rPr lang="vi-VN" sz="1400" b="1" dirty="0" smtClean="0">
                          <a:effectLst/>
                        </a:rPr>
                        <a:t>Reflectance</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 </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65.5</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3703145"/>
                  </a:ext>
                </a:extLst>
              </a:tr>
              <a:tr h="464457">
                <a:tc>
                  <a:txBody>
                    <a:bodyPr/>
                    <a:lstStyle/>
                    <a:p>
                      <a:pPr marL="0" marR="0" algn="just">
                        <a:lnSpc>
                          <a:spcPct val="115000"/>
                        </a:lnSpc>
                        <a:spcBef>
                          <a:spcPts val="0"/>
                        </a:spcBef>
                        <a:spcAft>
                          <a:spcPts val="1000"/>
                        </a:spcAft>
                      </a:pPr>
                      <a:r>
                        <a:rPr lang="vi-VN" sz="1400" b="1" dirty="0">
                          <a:effectLst/>
                        </a:rPr>
                        <a:t>SIFT </a:t>
                      </a:r>
                      <a:r>
                        <a:rPr lang="vi-VN" sz="1400" b="1" dirty="0" smtClean="0">
                          <a:effectLst/>
                        </a:rPr>
                        <a:t>IFV+fc7</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 </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dirty="0">
                          <a:effectLst/>
                        </a:rPr>
                        <a:t>69.6 ± 0.3</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792628"/>
                  </a:ext>
                </a:extLst>
              </a:tr>
              <a:tr h="317537">
                <a:tc>
                  <a:txBody>
                    <a:bodyPr/>
                    <a:lstStyle/>
                    <a:p>
                      <a:pPr marL="0" marR="0" algn="just">
                        <a:lnSpc>
                          <a:spcPct val="115000"/>
                        </a:lnSpc>
                        <a:spcBef>
                          <a:spcPts val="0"/>
                        </a:spcBef>
                        <a:spcAft>
                          <a:spcPts val="1000"/>
                        </a:spcAft>
                      </a:pPr>
                      <a:r>
                        <a:rPr lang="vi-VN" sz="1400" b="1" dirty="0">
                          <a:effectLst/>
                        </a:rPr>
                        <a:t>Ours</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b="1" dirty="0">
                          <a:effectLst/>
                        </a:rPr>
                        <a:t>82.2</a:t>
                      </a:r>
                      <a:r>
                        <a:rPr lang="en-US" sz="1400" b="1" dirty="0">
                          <a:effectLst/>
                        </a:rPr>
                        <a:t> ± </a:t>
                      </a:r>
                      <a:r>
                        <a:rPr lang="vi-VN" sz="1400" b="1" dirty="0">
                          <a:effectLst/>
                        </a:rPr>
                        <a:t>2.3</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b="1" dirty="0">
                          <a:effectLst/>
                        </a:rPr>
                        <a:t>77.2 ± 0.9</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77433203"/>
                  </a:ext>
                </a:extLst>
              </a:tr>
            </a:tbl>
          </a:graphicData>
        </a:graphic>
      </p:graphicFrame>
    </p:spTree>
    <p:extLst>
      <p:ext uri="{BB962C8B-B14F-4D97-AF65-F5344CB8AC3E}">
        <p14:creationId xmlns:p14="http://schemas.microsoft.com/office/powerpoint/2010/main" val="4292551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4373175" y="4934856"/>
            <a:ext cx="3747320" cy="307777"/>
          </a:xfrm>
          <a:prstGeom prst="rect">
            <a:avLst/>
          </a:prstGeom>
        </p:spPr>
        <p:txBody>
          <a:bodyPr wrap="square">
            <a:spAutoFit/>
          </a:bodyPr>
          <a:lstStyle/>
          <a:p>
            <a:r>
              <a:rPr lang="en-US" sz="1400" b="1" dirty="0" smtClean="0"/>
              <a:t>Table 1. </a:t>
            </a:r>
            <a:r>
              <a:rPr lang="en-US" sz="1400" dirty="0" smtClean="0"/>
              <a:t>Accuracy per class on GTOS dataset</a:t>
            </a:r>
            <a:r>
              <a:rPr lang="vi-VN" sz="1400" b="1" dirty="0" smtClean="0"/>
              <a:t> </a:t>
            </a:r>
            <a:endParaRPr lang="en-US" sz="1400" dirty="0"/>
          </a:p>
        </p:txBody>
      </p:sp>
      <p:pic>
        <p:nvPicPr>
          <p:cNvPr id="5" name="Picture 4"/>
          <p:cNvPicPr/>
          <p:nvPr/>
        </p:nvPicPr>
        <p:blipFill>
          <a:blip r:embed="rId2"/>
          <a:stretch>
            <a:fillRect/>
          </a:stretch>
        </p:blipFill>
        <p:spPr>
          <a:xfrm>
            <a:off x="2377213" y="1871499"/>
            <a:ext cx="7739244" cy="2911203"/>
          </a:xfrm>
          <a:prstGeom prst="rect">
            <a:avLst/>
          </a:prstGeom>
        </p:spPr>
      </p:pic>
    </p:spTree>
    <p:extLst>
      <p:ext uri="{BB962C8B-B14F-4D97-AF65-F5344CB8AC3E}">
        <p14:creationId xmlns:p14="http://schemas.microsoft.com/office/powerpoint/2010/main" val="89988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Segoe UI Light" panose="020B0502040204020203" pitchFamily="34" charset="0"/>
                <a:cs typeface="Segoe UI Light" panose="020B0502040204020203" pitchFamily="34" charset="0"/>
              </a:rPr>
              <a:t>Contents</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31552" y="1666206"/>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706399"/>
            <a:ext cx="4585731" cy="30261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smtClean="0">
                <a:solidFill>
                  <a:prstClr val="black">
                    <a:lumMod val="75000"/>
                    <a:lumOff val="25000"/>
                  </a:prstClr>
                </a:solidFill>
                <a:latin typeface="Segoe UI" panose="020B0502040204020203" pitchFamily="34" charset="0"/>
                <a:cs typeface="Segoe UI" panose="020B0502040204020203" pitchFamily="34" charset="0"/>
              </a:rPr>
              <a:t>Introduction</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3" name="Group 32" descr="Small circle with number 2 inside  indicating step 2"/>
          <p:cNvGrpSpPr/>
          <p:nvPr/>
        </p:nvGrpSpPr>
        <p:grpSpPr bwMode="blackWhite">
          <a:xfrm>
            <a:off x="531552" y="2406690"/>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446884"/>
            <a:ext cx="1548142" cy="36933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Related </a:t>
            </a:r>
            <a:r>
              <a:rPr lang="en-US" sz="1400" dirty="0" smtClean="0">
                <a:solidFill>
                  <a:prstClr val="black">
                    <a:lumMod val="75000"/>
                    <a:lumOff val="25000"/>
                  </a:prstClr>
                </a:solidFill>
                <a:latin typeface="Segoe UI" panose="020B0502040204020203" pitchFamily="34" charset="0"/>
                <a:cs typeface="Segoe UI" panose="020B0502040204020203" pitchFamily="34" charset="0"/>
              </a:rPr>
              <a:t>works</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2" name="Group 21" descr="Small circle with number 3 inside  indicating step 3"/>
          <p:cNvGrpSpPr/>
          <p:nvPr/>
        </p:nvGrpSpPr>
        <p:grpSpPr bwMode="blackWhite">
          <a:xfrm>
            <a:off x="531552" y="3210615"/>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3238776"/>
            <a:ext cx="4504252" cy="38136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smtClean="0">
                <a:solidFill>
                  <a:prstClr val="black">
                    <a:lumMod val="75000"/>
                    <a:lumOff val="25000"/>
                  </a:prstClr>
                </a:solidFill>
                <a:cs typeface="Segoe UI"/>
              </a:rPr>
              <a:t>Methods</a:t>
            </a:r>
            <a:endParaRPr lang="en-US" sz="1400" dirty="0">
              <a:solidFill>
                <a:prstClr val="black">
                  <a:lumMod val="75000"/>
                  <a:lumOff val="25000"/>
                </a:prstClr>
              </a:solidFill>
              <a:cs typeface="Segoe UI"/>
            </a:endParaRPr>
          </a:p>
        </p:txBody>
      </p:sp>
      <p:grpSp>
        <p:nvGrpSpPr>
          <p:cNvPr id="37" name="Group 36" descr="Small circle with number 4 inside  indicating step 4"/>
          <p:cNvGrpSpPr/>
          <p:nvPr/>
        </p:nvGrpSpPr>
        <p:grpSpPr bwMode="blackWhite">
          <a:xfrm>
            <a:off x="521207" y="3955988"/>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46168" y="3996181"/>
            <a:ext cx="4504252" cy="36964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smtClean="0">
                <a:solidFill>
                  <a:prstClr val="black">
                    <a:lumMod val="75000"/>
                    <a:lumOff val="25000"/>
                  </a:prstClr>
                </a:solidFill>
                <a:latin typeface="Segoe UI" panose="020B0502040204020203" pitchFamily="34" charset="0"/>
                <a:cs typeface="Segoe UI" panose="020B0502040204020203" pitchFamily="34" charset="0"/>
              </a:rPr>
              <a:t>Experiments</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41" name="Group 40" descr="Small circle with number 4 inside  indicating step 4">
            <a:extLst>
              <a:ext uri="{FF2B5EF4-FFF2-40B4-BE49-F238E27FC236}">
                <a16:creationId xmlns:a16="http://schemas.microsoft.com/office/drawing/2014/main" id="{1E4E0359-5A2F-4879-8CFD-A1131F113532}"/>
              </a:ext>
            </a:extLst>
          </p:cNvPr>
          <p:cNvGrpSpPr/>
          <p:nvPr/>
        </p:nvGrpSpPr>
        <p:grpSpPr bwMode="blackWhite">
          <a:xfrm>
            <a:off x="554425" y="4747950"/>
            <a:ext cx="558179" cy="409838"/>
            <a:chOff x="6953426" y="711274"/>
            <a:chExt cx="558179" cy="409838"/>
          </a:xfrm>
        </p:grpSpPr>
        <p:sp>
          <p:nvSpPr>
            <p:cNvPr id="42" name="Oval 41" descr="Small circle">
              <a:extLst>
                <a:ext uri="{FF2B5EF4-FFF2-40B4-BE49-F238E27FC236}">
                  <a16:creationId xmlns:a16="http://schemas.microsoft.com/office/drawing/2014/main" id="{4E15B87C-0288-41BA-99AA-B575B4D8D43F}"/>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descr="Number 4">
              <a:extLst>
                <a:ext uri="{FF2B5EF4-FFF2-40B4-BE49-F238E27FC236}">
                  <a16:creationId xmlns:a16="http://schemas.microsoft.com/office/drawing/2014/main" id="{0A642335-4AC8-4B38-935B-642EF9DCDC1E}"/>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
        <p:nvSpPr>
          <p:cNvPr id="44" name="Content Placeholder 17">
            <a:extLst>
              <a:ext uri="{FF2B5EF4-FFF2-40B4-BE49-F238E27FC236}">
                <a16:creationId xmlns:a16="http://schemas.microsoft.com/office/drawing/2014/main" id="{ABB8FE08-FF2A-4F7D-8024-34E7D9B1E42B}"/>
              </a:ext>
            </a:extLst>
          </p:cNvPr>
          <p:cNvSpPr txBox="1">
            <a:spLocks/>
          </p:cNvSpPr>
          <p:nvPr/>
        </p:nvSpPr>
        <p:spPr>
          <a:xfrm>
            <a:off x="1079386" y="4788143"/>
            <a:ext cx="4504252" cy="36964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smtClean="0">
                <a:solidFill>
                  <a:prstClr val="black">
                    <a:lumMod val="75000"/>
                    <a:lumOff val="25000"/>
                  </a:prstClr>
                </a:solidFill>
                <a:latin typeface="Segoe UI" panose="020B0502040204020203" pitchFamily="34" charset="0"/>
                <a:cs typeface="Segoe UI" panose="020B0502040204020203" pitchFamily="34" charset="0"/>
              </a:rPr>
              <a:t>Evaluations</a:t>
            </a:r>
          </a:p>
        </p:txBody>
      </p:sp>
      <p:grpSp>
        <p:nvGrpSpPr>
          <p:cNvPr id="45" name="Group 44" descr="Small circle with number 4 inside  indicating step 4">
            <a:extLst>
              <a:ext uri="{FF2B5EF4-FFF2-40B4-BE49-F238E27FC236}">
                <a16:creationId xmlns:a16="http://schemas.microsoft.com/office/drawing/2014/main" id="{16B3EE31-D121-4E83-A339-51E6C0036390}"/>
              </a:ext>
            </a:extLst>
          </p:cNvPr>
          <p:cNvGrpSpPr/>
          <p:nvPr/>
        </p:nvGrpSpPr>
        <p:grpSpPr bwMode="blackWhite">
          <a:xfrm>
            <a:off x="544662" y="5495924"/>
            <a:ext cx="558179" cy="409838"/>
            <a:chOff x="6953426" y="711274"/>
            <a:chExt cx="558179" cy="409838"/>
          </a:xfrm>
        </p:grpSpPr>
        <p:sp>
          <p:nvSpPr>
            <p:cNvPr id="46" name="Oval 45" descr="Small circle">
              <a:extLst>
                <a:ext uri="{FF2B5EF4-FFF2-40B4-BE49-F238E27FC236}">
                  <a16:creationId xmlns:a16="http://schemas.microsoft.com/office/drawing/2014/main" id="{3500E7CF-8F53-4BC2-ADCC-12145E19E37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descr="Number 4">
              <a:extLst>
                <a:ext uri="{FF2B5EF4-FFF2-40B4-BE49-F238E27FC236}">
                  <a16:creationId xmlns:a16="http://schemas.microsoft.com/office/drawing/2014/main" id="{9944F7F6-6D4B-4300-8888-B9CC72E3D34C}"/>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sp>
        <p:nvSpPr>
          <p:cNvPr id="48" name="Content Placeholder 17">
            <a:extLst>
              <a:ext uri="{FF2B5EF4-FFF2-40B4-BE49-F238E27FC236}">
                <a16:creationId xmlns:a16="http://schemas.microsoft.com/office/drawing/2014/main" id="{9E2CFFD3-B21F-4FBA-A42D-B69F80D438D4}"/>
              </a:ext>
            </a:extLst>
          </p:cNvPr>
          <p:cNvSpPr txBox="1">
            <a:spLocks/>
          </p:cNvSpPr>
          <p:nvPr/>
        </p:nvSpPr>
        <p:spPr>
          <a:xfrm>
            <a:off x="1069623" y="5536117"/>
            <a:ext cx="4504252" cy="36964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smtClean="0">
                <a:solidFill>
                  <a:prstClr val="black">
                    <a:lumMod val="75000"/>
                    <a:lumOff val="25000"/>
                  </a:prstClr>
                </a:solidFill>
                <a:latin typeface="Segoe UI" panose="020B0502040204020203" pitchFamily="34" charset="0"/>
                <a:cs typeface="Segoe UI" panose="020B0502040204020203" pitchFamily="34" charset="0"/>
              </a:rPr>
              <a:t>Future works</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53" name="Rectangle 52">
            <a:extLst>
              <a:ext uri="{FF2B5EF4-FFF2-40B4-BE49-F238E27FC236}">
                <a16:creationId xmlns:a16="http://schemas.microsoft.com/office/drawing/2014/main" id="{89A0A751-FA03-44FE-B2D3-CE7D1EE38EF6}"/>
              </a:ext>
            </a:extLst>
          </p:cNvPr>
          <p:cNvSpPr/>
          <p:nvPr/>
        </p:nvSpPr>
        <p:spPr>
          <a:xfrm>
            <a:off x="5651770" y="5508999"/>
            <a:ext cx="5132752" cy="307777"/>
          </a:xfrm>
          <a:prstGeom prst="rect">
            <a:avLst/>
          </a:prstGeom>
        </p:spPr>
        <p:txBody>
          <a:bodyPr wrap="none">
            <a:spAutoFit/>
          </a:bodyPr>
          <a:lstStyle/>
          <a:p>
            <a:r>
              <a:rPr lang="en-US" sz="1400" b="1" dirty="0">
                <a:solidFill>
                  <a:srgbClr val="131413"/>
                </a:solidFill>
                <a:latin typeface="+mj-lt"/>
              </a:rPr>
              <a:t>Figure 1. </a:t>
            </a:r>
            <a:r>
              <a:rPr lang="vi-VN" sz="1400" dirty="0" smtClean="0">
                <a:solidFill>
                  <a:srgbClr val="131413"/>
                </a:solidFill>
                <a:latin typeface="+mj-lt"/>
              </a:rPr>
              <a:t>Material classification has been used in </a:t>
            </a:r>
            <a:r>
              <a:rPr lang="en-US" sz="1400" dirty="0">
                <a:solidFill>
                  <a:srgbClr val="131413"/>
                </a:solidFill>
                <a:latin typeface="+mj-lt"/>
              </a:rPr>
              <a:t>Robot </a:t>
            </a:r>
            <a:r>
              <a:rPr lang="en-US" sz="1400" dirty="0" smtClean="0">
                <a:solidFill>
                  <a:srgbClr val="131413"/>
                </a:solidFill>
                <a:latin typeface="+mj-lt"/>
              </a:rPr>
              <a:t>Navigation</a:t>
            </a:r>
            <a:r>
              <a:rPr lang="vi-VN" sz="1400" dirty="0" smtClean="0">
                <a:solidFill>
                  <a:srgbClr val="131413"/>
                </a:solidFill>
                <a:latin typeface="+mj-lt"/>
              </a:rPr>
              <a:t> </a:t>
            </a:r>
            <a:endParaRPr lang="en-US" sz="1400" dirty="0">
              <a:latin typeface="+mj-lt"/>
            </a:endParaRPr>
          </a:p>
        </p:txBody>
      </p:sp>
      <p:pic>
        <p:nvPicPr>
          <p:cNvPr id="7170" name="Picture 2" descr="Image result for robotic navig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32" y="1770314"/>
            <a:ext cx="43815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3668228" y="6225791"/>
            <a:ext cx="4589148" cy="307777"/>
          </a:xfrm>
          <a:prstGeom prst="rect">
            <a:avLst/>
          </a:prstGeom>
        </p:spPr>
        <p:txBody>
          <a:bodyPr wrap="square">
            <a:spAutoFit/>
          </a:bodyPr>
          <a:lstStyle/>
          <a:p>
            <a:r>
              <a:rPr lang="en-US" sz="1400" b="1" dirty="0" smtClean="0"/>
              <a:t>Figure 1. </a:t>
            </a:r>
            <a:r>
              <a:rPr lang="en-US" sz="1400" dirty="0" smtClean="0"/>
              <a:t>Normalized confusion matrix on GTOS dataset</a:t>
            </a:r>
            <a:r>
              <a:rPr lang="vi-VN" sz="1400" b="1" dirty="0" smtClean="0"/>
              <a:t> </a:t>
            </a:r>
            <a:endParaRPr lang="en-US" sz="1400" dirty="0"/>
          </a:p>
        </p:txBody>
      </p:sp>
      <p:pic>
        <p:nvPicPr>
          <p:cNvPr id="2" name="Picture 1"/>
          <p:cNvPicPr>
            <a:picLocks noChangeAspect="1"/>
          </p:cNvPicPr>
          <p:nvPr/>
        </p:nvPicPr>
        <p:blipFill>
          <a:blip r:embed="rId2"/>
          <a:stretch>
            <a:fillRect/>
          </a:stretch>
        </p:blipFill>
        <p:spPr>
          <a:xfrm>
            <a:off x="3155292" y="1305151"/>
            <a:ext cx="5615020" cy="4857514"/>
          </a:xfrm>
          <a:prstGeom prst="rect">
            <a:avLst/>
          </a:prstGeom>
        </p:spPr>
      </p:pic>
    </p:spTree>
    <p:extLst>
      <p:ext uri="{BB962C8B-B14F-4D97-AF65-F5344CB8AC3E}">
        <p14:creationId xmlns:p14="http://schemas.microsoft.com/office/powerpoint/2010/main" val="4270068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3668228" y="5960717"/>
            <a:ext cx="4589148" cy="307777"/>
          </a:xfrm>
          <a:prstGeom prst="rect">
            <a:avLst/>
          </a:prstGeom>
        </p:spPr>
        <p:txBody>
          <a:bodyPr wrap="square">
            <a:spAutoFit/>
          </a:bodyPr>
          <a:lstStyle/>
          <a:p>
            <a:r>
              <a:rPr lang="en-US" sz="1400" b="1" dirty="0" smtClean="0"/>
              <a:t>Figure 1. </a:t>
            </a:r>
            <a:r>
              <a:rPr lang="en-US" sz="1400" dirty="0" smtClean="0"/>
              <a:t>Normalized confusion matrix on FMD dataset</a:t>
            </a:r>
            <a:r>
              <a:rPr lang="vi-VN" sz="1400" b="1" dirty="0" smtClean="0"/>
              <a:t> </a:t>
            </a:r>
            <a:endParaRPr lang="en-US" sz="1400" dirty="0"/>
          </a:p>
        </p:txBody>
      </p:sp>
      <p:pic>
        <p:nvPicPr>
          <p:cNvPr id="8" name="Picture 7"/>
          <p:cNvPicPr>
            <a:picLocks noChangeAspect="1"/>
          </p:cNvPicPr>
          <p:nvPr/>
        </p:nvPicPr>
        <p:blipFill>
          <a:blip r:embed="rId2"/>
          <a:stretch>
            <a:fillRect/>
          </a:stretch>
        </p:blipFill>
        <p:spPr>
          <a:xfrm>
            <a:off x="3229127" y="1551938"/>
            <a:ext cx="5467350" cy="4210050"/>
          </a:xfrm>
          <a:prstGeom prst="rect">
            <a:avLst/>
          </a:prstGeom>
        </p:spPr>
      </p:pic>
    </p:spTree>
    <p:extLst>
      <p:ext uri="{BB962C8B-B14F-4D97-AF65-F5344CB8AC3E}">
        <p14:creationId xmlns:p14="http://schemas.microsoft.com/office/powerpoint/2010/main" val="2285052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Future works</a:t>
            </a:r>
            <a:endParaRPr lang="en-US" b="1" dirty="0">
              <a:latin typeface="Segoe UI Light" panose="020B0502040204020203" pitchFamily="34" charset="0"/>
              <a:cs typeface="Segoe UI Light" panose="020B0502040204020203" pitchFamily="34" charset="0"/>
            </a:endParaRPr>
          </a:p>
        </p:txBody>
      </p:sp>
      <p:sp>
        <p:nvSpPr>
          <p:cNvPr id="7" name="Content Placeholder 17">
            <a:extLst>
              <a:ext uri="{FF2B5EF4-FFF2-40B4-BE49-F238E27FC236}">
                <a16:creationId xmlns:a16="http://schemas.microsoft.com/office/drawing/2014/main" id="{E3AFC553-5063-4F95-98E5-64740764C8DB}"/>
              </a:ext>
            </a:extLst>
          </p:cNvPr>
          <p:cNvSpPr txBox="1">
            <a:spLocks/>
          </p:cNvSpPr>
          <p:nvPr/>
        </p:nvSpPr>
        <p:spPr>
          <a:xfrm>
            <a:off x="541609" y="1695779"/>
            <a:ext cx="4321705" cy="4966277"/>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400" b="1" dirty="0" smtClean="0"/>
              <a:t>Build a full-fusion network (CNN), to:</a:t>
            </a:r>
            <a:endParaRPr lang="vi-VN" sz="1400" b="1" dirty="0" smtClean="0"/>
          </a:p>
          <a:p>
            <a:pPr lvl="0" algn="just">
              <a:spcAft>
                <a:spcPts val="600"/>
              </a:spcAft>
              <a:buFont typeface="Wingdings" panose="05000000000000000000" pitchFamily="2" charset="2"/>
              <a:buChar char="ü"/>
              <a:defRPr/>
            </a:pPr>
            <a:r>
              <a:rPr lang="en-US" sz="1400" dirty="0" smtClean="0"/>
              <a:t>Reduce computational and storage costs</a:t>
            </a:r>
            <a:endParaRPr lang="vi-VN" sz="1400" dirty="0" smtClean="0"/>
          </a:p>
          <a:p>
            <a:pPr lvl="0" algn="just">
              <a:spcAft>
                <a:spcPts val="600"/>
              </a:spcAft>
              <a:buFont typeface="Wingdings" panose="05000000000000000000" pitchFamily="2" charset="2"/>
              <a:buChar char="ü"/>
              <a:defRPr/>
            </a:pPr>
            <a:r>
              <a:rPr lang="en-US" sz="1400" dirty="0" smtClean="0"/>
              <a:t>Reduce training time (by reduce number of layers of the network)</a:t>
            </a:r>
            <a:endParaRPr lang="vi-VN" sz="1400" dirty="0" smtClean="0"/>
          </a:p>
          <a:p>
            <a:pPr lvl="0" algn="just">
              <a:spcAft>
                <a:spcPts val="600"/>
              </a:spcAft>
              <a:buFont typeface="Wingdings" panose="05000000000000000000" pitchFamily="2" charset="2"/>
              <a:buChar char="ü"/>
              <a:defRPr/>
            </a:pPr>
            <a:r>
              <a:rPr lang="vi-VN" sz="1400" dirty="0"/>
              <a:t>Flexible with new data.</a:t>
            </a:r>
            <a:endParaRPr lang="vi-VN" sz="1400" dirty="0" smtClean="0"/>
          </a:p>
          <a:p>
            <a:pPr marL="0" lvl="0" indent="0" algn="just">
              <a:spcAft>
                <a:spcPts val="600"/>
              </a:spcAft>
              <a:buNone/>
              <a:defRPr/>
            </a:pPr>
            <a:r>
              <a:rPr lang="en-US" sz="1400" b="1" dirty="0" smtClean="0"/>
              <a:t>Change combining methods:</a:t>
            </a:r>
            <a:endParaRPr lang="vi-VN" sz="1400" b="1" dirty="0" smtClean="0"/>
          </a:p>
          <a:p>
            <a:pPr lvl="0" algn="just">
              <a:spcAft>
                <a:spcPts val="600"/>
              </a:spcAft>
              <a:buFont typeface="Wingdings" panose="05000000000000000000" pitchFamily="2" charset="2"/>
              <a:buChar char="ü"/>
              <a:defRPr/>
            </a:pPr>
            <a:r>
              <a:rPr lang="en-US" sz="1400" dirty="0" smtClean="0">
                <a:latin typeface="Segoe UI" panose="020B0502040204020203" pitchFamily="34" charset="0"/>
                <a:cs typeface="Segoe UI" panose="020B0502040204020203" pitchFamily="34" charset="0"/>
              </a:rPr>
              <a:t>Combine with weights to determine the priority of features (with one is more important) instead of using </a:t>
            </a:r>
            <a:r>
              <a:rPr lang="en-US" sz="1400" dirty="0">
                <a:latin typeface="Segoe UI" panose="020B0502040204020203" pitchFamily="34" charset="0"/>
                <a:cs typeface="Segoe UI" panose="020B0502040204020203" pitchFamily="34" charset="0"/>
              </a:rPr>
              <a:t>vector concatenation</a:t>
            </a:r>
            <a:endParaRPr lang="vi-VN" sz="1400" dirty="0" smtClean="0">
              <a:latin typeface="Segoe UI" panose="020B0502040204020203" pitchFamily="34" charset="0"/>
              <a:cs typeface="Segoe UI" panose="020B0502040204020203" pitchFamily="34" charset="0"/>
            </a:endParaRPr>
          </a:p>
          <a:p>
            <a:pPr marL="0" indent="0" algn="just">
              <a:spcAft>
                <a:spcPts val="600"/>
              </a:spcAft>
              <a:buNone/>
              <a:defRPr/>
            </a:pPr>
            <a:r>
              <a:rPr lang="en-US" sz="1400" b="1" dirty="0" smtClean="0"/>
              <a:t>Use another information from image:</a:t>
            </a:r>
          </a:p>
          <a:p>
            <a:pPr algn="just">
              <a:spcAft>
                <a:spcPts val="600"/>
              </a:spcAft>
              <a:buFont typeface="Wingdings" panose="05000000000000000000" pitchFamily="2" charset="2"/>
              <a:buChar char="ü"/>
              <a:defRPr/>
            </a:pPr>
            <a:r>
              <a:rPr lang="en-US" sz="1400" dirty="0" smtClean="0"/>
              <a:t>Multiple view point information with differential angular images (subtract an image of a sample for another image of this sample in different view point).</a:t>
            </a:r>
            <a:endParaRPr lang="vi-VN" sz="1400" dirty="0"/>
          </a:p>
          <a:p>
            <a:pPr marL="0" lvl="0" indent="0" algn="just">
              <a:spcAft>
                <a:spcPts val="600"/>
              </a:spcAft>
              <a:buNone/>
              <a:defRPr/>
            </a:pPr>
            <a:endParaRPr lang="vi-VN" sz="1400" dirty="0" smtClean="0">
              <a:latin typeface="Segoe UI" panose="020B0502040204020203" pitchFamily="34" charset="0"/>
              <a:cs typeface="Segoe UI" panose="020B0502040204020203" pitchFamily="34" charset="0"/>
            </a:endParaRPr>
          </a:p>
        </p:txBody>
      </p:sp>
      <p:sp>
        <p:nvSpPr>
          <p:cNvPr id="11" name="Rectangle 10"/>
          <p:cNvSpPr/>
          <p:nvPr/>
        </p:nvSpPr>
        <p:spPr>
          <a:xfrm>
            <a:off x="6418089" y="4942359"/>
            <a:ext cx="4122717" cy="307777"/>
          </a:xfrm>
          <a:prstGeom prst="rect">
            <a:avLst/>
          </a:prstGeom>
        </p:spPr>
        <p:txBody>
          <a:bodyPr wrap="square">
            <a:spAutoFit/>
          </a:bodyPr>
          <a:lstStyle/>
          <a:p>
            <a:r>
              <a:rPr lang="vi-VN" sz="1400" b="1" dirty="0" smtClean="0"/>
              <a:t>Figure</a:t>
            </a:r>
            <a:r>
              <a:rPr lang="en-US" sz="1400" b="1" dirty="0" smtClean="0"/>
              <a:t> 1.</a:t>
            </a:r>
            <a:r>
              <a:rPr lang="en-US" sz="1400" b="1" dirty="0"/>
              <a:t> </a:t>
            </a:r>
            <a:r>
              <a:rPr lang="en-US" sz="1400" dirty="0" smtClean="0"/>
              <a:t>Examples of Differential Angular Images</a:t>
            </a:r>
            <a:endParaRPr lang="en-US" sz="1400"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5420041" y="2564310"/>
            <a:ext cx="6118815" cy="2036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p:spPr>
      </p:pic>
    </p:spTree>
    <p:extLst>
      <p:ext uri="{BB962C8B-B14F-4D97-AF65-F5344CB8AC3E}">
        <p14:creationId xmlns:p14="http://schemas.microsoft.com/office/powerpoint/2010/main" val="4003821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References</a:t>
            </a: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21207" y="1531072"/>
            <a:ext cx="10782896" cy="4911931"/>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solidFill>
                  <a:schemeClr val="tx1"/>
                </a:solidFill>
                <a:latin typeface="Segoe UI" panose="020B0502040204020203" pitchFamily="34" charset="0"/>
                <a:cs typeface="Segoe UI" panose="020B0502040204020203" pitchFamily="34" charset="0"/>
              </a:rPr>
              <a:t>[1] Corbett-Davies, Sam. </a:t>
            </a:r>
            <a:r>
              <a:rPr lang="en-US" sz="1400" i="1" dirty="0">
                <a:solidFill>
                  <a:schemeClr val="tx1"/>
                </a:solidFill>
                <a:latin typeface="Segoe UI" panose="020B0502040204020203" pitchFamily="34" charset="0"/>
                <a:cs typeface="Segoe UI" panose="020B0502040204020203" pitchFamily="34" charset="0"/>
              </a:rPr>
              <a:t>"Real-World Material Recognition for Scene Understanding."</a:t>
            </a:r>
          </a:p>
          <a:p>
            <a:pPr marL="0" lvl="0" indent="0">
              <a:spcAft>
                <a:spcPts val="600"/>
              </a:spcAft>
              <a:buNone/>
              <a:defRPr/>
            </a:pPr>
            <a:r>
              <a:rPr lang="en-US" sz="1400" dirty="0">
                <a:solidFill>
                  <a:schemeClr val="tx1"/>
                </a:solidFill>
                <a:latin typeface="Segoe UI" panose="020B0502040204020203" pitchFamily="34" charset="0"/>
                <a:cs typeface="Segoe UI" panose="020B0502040204020203" pitchFamily="34" charset="0"/>
              </a:rPr>
              <a:t>[2] NVIDIA, </a:t>
            </a:r>
            <a:r>
              <a:rPr lang="en-US" sz="1400" i="1" dirty="0">
                <a:solidFill>
                  <a:schemeClr val="tx1"/>
                </a:solidFill>
                <a:latin typeface="Segoe UI" panose="020B0502040204020203" pitchFamily="34" charset="0"/>
                <a:cs typeface="Segoe UI" panose="020B0502040204020203" pitchFamily="34" charset="0"/>
              </a:rPr>
              <a:t>ADVANCED DRIVER ASSISTANCE SYSTEMS. </a:t>
            </a:r>
            <a:r>
              <a:rPr lang="en-US" sz="1400" dirty="0">
                <a:solidFill>
                  <a:schemeClr val="tx1"/>
                </a:solidFill>
                <a:latin typeface="Segoe UI" panose="020B0502040204020203" pitchFamily="34" charset="0"/>
                <a:cs typeface="Segoe UI" panose="020B0502040204020203" pitchFamily="34" charset="0"/>
              </a:rPr>
              <a:t>[Online]. Available: </a:t>
            </a:r>
            <a:r>
              <a:rPr lang="en-US" sz="1400" dirty="0">
                <a:solidFill>
                  <a:schemeClr val="tx1"/>
                </a:solidFill>
                <a:latin typeface="Segoe UI" panose="020B0502040204020203" pitchFamily="34" charset="0"/>
                <a:cs typeface="Segoe UI" panose="020B0502040204020203" pitchFamily="34" charset="0"/>
                <a:hlinkClick r:id="rId2"/>
              </a:rPr>
              <a:t>https://www.nvidia.com/en-us/self-driving-cars/adas/</a:t>
            </a:r>
            <a:endParaRPr lang="en-US" sz="1400" dirty="0">
              <a:solidFill>
                <a:schemeClr val="tx1"/>
              </a:solidFill>
              <a:latin typeface="Segoe UI" panose="020B0502040204020203" pitchFamily="34" charset="0"/>
              <a:cs typeface="Segoe UI" panose="020B0502040204020203" pitchFamily="34" charset="0"/>
            </a:endParaRPr>
          </a:p>
          <a:p>
            <a:pPr marL="0" lvl="0" indent="0">
              <a:spcAft>
                <a:spcPts val="600"/>
              </a:spcAft>
              <a:buNone/>
              <a:defRPr/>
            </a:pPr>
            <a:r>
              <a:rPr lang="en-US" sz="1400" dirty="0">
                <a:solidFill>
                  <a:schemeClr val="tx1"/>
                </a:solidFill>
                <a:latin typeface="Segoe UI" panose="020B0502040204020203" pitchFamily="34" charset="0"/>
                <a:cs typeface="Segoe UI" panose="020B0502040204020203" pitchFamily="34" charset="0"/>
              </a:rPr>
              <a:t>[3] M. W. </a:t>
            </a:r>
            <a:r>
              <a:rPr lang="en-US" sz="1400" dirty="0" err="1">
                <a:solidFill>
                  <a:schemeClr val="tx1"/>
                </a:solidFill>
                <a:latin typeface="Segoe UI" panose="020B0502040204020203" pitchFamily="34" charset="0"/>
                <a:cs typeface="Segoe UI" panose="020B0502040204020203" pitchFamily="34" charset="0"/>
              </a:rPr>
              <a:t>Spong</a:t>
            </a:r>
            <a:r>
              <a:rPr lang="en-US" sz="1400" dirty="0">
                <a:solidFill>
                  <a:schemeClr val="tx1"/>
                </a:solidFill>
                <a:latin typeface="Segoe UI" panose="020B0502040204020203" pitchFamily="34" charset="0"/>
                <a:cs typeface="Segoe UI" panose="020B0502040204020203" pitchFamily="34" charset="0"/>
              </a:rPr>
              <a:t>, S. Hutchinson, and M. </a:t>
            </a:r>
            <a:r>
              <a:rPr lang="en-US" sz="1400" dirty="0" err="1">
                <a:solidFill>
                  <a:schemeClr val="tx1"/>
                </a:solidFill>
                <a:latin typeface="Segoe UI" panose="020B0502040204020203" pitchFamily="34" charset="0"/>
                <a:cs typeface="Segoe UI" panose="020B0502040204020203" pitchFamily="34" charset="0"/>
              </a:rPr>
              <a:t>Vidyasagar</a:t>
            </a:r>
            <a:r>
              <a:rPr lang="en-US" sz="1400" dirty="0">
                <a:solidFill>
                  <a:schemeClr val="tx1"/>
                </a:solidFill>
                <a:latin typeface="Segoe UI" panose="020B0502040204020203" pitchFamily="34" charset="0"/>
                <a:cs typeface="Segoe UI" panose="020B0502040204020203" pitchFamily="34" charset="0"/>
              </a:rPr>
              <a:t>,</a:t>
            </a:r>
            <a:r>
              <a:rPr lang="en-US" sz="1400" i="1" dirty="0">
                <a:solidFill>
                  <a:schemeClr val="tx1"/>
                </a:solidFill>
                <a:latin typeface="Segoe UI" panose="020B0502040204020203" pitchFamily="34" charset="0"/>
                <a:cs typeface="Segoe UI" panose="020B0502040204020203" pitchFamily="34" charset="0"/>
              </a:rPr>
              <a:t> Robot modeling and control</a:t>
            </a:r>
            <a:r>
              <a:rPr lang="en-US" sz="1400" dirty="0">
                <a:solidFill>
                  <a:schemeClr val="tx1"/>
                </a:solidFill>
                <a:latin typeface="Segoe UI" panose="020B0502040204020203" pitchFamily="34" charset="0"/>
                <a:cs typeface="Segoe UI" panose="020B0502040204020203" pitchFamily="34" charset="0"/>
              </a:rPr>
              <a:t>. Wiley New York, 2006, vol. 3.</a:t>
            </a:r>
          </a:p>
          <a:p>
            <a:pPr marL="0" lvl="0" indent="0">
              <a:spcAft>
                <a:spcPts val="600"/>
              </a:spcAft>
              <a:buNone/>
              <a:defRPr/>
            </a:pPr>
            <a:r>
              <a:rPr lang="en-US" sz="1400" dirty="0">
                <a:solidFill>
                  <a:schemeClr val="tx1"/>
                </a:solidFill>
                <a:latin typeface="Segoe UI" panose="020B0502040204020203" pitchFamily="34" charset="0"/>
                <a:cs typeface="Segoe UI" panose="020B0502040204020203" pitchFamily="34" charset="0"/>
              </a:rPr>
              <a:t>[4] J.-H. Kim, E. T. Matson, H. Myung, and P. Xu, </a:t>
            </a:r>
            <a:r>
              <a:rPr lang="en-US" sz="1400" i="1" dirty="0">
                <a:solidFill>
                  <a:schemeClr val="tx1"/>
                </a:solidFill>
                <a:latin typeface="Segoe UI" panose="020B0502040204020203" pitchFamily="34" charset="0"/>
                <a:cs typeface="Segoe UI" panose="020B0502040204020203" pitchFamily="34" charset="0"/>
              </a:rPr>
              <a:t>Robot Intelligence Technology and Applications 2012: An Edition of the Presented Papers from the 1</a:t>
            </a:r>
            <a:r>
              <a:rPr lang="en-US" sz="1400" i="1" baseline="30000" dirty="0">
                <a:solidFill>
                  <a:schemeClr val="tx1"/>
                </a:solidFill>
                <a:latin typeface="Segoe UI" panose="020B0502040204020203" pitchFamily="34" charset="0"/>
                <a:cs typeface="Segoe UI" panose="020B0502040204020203" pitchFamily="34" charset="0"/>
              </a:rPr>
              <a:t>st</a:t>
            </a:r>
            <a:r>
              <a:rPr lang="en-US" sz="1400" i="1" dirty="0">
                <a:solidFill>
                  <a:schemeClr val="tx1"/>
                </a:solidFill>
                <a:latin typeface="Segoe UI" panose="020B0502040204020203" pitchFamily="34" charset="0"/>
                <a:cs typeface="Segoe UI" panose="020B0502040204020203" pitchFamily="34" charset="0"/>
              </a:rPr>
              <a:t> International Conference on Robot Intelligence Technology and Applications</a:t>
            </a:r>
            <a:r>
              <a:rPr lang="en-US" sz="1400" dirty="0">
                <a:solidFill>
                  <a:schemeClr val="tx1"/>
                </a:solidFill>
                <a:latin typeface="Segoe UI" panose="020B0502040204020203" pitchFamily="34" charset="0"/>
                <a:cs typeface="Segoe UI" panose="020B0502040204020203" pitchFamily="34" charset="0"/>
              </a:rPr>
              <a:t>. Springer Science &amp; Business Media, 2013, vol. 208.</a:t>
            </a:r>
          </a:p>
          <a:p>
            <a:pPr marL="0" lvl="0" indent="0">
              <a:spcAft>
                <a:spcPts val="600"/>
              </a:spcAft>
              <a:buNone/>
              <a:defRPr/>
            </a:pPr>
            <a:r>
              <a:rPr lang="en-US" sz="1400" dirty="0">
                <a:solidFill>
                  <a:schemeClr val="tx1"/>
                </a:solidFill>
                <a:latin typeface="Segoe UI" panose="020B0502040204020203" pitchFamily="34" charset="0"/>
                <a:cs typeface="Segoe UI" panose="020B0502040204020203" pitchFamily="34" charset="0"/>
              </a:rPr>
              <a:t>[5] </a:t>
            </a:r>
            <a:r>
              <a:rPr lang="en-US" sz="1400" dirty="0" err="1">
                <a:solidFill>
                  <a:schemeClr val="tx1"/>
                </a:solidFill>
                <a:latin typeface="Segoe UI" panose="020B0502040204020203" pitchFamily="34" charset="0"/>
                <a:cs typeface="Segoe UI" panose="020B0502040204020203" pitchFamily="34" charset="0"/>
              </a:rPr>
              <a:t>Xue</a:t>
            </a:r>
            <a:r>
              <a:rPr lang="en-US" sz="1400" dirty="0">
                <a:solidFill>
                  <a:schemeClr val="tx1"/>
                </a:solidFill>
                <a:latin typeface="Segoe UI" panose="020B0502040204020203" pitchFamily="34" charset="0"/>
                <a:cs typeface="Segoe UI" panose="020B0502040204020203" pitchFamily="34" charset="0"/>
              </a:rPr>
              <a:t>, Jia, et al. </a:t>
            </a:r>
            <a:r>
              <a:rPr lang="en-US" sz="1400" i="1" dirty="0">
                <a:solidFill>
                  <a:schemeClr val="tx1"/>
                </a:solidFill>
                <a:latin typeface="Segoe UI" panose="020B0502040204020203" pitchFamily="34" charset="0"/>
                <a:cs typeface="Segoe UI" panose="020B0502040204020203" pitchFamily="34" charset="0"/>
              </a:rPr>
              <a:t>"Differential angular imaging for material recognition." </a:t>
            </a:r>
            <a:r>
              <a:rPr lang="en-US" sz="1400" dirty="0" err="1">
                <a:solidFill>
                  <a:schemeClr val="tx1"/>
                </a:solidFill>
                <a:latin typeface="Segoe UI" panose="020B0502040204020203" pitchFamily="34" charset="0"/>
                <a:cs typeface="Segoe UI" panose="020B0502040204020203" pitchFamily="34" charset="0"/>
              </a:rPr>
              <a:t>arXiv</a:t>
            </a:r>
            <a:r>
              <a:rPr lang="en-US" sz="1400" dirty="0">
                <a:solidFill>
                  <a:schemeClr val="tx1"/>
                </a:solidFill>
                <a:latin typeface="Segoe UI" panose="020B0502040204020203" pitchFamily="34" charset="0"/>
                <a:cs typeface="Segoe UI" panose="020B0502040204020203" pitchFamily="34" charset="0"/>
              </a:rPr>
              <a:t> preprint arXiv:1612.02372 (2016).</a:t>
            </a:r>
          </a:p>
          <a:p>
            <a:pPr marL="0" lvl="0" indent="0">
              <a:spcAft>
                <a:spcPts val="600"/>
              </a:spcAft>
              <a:buNone/>
              <a:defRPr/>
            </a:pPr>
            <a:endParaRPr lang="en-US" sz="14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46866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this task?</a:t>
            </a:r>
          </a:p>
        </p:txBody>
      </p:sp>
      <p:sp>
        <p:nvSpPr>
          <p:cNvPr id="4"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For more detail please email me at </a:t>
            </a:r>
            <a:r>
              <a:rPr lang="en-US" sz="2000" b="1" dirty="0">
                <a:solidFill>
                  <a:srgbClr val="D24726"/>
                </a:solidFill>
                <a:latin typeface="Segoe UI Light" panose="020B0502040204020203" pitchFamily="34" charset="0"/>
                <a:cs typeface="Segoe UI Light" panose="020B0502040204020203" pitchFamily="34" charset="0"/>
              </a:rPr>
              <a:t>14520040@gm.uit.edu.vn.</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b="1" u="sng" dirty="0">
                <a:solidFill>
                  <a:schemeClr val="accent1">
                    <a:lumMod val="75000"/>
                  </a:schemeClr>
                </a:solidFill>
                <a:latin typeface="Segoe UI Light" panose="020B0502040204020203" pitchFamily="34" charset="0"/>
                <a:cs typeface="Segoe UI Light" panose="020B0502040204020203" pitchFamily="34" charset="0"/>
                <a:hlinkClick r:id="rId3"/>
              </a:rPr>
              <a:t>Look for more information about the data set</a:t>
            </a:r>
            <a:endParaRPr lang="en-US" sz="2000" b="1" dirty="0">
              <a:solidFill>
                <a:schemeClr val="accent1">
                  <a:lumMod val="75000"/>
                </a:schemeClr>
              </a:solidFill>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b="1" u="sng" dirty="0">
                <a:solidFill>
                  <a:schemeClr val="accent1">
                    <a:lumMod val="75000"/>
                  </a:schemeClr>
                </a:solidFill>
                <a:latin typeface="Segoe UI Light" panose="020B0502040204020203" pitchFamily="34" charset="0"/>
                <a:cs typeface="Segoe UI Light" panose="020B0502040204020203" pitchFamily="34" charset="0"/>
                <a:hlinkClick r:id="rId4"/>
              </a:rPr>
              <a:t>Interested in my work, you can find it here</a:t>
            </a:r>
            <a:endParaRPr lang="en-US" sz="2000" b="1" u="sng" dirty="0">
              <a:solidFill>
                <a:schemeClr val="accent1">
                  <a:lumMod val="75000"/>
                </a:schemeClr>
              </a:solidFill>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b="1" u="sng" dirty="0">
                <a:solidFill>
                  <a:schemeClr val="accent1">
                    <a:lumMod val="75000"/>
                  </a:schemeClr>
                </a:solidFill>
                <a:latin typeface="Segoe UI Light" panose="020B0502040204020203" pitchFamily="34" charset="0"/>
                <a:cs typeface="Segoe UI Light" panose="020B0502040204020203" pitchFamily="34" charset="0"/>
                <a:hlinkClick r:id="rId5" tooltip="Give feedback about this tour"/>
              </a:rPr>
              <a:t>Give feedback about this </a:t>
            </a:r>
            <a:r>
              <a:rPr lang="en-US" sz="2000" b="1" u="sng" dirty="0">
                <a:solidFill>
                  <a:schemeClr val="accent1">
                    <a:lumMod val="75000"/>
                  </a:schemeClr>
                </a:solidFill>
                <a:latin typeface="Segoe UI Light" panose="020B0502040204020203" pitchFamily="34" charset="0"/>
                <a:cs typeface="Segoe UI Light" panose="020B0502040204020203" pitchFamily="34" charset="0"/>
              </a:rPr>
              <a:t>work</a:t>
            </a: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5" name="Picture 4"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9623" y="3744357"/>
            <a:ext cx="661940" cy="661940"/>
          </a:xfrm>
          <a:prstGeom prst="rect">
            <a:avLst/>
          </a:prstGeom>
        </p:spPr>
      </p:pic>
      <p:pic>
        <p:nvPicPr>
          <p:cNvPr id="6" name="Picture 5" descr="Arrow pointing right with a hyperlink to the PowerPoint team blog. Select the image to visit the PowerPoint team blog ">
            <a:hlinkClick r:id="rId4"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9623" y="4406297"/>
            <a:ext cx="661940" cy="661940"/>
          </a:xfrm>
          <a:prstGeom prst="rect">
            <a:avLst/>
          </a:prstGeom>
        </p:spPr>
      </p:pic>
      <p:pic>
        <p:nvPicPr>
          <p:cNvPr id="7" name="Picture 6" descr="Arrow pointing right with a hyperlink to the PowerPoint team blog. Select the image to visit the PowerPoint team blog ">
            <a:hlinkClick r:id="rId7"/>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9623" y="5068237"/>
            <a:ext cx="661940" cy="6619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b="1" dirty="0">
                <a:solidFill>
                  <a:schemeClr val="bg1"/>
                </a:solidFill>
              </a:rPr>
              <a:t>Thank you for watching</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Don’t read this line, this is just a subtitle. :p</a:t>
            </a:r>
          </a:p>
        </p:txBody>
      </p:sp>
      <p:sp>
        <p:nvSpPr>
          <p:cNvPr id="5" name="Subtitle 2">
            <a:extLst>
              <a:ext uri="{FF2B5EF4-FFF2-40B4-BE49-F238E27FC236}">
                <a16:creationId xmlns:a16="http://schemas.microsoft.com/office/drawing/2014/main" id="{6C337489-6FFA-4E70-A2B0-977A089E482B}"/>
              </a:ext>
            </a:extLst>
          </p:cNvPr>
          <p:cNvSpPr txBox="1">
            <a:spLocks/>
          </p:cNvSpPr>
          <p:nvPr/>
        </p:nvSpPr>
        <p:spPr>
          <a:xfrm>
            <a:off x="1736035" y="5097300"/>
            <a:ext cx="6344461" cy="598444"/>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400" b="1" strike="sngStrike" dirty="0">
                <a:solidFill>
                  <a:schemeClr val="bg1"/>
                </a:solidFill>
                <a:latin typeface="+mj-lt"/>
              </a:rPr>
              <a:t>Computer</a:t>
            </a:r>
            <a:r>
              <a:rPr lang="en-US" sz="2400" b="1" dirty="0">
                <a:solidFill>
                  <a:schemeClr val="bg1"/>
                </a:solidFill>
                <a:latin typeface="+mj-lt"/>
              </a:rPr>
              <a:t> My Vision</a:t>
            </a:r>
          </a:p>
        </p:txBody>
      </p:sp>
      <p:pic>
        <p:nvPicPr>
          <p:cNvPr id="7" name="Picture 6">
            <a:extLst>
              <a:ext uri="{FF2B5EF4-FFF2-40B4-BE49-F238E27FC236}">
                <a16:creationId xmlns:a16="http://schemas.microsoft.com/office/drawing/2014/main" id="{B811B009-3645-4B25-8C77-E39A6C1E5F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620" y="4956315"/>
            <a:ext cx="880415" cy="880415"/>
          </a:xfrm>
          <a:prstGeom prst="rect">
            <a:avLst/>
          </a:prstGeom>
        </p:spPr>
      </p:pic>
    </p:spTree>
    <p:extLst>
      <p:ext uri="{BB962C8B-B14F-4D97-AF65-F5344CB8AC3E}">
        <p14:creationId xmlns:p14="http://schemas.microsoft.com/office/powerpoint/2010/main" val="1217532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b="1" dirty="0">
                <a:solidFill>
                  <a:srgbClr val="D24726"/>
                </a:solidFill>
                <a:latin typeface="Segoe UI" panose="020B0502040204020203" pitchFamily="34" charset="0"/>
                <a:cs typeface="Segoe UI" panose="020B0502040204020203" pitchFamily="34" charset="0"/>
              </a:rPr>
              <a:t>What is material classification?</a:t>
            </a:r>
            <a:endParaRPr lang="en-US" sz="1600"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41610" y="2087664"/>
            <a:ext cx="4321704" cy="3279465"/>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400" dirty="0">
                <a:latin typeface="Segoe UI" panose="020B0502040204020203" pitchFamily="34" charset="0"/>
                <a:cs typeface="Segoe UI" panose="020B0502040204020203" pitchFamily="34" charset="0"/>
              </a:rPr>
              <a:t>The main goal is </a:t>
            </a:r>
            <a:r>
              <a:rPr lang="en-US" sz="1400" dirty="0">
                <a:solidFill>
                  <a:srgbClr val="D24726"/>
                </a:solidFill>
                <a:latin typeface="Segoe UI" panose="020B0502040204020203" pitchFamily="34" charset="0"/>
                <a:cs typeface="Segoe UI" panose="020B0502040204020203" pitchFamily="34" charset="0"/>
              </a:rPr>
              <a:t>providing</a:t>
            </a:r>
            <a:r>
              <a:rPr lang="en-US" sz="1400" dirty="0">
                <a:latin typeface="Segoe UI" panose="020B0502040204020203" pitchFamily="34" charset="0"/>
                <a:cs typeface="Segoe UI" panose="020B0502040204020203" pitchFamily="34" charset="0"/>
              </a:rPr>
              <a:t> the detail of </a:t>
            </a:r>
            <a:r>
              <a:rPr lang="en-US" sz="1400" dirty="0">
                <a:solidFill>
                  <a:srgbClr val="D24726"/>
                </a:solidFill>
                <a:latin typeface="Segoe UI" panose="020B0502040204020203" pitchFamily="34" charset="0"/>
                <a:cs typeface="Segoe UI" panose="020B0502040204020203" pitchFamily="34" charset="0"/>
              </a:rPr>
              <a:t>material information</a:t>
            </a:r>
            <a:r>
              <a:rPr lang="en-US" sz="1400" dirty="0">
                <a:latin typeface="Segoe UI" panose="020B0502040204020203" pitchFamily="34" charset="0"/>
                <a:cs typeface="Segoe UI" panose="020B0502040204020203" pitchFamily="34" charset="0"/>
              </a:rPr>
              <a:t> in an image.</a:t>
            </a:r>
          </a:p>
          <a:p>
            <a:pPr marL="0" lvl="0" indent="0" algn="just">
              <a:spcAft>
                <a:spcPts val="600"/>
              </a:spcAft>
              <a:buNone/>
              <a:defRPr/>
            </a:pPr>
            <a:r>
              <a:rPr lang="en-US" sz="1400" dirty="0">
                <a:latin typeface="Segoe UI" panose="020B0502040204020203" pitchFamily="34" charset="0"/>
                <a:cs typeface="Segoe UI" panose="020B0502040204020203" pitchFamily="34" charset="0"/>
              </a:rPr>
              <a:t>In simple words, given an image I, the computer need to find out </a:t>
            </a:r>
            <a:r>
              <a:rPr lang="en-US" sz="1400" dirty="0">
                <a:solidFill>
                  <a:srgbClr val="D24726"/>
                </a:solidFill>
                <a:latin typeface="Segoe UI" panose="020B0502040204020203" pitchFamily="34" charset="0"/>
                <a:cs typeface="Segoe UI" panose="020B0502040204020203" pitchFamily="34" charset="0"/>
              </a:rPr>
              <a:t>what material its surface is made of </a:t>
            </a:r>
            <a:r>
              <a:rPr lang="en-US" sz="1400" dirty="0">
                <a:latin typeface="Segoe UI" panose="020B0502040204020203" pitchFamily="34" charset="0"/>
                <a:cs typeface="Segoe UI" panose="020B0502040204020203" pitchFamily="34" charset="0"/>
              </a:rPr>
              <a:t>(such as metal, plastic, stone, brick, glass, wood, etc.).</a:t>
            </a:r>
          </a:p>
          <a:p>
            <a:pPr marL="0" lvl="0" indent="0" algn="just">
              <a:spcAft>
                <a:spcPts val="600"/>
              </a:spcAft>
              <a:buNone/>
              <a:defRPr/>
            </a:pPr>
            <a:r>
              <a:rPr lang="en-US" sz="1400" dirty="0">
                <a:latin typeface="Segoe UI" panose="020B0502040204020203" pitchFamily="34" charset="0"/>
                <a:cs typeface="Segoe UI" panose="020B0502040204020203" pitchFamily="34" charset="0"/>
              </a:rPr>
              <a:t>A higher level, the computer even need to know exactly what material class for every single pixel in the image</a:t>
            </a:r>
            <a:r>
              <a:rPr lang="en-US" sz="1400" dirty="0" smtClean="0">
                <a:latin typeface="Segoe UI" panose="020B0502040204020203" pitchFamily="34" charset="0"/>
                <a:cs typeface="Segoe UI" panose="020B0502040204020203" pitchFamily="34" charset="0"/>
              </a:rPr>
              <a:t>.</a:t>
            </a:r>
            <a:endParaRPr lang="en-US" sz="14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0DE378B5-EB5D-4AF8-8D2F-4DCBE19A6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646" y="1524708"/>
            <a:ext cx="5516547" cy="1999185"/>
          </a:xfrm>
          <a:prstGeom prst="rect">
            <a:avLst/>
          </a:prstGeom>
        </p:spPr>
      </p:pic>
      <p:pic>
        <p:nvPicPr>
          <p:cNvPr id="4" name="Picture 3">
            <a:extLst>
              <a:ext uri="{FF2B5EF4-FFF2-40B4-BE49-F238E27FC236}">
                <a16:creationId xmlns:a16="http://schemas.microsoft.com/office/drawing/2014/main" id="{3FC5EC0D-3062-4240-BD7D-08A5A36210D0}"/>
              </a:ext>
            </a:extLst>
          </p:cNvPr>
          <p:cNvPicPr>
            <a:picLocks noChangeAspect="1"/>
          </p:cNvPicPr>
          <p:nvPr/>
        </p:nvPicPr>
        <p:blipFill>
          <a:blip r:embed="rId3"/>
          <a:stretch>
            <a:fillRect/>
          </a:stretch>
        </p:blipFill>
        <p:spPr>
          <a:xfrm>
            <a:off x="6005645" y="3523893"/>
            <a:ext cx="5516547" cy="1927977"/>
          </a:xfrm>
          <a:prstGeom prst="rect">
            <a:avLst/>
          </a:prstGeom>
        </p:spPr>
      </p:pic>
      <p:pic>
        <p:nvPicPr>
          <p:cNvPr id="7" name="Picture 6">
            <a:extLst>
              <a:ext uri="{FF2B5EF4-FFF2-40B4-BE49-F238E27FC236}">
                <a16:creationId xmlns:a16="http://schemas.microsoft.com/office/drawing/2014/main" id="{139972B8-D961-44DB-9E21-79D19083475C}"/>
              </a:ext>
            </a:extLst>
          </p:cNvPr>
          <p:cNvPicPr>
            <a:picLocks noChangeAspect="1"/>
          </p:cNvPicPr>
          <p:nvPr/>
        </p:nvPicPr>
        <p:blipFill>
          <a:blip r:embed="rId4"/>
          <a:stretch>
            <a:fillRect/>
          </a:stretch>
        </p:blipFill>
        <p:spPr>
          <a:xfrm>
            <a:off x="6906793" y="5451870"/>
            <a:ext cx="4172025" cy="1097188"/>
          </a:xfrm>
          <a:prstGeom prst="rect">
            <a:avLst/>
          </a:prstGeom>
        </p:spPr>
      </p:pic>
      <p:cxnSp>
        <p:nvCxnSpPr>
          <p:cNvPr id="5" name="Straight Arrow Connector 4"/>
          <p:cNvCxnSpPr/>
          <p:nvPr/>
        </p:nvCxnSpPr>
        <p:spPr>
          <a:xfrm>
            <a:off x="8519886" y="4412343"/>
            <a:ext cx="537028"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600" b="1" dirty="0">
                <a:solidFill>
                  <a:srgbClr val="D24726"/>
                </a:solidFill>
                <a:latin typeface="Segoe UI" panose="020B0502040204020203" pitchFamily="34" charset="0"/>
                <a:cs typeface="Segoe UI" panose="020B0502040204020203" pitchFamily="34" charset="0"/>
              </a:rPr>
              <a:t>Why do we need material classification?</a:t>
            </a:r>
            <a:endParaRPr lang="en-US" sz="1600"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41610" y="2087664"/>
            <a:ext cx="4321704" cy="3279465"/>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400" dirty="0">
                <a:latin typeface="Segoe UI" panose="020B0502040204020203" pitchFamily="34" charset="0"/>
                <a:cs typeface="Segoe UI" panose="020B0502040204020203" pitchFamily="34" charset="0"/>
              </a:rPr>
              <a:t>Material of surfaces contribute </a:t>
            </a:r>
            <a:r>
              <a:rPr lang="en-US" sz="1400" dirty="0">
                <a:solidFill>
                  <a:srgbClr val="D24726"/>
                </a:solidFill>
                <a:latin typeface="Segoe UI" panose="020B0502040204020203" pitchFamily="34" charset="0"/>
                <a:cs typeface="Segoe UI" panose="020B0502040204020203" pitchFamily="34" charset="0"/>
              </a:rPr>
              <a:t>valuable</a:t>
            </a:r>
            <a:r>
              <a:rPr lang="en-US" sz="1400" b="1" dirty="0">
                <a:solidFill>
                  <a:srgbClr val="D24726"/>
                </a:solidFill>
                <a:latin typeface="Segoe UI" panose="020B0502040204020203" pitchFamily="34" charset="0"/>
                <a:cs typeface="Segoe UI" panose="020B0502040204020203" pitchFamily="34" charset="0"/>
              </a:rPr>
              <a:t> </a:t>
            </a:r>
            <a:r>
              <a:rPr lang="en-US" sz="1400" dirty="0">
                <a:solidFill>
                  <a:srgbClr val="D24726"/>
                </a:solidFill>
                <a:latin typeface="Segoe UI" panose="020B0502040204020203" pitchFamily="34" charset="0"/>
                <a:cs typeface="Segoe UI" panose="020B0502040204020203" pitchFamily="34" charset="0"/>
              </a:rPr>
              <a:t>information</a:t>
            </a:r>
            <a:r>
              <a:rPr lang="en-US" sz="1400" b="1" dirty="0">
                <a:solidFill>
                  <a:srgbClr val="D24726"/>
                </a:solidFill>
                <a:latin typeface="Segoe UI" panose="020B0502040204020203" pitchFamily="34" charset="0"/>
                <a:cs typeface="Segoe UI" panose="020B0502040204020203" pitchFamily="34" charset="0"/>
              </a:rPr>
              <a:t> </a:t>
            </a:r>
            <a:r>
              <a:rPr lang="en-US" sz="1400" dirty="0">
                <a:solidFill>
                  <a:schemeClr val="tx1"/>
                </a:solidFill>
                <a:latin typeface="Segoe UI" panose="020B0502040204020203" pitchFamily="34" charset="0"/>
                <a:cs typeface="Segoe UI" panose="020B0502040204020203" pitchFamily="34" charset="0"/>
              </a:rPr>
              <a:t>for computer </a:t>
            </a:r>
            <a:r>
              <a:rPr lang="en-US" sz="1400" dirty="0">
                <a:latin typeface="Segoe UI" panose="020B0502040204020203" pitchFamily="34" charset="0"/>
                <a:cs typeface="Segoe UI" panose="020B0502040204020203" pitchFamily="34" charset="0"/>
              </a:rPr>
              <a:t>to understand and interact with the world (just like human).</a:t>
            </a:r>
          </a:p>
          <a:p>
            <a:pPr marL="0" lvl="0" indent="0" algn="just">
              <a:spcAft>
                <a:spcPts val="600"/>
              </a:spcAft>
              <a:buNone/>
              <a:defRPr/>
            </a:pPr>
            <a:r>
              <a:rPr lang="en-US" sz="1400" dirty="0">
                <a:latin typeface="Segoe UI" panose="020B0502040204020203" pitchFamily="34" charset="0"/>
                <a:cs typeface="Segoe UI" panose="020B0502040204020203" pitchFamily="34" charset="0"/>
              </a:rPr>
              <a:t>It is one of significant keys for </a:t>
            </a:r>
            <a:r>
              <a:rPr lang="en-US" sz="1400" dirty="0">
                <a:solidFill>
                  <a:srgbClr val="D24726"/>
                </a:solidFill>
                <a:latin typeface="Segoe UI" panose="020B0502040204020203" pitchFamily="34" charset="0"/>
                <a:cs typeface="Segoe UI" panose="020B0502040204020203" pitchFamily="34" charset="0"/>
              </a:rPr>
              <a:t>improving scene understanding </a:t>
            </a:r>
            <a:r>
              <a:rPr lang="en-US" sz="1400" dirty="0">
                <a:latin typeface="Segoe UI" panose="020B0502040204020203" pitchFamily="34" charset="0"/>
                <a:cs typeface="Segoe UI" panose="020B0502040204020203" pitchFamily="34" charset="0"/>
              </a:rPr>
              <a:t>in Computer Vision [1].</a:t>
            </a:r>
          </a:p>
          <a:p>
            <a:pPr marL="0" lvl="0" indent="0" algn="just">
              <a:spcAft>
                <a:spcPts val="600"/>
              </a:spcAft>
              <a:buNone/>
              <a:defRPr/>
            </a:pPr>
            <a:r>
              <a:rPr lang="en-US" sz="1400" dirty="0">
                <a:latin typeface="Segoe UI" panose="020B0502040204020203" pitchFamily="34" charset="0"/>
                <a:cs typeface="Segoe UI" panose="020B0502040204020203" pitchFamily="34" charset="0"/>
              </a:rPr>
              <a:t>Being used in </a:t>
            </a:r>
            <a:r>
              <a:rPr lang="en-US" sz="1400" dirty="0">
                <a:solidFill>
                  <a:srgbClr val="D24726"/>
                </a:solidFill>
                <a:latin typeface="Segoe UI" panose="020B0502040204020203" pitchFamily="34" charset="0"/>
                <a:cs typeface="Segoe UI" panose="020B0502040204020203" pitchFamily="34" charset="0"/>
              </a:rPr>
              <a:t>variety of applications</a:t>
            </a:r>
            <a:r>
              <a:rPr lang="en-US" sz="1400" dirty="0">
                <a:latin typeface="Segoe UI" panose="020B0502040204020203" pitchFamily="34" charset="0"/>
                <a:cs typeface="Segoe UI" panose="020B0502040204020203" pitchFamily="34" charset="0"/>
              </a:rPr>
              <a:t> in real world such as Advanced Driver-Assistance Systems [2], Robotic Manipulation [3], Robotic Navigation [4], etc.</a:t>
            </a:r>
          </a:p>
        </p:txBody>
      </p:sp>
      <p:sp>
        <p:nvSpPr>
          <p:cNvPr id="16" name="Rectangle 15">
            <a:extLst>
              <a:ext uri="{FF2B5EF4-FFF2-40B4-BE49-F238E27FC236}">
                <a16:creationId xmlns:a16="http://schemas.microsoft.com/office/drawing/2014/main" id="{4B2BD142-F53C-4422-86F2-4479E83EBB02}"/>
              </a:ext>
            </a:extLst>
          </p:cNvPr>
          <p:cNvSpPr/>
          <p:nvPr/>
        </p:nvSpPr>
        <p:spPr>
          <a:xfrm>
            <a:off x="5965286" y="4369964"/>
            <a:ext cx="5004689" cy="738664"/>
          </a:xfrm>
          <a:prstGeom prst="rect">
            <a:avLst/>
          </a:prstGeom>
        </p:spPr>
        <p:txBody>
          <a:bodyPr wrap="square">
            <a:spAutoFit/>
          </a:bodyPr>
          <a:lstStyle/>
          <a:p>
            <a:pPr algn="just"/>
            <a:r>
              <a:rPr lang="en-US" sz="1400" b="1" dirty="0">
                <a:latin typeface="+mj-lt"/>
              </a:rPr>
              <a:t>Figure 1. </a:t>
            </a:r>
            <a:r>
              <a:rPr lang="en-US" sz="1400" dirty="0">
                <a:solidFill>
                  <a:srgbClr val="131413"/>
                </a:solidFill>
                <a:latin typeface="+mj-lt"/>
              </a:rPr>
              <a:t>Bottles with similar </a:t>
            </a:r>
            <a:r>
              <a:rPr lang="en-US" sz="1400" dirty="0" smtClean="0">
                <a:solidFill>
                  <a:srgbClr val="131413"/>
                </a:solidFill>
                <a:latin typeface="+mj-lt"/>
              </a:rPr>
              <a:t>shape are </a:t>
            </a:r>
            <a:r>
              <a:rPr lang="en-US" sz="1400" dirty="0">
                <a:solidFill>
                  <a:srgbClr val="131413"/>
                </a:solidFill>
                <a:latin typeface="+mj-lt"/>
              </a:rPr>
              <a:t>made of different materials which decides its physical properties and could be extremely useful information in various </a:t>
            </a:r>
            <a:r>
              <a:rPr lang="en-US" sz="1400" dirty="0" smtClean="0">
                <a:solidFill>
                  <a:srgbClr val="131413"/>
                </a:solidFill>
                <a:latin typeface="+mj-lt"/>
              </a:rPr>
              <a:t>situations.</a:t>
            </a:r>
            <a:endParaRPr lang="en-US" sz="1400" dirty="0">
              <a:latin typeface="+mj-lt"/>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633210" y="1678333"/>
            <a:ext cx="3395980" cy="244919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p:spPr>
      </p:pic>
    </p:spTree>
    <p:extLst>
      <p:ext uri="{BB962C8B-B14F-4D97-AF65-F5344CB8AC3E}">
        <p14:creationId xmlns:p14="http://schemas.microsoft.com/office/powerpoint/2010/main" val="1257195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b="1" dirty="0">
                <a:solidFill>
                  <a:srgbClr val="D24726"/>
                </a:solidFill>
                <a:latin typeface="Segoe UI" panose="020B0502040204020203" pitchFamily="34" charset="0"/>
                <a:cs typeface="Segoe UI" panose="020B0502040204020203" pitchFamily="34" charset="0"/>
              </a:rPr>
              <a:t>Challenges</a:t>
            </a:r>
            <a:endParaRPr lang="en-US" sz="1600"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41610" y="2087664"/>
            <a:ext cx="4321704" cy="3274045"/>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latin typeface="Segoe UI" panose="020B0502040204020203" pitchFamily="34" charset="0"/>
                <a:cs typeface="Segoe UI" panose="020B0502040204020203" pitchFamily="34" charset="0"/>
              </a:rPr>
              <a:t>Surface texture, geometry variants.</a:t>
            </a:r>
          </a:p>
          <a:p>
            <a:pPr marL="0" lvl="0" indent="0">
              <a:spcAft>
                <a:spcPts val="600"/>
              </a:spcAft>
              <a:buNone/>
              <a:defRPr/>
            </a:pPr>
            <a:r>
              <a:rPr lang="en-US" sz="1400" dirty="0">
                <a:latin typeface="Segoe UI" panose="020B0502040204020203" pitchFamily="34" charset="0"/>
                <a:cs typeface="Segoe UI" panose="020B0502040204020203" pitchFamily="34" charset="0"/>
              </a:rPr>
              <a:t>Similar texture patterns, shape with different materials.</a:t>
            </a:r>
          </a:p>
          <a:p>
            <a:pPr marL="0" lvl="0" indent="0">
              <a:spcAft>
                <a:spcPts val="600"/>
              </a:spcAft>
              <a:buNone/>
              <a:defRPr/>
            </a:pPr>
            <a:r>
              <a:rPr lang="en-US" sz="1400" dirty="0">
                <a:latin typeface="Segoe UI" panose="020B0502040204020203" pitchFamily="34" charset="0"/>
                <a:cs typeface="Segoe UI" panose="020B0502040204020203" pitchFamily="34" charset="0"/>
              </a:rPr>
              <a:t>Lighting conditions.</a:t>
            </a:r>
          </a:p>
          <a:p>
            <a:pPr marL="0" lvl="0" indent="0">
              <a:spcAft>
                <a:spcPts val="600"/>
              </a:spcAft>
              <a:buNone/>
              <a:defRPr/>
            </a:pPr>
            <a:r>
              <a:rPr lang="en-US" sz="1400" dirty="0">
                <a:latin typeface="Segoe UI" panose="020B0502040204020203" pitchFamily="34" charset="0"/>
                <a:cs typeface="Segoe UI" panose="020B0502040204020203" pitchFamily="34" charset="0"/>
              </a:rPr>
              <a:t>Clutter.</a:t>
            </a:r>
          </a:p>
          <a:p>
            <a:pPr marL="0" lvl="0" indent="0">
              <a:spcAft>
                <a:spcPts val="600"/>
              </a:spcAft>
              <a:buNone/>
              <a:defRPr/>
            </a:pPr>
            <a:r>
              <a:rPr lang="en-US" sz="1400" dirty="0">
                <a:latin typeface="Segoe UI" panose="020B0502040204020203" pitchFamily="34" charset="0"/>
                <a:cs typeface="Segoe UI" panose="020B0502040204020203" pitchFamily="34" charset="0"/>
              </a:rPr>
              <a:t>Combining them.</a:t>
            </a:r>
          </a:p>
          <a:p>
            <a:pPr marL="0" lvl="0" indent="0">
              <a:spcAft>
                <a:spcPts val="600"/>
              </a:spcAft>
              <a:buNone/>
              <a:defRPr/>
            </a:pPr>
            <a:endParaRPr lang="en-US" sz="1400"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B5FB8ADB-C2AE-4965-AFCE-863372C5206C}"/>
              </a:ext>
            </a:extLst>
          </p:cNvPr>
          <p:cNvSpPr/>
          <p:nvPr/>
        </p:nvSpPr>
        <p:spPr>
          <a:xfrm>
            <a:off x="7109845" y="3215821"/>
            <a:ext cx="2928622" cy="307777"/>
          </a:xfrm>
          <a:prstGeom prst="rect">
            <a:avLst/>
          </a:prstGeom>
        </p:spPr>
        <p:txBody>
          <a:bodyPr wrap="none">
            <a:spAutoFit/>
          </a:bodyPr>
          <a:lstStyle/>
          <a:p>
            <a:r>
              <a:rPr lang="en-US" sz="1400" b="1" dirty="0">
                <a:solidFill>
                  <a:srgbClr val="131413"/>
                </a:solidFill>
                <a:latin typeface="+mj-lt"/>
              </a:rPr>
              <a:t>Figure 1. </a:t>
            </a:r>
            <a:r>
              <a:rPr lang="en-US" sz="1400" dirty="0">
                <a:solidFill>
                  <a:srgbClr val="131413"/>
                </a:solidFill>
                <a:latin typeface="+mj-lt"/>
              </a:rPr>
              <a:t>Surfaces with similar texture</a:t>
            </a:r>
            <a:endParaRPr lang="en-US" sz="1400" dirty="0">
              <a:latin typeface="+mj-lt"/>
            </a:endParaRPr>
          </a:p>
        </p:txBody>
      </p:sp>
      <p:pic>
        <p:nvPicPr>
          <p:cNvPr id="7" name="Picture 6">
            <a:extLst>
              <a:ext uri="{FF2B5EF4-FFF2-40B4-BE49-F238E27FC236}">
                <a16:creationId xmlns:a16="http://schemas.microsoft.com/office/drawing/2014/main" id="{78115E41-E1F2-46AB-861A-8856107B1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200" y="3652393"/>
            <a:ext cx="4639322" cy="1648055"/>
          </a:xfrm>
          <a:prstGeom prst="rect">
            <a:avLst/>
          </a:prstGeom>
        </p:spPr>
      </p:pic>
      <p:sp>
        <p:nvSpPr>
          <p:cNvPr id="10" name="Rectangle 9">
            <a:extLst>
              <a:ext uri="{FF2B5EF4-FFF2-40B4-BE49-F238E27FC236}">
                <a16:creationId xmlns:a16="http://schemas.microsoft.com/office/drawing/2014/main" id="{682E680A-4623-4EB7-BE35-91200536E075}"/>
              </a:ext>
            </a:extLst>
          </p:cNvPr>
          <p:cNvSpPr/>
          <p:nvPr/>
        </p:nvSpPr>
        <p:spPr>
          <a:xfrm>
            <a:off x="6954353" y="5367129"/>
            <a:ext cx="3084114" cy="307777"/>
          </a:xfrm>
          <a:prstGeom prst="rect">
            <a:avLst/>
          </a:prstGeom>
        </p:spPr>
        <p:txBody>
          <a:bodyPr wrap="none">
            <a:spAutoFit/>
          </a:bodyPr>
          <a:lstStyle/>
          <a:p>
            <a:r>
              <a:rPr lang="en-US" sz="1400" b="1" dirty="0">
                <a:solidFill>
                  <a:srgbClr val="131413"/>
                </a:solidFill>
                <a:latin typeface="+mj-lt"/>
              </a:rPr>
              <a:t>Figure 2. </a:t>
            </a:r>
            <a:r>
              <a:rPr lang="en-US" sz="1400" dirty="0">
                <a:solidFill>
                  <a:srgbClr val="131413"/>
                </a:solidFill>
                <a:latin typeface="+mj-lt"/>
              </a:rPr>
              <a:t>Samples from Open-Surfaces</a:t>
            </a: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5676580" y="1367716"/>
            <a:ext cx="5238562" cy="1781424"/>
          </a:xfrm>
          <a:prstGeom prst="rect">
            <a:avLst/>
          </a:prstGeom>
          <a:noFill/>
          <a:ln>
            <a:noFill/>
          </a:ln>
        </p:spPr>
      </p:pic>
    </p:spTree>
    <p:extLst>
      <p:ext uri="{BB962C8B-B14F-4D97-AF65-F5344CB8AC3E}">
        <p14:creationId xmlns:p14="http://schemas.microsoft.com/office/powerpoint/2010/main" val="1251985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Related Works - CVPR Milestone</a:t>
            </a:r>
          </a:p>
        </p:txBody>
      </p:sp>
      <p:pic>
        <p:nvPicPr>
          <p:cNvPr id="8" name="Picture 7">
            <a:extLst>
              <a:ext uri="{FF2B5EF4-FFF2-40B4-BE49-F238E27FC236}">
                <a16:creationId xmlns:a16="http://schemas.microsoft.com/office/drawing/2014/main" id="{68BE539B-1E36-413B-A206-4D91122A4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477" y="556592"/>
            <a:ext cx="9144001" cy="685800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Related Works </a:t>
            </a:r>
            <a:r>
              <a:rPr lang="en-US" b="1" dirty="0" smtClean="0">
                <a:latin typeface="Segoe UI Light" panose="020B0502040204020203" pitchFamily="34" charset="0"/>
                <a:cs typeface="Segoe UI Light" panose="020B0502040204020203" pitchFamily="34" charset="0"/>
              </a:rPr>
              <a:t>– Some Datasets</a:t>
            </a:r>
            <a:endParaRPr lang="en-US" b="1" dirty="0">
              <a:latin typeface="Segoe UI Light" panose="020B0502040204020203" pitchFamily="34" charset="0"/>
              <a:cs typeface="Segoe UI Light" panose="020B0502040204020203" pitchFamily="34" charset="0"/>
            </a:endParaRPr>
          </a:p>
        </p:txBody>
      </p:sp>
      <p:graphicFrame>
        <p:nvGraphicFramePr>
          <p:cNvPr id="4" name="Table 3">
            <a:extLst>
              <a:ext uri="{FF2B5EF4-FFF2-40B4-BE49-F238E27FC236}">
                <a16:creationId xmlns:a16="http://schemas.microsoft.com/office/drawing/2014/main" id="{073600F5-9DB8-4925-82D7-7A054F1FCDDB}"/>
              </a:ext>
            </a:extLst>
          </p:cNvPr>
          <p:cNvGraphicFramePr>
            <a:graphicFrameLocks noGrp="1"/>
          </p:cNvGraphicFramePr>
          <p:nvPr>
            <p:extLst>
              <p:ext uri="{D42A27DB-BD31-4B8C-83A1-F6EECF244321}">
                <p14:modId xmlns:p14="http://schemas.microsoft.com/office/powerpoint/2010/main" val="840407340"/>
              </p:ext>
            </p:extLst>
          </p:nvPr>
        </p:nvGraphicFramePr>
        <p:xfrm>
          <a:off x="971824" y="1514179"/>
          <a:ext cx="10345536" cy="4109272"/>
        </p:xfrm>
        <a:graphic>
          <a:graphicData uri="http://schemas.openxmlformats.org/drawingml/2006/table">
            <a:tbl>
              <a:tblPr firstRow="1" bandRow="1">
                <a:tableStyleId>{9D7B26C5-4107-4FEC-AEDC-1716B250A1EF}</a:tableStyleId>
              </a:tblPr>
              <a:tblGrid>
                <a:gridCol w="1996663">
                  <a:extLst>
                    <a:ext uri="{9D8B030D-6E8A-4147-A177-3AD203B41FA5}">
                      <a16:colId xmlns:a16="http://schemas.microsoft.com/office/drawing/2014/main" val="3511913387"/>
                    </a:ext>
                  </a:extLst>
                </a:gridCol>
                <a:gridCol w="1046922">
                  <a:extLst>
                    <a:ext uri="{9D8B030D-6E8A-4147-A177-3AD203B41FA5}">
                      <a16:colId xmlns:a16="http://schemas.microsoft.com/office/drawing/2014/main" val="537785079"/>
                    </a:ext>
                  </a:extLst>
                </a:gridCol>
                <a:gridCol w="954156">
                  <a:extLst>
                    <a:ext uri="{9D8B030D-6E8A-4147-A177-3AD203B41FA5}">
                      <a16:colId xmlns:a16="http://schemas.microsoft.com/office/drawing/2014/main" val="2768532246"/>
                    </a:ext>
                  </a:extLst>
                </a:gridCol>
                <a:gridCol w="967409">
                  <a:extLst>
                    <a:ext uri="{9D8B030D-6E8A-4147-A177-3AD203B41FA5}">
                      <a16:colId xmlns:a16="http://schemas.microsoft.com/office/drawing/2014/main" val="3852025656"/>
                    </a:ext>
                  </a:extLst>
                </a:gridCol>
                <a:gridCol w="1285461">
                  <a:extLst>
                    <a:ext uri="{9D8B030D-6E8A-4147-A177-3AD203B41FA5}">
                      <a16:colId xmlns:a16="http://schemas.microsoft.com/office/drawing/2014/main" val="3687889626"/>
                    </a:ext>
                  </a:extLst>
                </a:gridCol>
                <a:gridCol w="993913">
                  <a:extLst>
                    <a:ext uri="{9D8B030D-6E8A-4147-A177-3AD203B41FA5}">
                      <a16:colId xmlns:a16="http://schemas.microsoft.com/office/drawing/2014/main" val="940712187"/>
                    </a:ext>
                  </a:extLst>
                </a:gridCol>
                <a:gridCol w="927652">
                  <a:extLst>
                    <a:ext uri="{9D8B030D-6E8A-4147-A177-3AD203B41FA5}">
                      <a16:colId xmlns:a16="http://schemas.microsoft.com/office/drawing/2014/main" val="3169701397"/>
                    </a:ext>
                  </a:extLst>
                </a:gridCol>
                <a:gridCol w="1431235">
                  <a:extLst>
                    <a:ext uri="{9D8B030D-6E8A-4147-A177-3AD203B41FA5}">
                      <a16:colId xmlns:a16="http://schemas.microsoft.com/office/drawing/2014/main" val="1395315361"/>
                    </a:ext>
                  </a:extLst>
                </a:gridCol>
                <a:gridCol w="742125">
                  <a:extLst>
                    <a:ext uri="{9D8B030D-6E8A-4147-A177-3AD203B41FA5}">
                      <a16:colId xmlns:a16="http://schemas.microsoft.com/office/drawing/2014/main" val="808488028"/>
                    </a:ext>
                  </a:extLst>
                </a:gridCol>
              </a:tblGrid>
              <a:tr h="204169">
                <a:tc>
                  <a:txBody>
                    <a:bodyPr/>
                    <a:lstStyle/>
                    <a:p>
                      <a:pPr algn="l"/>
                      <a:r>
                        <a:rPr lang="en-US" sz="1400" b="1" dirty="0"/>
                        <a:t>Name</a:t>
                      </a:r>
                    </a:p>
                  </a:txBody>
                  <a:tcPr anchor="ctr"/>
                </a:tc>
                <a:tc>
                  <a:txBody>
                    <a:bodyPr/>
                    <a:lstStyle/>
                    <a:p>
                      <a:pPr algn="l"/>
                      <a:r>
                        <a:rPr lang="en-US" sz="1400" b="1" dirty="0"/>
                        <a:t>Samples</a:t>
                      </a:r>
                    </a:p>
                  </a:txBody>
                  <a:tcPr anchor="ctr"/>
                </a:tc>
                <a:tc>
                  <a:txBody>
                    <a:bodyPr/>
                    <a:lstStyle/>
                    <a:p>
                      <a:pPr algn="l"/>
                      <a:r>
                        <a:rPr lang="en-US" sz="1400" b="1" dirty="0"/>
                        <a:t>Classes</a:t>
                      </a:r>
                    </a:p>
                  </a:txBody>
                  <a:tcPr anchor="ctr"/>
                </a:tc>
                <a:tc>
                  <a:txBody>
                    <a:bodyPr/>
                    <a:lstStyle/>
                    <a:p>
                      <a:pPr algn="l"/>
                      <a:r>
                        <a:rPr lang="en-US" sz="1400" b="1" dirty="0"/>
                        <a:t>Views</a:t>
                      </a:r>
                    </a:p>
                  </a:txBody>
                  <a:tcPr anchor="ctr"/>
                </a:tc>
                <a:tc>
                  <a:txBody>
                    <a:bodyPr/>
                    <a:lstStyle/>
                    <a:p>
                      <a:pPr algn="l"/>
                      <a:r>
                        <a:rPr lang="en-US" sz="1400" b="1" dirty="0"/>
                        <a:t>Illumination</a:t>
                      </a:r>
                    </a:p>
                  </a:txBody>
                  <a:tcPr anchor="ctr"/>
                </a:tc>
                <a:tc>
                  <a:txBody>
                    <a:bodyPr/>
                    <a:lstStyle/>
                    <a:p>
                      <a:pPr algn="l"/>
                      <a:r>
                        <a:rPr lang="en-US" sz="1400" b="1" dirty="0"/>
                        <a:t>In scene</a:t>
                      </a:r>
                    </a:p>
                  </a:txBody>
                  <a:tcPr anchor="ctr"/>
                </a:tc>
                <a:tc>
                  <a:txBody>
                    <a:bodyPr/>
                    <a:lstStyle/>
                    <a:p>
                      <a:pPr algn="l"/>
                      <a:r>
                        <a:rPr lang="en-US" sz="1400" b="1" dirty="0"/>
                        <a:t>Scene image</a:t>
                      </a:r>
                    </a:p>
                  </a:txBody>
                  <a:tcPr anchor="ctr"/>
                </a:tc>
                <a:tc>
                  <a:txBody>
                    <a:bodyPr/>
                    <a:lstStyle/>
                    <a:p>
                      <a:pPr algn="l"/>
                      <a:r>
                        <a:rPr lang="en-US" sz="1400" b="1" dirty="0"/>
                        <a:t>Camera parameters</a:t>
                      </a:r>
                    </a:p>
                  </a:txBody>
                  <a:tcPr anchor="ctr"/>
                </a:tc>
                <a:tc>
                  <a:txBody>
                    <a:bodyPr/>
                    <a:lstStyle/>
                    <a:p>
                      <a:pPr algn="l"/>
                      <a:r>
                        <a:rPr lang="en-US" sz="1400" b="1" dirty="0"/>
                        <a:t>Year</a:t>
                      </a:r>
                    </a:p>
                  </a:txBody>
                  <a:tcPr anchor="ctr"/>
                </a:tc>
                <a:extLst>
                  <a:ext uri="{0D108BD9-81ED-4DB2-BD59-A6C34878D82A}">
                    <a16:rowId xmlns:a16="http://schemas.microsoft.com/office/drawing/2014/main" val="2998418795"/>
                  </a:ext>
                </a:extLst>
              </a:tr>
              <a:tr h="513016">
                <a:tc>
                  <a:txBody>
                    <a:bodyPr/>
                    <a:lstStyle/>
                    <a:p>
                      <a:r>
                        <a:rPr lang="en-US" dirty="0" err="1"/>
                        <a:t>CUReT</a:t>
                      </a:r>
                      <a:endParaRPr lang="en-US" dirty="0"/>
                    </a:p>
                  </a:txBody>
                  <a:tcPr/>
                </a:tc>
                <a:tc>
                  <a:txBody>
                    <a:bodyPr/>
                    <a:lstStyle/>
                    <a:p>
                      <a:r>
                        <a:rPr lang="en-US" dirty="0"/>
                        <a:t>61</a:t>
                      </a:r>
                    </a:p>
                  </a:txBody>
                  <a:tcPr/>
                </a:tc>
                <a:tc>
                  <a:txBody>
                    <a:bodyPr/>
                    <a:lstStyle/>
                    <a:p>
                      <a:r>
                        <a:rPr lang="en-US" dirty="0"/>
                        <a:t>61</a:t>
                      </a:r>
                    </a:p>
                  </a:txBody>
                  <a:tcPr/>
                </a:tc>
                <a:tc>
                  <a:txBody>
                    <a:bodyPr/>
                    <a:lstStyle/>
                    <a:p>
                      <a:r>
                        <a:rPr lang="en-US" dirty="0"/>
                        <a:t>205</a:t>
                      </a:r>
                    </a:p>
                  </a:txBody>
                  <a:tcPr/>
                </a:tc>
                <a:tc>
                  <a:txBody>
                    <a:bodyPr/>
                    <a:lstStyle/>
                    <a:p>
                      <a:r>
                        <a:rPr lang="en-US" dirty="0"/>
                        <a:t>205</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1999</a:t>
                      </a:r>
                    </a:p>
                  </a:txBody>
                  <a:tcPr/>
                </a:tc>
                <a:extLst>
                  <a:ext uri="{0D108BD9-81ED-4DB2-BD59-A6C34878D82A}">
                    <a16:rowId xmlns:a16="http://schemas.microsoft.com/office/drawing/2014/main" val="3143559183"/>
                  </a:ext>
                </a:extLst>
              </a:tr>
              <a:tr h="513016">
                <a:tc>
                  <a:txBody>
                    <a:bodyPr/>
                    <a:lstStyle/>
                    <a:p>
                      <a:r>
                        <a:rPr lang="en-US" sz="1800" b="0" i="0" u="none" strike="noStrike" kern="1200" baseline="0" dirty="0">
                          <a:solidFill>
                            <a:schemeClr val="tx1"/>
                          </a:solidFill>
                          <a:latin typeface="+mn-lt"/>
                          <a:ea typeface="+mn-ea"/>
                          <a:cs typeface="+mn-cs"/>
                        </a:rPr>
                        <a:t>KTH-TIPS</a:t>
                      </a:r>
                      <a:endParaRPr lang="en-US" dirty="0"/>
                    </a:p>
                  </a:txBody>
                  <a:tcPr/>
                </a:tc>
                <a:tc>
                  <a:txBody>
                    <a:bodyPr/>
                    <a:lstStyle/>
                    <a:p>
                      <a:r>
                        <a:rPr lang="en-US" dirty="0"/>
                        <a:t>11</a:t>
                      </a:r>
                    </a:p>
                  </a:txBody>
                  <a:tcPr/>
                </a:tc>
                <a:tc>
                  <a:txBody>
                    <a:bodyPr/>
                    <a:lstStyle/>
                    <a:p>
                      <a:r>
                        <a:rPr lang="en-US" dirty="0"/>
                        <a:t>11</a:t>
                      </a:r>
                    </a:p>
                  </a:txBody>
                  <a:tcPr/>
                </a:tc>
                <a:tc>
                  <a:txBody>
                    <a:bodyPr/>
                    <a:lstStyle/>
                    <a:p>
                      <a:r>
                        <a:rPr lang="en-US" dirty="0"/>
                        <a:t>27</a:t>
                      </a:r>
                    </a:p>
                  </a:txBody>
                  <a:tcPr/>
                </a:tc>
                <a:tc>
                  <a:txBody>
                    <a:bodyPr/>
                    <a:lstStyle/>
                    <a:p>
                      <a:r>
                        <a:rPr lang="en-US" dirty="0"/>
                        <a:t>3</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2004</a:t>
                      </a:r>
                    </a:p>
                  </a:txBody>
                  <a:tcPr/>
                </a:tc>
                <a:extLst>
                  <a:ext uri="{0D108BD9-81ED-4DB2-BD59-A6C34878D82A}">
                    <a16:rowId xmlns:a16="http://schemas.microsoft.com/office/drawing/2014/main" val="1017335553"/>
                  </a:ext>
                </a:extLst>
              </a:tr>
              <a:tr h="513016">
                <a:tc>
                  <a:txBody>
                    <a:bodyPr/>
                    <a:lstStyle/>
                    <a:p>
                      <a:r>
                        <a:rPr lang="en-US" sz="1800" b="0" i="0" u="none" strike="noStrike" kern="1200" baseline="0" dirty="0">
                          <a:solidFill>
                            <a:schemeClr val="tx1"/>
                          </a:solidFill>
                          <a:latin typeface="+mn-lt"/>
                          <a:ea typeface="+mn-ea"/>
                          <a:cs typeface="+mn-cs"/>
                        </a:rPr>
                        <a:t>UBO2014</a:t>
                      </a:r>
                      <a:endParaRPr lang="en-US" dirty="0"/>
                    </a:p>
                  </a:txBody>
                  <a:tcPr/>
                </a:tc>
                <a:tc>
                  <a:txBody>
                    <a:bodyPr/>
                    <a:lstStyle/>
                    <a:p>
                      <a:r>
                        <a:rPr lang="en-US" dirty="0"/>
                        <a:t>84</a:t>
                      </a:r>
                    </a:p>
                  </a:txBody>
                  <a:tcPr/>
                </a:tc>
                <a:tc>
                  <a:txBody>
                    <a:bodyPr/>
                    <a:lstStyle/>
                    <a:p>
                      <a:r>
                        <a:rPr lang="en-US" dirty="0"/>
                        <a:t>7</a:t>
                      </a:r>
                    </a:p>
                  </a:txBody>
                  <a:tcPr/>
                </a:tc>
                <a:tc>
                  <a:txBody>
                    <a:bodyPr/>
                    <a:lstStyle/>
                    <a:p>
                      <a:r>
                        <a:rPr lang="en-US" dirty="0"/>
                        <a:t>151</a:t>
                      </a:r>
                    </a:p>
                  </a:txBody>
                  <a:tcPr/>
                </a:tc>
                <a:tc>
                  <a:txBody>
                    <a:bodyPr/>
                    <a:lstStyle/>
                    <a:p>
                      <a:r>
                        <a:rPr lang="en-US" dirty="0"/>
                        <a:t>151</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2014</a:t>
                      </a:r>
                    </a:p>
                  </a:txBody>
                  <a:tcPr/>
                </a:tc>
                <a:extLst>
                  <a:ext uri="{0D108BD9-81ED-4DB2-BD59-A6C34878D82A}">
                    <a16:rowId xmlns:a16="http://schemas.microsoft.com/office/drawing/2014/main" val="2155504493"/>
                  </a:ext>
                </a:extLst>
              </a:tr>
              <a:tr h="513016">
                <a:tc>
                  <a:txBody>
                    <a:bodyPr/>
                    <a:lstStyle/>
                    <a:p>
                      <a:r>
                        <a:rPr lang="en-US" sz="1800" b="0" i="0" u="none" strike="noStrike" kern="1200" baseline="0" dirty="0">
                          <a:solidFill>
                            <a:schemeClr val="tx1"/>
                          </a:solidFill>
                          <a:latin typeface="+mn-lt"/>
                          <a:ea typeface="+mn-ea"/>
                          <a:cs typeface="+mn-cs"/>
                        </a:rPr>
                        <a:t>Reflectance</a:t>
                      </a:r>
                      <a:endParaRPr lang="en-US" dirty="0"/>
                    </a:p>
                  </a:txBody>
                  <a:tcPr/>
                </a:tc>
                <a:tc>
                  <a:txBody>
                    <a:bodyPr/>
                    <a:lstStyle/>
                    <a:p>
                      <a:r>
                        <a:rPr lang="en-US" dirty="0"/>
                        <a:t>190</a:t>
                      </a:r>
                    </a:p>
                  </a:txBody>
                  <a:tcPr/>
                </a:tc>
                <a:tc>
                  <a:txBody>
                    <a:bodyPr/>
                    <a:lstStyle/>
                    <a:p>
                      <a:r>
                        <a:rPr lang="en-US" dirty="0"/>
                        <a:t>19</a:t>
                      </a:r>
                    </a:p>
                  </a:txBody>
                  <a:tcPr/>
                </a:tc>
                <a:tc>
                  <a:txBody>
                    <a:bodyPr/>
                    <a:lstStyle/>
                    <a:p>
                      <a:r>
                        <a:rPr lang="en-US" dirty="0"/>
                        <a:t>3</a:t>
                      </a:r>
                    </a:p>
                  </a:txBody>
                  <a:tcPr/>
                </a:tc>
                <a:tc>
                  <a:txBody>
                    <a:bodyPr/>
                    <a:lstStyle/>
                    <a:p>
                      <a:r>
                        <a:rPr lang="en-US" dirty="0"/>
                        <a:t>3</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2015</a:t>
                      </a:r>
                    </a:p>
                  </a:txBody>
                  <a:tcPr/>
                </a:tc>
                <a:extLst>
                  <a:ext uri="{0D108BD9-81ED-4DB2-BD59-A6C34878D82A}">
                    <a16:rowId xmlns:a16="http://schemas.microsoft.com/office/drawing/2014/main" val="3954453027"/>
                  </a:ext>
                </a:extLst>
              </a:tr>
              <a:tr h="513016">
                <a:tc>
                  <a:txBody>
                    <a:bodyPr/>
                    <a:lstStyle/>
                    <a:p>
                      <a:r>
                        <a:rPr lang="en-US" sz="1800" b="0" i="0" u="none" strike="noStrike" kern="1200" baseline="0" dirty="0">
                          <a:solidFill>
                            <a:schemeClr val="tx1"/>
                          </a:solidFill>
                          <a:latin typeface="+mn-lt"/>
                          <a:ea typeface="+mn-ea"/>
                          <a:cs typeface="+mn-cs"/>
                        </a:rPr>
                        <a:t>4D Light-field</a:t>
                      </a:r>
                      <a:endParaRPr lang="en-US" dirty="0"/>
                    </a:p>
                  </a:txBody>
                  <a:tcPr/>
                </a:tc>
                <a:tc>
                  <a:txBody>
                    <a:bodyPr/>
                    <a:lstStyle/>
                    <a:p>
                      <a:r>
                        <a:rPr lang="en-US" dirty="0"/>
                        <a:t>1200</a:t>
                      </a:r>
                    </a:p>
                  </a:txBody>
                  <a:tcPr/>
                </a:tc>
                <a:tc>
                  <a:txBody>
                    <a:bodyPr/>
                    <a:lstStyle/>
                    <a:p>
                      <a:r>
                        <a:rPr lang="en-US" dirty="0"/>
                        <a:t>12</a:t>
                      </a:r>
                    </a:p>
                  </a:txBody>
                  <a:tcPr/>
                </a:tc>
                <a:tc>
                  <a:txBody>
                    <a:bodyPr/>
                    <a:lstStyle/>
                    <a:p>
                      <a:r>
                        <a:rPr lang="en-US" dirty="0"/>
                        <a:t>1</a:t>
                      </a:r>
                    </a:p>
                  </a:txBody>
                  <a:tcPr/>
                </a:tc>
                <a:tc>
                  <a:txBody>
                    <a:bodyPr/>
                    <a:lstStyle/>
                    <a:p>
                      <a:r>
                        <a:rPr lang="en-US" dirty="0"/>
                        <a:t>1</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tc>
                  <a:txBody>
                    <a:bodyPr/>
                    <a:lstStyle/>
                    <a:p>
                      <a:r>
                        <a:rPr lang="en-US" dirty="0"/>
                        <a:t>2016</a:t>
                      </a:r>
                    </a:p>
                  </a:txBody>
                  <a:tcPr/>
                </a:tc>
                <a:extLst>
                  <a:ext uri="{0D108BD9-81ED-4DB2-BD59-A6C34878D82A}">
                    <a16:rowId xmlns:a16="http://schemas.microsoft.com/office/drawing/2014/main" val="2625225333"/>
                  </a:ext>
                </a:extLst>
              </a:tr>
              <a:tr h="513016">
                <a:tc>
                  <a:txBody>
                    <a:bodyPr/>
                    <a:lstStyle/>
                    <a:p>
                      <a:r>
                        <a:rPr lang="en-US" sz="1800" b="0" i="0" u="none" strike="noStrike" kern="1200" baseline="0" dirty="0">
                          <a:solidFill>
                            <a:schemeClr val="tx1"/>
                          </a:solidFill>
                          <a:latin typeface="+mn-lt"/>
                          <a:ea typeface="+mn-ea"/>
                          <a:cs typeface="+mn-cs"/>
                        </a:rPr>
                        <a:t>NISAR</a:t>
                      </a:r>
                      <a:endParaRPr lang="en-US" dirty="0"/>
                    </a:p>
                  </a:txBody>
                  <a:tcPr/>
                </a:tc>
                <a:tc>
                  <a:txBody>
                    <a:bodyPr/>
                    <a:lstStyle/>
                    <a:p>
                      <a:r>
                        <a:rPr lang="en-US" dirty="0"/>
                        <a:t>100</a:t>
                      </a:r>
                    </a:p>
                  </a:txBody>
                  <a:tcPr/>
                </a:tc>
                <a:tc>
                  <a:txBody>
                    <a:bodyPr/>
                    <a:lstStyle/>
                    <a:p>
                      <a:r>
                        <a:rPr lang="en-US" dirty="0"/>
                        <a:t>100</a:t>
                      </a:r>
                    </a:p>
                  </a:txBody>
                  <a:tcPr/>
                </a:tc>
                <a:tc>
                  <a:txBody>
                    <a:bodyPr/>
                    <a:lstStyle/>
                    <a:p>
                      <a:r>
                        <a:rPr lang="en-US" dirty="0"/>
                        <a:t>9</a:t>
                      </a:r>
                    </a:p>
                  </a:txBody>
                  <a:tcPr/>
                </a:tc>
                <a:tc>
                  <a:txBody>
                    <a:bodyPr/>
                    <a:lstStyle/>
                    <a:p>
                      <a:r>
                        <a:rPr lang="en-US" dirty="0"/>
                        <a:t>12</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2016</a:t>
                      </a:r>
                    </a:p>
                  </a:txBody>
                  <a:tcPr/>
                </a:tc>
                <a:extLst>
                  <a:ext uri="{0D108BD9-81ED-4DB2-BD59-A6C34878D82A}">
                    <a16:rowId xmlns:a16="http://schemas.microsoft.com/office/drawing/2014/main" val="4079236212"/>
                  </a:ext>
                </a:extLst>
              </a:tr>
              <a:tr h="513016">
                <a:tc>
                  <a:txBody>
                    <a:bodyPr/>
                    <a:lstStyle/>
                    <a:p>
                      <a:r>
                        <a:rPr lang="en-US" sz="1800" b="0" i="0" u="none" strike="noStrike" kern="1200" baseline="0" dirty="0">
                          <a:solidFill>
                            <a:schemeClr val="tx1"/>
                          </a:solidFill>
                          <a:latin typeface="+mn-lt"/>
                          <a:ea typeface="+mn-ea"/>
                          <a:cs typeface="+mn-cs"/>
                        </a:rPr>
                        <a:t>GTOS</a:t>
                      </a:r>
                      <a:endParaRPr lang="en-US" dirty="0"/>
                    </a:p>
                  </a:txBody>
                  <a:tcPr/>
                </a:tc>
                <a:tc>
                  <a:txBody>
                    <a:bodyPr/>
                    <a:lstStyle/>
                    <a:p>
                      <a:r>
                        <a:rPr lang="en-US" dirty="0"/>
                        <a:t>606</a:t>
                      </a:r>
                    </a:p>
                  </a:txBody>
                  <a:tcPr/>
                </a:tc>
                <a:tc>
                  <a:txBody>
                    <a:bodyPr/>
                    <a:lstStyle/>
                    <a:p>
                      <a:r>
                        <a:rPr lang="en-US" dirty="0"/>
                        <a:t>40</a:t>
                      </a:r>
                    </a:p>
                  </a:txBody>
                  <a:tcPr/>
                </a:tc>
                <a:tc>
                  <a:txBody>
                    <a:bodyPr/>
                    <a:lstStyle/>
                    <a:p>
                      <a:r>
                        <a:rPr lang="en-US" dirty="0"/>
                        <a:t>19</a:t>
                      </a:r>
                    </a:p>
                  </a:txBody>
                  <a:tcPr/>
                </a:tc>
                <a:tc>
                  <a:txBody>
                    <a:bodyPr/>
                    <a:lstStyle/>
                    <a:p>
                      <a:r>
                        <a:rPr lang="en-US" dirty="0"/>
                        <a:t>4</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2016</a:t>
                      </a:r>
                    </a:p>
                  </a:txBody>
                  <a:tcPr/>
                </a:tc>
                <a:extLst>
                  <a:ext uri="{0D108BD9-81ED-4DB2-BD59-A6C34878D82A}">
                    <a16:rowId xmlns:a16="http://schemas.microsoft.com/office/drawing/2014/main" val="1875191757"/>
                  </a:ext>
                </a:extLst>
              </a:tr>
            </a:tbl>
          </a:graphicData>
        </a:graphic>
      </p:graphicFrame>
      <p:sp>
        <p:nvSpPr>
          <p:cNvPr id="7" name="Rectangle 6">
            <a:extLst>
              <a:ext uri="{FF2B5EF4-FFF2-40B4-BE49-F238E27FC236}">
                <a16:creationId xmlns:a16="http://schemas.microsoft.com/office/drawing/2014/main" id="{8B19BE3B-4AF6-4E21-8200-D8B705C4F14D}"/>
              </a:ext>
            </a:extLst>
          </p:cNvPr>
          <p:cNvSpPr/>
          <p:nvPr/>
        </p:nvSpPr>
        <p:spPr>
          <a:xfrm>
            <a:off x="3994728" y="5895605"/>
            <a:ext cx="4886036" cy="307777"/>
          </a:xfrm>
          <a:prstGeom prst="rect">
            <a:avLst/>
          </a:prstGeom>
        </p:spPr>
        <p:txBody>
          <a:bodyPr wrap="square">
            <a:spAutoFit/>
          </a:bodyPr>
          <a:lstStyle/>
          <a:p>
            <a:r>
              <a:rPr lang="en-US" sz="1400" b="1" dirty="0"/>
              <a:t>Table 1. </a:t>
            </a:r>
            <a:r>
              <a:rPr lang="en-US" sz="1400" dirty="0"/>
              <a:t>Some publicly available BRDF material datasets [5]. </a:t>
            </a:r>
          </a:p>
        </p:txBody>
      </p:sp>
    </p:spTree>
    <p:extLst>
      <p:ext uri="{BB962C8B-B14F-4D97-AF65-F5344CB8AC3E}">
        <p14:creationId xmlns:p14="http://schemas.microsoft.com/office/powerpoint/2010/main" val="3486891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smtClean="0">
                <a:latin typeface="Segoe UI Light" panose="020B0502040204020203" pitchFamily="34" charset="0"/>
                <a:cs typeface="Segoe UI Light" panose="020B0502040204020203" pitchFamily="34" charset="0"/>
              </a:rPr>
              <a:t>Method</a:t>
            </a:r>
            <a:r>
              <a:rPr lang="vi-VN" b="1" dirty="0" smtClean="0">
                <a:latin typeface="Segoe UI Light" panose="020B0502040204020203" pitchFamily="34" charset="0"/>
                <a:cs typeface="Segoe UI Light" panose="020B0502040204020203" pitchFamily="34" charset="0"/>
              </a:rPr>
              <a:t>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Main idea</a:t>
            </a:r>
            <a:endParaRPr lang="en-US" sz="1600" dirty="0">
              <a:latin typeface="Segoe UI" panose="020B0502040204020203" pitchFamily="34" charset="0"/>
              <a:cs typeface="Segoe UI" panose="020B0502040204020203" pitchFamily="34" charset="0"/>
            </a:endParaRPr>
          </a:p>
        </p:txBody>
      </p:sp>
      <p:sp>
        <p:nvSpPr>
          <p:cNvPr id="5"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4321705" cy="4396263"/>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vi-VN" sz="1400" dirty="0" smtClean="0">
                <a:latin typeface="Segoe UI" panose="020B0502040204020203" pitchFamily="34" charset="0"/>
                <a:cs typeface="Segoe UI" panose="020B0502040204020203" pitchFamily="34" charset="0"/>
              </a:rPr>
              <a:t>Previous image-based methods often reply on </a:t>
            </a:r>
            <a:r>
              <a:rPr lang="vi-VN" sz="1400" b="1" dirty="0" smtClean="0">
                <a:latin typeface="Segoe UI" panose="020B0502040204020203" pitchFamily="34" charset="0"/>
                <a:cs typeface="Segoe UI" panose="020B0502040204020203" pitchFamily="34" charset="0"/>
              </a:rPr>
              <a:t>object classification </a:t>
            </a:r>
            <a:r>
              <a:rPr lang="vi-VN" sz="1400" dirty="0" smtClean="0">
                <a:latin typeface="Segoe UI" panose="020B0502040204020203" pitchFamily="34" charset="0"/>
                <a:cs typeface="Segoe UI" panose="020B0502040204020203" pitchFamily="34" charset="0"/>
              </a:rPr>
              <a:t>to predict material.</a:t>
            </a:r>
            <a:endParaRPr lang="en-US" sz="1400" dirty="0" smtClean="0">
              <a:latin typeface="Segoe UI" panose="020B0502040204020203" pitchFamily="34" charset="0"/>
              <a:cs typeface="Segoe UI" panose="020B0502040204020203" pitchFamily="34" charset="0"/>
            </a:endParaRPr>
          </a:p>
          <a:p>
            <a:pPr marL="0" lvl="0" indent="0" algn="just">
              <a:spcAft>
                <a:spcPts val="600"/>
              </a:spcAft>
              <a:buNone/>
              <a:defRPr/>
            </a:pPr>
            <a:r>
              <a:rPr lang="vi-VN" sz="1400" dirty="0" smtClean="0">
                <a:latin typeface="Segoe UI" panose="020B0502040204020203" pitchFamily="34" charset="0"/>
                <a:cs typeface="Segoe UI" panose="020B0502040204020203" pitchFamily="34" charset="0"/>
              </a:rPr>
              <a:t>It’s easy to be fooled by </a:t>
            </a:r>
            <a:r>
              <a:rPr lang="vi-VN" sz="1400" b="1" dirty="0" smtClean="0">
                <a:latin typeface="Segoe UI" panose="020B0502040204020203" pitchFamily="34" charset="0"/>
                <a:cs typeface="Segoe UI" panose="020B0502040204020203" pitchFamily="34" charset="0"/>
              </a:rPr>
              <a:t>similar objects </a:t>
            </a:r>
            <a:r>
              <a:rPr lang="vi-VN" sz="1400" dirty="0" smtClean="0">
                <a:latin typeface="Segoe UI" panose="020B0502040204020203" pitchFamily="34" charset="0"/>
                <a:cs typeface="Segoe UI" panose="020B0502040204020203" pitchFamily="34" charset="0"/>
              </a:rPr>
              <a:t>maded of different materials.</a:t>
            </a:r>
          </a:p>
          <a:p>
            <a:pPr marL="0" indent="0" algn="just">
              <a:spcAft>
                <a:spcPts val="600"/>
              </a:spcAft>
              <a:buNone/>
              <a:defRPr/>
            </a:pPr>
            <a:r>
              <a:rPr lang="vi-VN" sz="1400" dirty="0" smtClean="0">
                <a:latin typeface="Segoe UI" panose="020B0502040204020203" pitchFamily="34" charset="0"/>
                <a:cs typeface="Segoe UI" panose="020B0502040204020203" pitchFamily="34" charset="0"/>
              </a:rPr>
              <a:t>To not only avoid these miss-classification samples, but also inherit the success of previous object classification architectures, we combine:</a:t>
            </a:r>
          </a:p>
          <a:p>
            <a:pPr algn="just">
              <a:spcAft>
                <a:spcPts val="600"/>
              </a:spcAft>
              <a:buFont typeface="Wingdings" panose="05000000000000000000" pitchFamily="2" charset="2"/>
              <a:buChar char="ü"/>
              <a:defRPr/>
            </a:pPr>
            <a:r>
              <a:rPr lang="vi-VN" sz="1400" b="1" dirty="0" smtClean="0">
                <a:latin typeface="Segoe UI" panose="020B0502040204020203" pitchFamily="34" charset="0"/>
                <a:cs typeface="Segoe UI" panose="020B0502040204020203" pitchFamily="34" charset="0"/>
              </a:rPr>
              <a:t>Deep features </a:t>
            </a:r>
            <a:r>
              <a:rPr lang="vi-VN" sz="1400" dirty="0" smtClean="0">
                <a:latin typeface="Segoe UI" panose="020B0502040204020203" pitchFamily="34" charset="0"/>
                <a:cs typeface="Segoe UI" panose="020B0502040204020203" pitchFamily="34" charset="0"/>
              </a:rPr>
              <a:t>from a success pre-trained CNN for object classification.</a:t>
            </a:r>
          </a:p>
          <a:p>
            <a:pPr algn="just">
              <a:spcAft>
                <a:spcPts val="600"/>
              </a:spcAft>
              <a:buFont typeface="Wingdings" panose="05000000000000000000" pitchFamily="2" charset="2"/>
              <a:buChar char="ü"/>
              <a:defRPr/>
            </a:pPr>
            <a:r>
              <a:rPr lang="vi-VN" sz="1400" b="1" dirty="0" smtClean="0">
                <a:latin typeface="Segoe UI" panose="020B0502040204020203" pitchFamily="34" charset="0"/>
                <a:cs typeface="Segoe UI" panose="020B0502040204020203" pitchFamily="34" charset="0"/>
              </a:rPr>
              <a:t>Handcrafted features </a:t>
            </a:r>
            <a:r>
              <a:rPr lang="vi-VN" sz="1400" dirty="0" smtClean="0">
                <a:latin typeface="Segoe UI" panose="020B0502040204020203" pitchFamily="34" charset="0"/>
                <a:cs typeface="Segoe UI" panose="020B0502040204020203" pitchFamily="34" charset="0"/>
              </a:rPr>
              <a:t>represent for geometry and textures information of object</a:t>
            </a:r>
            <a:r>
              <a:rPr lang="en-US" sz="1400" dirty="0" smtClean="0">
                <a:latin typeface="Segoe UI" panose="020B0502040204020203" pitchFamily="34" charset="0"/>
                <a:cs typeface="Segoe UI" panose="020B0502040204020203" pitchFamily="34" charset="0"/>
              </a:rPr>
              <a:t>.</a:t>
            </a:r>
            <a:endParaRPr lang="vi-VN" sz="1400" dirty="0">
              <a:latin typeface="Segoe UI" panose="020B0502040204020203" pitchFamily="34" charset="0"/>
              <a:cs typeface="Segoe UI" panose="020B0502040204020203" pitchFamily="34" charset="0"/>
            </a:endParaRPr>
          </a:p>
          <a:p>
            <a:pPr marL="0" lvl="0" indent="0">
              <a:spcAft>
                <a:spcPts val="600"/>
              </a:spcAft>
              <a:buNone/>
              <a:defRPr/>
            </a:pPr>
            <a:endParaRPr lang="vi-VN" sz="1400" dirty="0" smtClean="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C7DC3F47-3A02-4F20-B647-43AA3DAC4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584" y="1830420"/>
            <a:ext cx="5876119" cy="2971574"/>
          </a:xfrm>
          <a:prstGeom prst="rect">
            <a:avLst/>
          </a:prstGeom>
        </p:spPr>
      </p:pic>
      <p:sp>
        <p:nvSpPr>
          <p:cNvPr id="12" name="Rectangle 11">
            <a:extLst>
              <a:ext uri="{FF2B5EF4-FFF2-40B4-BE49-F238E27FC236}">
                <a16:creationId xmlns:a16="http://schemas.microsoft.com/office/drawing/2014/main" id="{89A0A751-FA03-44FE-B2D3-CE7D1EE38EF6}"/>
              </a:ext>
            </a:extLst>
          </p:cNvPr>
          <p:cNvSpPr/>
          <p:nvPr/>
        </p:nvSpPr>
        <p:spPr>
          <a:xfrm>
            <a:off x="5783555" y="4963113"/>
            <a:ext cx="5060231" cy="523220"/>
          </a:xfrm>
          <a:prstGeom prst="rect">
            <a:avLst/>
          </a:prstGeom>
        </p:spPr>
        <p:txBody>
          <a:bodyPr wrap="none">
            <a:spAutoFit/>
          </a:bodyPr>
          <a:lstStyle/>
          <a:p>
            <a:r>
              <a:rPr lang="en-US" sz="1400" b="1" dirty="0">
                <a:solidFill>
                  <a:srgbClr val="131413"/>
                </a:solidFill>
                <a:latin typeface="+mj-lt"/>
              </a:rPr>
              <a:t>Figure 1. </a:t>
            </a:r>
            <a:r>
              <a:rPr lang="en-US" sz="1400" dirty="0">
                <a:solidFill>
                  <a:srgbClr val="131413"/>
                </a:solidFill>
                <a:latin typeface="+mj-lt"/>
              </a:rPr>
              <a:t>While the main object in both scenes can be considered</a:t>
            </a:r>
          </a:p>
          <a:p>
            <a:r>
              <a:rPr lang="en-US" sz="1400" dirty="0">
                <a:solidFill>
                  <a:srgbClr val="131413"/>
                </a:solidFill>
                <a:latin typeface="+mj-lt"/>
              </a:rPr>
              <a:t>as ”stone” it is obvious that their material is different</a:t>
            </a:r>
            <a:endParaRPr lang="en-US" sz="1400" dirty="0">
              <a:latin typeface="+mj-lt"/>
            </a:endParaRPr>
          </a:p>
        </p:txBody>
      </p:sp>
    </p:spTree>
    <p:extLst>
      <p:ext uri="{BB962C8B-B14F-4D97-AF65-F5344CB8AC3E}">
        <p14:creationId xmlns:p14="http://schemas.microsoft.com/office/powerpoint/2010/main" val="1811670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Methods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Post-fusion</a:t>
            </a:r>
            <a:endParaRPr lang="en-US" sz="16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5"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4847809" cy="409119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vi-VN" sz="1400" dirty="0">
                    <a:latin typeface="Segoe UI" panose="020B0502040204020203" pitchFamily="34" charset="0"/>
                    <a:cs typeface="Segoe UI" panose="020B0502040204020203" pitchFamily="34" charset="0"/>
                  </a:rPr>
                  <a:t>N classifiers will be trained for N types of features</a:t>
                </a:r>
                <a:r>
                  <a:rPr lang="vi-VN" sz="1400" dirty="0" smtClean="0">
                    <a:latin typeface="Segoe UI" panose="020B0502040204020203" pitchFamily="34" charset="0"/>
                    <a:cs typeface="Segoe UI" panose="020B0502040204020203" pitchFamily="34" charset="0"/>
                  </a:rPr>
                  <a:t>.</a:t>
                </a:r>
              </a:p>
              <a:p>
                <a:pPr marL="0" lvl="0" indent="0" algn="just">
                  <a:spcAft>
                    <a:spcPts val="600"/>
                  </a:spcAft>
                  <a:buNone/>
                  <a:defRPr/>
                </a:pPr>
                <a:r>
                  <a:rPr lang="vi-VN" sz="1400" dirty="0" smtClean="0">
                    <a:latin typeface="Segoe UI" panose="020B0502040204020203" pitchFamily="34" charset="0"/>
                    <a:cs typeface="Segoe UI" panose="020B0502040204020203" pitchFamily="34" charset="0"/>
                  </a:rPr>
                  <a:t>Combine probability predictions from classifers to improve the final output.</a:t>
                </a:r>
              </a:p>
              <a:p>
                <a:pPr marL="0" lvl="0" indent="0" algn="just">
                  <a:spcAft>
                    <a:spcPts val="600"/>
                  </a:spcAft>
                  <a:buNone/>
                  <a:defRPr/>
                </a:pPr>
                <a:r>
                  <a:rPr lang="vi-VN" sz="1400" b="1" dirty="0" smtClean="0">
                    <a:latin typeface="Segoe UI" panose="020B0502040204020203" pitchFamily="34" charset="0"/>
                    <a:cs typeface="Segoe UI" panose="020B0502040204020203" pitchFamily="34" charset="0"/>
                  </a:rPr>
                  <a:t>How to combine them?</a:t>
                </a:r>
                <a:endParaRPr lang="en-US" sz="1400" b="1" dirty="0">
                  <a:latin typeface="Segoe UI" panose="020B0502040204020203" pitchFamily="34" charset="0"/>
                  <a:cs typeface="Segoe UI" panose="020B0502040204020203" pitchFamily="34" charset="0"/>
                </a:endParaRP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1</m:t>
                          </m:r>
                        </m:sub>
                      </m:sSub>
                      <m:r>
                        <a:rPr lang="en-US" sz="1400" i="1">
                          <a:latin typeface="Cambria Math" panose="02040503050406030204" pitchFamily="18" charset="0"/>
                        </a:rPr>
                        <m:t>= </m:t>
                      </m:r>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1</m:t>
                              </m:r>
                            </m:sub>
                            <m:sup>
                              <m:r>
                                <a:rPr lang="en-US" sz="1400" i="1">
                                  <a:latin typeface="Cambria Math" panose="02040503050406030204" pitchFamily="18" charset="0"/>
                                </a:rPr>
                                <m:t>1</m:t>
                              </m:r>
                            </m:sup>
                          </m:sSubSup>
                          <m:r>
                            <a:rPr lang="en-US" sz="1400" i="1">
                              <a:latin typeface="Cambria Math" panose="02040503050406030204" pitchFamily="18" charset="0"/>
                            </a:rPr>
                            <m:t>, </m:t>
                          </m:r>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2</m:t>
                              </m:r>
                            </m:sub>
                            <m:sup>
                              <m:r>
                                <a:rPr lang="en-US" sz="1400" i="1">
                                  <a:latin typeface="Cambria Math" panose="02040503050406030204" pitchFamily="18" charset="0"/>
                                </a:rPr>
                                <m:t>1</m:t>
                              </m:r>
                            </m:sup>
                          </m:sSubSup>
                          <m:r>
                            <a:rPr lang="en-US" sz="1400" i="1">
                              <a:latin typeface="Cambria Math" panose="02040503050406030204" pitchFamily="18" charset="0"/>
                            </a:rPr>
                            <m:t>, …, </m:t>
                          </m:r>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𝑛</m:t>
                              </m:r>
                            </m:sub>
                            <m:sup>
                              <m:r>
                                <a:rPr lang="en-US" sz="1400" i="1">
                                  <a:latin typeface="Cambria Math" panose="02040503050406030204" pitchFamily="18" charset="0"/>
                                </a:rPr>
                                <m:t>1</m:t>
                              </m:r>
                            </m:sup>
                          </m:sSubSup>
                        </m:e>
                      </m:d>
                      <m:r>
                        <a:rPr lang="en-US" sz="1400" i="1">
                          <a:latin typeface="Cambria Math" panose="02040503050406030204" pitchFamily="18" charset="0"/>
                        </a:rPr>
                        <m:t> </m:t>
                      </m:r>
                    </m:oMath>
                  </m:oMathPara>
                </a14:m>
                <a:endParaRPr lang="vi-VN" sz="1400" dirty="0" smtClean="0">
                  <a:solidFill>
                    <a:srgbClr val="D24726"/>
                  </a:solidFill>
                  <a:latin typeface="Segoe UI" panose="020B0502040204020203" pitchFamily="34" charset="0"/>
                  <a:cs typeface="Segoe UI" panose="020B0502040204020203" pitchFamily="34" charset="0"/>
                </a:endParaRP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2</m:t>
                          </m:r>
                        </m:sub>
                      </m:sSub>
                      <m:r>
                        <a:rPr lang="en-US" sz="1400" i="1">
                          <a:latin typeface="Cambria Math" panose="02040503050406030204" pitchFamily="18" charset="0"/>
                        </a:rPr>
                        <m:t>= </m:t>
                      </m:r>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1</m:t>
                              </m:r>
                            </m:sub>
                            <m:sup>
                              <m:r>
                                <a:rPr lang="en-US" sz="1400" i="1">
                                  <a:latin typeface="Cambria Math" panose="02040503050406030204" pitchFamily="18" charset="0"/>
                                </a:rPr>
                                <m:t>2</m:t>
                              </m:r>
                            </m:sup>
                          </m:sSubSup>
                          <m:r>
                            <a:rPr lang="en-US" sz="1400" i="1">
                              <a:latin typeface="Cambria Math" panose="02040503050406030204" pitchFamily="18" charset="0"/>
                            </a:rPr>
                            <m:t>, </m:t>
                          </m:r>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2</m:t>
                              </m:r>
                            </m:sub>
                            <m:sup>
                              <m:r>
                                <a:rPr lang="en-US" sz="1400" i="1">
                                  <a:latin typeface="Cambria Math" panose="02040503050406030204" pitchFamily="18" charset="0"/>
                                </a:rPr>
                                <m:t>2</m:t>
                              </m:r>
                            </m:sup>
                          </m:sSubSup>
                          <m:r>
                            <a:rPr lang="en-US" sz="1400" i="1">
                              <a:latin typeface="Cambria Math" panose="02040503050406030204" pitchFamily="18" charset="0"/>
                            </a:rPr>
                            <m:t>, …, </m:t>
                          </m:r>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𝑛</m:t>
                              </m:r>
                            </m:sub>
                            <m:sup>
                              <m:r>
                                <a:rPr lang="en-US" sz="1400" i="1">
                                  <a:latin typeface="Cambria Math" panose="02040503050406030204" pitchFamily="18" charset="0"/>
                                </a:rPr>
                                <m:t>2</m:t>
                              </m:r>
                            </m:sup>
                          </m:sSubSup>
                        </m:e>
                      </m:d>
                      <m:r>
                        <a:rPr lang="en-US" sz="1400" i="1">
                          <a:latin typeface="Cambria Math" panose="02040503050406030204" pitchFamily="18" charset="0"/>
                        </a:rPr>
                        <m:t> </m:t>
                      </m:r>
                    </m:oMath>
                  </m:oMathPara>
                </a14:m>
                <a:endParaRPr lang="vi-VN" sz="1400" dirty="0" smtClean="0">
                  <a:solidFill>
                    <a:srgbClr val="D24726"/>
                  </a:solidFill>
                  <a:latin typeface="Segoe UI" panose="020B0502040204020203" pitchFamily="34" charset="0"/>
                  <a:cs typeface="Segoe UI" panose="020B0502040204020203" pitchFamily="34" charset="0"/>
                </a:endParaRP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3</m:t>
                          </m:r>
                        </m:sub>
                      </m:sSub>
                      <m:r>
                        <a:rPr lang="en-US" sz="1400" i="1">
                          <a:latin typeface="Cambria Math" panose="02040503050406030204" pitchFamily="18" charset="0"/>
                        </a:rPr>
                        <m:t> = </m:t>
                      </m:r>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1</m:t>
                              </m:r>
                            </m:sub>
                            <m:sup>
                              <m:r>
                                <a:rPr lang="en-US" sz="1400" i="1">
                                  <a:latin typeface="Cambria Math" panose="02040503050406030204" pitchFamily="18" charset="0"/>
                                </a:rPr>
                                <m:t>3</m:t>
                              </m:r>
                            </m:sup>
                          </m:sSubSup>
                          <m:r>
                            <a:rPr lang="en-US" sz="1400" i="1">
                              <a:latin typeface="Cambria Math" panose="02040503050406030204" pitchFamily="18" charset="0"/>
                            </a:rPr>
                            <m:t>, </m:t>
                          </m:r>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2</m:t>
                              </m:r>
                            </m:sub>
                            <m:sup>
                              <m:r>
                                <a:rPr lang="en-US" sz="1400" i="1">
                                  <a:latin typeface="Cambria Math" panose="02040503050406030204" pitchFamily="18" charset="0"/>
                                </a:rPr>
                                <m:t>3</m:t>
                              </m:r>
                            </m:sup>
                          </m:sSubSup>
                          <m:r>
                            <a:rPr lang="en-US" sz="1400" i="1">
                              <a:latin typeface="Cambria Math" panose="02040503050406030204" pitchFamily="18" charset="0"/>
                            </a:rPr>
                            <m:t>, …, </m:t>
                          </m:r>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𝑛</m:t>
                              </m:r>
                            </m:sub>
                            <m:sup>
                              <m:r>
                                <a:rPr lang="en-US" sz="1400" i="1">
                                  <a:latin typeface="Cambria Math" panose="02040503050406030204" pitchFamily="18" charset="0"/>
                                </a:rPr>
                                <m:t>3</m:t>
                              </m:r>
                            </m:sup>
                          </m:sSubSup>
                        </m:e>
                      </m:d>
                    </m:oMath>
                  </m:oMathPara>
                </a14:m>
                <a:endParaRPr lang="vi-VN" sz="1400" dirty="0" smtClean="0">
                  <a:latin typeface="Segoe UI" panose="020B0502040204020203" pitchFamily="34" charset="0"/>
                </a:endParaRPr>
              </a:p>
              <a:p>
                <a:pPr marL="0" lvl="0" indent="0" algn="just">
                  <a:spcAft>
                    <a:spcPts val="600"/>
                  </a:spcAft>
                  <a:buNone/>
                  <a:defRPr/>
                </a:pPr>
                <a14:m>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𝑖</m:t>
                        </m:r>
                      </m:sub>
                      <m:sup>
                        <m:r>
                          <a:rPr lang="en-US" sz="1400" i="1">
                            <a:latin typeface="Cambria Math" panose="02040503050406030204" pitchFamily="18" charset="0"/>
                          </a:rPr>
                          <m:t>𝑗</m:t>
                        </m:r>
                      </m:sup>
                    </m:sSubSup>
                    <m:r>
                      <a:rPr lang="vi-VN" sz="1400" b="0" i="0" smtClean="0">
                        <a:latin typeface="Cambria Math" panose="02040503050406030204" pitchFamily="18" charset="0"/>
                      </a:rPr>
                      <m:t>: </m:t>
                    </m:r>
                  </m:oMath>
                </a14:m>
                <a:r>
                  <a:rPr lang="vi-VN" sz="1400" dirty="0" smtClean="0"/>
                  <a:t>probability result</a:t>
                </a:r>
                <a:r>
                  <a:rPr lang="en-US" sz="1400" dirty="0" smtClean="0"/>
                  <a:t> </a:t>
                </a:r>
                <a14:m>
                  <m:oMath xmlns:m="http://schemas.openxmlformats.org/officeDocument/2006/math">
                    <m:r>
                      <a:rPr lang="en-US" sz="1400" i="1">
                        <a:latin typeface="Cambria Math" panose="02040503050406030204" pitchFamily="18" charset="0"/>
                      </a:rPr>
                      <m:t>𝑖</m:t>
                    </m:r>
                    <m:r>
                      <a:rPr lang="vi-VN" sz="1400" b="0" i="0" smtClean="0">
                        <a:latin typeface="Cambria Math" panose="02040503050406030204" pitchFamily="18" charset="0"/>
                      </a:rPr>
                      <m:t> </m:t>
                    </m:r>
                    <m:r>
                      <m:rPr>
                        <m:sty m:val="p"/>
                      </m:rPr>
                      <a:rPr lang="vi-VN" sz="1400" b="0" i="0" smtClean="0">
                        <a:latin typeface="Cambria Math" panose="02040503050406030204" pitchFamily="18" charset="0"/>
                      </a:rPr>
                      <m:t>th</m:t>
                    </m:r>
                  </m:oMath>
                </a14:m>
                <a:r>
                  <a:rPr lang="en-US" sz="1400" dirty="0"/>
                  <a:t> </a:t>
                </a:r>
                <a:r>
                  <a:rPr lang="vi-VN" sz="1400" dirty="0" smtClean="0"/>
                  <a:t>in </a:t>
                </a:r>
                <a14:m>
                  <m:oMath xmlns:m="http://schemas.openxmlformats.org/officeDocument/2006/math">
                    <m:r>
                      <a:rPr lang="en-US" sz="1400" i="1" smtClean="0">
                        <a:latin typeface="Cambria Math" panose="02040503050406030204" pitchFamily="18" charset="0"/>
                      </a:rPr>
                      <m:t>𝑗</m:t>
                    </m:r>
                    <m:r>
                      <a:rPr lang="vi-VN" sz="1400" b="0" i="1" smtClean="0">
                        <a:latin typeface="Cambria Math" panose="02040503050406030204" pitchFamily="18" charset="0"/>
                      </a:rPr>
                      <m:t> </m:t>
                    </m:r>
                    <m:r>
                      <a:rPr lang="vi-VN" sz="1400" b="0" i="1" smtClean="0">
                        <a:latin typeface="Cambria Math" panose="02040503050406030204" pitchFamily="18" charset="0"/>
                      </a:rPr>
                      <m:t>𝑡h</m:t>
                    </m:r>
                  </m:oMath>
                </a14:m>
                <a:r>
                  <a:rPr lang="vi-VN" sz="1400" dirty="0" smtClean="0">
                    <a:solidFill>
                      <a:srgbClr val="D24726"/>
                    </a:solidFill>
                    <a:latin typeface="Segoe UI" panose="020B0502040204020203" pitchFamily="34" charset="0"/>
                    <a:cs typeface="Segoe UI" panose="020B0502040204020203" pitchFamily="34" charset="0"/>
                  </a:rPr>
                  <a:t> </a:t>
                </a:r>
                <a:r>
                  <a:rPr lang="vi-VN" sz="1400" dirty="0" smtClean="0">
                    <a:latin typeface="Segoe UI" panose="020B0502040204020203" pitchFamily="34" charset="0"/>
                    <a:cs typeface="Segoe UI" panose="020B0502040204020203" pitchFamily="34" charset="0"/>
                  </a:rPr>
                  <a:t>classifier.</a:t>
                </a:r>
              </a:p>
              <a:p>
                <a:pPr marL="0" lvl="0" indent="0" algn="just">
                  <a:spcAft>
                    <a:spcPts val="600"/>
                  </a:spcAft>
                  <a:buNone/>
                  <a:defRPr/>
                </a:pPr>
                <a:endParaRPr lang="vi-VN" sz="1400" dirty="0" smtClean="0">
                  <a:latin typeface="Segoe UI" panose="020B0502040204020203" pitchFamily="34" charset="0"/>
                  <a:cs typeface="Segoe UI" panose="020B0502040204020203" pitchFamily="34" charset="0"/>
                </a:endParaRP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𝑐𝑜𝑚𝑏𝑖𝑛𝑒𝑑</m:t>
                          </m:r>
                        </m:sub>
                      </m:sSub>
                      <m:r>
                        <a:rPr lang="vi-VN" sz="1400" i="1">
                          <a:latin typeface="Cambria Math" panose="02040503050406030204" pitchFamily="18" charset="0"/>
                        </a:rPr>
                        <m:t>=</m:t>
                      </m:r>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sSubSup>
                                <m:sSubSupPr>
                                  <m:ctrlPr>
                                    <a:rPr lang="en-US" sz="1400" i="1">
                                      <a:latin typeface="Cambria Math" panose="02040503050406030204" pitchFamily="18" charset="0"/>
                                    </a:rPr>
                                  </m:ctrlPr>
                                </m:sSubSupPr>
                                <m:e>
                                  <m:r>
                                    <a:rPr lang="vi-VN" sz="1400" i="1">
                                      <a:latin typeface="Cambria Math" panose="02040503050406030204" pitchFamily="18" charset="0"/>
                                    </a:rPr>
                                    <m:t>𝑝</m:t>
                                  </m:r>
                                </m:e>
                                <m:sub>
                                  <m:r>
                                    <a:rPr lang="vi-VN" sz="1400" i="1">
                                      <a:latin typeface="Cambria Math" panose="02040503050406030204" pitchFamily="18" charset="0"/>
                                    </a:rPr>
                                    <m:t>1</m:t>
                                  </m:r>
                                </m:sub>
                                <m:sup>
                                  <m:r>
                                    <a:rPr lang="vi-VN" sz="1400" i="1">
                                      <a:latin typeface="Cambria Math" panose="02040503050406030204" pitchFamily="18" charset="0"/>
                                    </a:rPr>
                                    <m:t>1</m:t>
                                  </m:r>
                                </m:sup>
                              </m:sSubSup>
                              <m:r>
                                <a:rPr lang="vi-VN" sz="1400" i="1">
                                  <a:latin typeface="Cambria Math" panose="02040503050406030204" pitchFamily="18" charset="0"/>
                                </a:rPr>
                                <m:t>+</m:t>
                              </m:r>
                              <m:sSubSup>
                                <m:sSubSupPr>
                                  <m:ctrlPr>
                                    <a:rPr lang="en-US" sz="1400" i="1">
                                      <a:latin typeface="Cambria Math" panose="02040503050406030204" pitchFamily="18" charset="0"/>
                                    </a:rPr>
                                  </m:ctrlPr>
                                </m:sSubSupPr>
                                <m:e>
                                  <m:r>
                                    <a:rPr lang="vi-VN" sz="1400" i="1">
                                      <a:latin typeface="Cambria Math" panose="02040503050406030204" pitchFamily="18" charset="0"/>
                                    </a:rPr>
                                    <m:t>𝑝</m:t>
                                  </m:r>
                                </m:e>
                                <m:sub>
                                  <m:r>
                                    <a:rPr lang="vi-VN" sz="1400" i="1">
                                      <a:latin typeface="Cambria Math" panose="02040503050406030204" pitchFamily="18" charset="0"/>
                                    </a:rPr>
                                    <m:t>1</m:t>
                                  </m:r>
                                </m:sub>
                                <m:sup>
                                  <m:r>
                                    <a:rPr lang="vi-VN" sz="1400" i="1">
                                      <a:latin typeface="Cambria Math" panose="02040503050406030204" pitchFamily="18" charset="0"/>
                                    </a:rPr>
                                    <m:t>2</m:t>
                                  </m:r>
                                </m:sup>
                              </m:sSubSup>
                              <m:r>
                                <a:rPr lang="vi-VN" sz="1400" i="1">
                                  <a:latin typeface="Cambria Math" panose="02040503050406030204" pitchFamily="18" charset="0"/>
                                </a:rPr>
                                <m:t>+</m:t>
                              </m:r>
                              <m:sSubSup>
                                <m:sSubSupPr>
                                  <m:ctrlPr>
                                    <a:rPr lang="en-US" sz="1400" i="1">
                                      <a:latin typeface="Cambria Math" panose="02040503050406030204" pitchFamily="18" charset="0"/>
                                    </a:rPr>
                                  </m:ctrlPr>
                                </m:sSubSupPr>
                                <m:e>
                                  <m:r>
                                    <a:rPr lang="vi-VN" sz="1400" i="1">
                                      <a:latin typeface="Cambria Math" panose="02040503050406030204" pitchFamily="18" charset="0"/>
                                    </a:rPr>
                                    <m:t>𝑝</m:t>
                                  </m:r>
                                </m:e>
                                <m:sub>
                                  <m:r>
                                    <a:rPr lang="vi-VN" sz="1400" i="1">
                                      <a:latin typeface="Cambria Math" panose="02040503050406030204" pitchFamily="18" charset="0"/>
                                    </a:rPr>
                                    <m:t>1</m:t>
                                  </m:r>
                                </m:sub>
                                <m:sup>
                                  <m:r>
                                    <a:rPr lang="vi-VN" sz="1400" i="1">
                                      <a:latin typeface="Cambria Math" panose="02040503050406030204" pitchFamily="18" charset="0"/>
                                    </a:rPr>
                                    <m:t>3</m:t>
                                  </m:r>
                                </m:sup>
                              </m:sSubSup>
                            </m:num>
                            <m:den>
                              <m:r>
                                <a:rPr lang="vi-VN" sz="1400" i="1">
                                  <a:latin typeface="Cambria Math" panose="02040503050406030204" pitchFamily="18" charset="0"/>
                                </a:rPr>
                                <m:t>3</m:t>
                              </m:r>
                            </m:den>
                          </m:f>
                          <m:r>
                            <a:rPr lang="vi-VN" sz="1400" i="1">
                              <a:latin typeface="Cambria Math" panose="02040503050406030204" pitchFamily="18" charset="0"/>
                            </a:rPr>
                            <m:t>, …,</m:t>
                          </m:r>
                          <m:f>
                            <m:fPr>
                              <m:ctrlPr>
                                <a:rPr lang="en-US" sz="1400" i="1">
                                  <a:latin typeface="Cambria Math" panose="02040503050406030204" pitchFamily="18" charset="0"/>
                                </a:rPr>
                              </m:ctrlPr>
                            </m:fPr>
                            <m:num>
                              <m:sSubSup>
                                <m:sSubSupPr>
                                  <m:ctrlPr>
                                    <a:rPr lang="en-US" sz="1400" i="1">
                                      <a:latin typeface="Cambria Math" panose="02040503050406030204" pitchFamily="18" charset="0"/>
                                    </a:rPr>
                                  </m:ctrlPr>
                                </m:sSubSupPr>
                                <m:e>
                                  <m:r>
                                    <a:rPr lang="vi-VN" sz="1400" i="1">
                                      <a:latin typeface="Cambria Math" panose="02040503050406030204" pitchFamily="18" charset="0"/>
                                    </a:rPr>
                                    <m:t>𝑝</m:t>
                                  </m:r>
                                </m:e>
                                <m:sub>
                                  <m:r>
                                    <a:rPr lang="vi-VN" sz="1400" i="1">
                                      <a:latin typeface="Cambria Math" panose="02040503050406030204" pitchFamily="18" charset="0"/>
                                    </a:rPr>
                                    <m:t>𝑛</m:t>
                                  </m:r>
                                </m:sub>
                                <m:sup>
                                  <m:r>
                                    <a:rPr lang="vi-VN" sz="1400" i="1">
                                      <a:latin typeface="Cambria Math" panose="02040503050406030204" pitchFamily="18" charset="0"/>
                                    </a:rPr>
                                    <m:t>1</m:t>
                                  </m:r>
                                </m:sup>
                              </m:sSubSup>
                              <m:r>
                                <a:rPr lang="vi-VN" sz="1400" i="1">
                                  <a:latin typeface="Cambria Math" panose="02040503050406030204" pitchFamily="18" charset="0"/>
                                </a:rPr>
                                <m:t>+</m:t>
                              </m:r>
                              <m:sSubSup>
                                <m:sSubSupPr>
                                  <m:ctrlPr>
                                    <a:rPr lang="en-US" sz="1400" i="1">
                                      <a:latin typeface="Cambria Math" panose="02040503050406030204" pitchFamily="18" charset="0"/>
                                    </a:rPr>
                                  </m:ctrlPr>
                                </m:sSubSupPr>
                                <m:e>
                                  <m:r>
                                    <a:rPr lang="vi-VN" sz="1400" i="1">
                                      <a:latin typeface="Cambria Math" panose="02040503050406030204" pitchFamily="18" charset="0"/>
                                    </a:rPr>
                                    <m:t>𝑝</m:t>
                                  </m:r>
                                </m:e>
                                <m:sub>
                                  <m:r>
                                    <a:rPr lang="vi-VN" sz="1400" i="1">
                                      <a:latin typeface="Cambria Math" panose="02040503050406030204" pitchFamily="18" charset="0"/>
                                    </a:rPr>
                                    <m:t>𝑛</m:t>
                                  </m:r>
                                </m:sub>
                                <m:sup>
                                  <m:r>
                                    <a:rPr lang="vi-VN" sz="1400" i="1">
                                      <a:latin typeface="Cambria Math" panose="02040503050406030204" pitchFamily="18" charset="0"/>
                                    </a:rPr>
                                    <m:t>2</m:t>
                                  </m:r>
                                </m:sup>
                              </m:sSubSup>
                              <m:r>
                                <a:rPr lang="vi-VN" sz="1400" i="1">
                                  <a:latin typeface="Cambria Math" panose="02040503050406030204" pitchFamily="18" charset="0"/>
                                </a:rPr>
                                <m:t>+</m:t>
                              </m:r>
                              <m:sSubSup>
                                <m:sSubSupPr>
                                  <m:ctrlPr>
                                    <a:rPr lang="en-US" sz="1400" i="1">
                                      <a:latin typeface="Cambria Math" panose="02040503050406030204" pitchFamily="18" charset="0"/>
                                    </a:rPr>
                                  </m:ctrlPr>
                                </m:sSubSupPr>
                                <m:e>
                                  <m:r>
                                    <a:rPr lang="vi-VN" sz="1400" i="1">
                                      <a:latin typeface="Cambria Math" panose="02040503050406030204" pitchFamily="18" charset="0"/>
                                    </a:rPr>
                                    <m:t>𝑝</m:t>
                                  </m:r>
                                </m:e>
                                <m:sub>
                                  <m:r>
                                    <a:rPr lang="vi-VN" sz="1400" i="1">
                                      <a:latin typeface="Cambria Math" panose="02040503050406030204" pitchFamily="18" charset="0"/>
                                    </a:rPr>
                                    <m:t>𝑛</m:t>
                                  </m:r>
                                </m:sub>
                                <m:sup>
                                  <m:r>
                                    <a:rPr lang="vi-VN" sz="1400" i="1">
                                      <a:latin typeface="Cambria Math" panose="02040503050406030204" pitchFamily="18" charset="0"/>
                                    </a:rPr>
                                    <m:t>3</m:t>
                                  </m:r>
                                </m:sup>
                              </m:sSubSup>
                            </m:num>
                            <m:den>
                              <m:r>
                                <a:rPr lang="vi-VN" sz="1400" i="1">
                                  <a:latin typeface="Cambria Math" panose="02040503050406030204" pitchFamily="18" charset="0"/>
                                </a:rPr>
                                <m:t>3</m:t>
                              </m:r>
                            </m:den>
                          </m:f>
                        </m:e>
                      </m:d>
                    </m:oMath>
                  </m:oMathPara>
                </a14:m>
                <a:endParaRPr lang="vi-VN" sz="1400" dirty="0" smtClean="0">
                  <a:solidFill>
                    <a:srgbClr val="D24726"/>
                  </a:solidFill>
                  <a:latin typeface="Segoe UI" panose="020B0502040204020203" pitchFamily="34" charset="0"/>
                  <a:cs typeface="Segoe UI" panose="020B0502040204020203" pitchFamily="34" charset="0"/>
                </a:endParaRPr>
              </a:p>
            </p:txBody>
          </p:sp>
        </mc:Choice>
        <mc:Fallback xmlns="">
          <p:sp>
            <p:nvSpPr>
              <p:cNvPr id="5" name="Content Placeholder 17">
                <a:extLst>
                  <a:ext uri="{FF2B5EF4-FFF2-40B4-BE49-F238E27FC236}">
                    <a16:creationId xmlns:a16="http://schemas.microsoft.com/office/drawing/2014/main" id="{E3AFC553-5063-4F95-98E5-64740764C8DB}"/>
                  </a:ext>
                </a:extLst>
              </p:cNvPr>
              <p:cNvSpPr txBox="1">
                <a:spLocks noRot="1" noChangeAspect="1" noMove="1" noResize="1" noEditPoints="1" noAdjustHandles="1" noChangeArrowheads="1" noChangeShapeType="1" noTextEdit="1"/>
              </p:cNvSpPr>
              <p:nvPr/>
            </p:nvSpPr>
            <p:spPr>
              <a:xfrm>
                <a:off x="541609" y="2087664"/>
                <a:ext cx="4847809" cy="4091194"/>
              </a:xfrm>
              <a:prstGeom prst="rect">
                <a:avLst/>
              </a:prstGeom>
              <a:blipFill>
                <a:blip r:embed="rId2"/>
                <a:stretch>
                  <a:fillRect l="-377" t="-298" r="-377"/>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89A0A751-FA03-44FE-B2D3-CE7D1EE38EF6}"/>
              </a:ext>
            </a:extLst>
          </p:cNvPr>
          <p:cNvSpPr/>
          <p:nvPr/>
        </p:nvSpPr>
        <p:spPr>
          <a:xfrm>
            <a:off x="7370616" y="6024969"/>
            <a:ext cx="2680542" cy="307777"/>
          </a:xfrm>
          <a:prstGeom prst="rect">
            <a:avLst/>
          </a:prstGeom>
        </p:spPr>
        <p:txBody>
          <a:bodyPr wrap="none">
            <a:spAutoFit/>
          </a:bodyPr>
          <a:lstStyle/>
          <a:p>
            <a:r>
              <a:rPr lang="en-US" sz="1400" b="1" dirty="0">
                <a:solidFill>
                  <a:srgbClr val="131413"/>
                </a:solidFill>
                <a:latin typeface="+mj-lt"/>
              </a:rPr>
              <a:t>Figure 1. </a:t>
            </a:r>
            <a:r>
              <a:rPr lang="vi-VN" sz="1400" dirty="0" smtClean="0">
                <a:solidFill>
                  <a:srgbClr val="131413"/>
                </a:solidFill>
                <a:latin typeface="+mj-lt"/>
              </a:rPr>
              <a:t>Post-fusion architecture</a:t>
            </a:r>
            <a:endParaRPr lang="en-US" sz="1400" dirty="0">
              <a:latin typeface="+mj-lt"/>
            </a:endParaRPr>
          </a:p>
        </p:txBody>
      </p:sp>
      <p:pic>
        <p:nvPicPr>
          <p:cNvPr id="13" name="Picture 12"/>
          <p:cNvPicPr>
            <a:picLocks noChangeAspect="1"/>
          </p:cNvPicPr>
          <p:nvPr/>
        </p:nvPicPr>
        <p:blipFill>
          <a:blip r:embed="rId3"/>
          <a:stretch>
            <a:fillRect/>
          </a:stretch>
        </p:blipFill>
        <p:spPr>
          <a:xfrm>
            <a:off x="5962924" y="1409967"/>
            <a:ext cx="5495925" cy="4514850"/>
          </a:xfrm>
          <a:prstGeom prst="rect">
            <a:avLst/>
          </a:prstGeom>
        </p:spPr>
      </p:pic>
    </p:spTree>
    <p:extLst>
      <p:ext uri="{BB962C8B-B14F-4D97-AF65-F5344CB8AC3E}">
        <p14:creationId xmlns:p14="http://schemas.microsoft.com/office/powerpoint/2010/main" val="1746039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902</TotalTime>
  <Words>1321</Words>
  <Application>Microsoft Office PowerPoint</Application>
  <PresentationFormat>Widescreen</PresentationFormat>
  <Paragraphs>281</Paragraphs>
  <Slides>25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Cambria Math</vt:lpstr>
      <vt:lpstr>Segoe UI</vt:lpstr>
      <vt:lpstr>Segoe UI Light</vt:lpstr>
      <vt:lpstr>Segoe UI Semibold</vt:lpstr>
      <vt:lpstr>Times New Roman</vt:lpstr>
      <vt:lpstr>Wingdings</vt:lpstr>
      <vt:lpstr>WelcomeDoc</vt:lpstr>
      <vt:lpstr>Material Classification</vt:lpstr>
      <vt:lpstr>Contents</vt:lpstr>
      <vt:lpstr>Introduction</vt:lpstr>
      <vt:lpstr>Introduction</vt:lpstr>
      <vt:lpstr>Introduction</vt:lpstr>
      <vt:lpstr>Related Works - CVPR Milestone</vt:lpstr>
      <vt:lpstr>Related Works – Some Datasets</vt:lpstr>
      <vt:lpstr>Methods</vt:lpstr>
      <vt:lpstr>Methods</vt:lpstr>
      <vt:lpstr>Methods</vt:lpstr>
      <vt:lpstr>Methods</vt:lpstr>
      <vt:lpstr>Experiments</vt:lpstr>
      <vt:lpstr>Experiments</vt:lpstr>
      <vt:lpstr>Experiments</vt:lpstr>
      <vt:lpstr>Evaluation</vt:lpstr>
      <vt:lpstr>Evaluation</vt:lpstr>
      <vt:lpstr>Evaluation</vt:lpstr>
      <vt:lpstr>Evaluation</vt:lpstr>
      <vt:lpstr>Evaluation</vt:lpstr>
      <vt:lpstr>Evaluation</vt:lpstr>
      <vt:lpstr>Evaluation</vt:lpstr>
      <vt:lpstr>Future works</vt:lpstr>
      <vt:lpstr>References</vt:lpstr>
      <vt:lpstr>More questions about this task?</vt:lpstr>
      <vt:lpstr>Thank you for watching</vt:lpstr>
    </vt:vector>
  </TitlesOfParts>
  <Company>Vina Game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Anh. Trương Phúc (2)</dc:creator>
  <cp:keywords/>
  <cp:lastModifiedBy>Truong Phuc Anh</cp:lastModifiedBy>
  <cp:revision>182</cp:revision>
  <dcterms:created xsi:type="dcterms:W3CDTF">2018-01-17T03:35:27Z</dcterms:created>
  <dcterms:modified xsi:type="dcterms:W3CDTF">2018-06-29T03:24:52Z</dcterms:modified>
  <cp:version/>
</cp:coreProperties>
</file>