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79" r:id="rId3"/>
    <p:sldId id="271" r:id="rId4"/>
    <p:sldId id="283" r:id="rId5"/>
    <p:sldId id="284" r:id="rId6"/>
    <p:sldId id="281" r:id="rId7"/>
    <p:sldId id="280" r:id="rId8"/>
    <p:sldId id="257" r:id="rId9"/>
    <p:sldId id="275" r:id="rId10"/>
    <p:sldId id="276" r:id="rId11"/>
    <p:sldId id="285"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9"/>
            <p14:sldId id="271"/>
            <p14:sldId id="283"/>
            <p14:sldId id="284"/>
            <p14:sldId id="281"/>
            <p14:sldId id="280"/>
            <p14:sldId id="257"/>
            <p14:sldId id="275"/>
            <p14:sldId id="276"/>
            <p14:sldId id="285"/>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14" autoAdjust="0"/>
  </p:normalViewPr>
  <p:slideViewPr>
    <p:cSldViewPr snapToGrid="0">
      <p:cViewPr varScale="1">
        <p:scale>
          <a:sx n="72" d="100"/>
          <a:sy n="72" d="100"/>
        </p:scale>
        <p:origin x="62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1/21/2018</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dirty="0"/>
              <a:t>Edit Master text styles</a:t>
            </a:r>
          </a:p>
          <a:p>
            <a:pPr marL="228600" lvl="0" indent="-228600" algn="l" defTabSz="914400" rtl="0" eaLnBrk="1" latinLnBrk="0" hangingPunct="1">
              <a:lnSpc>
                <a:spcPct val="90000"/>
              </a:lnSpc>
              <a:spcBef>
                <a:spcPct val="30000"/>
              </a:spcBef>
              <a:buFont typeface="Arial" panose="020B0604020202020204" pitchFamily="34" charset="0"/>
              <a:buChar char="•"/>
            </a:pPr>
            <a:r>
              <a:rPr lang="en-US" dirty="0"/>
              <a:t>Second level</a:t>
            </a:r>
          </a:p>
          <a:p>
            <a:pPr marL="685800" lvl="1" indent="-228600" algn="l" defTabSz="914400" rtl="0" eaLnBrk="1" latinLnBrk="0" hangingPunct="1">
              <a:lnSpc>
                <a:spcPct val="90000"/>
              </a:lnSpc>
              <a:spcBef>
                <a:spcPct val="30000"/>
              </a:spcBef>
              <a:buFont typeface="Arial" panose="020B0604020202020204" pitchFamily="34" charset="0"/>
              <a:buChar char="•"/>
            </a:pPr>
            <a:r>
              <a:rPr lang="en-US" dirty="0"/>
              <a:t>Third level</a:t>
            </a:r>
          </a:p>
          <a:p>
            <a:pPr marL="1143000" lvl="2" indent="-228600" algn="l" defTabSz="914400" rtl="0" eaLnBrk="1" latinLnBrk="0" hangingPunct="1">
              <a:lnSpc>
                <a:spcPct val="90000"/>
              </a:lnSpc>
              <a:spcBef>
                <a:spcPct val="30000"/>
              </a:spcBef>
              <a:buFont typeface="Arial" panose="020B0604020202020204" pitchFamily="34" charset="0"/>
              <a:buChar char="•"/>
            </a:pPr>
            <a:r>
              <a:rPr lang="en-US" dirty="0"/>
              <a:t>Fourth level</a:t>
            </a:r>
          </a:p>
          <a:p>
            <a:pPr marL="1600200" lvl="3" indent="-228600" algn="l" defTabSz="914400" rtl="0" eaLnBrk="1" latinLnBrk="0" hangingPunct="1">
              <a:lnSpc>
                <a:spcPct val="90000"/>
              </a:lnSpc>
              <a:spcBef>
                <a:spcPct val="30000"/>
              </a:spcBef>
              <a:buFont typeface="Arial" panose="020B0604020202020204" pitchFamily="34" charset="0"/>
              <a:buChar char="•"/>
            </a:pPr>
            <a:r>
              <a:rPr lang="en-US" dirty="0"/>
              <a:t>Fifth level</a:t>
            </a:r>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1/21/2018</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nvidia.com/en-us/self-driving-cars/ada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go.microsoft.com/fwlink/?LinkId=617172" TargetMode="External"/><Relationship Id="rId7"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hyperlink" Target="https://go.microsoft.com/fwlink/?linkid=854609" TargetMode="External"/><Relationship Id="rId4" Type="http://schemas.openxmlformats.org/officeDocument/2006/relationships/hyperlink" Target="http://go.microsoft.com/fwlink/?LinkId=623327"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b="1" dirty="0">
                <a:solidFill>
                  <a:schemeClr val="bg1"/>
                </a:solidFill>
              </a:rPr>
              <a:t>Material Classification</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An overview.</a:t>
            </a:r>
          </a:p>
        </p:txBody>
      </p:sp>
      <p:sp>
        <p:nvSpPr>
          <p:cNvPr id="5" name="Subtitle 2">
            <a:extLst>
              <a:ext uri="{FF2B5EF4-FFF2-40B4-BE49-F238E27FC236}">
                <a16:creationId xmlns:a16="http://schemas.microsoft.com/office/drawing/2014/main" id="{6C337489-6FFA-4E70-A2B0-977A089E482B}"/>
              </a:ext>
            </a:extLst>
          </p:cNvPr>
          <p:cNvSpPr txBox="1">
            <a:spLocks/>
          </p:cNvSpPr>
          <p:nvPr/>
        </p:nvSpPr>
        <p:spPr>
          <a:xfrm>
            <a:off x="1736035" y="5097300"/>
            <a:ext cx="6344461" cy="598444"/>
          </a:xfrm>
          <a:prstGeom prst="rect">
            <a:avLst/>
          </a:prstGeom>
        </p:spPr>
        <p:txBody>
          <a:bodyPr vert="horz" lIns="91440" tIns="45720" rIns="91440" bIns="45720" rtlCol="0" anchor="ctr">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2400" b="1" dirty="0">
                <a:solidFill>
                  <a:schemeClr val="bg1"/>
                </a:solidFill>
                <a:latin typeface="+mj-lt"/>
              </a:rPr>
              <a:t>Computer Vision</a:t>
            </a:r>
          </a:p>
        </p:txBody>
      </p:sp>
      <p:pic>
        <p:nvPicPr>
          <p:cNvPr id="7" name="Picture 6">
            <a:extLst>
              <a:ext uri="{FF2B5EF4-FFF2-40B4-BE49-F238E27FC236}">
                <a16:creationId xmlns:a16="http://schemas.microsoft.com/office/drawing/2014/main" id="{B811B009-3645-4B25-8C77-E39A6C1E5F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5620" y="4956315"/>
            <a:ext cx="880415" cy="880415"/>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References</a:t>
            </a:r>
          </a:p>
        </p:txBody>
      </p:sp>
      <p:sp>
        <p:nvSpPr>
          <p:cNvPr id="6" name="Content Placeholder 17">
            <a:extLst>
              <a:ext uri="{FF2B5EF4-FFF2-40B4-BE49-F238E27FC236}">
                <a16:creationId xmlns:a16="http://schemas.microsoft.com/office/drawing/2014/main" id="{E3AFC553-5063-4F95-98E5-64740764C8DB}"/>
              </a:ext>
            </a:extLst>
          </p:cNvPr>
          <p:cNvSpPr txBox="1">
            <a:spLocks/>
          </p:cNvSpPr>
          <p:nvPr/>
        </p:nvSpPr>
        <p:spPr>
          <a:xfrm>
            <a:off x="521207" y="1531072"/>
            <a:ext cx="10782896" cy="3279465"/>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a:latin typeface="Segoe UI" panose="020B0502040204020203" pitchFamily="34" charset="0"/>
                <a:cs typeface="Segoe UI" panose="020B0502040204020203" pitchFamily="34" charset="0"/>
              </a:rPr>
              <a:t>[1] Corbett-Davies, Sam. </a:t>
            </a:r>
            <a:r>
              <a:rPr lang="en-US" sz="1400" i="1" dirty="0">
                <a:latin typeface="Segoe UI" panose="020B0502040204020203" pitchFamily="34" charset="0"/>
                <a:cs typeface="Segoe UI" panose="020B0502040204020203" pitchFamily="34" charset="0"/>
              </a:rPr>
              <a:t>"Real-World Material Recognition for Scene Understanding."</a:t>
            </a:r>
          </a:p>
          <a:p>
            <a:pPr marL="0" lvl="0" indent="0">
              <a:spcAft>
                <a:spcPts val="600"/>
              </a:spcAft>
              <a:buNone/>
              <a:defRPr/>
            </a:pPr>
            <a:r>
              <a:rPr lang="en-US" sz="1400" dirty="0">
                <a:latin typeface="Segoe UI" panose="020B0502040204020203" pitchFamily="34" charset="0"/>
                <a:cs typeface="Segoe UI" panose="020B0502040204020203" pitchFamily="34" charset="0"/>
              </a:rPr>
              <a:t>[2] NVIDIA, </a:t>
            </a:r>
            <a:r>
              <a:rPr lang="en-US" sz="1400" i="1" dirty="0">
                <a:latin typeface="Segoe UI" panose="020B0502040204020203" pitchFamily="34" charset="0"/>
                <a:cs typeface="Segoe UI" panose="020B0502040204020203" pitchFamily="34" charset="0"/>
              </a:rPr>
              <a:t>ADVANCED DRIVER ASSISTANCE SYSTEMS. </a:t>
            </a:r>
            <a:r>
              <a:rPr lang="en-US" sz="1400" dirty="0">
                <a:latin typeface="Segoe UI" panose="020B0502040204020203" pitchFamily="34" charset="0"/>
                <a:cs typeface="Segoe UI" panose="020B0502040204020203" pitchFamily="34" charset="0"/>
              </a:rPr>
              <a:t>[Online]. Available: </a:t>
            </a:r>
            <a:r>
              <a:rPr lang="en-US" sz="1400" dirty="0">
                <a:solidFill>
                  <a:schemeClr val="accent1"/>
                </a:solidFill>
                <a:latin typeface="Segoe UI" panose="020B0502040204020203" pitchFamily="34" charset="0"/>
                <a:cs typeface="Segoe UI" panose="020B0502040204020203" pitchFamily="34" charset="0"/>
                <a:hlinkClick r:id="rId2"/>
              </a:rPr>
              <a:t>https://www.nvidia.com/en-us/self-driving-cars/adas/</a:t>
            </a:r>
            <a:endParaRPr lang="en-US" sz="1400" dirty="0">
              <a:solidFill>
                <a:schemeClr val="accent1"/>
              </a:solidFill>
              <a:latin typeface="Segoe UI" panose="020B0502040204020203" pitchFamily="34" charset="0"/>
              <a:cs typeface="Segoe UI" panose="020B0502040204020203" pitchFamily="34" charset="0"/>
            </a:endParaRPr>
          </a:p>
          <a:p>
            <a:pPr marL="0" lvl="0" indent="0">
              <a:spcAft>
                <a:spcPts val="600"/>
              </a:spcAft>
              <a:buNone/>
              <a:defRPr/>
            </a:pPr>
            <a:r>
              <a:rPr lang="en-US" sz="1400" dirty="0">
                <a:solidFill>
                  <a:schemeClr val="tx1"/>
                </a:solidFill>
                <a:latin typeface="Segoe UI" panose="020B0502040204020203" pitchFamily="34" charset="0"/>
                <a:cs typeface="Segoe UI" panose="020B0502040204020203" pitchFamily="34" charset="0"/>
              </a:rPr>
              <a:t>[3] M. W. </a:t>
            </a:r>
            <a:r>
              <a:rPr lang="en-US" sz="1400" dirty="0" err="1">
                <a:solidFill>
                  <a:schemeClr val="tx1"/>
                </a:solidFill>
                <a:latin typeface="Segoe UI" panose="020B0502040204020203" pitchFamily="34" charset="0"/>
                <a:cs typeface="Segoe UI" panose="020B0502040204020203" pitchFamily="34" charset="0"/>
              </a:rPr>
              <a:t>Spong</a:t>
            </a:r>
            <a:r>
              <a:rPr lang="en-US" sz="1400" dirty="0">
                <a:solidFill>
                  <a:schemeClr val="tx1"/>
                </a:solidFill>
                <a:latin typeface="Segoe UI" panose="020B0502040204020203" pitchFamily="34" charset="0"/>
                <a:cs typeface="Segoe UI" panose="020B0502040204020203" pitchFamily="34" charset="0"/>
              </a:rPr>
              <a:t>, S. Hutchinson, and M. </a:t>
            </a:r>
            <a:r>
              <a:rPr lang="en-US" sz="1400" dirty="0" err="1">
                <a:solidFill>
                  <a:schemeClr val="tx1"/>
                </a:solidFill>
                <a:latin typeface="Segoe UI" panose="020B0502040204020203" pitchFamily="34" charset="0"/>
                <a:cs typeface="Segoe UI" panose="020B0502040204020203" pitchFamily="34" charset="0"/>
              </a:rPr>
              <a:t>Vidyasagar</a:t>
            </a:r>
            <a:r>
              <a:rPr lang="en-US" sz="1400" dirty="0">
                <a:solidFill>
                  <a:schemeClr val="tx1"/>
                </a:solidFill>
                <a:latin typeface="Segoe UI" panose="020B0502040204020203" pitchFamily="34" charset="0"/>
                <a:cs typeface="Segoe UI" panose="020B0502040204020203" pitchFamily="34" charset="0"/>
              </a:rPr>
              <a:t>,</a:t>
            </a:r>
            <a:r>
              <a:rPr lang="en-US" sz="1400" i="1" dirty="0">
                <a:solidFill>
                  <a:schemeClr val="tx1"/>
                </a:solidFill>
                <a:latin typeface="Segoe UI" panose="020B0502040204020203" pitchFamily="34" charset="0"/>
                <a:cs typeface="Segoe UI" panose="020B0502040204020203" pitchFamily="34" charset="0"/>
              </a:rPr>
              <a:t> Robot modeling and control</a:t>
            </a:r>
            <a:r>
              <a:rPr lang="en-US" sz="1400" dirty="0">
                <a:solidFill>
                  <a:schemeClr val="tx1"/>
                </a:solidFill>
                <a:latin typeface="Segoe UI" panose="020B0502040204020203" pitchFamily="34" charset="0"/>
                <a:cs typeface="Segoe UI" panose="020B0502040204020203" pitchFamily="34" charset="0"/>
              </a:rPr>
              <a:t>. Wiley New York, 2006, vol. 3.</a:t>
            </a:r>
          </a:p>
          <a:p>
            <a:pPr marL="0" lvl="0" indent="0">
              <a:spcAft>
                <a:spcPts val="600"/>
              </a:spcAft>
              <a:buNone/>
              <a:defRPr/>
            </a:pPr>
            <a:r>
              <a:rPr lang="en-US" sz="1400" dirty="0">
                <a:solidFill>
                  <a:schemeClr val="tx1"/>
                </a:solidFill>
                <a:latin typeface="Segoe UI" panose="020B0502040204020203" pitchFamily="34" charset="0"/>
                <a:cs typeface="Segoe UI" panose="020B0502040204020203" pitchFamily="34" charset="0"/>
              </a:rPr>
              <a:t>[4] J.-H. Kim, E. T. Matson, H. Myung, and P. Xu, </a:t>
            </a:r>
            <a:r>
              <a:rPr lang="en-US" sz="1400" i="1" dirty="0">
                <a:solidFill>
                  <a:schemeClr val="tx1"/>
                </a:solidFill>
                <a:latin typeface="Segoe UI" panose="020B0502040204020203" pitchFamily="34" charset="0"/>
                <a:cs typeface="Segoe UI" panose="020B0502040204020203" pitchFamily="34" charset="0"/>
              </a:rPr>
              <a:t>Robot Intelligence Technology and Applications 2012: An Edition of the Presented Papers from the 1</a:t>
            </a:r>
            <a:r>
              <a:rPr lang="en-US" sz="1400" i="1" baseline="30000" dirty="0">
                <a:solidFill>
                  <a:schemeClr val="tx1"/>
                </a:solidFill>
                <a:latin typeface="Segoe UI" panose="020B0502040204020203" pitchFamily="34" charset="0"/>
                <a:cs typeface="Segoe UI" panose="020B0502040204020203" pitchFamily="34" charset="0"/>
              </a:rPr>
              <a:t>st</a:t>
            </a:r>
            <a:r>
              <a:rPr lang="en-US" sz="1400" i="1" dirty="0">
                <a:solidFill>
                  <a:schemeClr val="tx1"/>
                </a:solidFill>
                <a:latin typeface="Segoe UI" panose="020B0502040204020203" pitchFamily="34" charset="0"/>
                <a:cs typeface="Segoe UI" panose="020B0502040204020203" pitchFamily="34" charset="0"/>
              </a:rPr>
              <a:t> International Conference on Robot Intelligence Technology and Applications</a:t>
            </a:r>
            <a:r>
              <a:rPr lang="en-US" sz="1400" dirty="0">
                <a:solidFill>
                  <a:schemeClr val="tx1"/>
                </a:solidFill>
                <a:latin typeface="Segoe UI" panose="020B0502040204020203" pitchFamily="34" charset="0"/>
                <a:cs typeface="Segoe UI" panose="020B0502040204020203" pitchFamily="34" charset="0"/>
              </a:rPr>
              <a:t>. Springer Science &amp; Business Media, 2013, vol. 208.</a:t>
            </a:r>
          </a:p>
        </p:txBody>
      </p:sp>
    </p:spTree>
    <p:extLst>
      <p:ext uri="{BB962C8B-B14F-4D97-AF65-F5344CB8AC3E}">
        <p14:creationId xmlns:p14="http://schemas.microsoft.com/office/powerpoint/2010/main" val="42830857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Give feedback about this tour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IN" sz="1400" dirty="0">
                <a:latin typeface="Segoe UI Light" panose="020B0502040204020203" pitchFamily="34" charset="0"/>
                <a:cs typeface="Segoe UI Light" panose="020B0502040204020203" pitchFamily="34" charset="0"/>
              </a:rPr>
              <a:t>SELECT THE ARROW WHEN IN SLIDE SHOW MODE</a:t>
            </a:r>
            <a:endParaRPr lang="en-US" sz="1400" dirty="0">
              <a:latin typeface="Segoe UI Light" panose="020B0502040204020203" pitchFamily="34" charset="0"/>
              <a:cs typeface="Segoe UI Light" panose="020B0502040204020203" pitchFamily="34" charset="0"/>
            </a:endParaRPr>
          </a:p>
        </p:txBody>
      </p:sp>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pic>
        <p:nvPicPr>
          <p:cNvPr id="12" name="Picture 11" descr="Arrow pointing right with a hyperlink to give feedback about this tour. Select the image to give feedback about this tour">
            <a:hlinkClick r:id="rId5"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944145"/>
            <a:ext cx="661940" cy="661940"/>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Segoe UI Light" panose="020B0502040204020203" pitchFamily="34" charset="0"/>
                <a:cs typeface="Segoe UI Light" panose="020B0502040204020203" pitchFamily="34" charset="0"/>
              </a:rPr>
              <a:t>Contents</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grpSp>
        <p:nvGrpSpPr>
          <p:cNvPr id="18" name="Group 17" descr="Small circle with number 1 inside  indicating step 1"/>
          <p:cNvGrpSpPr/>
          <p:nvPr/>
        </p:nvGrpSpPr>
        <p:grpSpPr bwMode="blackWhite">
          <a:xfrm>
            <a:off x="531552" y="1666206"/>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706399"/>
            <a:ext cx="4585731" cy="30261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Introduction.</a:t>
            </a:r>
          </a:p>
        </p:txBody>
      </p:sp>
      <p:grpSp>
        <p:nvGrpSpPr>
          <p:cNvPr id="33" name="Group 32" descr="Small circle with number 2 inside  indicating step 2"/>
          <p:cNvGrpSpPr/>
          <p:nvPr/>
        </p:nvGrpSpPr>
        <p:grpSpPr bwMode="blackWhite">
          <a:xfrm>
            <a:off x="531552" y="2406690"/>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446884"/>
            <a:ext cx="4504252" cy="369332"/>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Related works.</a:t>
            </a:r>
          </a:p>
        </p:txBody>
      </p:sp>
      <p:grpSp>
        <p:nvGrpSpPr>
          <p:cNvPr id="22" name="Group 21" descr="Small circle with number 3 inside  indicating step 3"/>
          <p:cNvGrpSpPr/>
          <p:nvPr/>
        </p:nvGrpSpPr>
        <p:grpSpPr bwMode="blackWhite">
          <a:xfrm>
            <a:off x="531552" y="3210615"/>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3238776"/>
            <a:ext cx="4504252" cy="38136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a:solidFill>
                  <a:prstClr val="black">
                    <a:lumMod val="75000"/>
                    <a:lumOff val="25000"/>
                  </a:prstClr>
                </a:solidFill>
                <a:cs typeface="Segoe UI"/>
              </a:rPr>
              <a:t>Datasets.</a:t>
            </a:r>
          </a:p>
        </p:txBody>
      </p:sp>
      <p:grpSp>
        <p:nvGrpSpPr>
          <p:cNvPr id="37" name="Group 36" descr="Small circle with number 4 inside  indicating step 4"/>
          <p:cNvGrpSpPr/>
          <p:nvPr/>
        </p:nvGrpSpPr>
        <p:grpSpPr bwMode="blackWhite">
          <a:xfrm>
            <a:off x="521207" y="3955988"/>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46168" y="3996181"/>
            <a:ext cx="4504252" cy="36964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My current work.</a:t>
            </a:r>
          </a:p>
          <a:p>
            <a:pPr marL="0" lvl="0" indent="0">
              <a:spcAft>
                <a:spcPts val="2000"/>
              </a:spcAft>
              <a:buNone/>
              <a:defRPr/>
            </a:pP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41" name="Group 40" descr="Small circle with number 4 inside  indicating step 4">
            <a:extLst>
              <a:ext uri="{FF2B5EF4-FFF2-40B4-BE49-F238E27FC236}">
                <a16:creationId xmlns:a16="http://schemas.microsoft.com/office/drawing/2014/main" id="{1E4E0359-5A2F-4879-8CFD-A1131F113532}"/>
              </a:ext>
            </a:extLst>
          </p:cNvPr>
          <p:cNvGrpSpPr/>
          <p:nvPr/>
        </p:nvGrpSpPr>
        <p:grpSpPr bwMode="blackWhite">
          <a:xfrm>
            <a:off x="554425" y="4747950"/>
            <a:ext cx="558179" cy="409838"/>
            <a:chOff x="6953426" y="711274"/>
            <a:chExt cx="558179" cy="409838"/>
          </a:xfrm>
        </p:grpSpPr>
        <p:sp>
          <p:nvSpPr>
            <p:cNvPr id="42" name="Oval 41" descr="Small circle">
              <a:extLst>
                <a:ext uri="{FF2B5EF4-FFF2-40B4-BE49-F238E27FC236}">
                  <a16:creationId xmlns:a16="http://schemas.microsoft.com/office/drawing/2014/main" id="{4E15B87C-0288-41BA-99AA-B575B4D8D43F}"/>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descr="Number 4">
              <a:extLst>
                <a:ext uri="{FF2B5EF4-FFF2-40B4-BE49-F238E27FC236}">
                  <a16:creationId xmlns:a16="http://schemas.microsoft.com/office/drawing/2014/main" id="{0A642335-4AC8-4B38-935B-642EF9DCDC1E}"/>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sp>
        <p:nvSpPr>
          <p:cNvPr id="44" name="Content Placeholder 17">
            <a:extLst>
              <a:ext uri="{FF2B5EF4-FFF2-40B4-BE49-F238E27FC236}">
                <a16:creationId xmlns:a16="http://schemas.microsoft.com/office/drawing/2014/main" id="{ABB8FE08-FF2A-4F7D-8024-34E7D9B1E42B}"/>
              </a:ext>
            </a:extLst>
          </p:cNvPr>
          <p:cNvSpPr txBox="1">
            <a:spLocks/>
          </p:cNvSpPr>
          <p:nvPr/>
        </p:nvSpPr>
        <p:spPr>
          <a:xfrm>
            <a:off x="1079386" y="4788143"/>
            <a:ext cx="4504252" cy="36964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What next?</a:t>
            </a:r>
          </a:p>
          <a:p>
            <a:pPr marL="0" lvl="0" indent="0">
              <a:spcAft>
                <a:spcPts val="2000"/>
              </a:spcAft>
              <a:buNone/>
              <a:defRPr/>
            </a:pP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45" name="Group 44" descr="Small circle with number 4 inside  indicating step 4">
            <a:extLst>
              <a:ext uri="{FF2B5EF4-FFF2-40B4-BE49-F238E27FC236}">
                <a16:creationId xmlns:a16="http://schemas.microsoft.com/office/drawing/2014/main" id="{16B3EE31-D121-4E83-A339-51E6C0036390}"/>
              </a:ext>
            </a:extLst>
          </p:cNvPr>
          <p:cNvGrpSpPr/>
          <p:nvPr/>
        </p:nvGrpSpPr>
        <p:grpSpPr bwMode="blackWhite">
          <a:xfrm>
            <a:off x="544662" y="5495924"/>
            <a:ext cx="558179" cy="409838"/>
            <a:chOff x="6953426" y="711274"/>
            <a:chExt cx="558179" cy="409838"/>
          </a:xfrm>
        </p:grpSpPr>
        <p:sp>
          <p:nvSpPr>
            <p:cNvPr id="46" name="Oval 45" descr="Small circle">
              <a:extLst>
                <a:ext uri="{FF2B5EF4-FFF2-40B4-BE49-F238E27FC236}">
                  <a16:creationId xmlns:a16="http://schemas.microsoft.com/office/drawing/2014/main" id="{3500E7CF-8F53-4BC2-ADCC-12145E19E37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descr="Number 4">
              <a:extLst>
                <a:ext uri="{FF2B5EF4-FFF2-40B4-BE49-F238E27FC236}">
                  <a16:creationId xmlns:a16="http://schemas.microsoft.com/office/drawing/2014/main" id="{9944F7F6-6D4B-4300-8888-B9CC72E3D34C}"/>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6</a:t>
              </a:r>
            </a:p>
          </p:txBody>
        </p:sp>
      </p:grpSp>
      <p:sp>
        <p:nvSpPr>
          <p:cNvPr id="48" name="Content Placeholder 17">
            <a:extLst>
              <a:ext uri="{FF2B5EF4-FFF2-40B4-BE49-F238E27FC236}">
                <a16:creationId xmlns:a16="http://schemas.microsoft.com/office/drawing/2014/main" id="{9E2CFFD3-B21F-4FBA-A42D-B69F80D438D4}"/>
              </a:ext>
            </a:extLst>
          </p:cNvPr>
          <p:cNvSpPr txBox="1">
            <a:spLocks/>
          </p:cNvSpPr>
          <p:nvPr/>
        </p:nvSpPr>
        <p:spPr>
          <a:xfrm>
            <a:off x="1069623" y="5536117"/>
            <a:ext cx="4504252" cy="36964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Questions.</a:t>
            </a:r>
          </a:p>
        </p:txBody>
      </p:sp>
      <p:pic>
        <p:nvPicPr>
          <p:cNvPr id="3" name="Picture 2">
            <a:extLst>
              <a:ext uri="{FF2B5EF4-FFF2-40B4-BE49-F238E27FC236}">
                <a16:creationId xmlns:a16="http://schemas.microsoft.com/office/drawing/2014/main" id="{C7DC3F47-3A02-4F20-B647-43AA3DAC4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7584" y="1830420"/>
            <a:ext cx="5876119" cy="2971574"/>
          </a:xfrm>
          <a:prstGeom prst="rect">
            <a:avLst/>
          </a:prstGeom>
        </p:spPr>
      </p:pic>
      <p:sp>
        <p:nvSpPr>
          <p:cNvPr id="53" name="Rectangle 52">
            <a:extLst>
              <a:ext uri="{FF2B5EF4-FFF2-40B4-BE49-F238E27FC236}">
                <a16:creationId xmlns:a16="http://schemas.microsoft.com/office/drawing/2014/main" id="{89A0A751-FA03-44FE-B2D3-CE7D1EE38EF6}"/>
              </a:ext>
            </a:extLst>
          </p:cNvPr>
          <p:cNvSpPr/>
          <p:nvPr/>
        </p:nvSpPr>
        <p:spPr>
          <a:xfrm>
            <a:off x="5783555" y="4963113"/>
            <a:ext cx="5060231" cy="523220"/>
          </a:xfrm>
          <a:prstGeom prst="rect">
            <a:avLst/>
          </a:prstGeom>
        </p:spPr>
        <p:txBody>
          <a:bodyPr wrap="none">
            <a:spAutoFit/>
          </a:bodyPr>
          <a:lstStyle/>
          <a:p>
            <a:r>
              <a:rPr lang="en-US" sz="1400" b="1" dirty="0">
                <a:solidFill>
                  <a:srgbClr val="131413"/>
                </a:solidFill>
                <a:latin typeface="+mj-lt"/>
              </a:rPr>
              <a:t>Figure 1. While the main object in both scenes can be considered</a:t>
            </a:r>
          </a:p>
          <a:p>
            <a:r>
              <a:rPr lang="en-US" sz="1400" b="1" dirty="0">
                <a:solidFill>
                  <a:srgbClr val="131413"/>
                </a:solidFill>
                <a:latin typeface="+mj-lt"/>
              </a:rPr>
              <a:t>as ”stone” it is obvious that their material is different</a:t>
            </a:r>
            <a:endParaRPr lang="en-US" sz="1400" b="1" dirty="0">
              <a:latin typeface="+mj-lt"/>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Introduction</a:t>
            </a:r>
          </a:p>
        </p:txBody>
      </p:sp>
      <p:sp>
        <p:nvSpPr>
          <p:cNvPr id="38"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600" b="1" dirty="0">
                <a:solidFill>
                  <a:srgbClr val="D24726"/>
                </a:solidFill>
                <a:latin typeface="Segoe UI" panose="020B0502040204020203" pitchFamily="34" charset="0"/>
                <a:cs typeface="Segoe UI" panose="020B0502040204020203" pitchFamily="34" charset="0"/>
              </a:rPr>
              <a:t>What is material classification?</a:t>
            </a:r>
            <a:endParaRPr lang="en-US" sz="1600" dirty="0">
              <a:latin typeface="Segoe UI" panose="020B0502040204020203" pitchFamily="34" charset="0"/>
              <a:cs typeface="Segoe UI" panose="020B0502040204020203" pitchFamily="34" charset="0"/>
            </a:endParaRPr>
          </a:p>
        </p:txBody>
      </p:sp>
      <p:sp>
        <p:nvSpPr>
          <p:cNvPr id="6" name="Content Placeholder 17">
            <a:extLst>
              <a:ext uri="{FF2B5EF4-FFF2-40B4-BE49-F238E27FC236}">
                <a16:creationId xmlns:a16="http://schemas.microsoft.com/office/drawing/2014/main" id="{E3AFC553-5063-4F95-98E5-64740764C8DB}"/>
              </a:ext>
            </a:extLst>
          </p:cNvPr>
          <p:cNvSpPr txBox="1">
            <a:spLocks/>
          </p:cNvSpPr>
          <p:nvPr/>
        </p:nvSpPr>
        <p:spPr>
          <a:xfrm>
            <a:off x="541610" y="2087664"/>
            <a:ext cx="4321704" cy="3279465"/>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400" dirty="0">
                <a:latin typeface="Segoe UI" panose="020B0502040204020203" pitchFamily="34" charset="0"/>
                <a:cs typeface="Segoe UI" panose="020B0502040204020203" pitchFamily="34" charset="0"/>
              </a:rPr>
              <a:t>The main goal is </a:t>
            </a:r>
            <a:r>
              <a:rPr lang="en-US" sz="1400" dirty="0">
                <a:solidFill>
                  <a:srgbClr val="D24726"/>
                </a:solidFill>
                <a:latin typeface="Segoe UI" panose="020B0502040204020203" pitchFamily="34" charset="0"/>
                <a:cs typeface="Segoe UI" panose="020B0502040204020203" pitchFamily="34" charset="0"/>
              </a:rPr>
              <a:t>providing</a:t>
            </a:r>
            <a:r>
              <a:rPr lang="en-US" sz="1400" dirty="0">
                <a:latin typeface="Segoe UI" panose="020B0502040204020203" pitchFamily="34" charset="0"/>
                <a:cs typeface="Segoe UI" panose="020B0502040204020203" pitchFamily="34" charset="0"/>
              </a:rPr>
              <a:t> the detail of </a:t>
            </a:r>
            <a:r>
              <a:rPr lang="en-US" sz="1400" dirty="0">
                <a:solidFill>
                  <a:srgbClr val="D24726"/>
                </a:solidFill>
                <a:latin typeface="Segoe UI" panose="020B0502040204020203" pitchFamily="34" charset="0"/>
                <a:cs typeface="Segoe UI" panose="020B0502040204020203" pitchFamily="34" charset="0"/>
              </a:rPr>
              <a:t>material information</a:t>
            </a:r>
            <a:r>
              <a:rPr lang="en-US" sz="1400" dirty="0">
                <a:latin typeface="Segoe UI" panose="020B0502040204020203" pitchFamily="34" charset="0"/>
                <a:cs typeface="Segoe UI" panose="020B0502040204020203" pitchFamily="34" charset="0"/>
              </a:rPr>
              <a:t> in an image.</a:t>
            </a:r>
          </a:p>
          <a:p>
            <a:pPr marL="0" lvl="0" indent="0" algn="just">
              <a:spcAft>
                <a:spcPts val="600"/>
              </a:spcAft>
              <a:buNone/>
              <a:defRPr/>
            </a:pPr>
            <a:r>
              <a:rPr lang="en-US" sz="1400" dirty="0">
                <a:latin typeface="Segoe UI" panose="020B0502040204020203" pitchFamily="34" charset="0"/>
                <a:cs typeface="Segoe UI" panose="020B0502040204020203" pitchFamily="34" charset="0"/>
              </a:rPr>
              <a:t>In simple words, given an image I, the computer need to find out </a:t>
            </a:r>
            <a:r>
              <a:rPr lang="en-US" sz="1400" dirty="0">
                <a:solidFill>
                  <a:srgbClr val="D24726"/>
                </a:solidFill>
                <a:latin typeface="Segoe UI" panose="020B0502040204020203" pitchFamily="34" charset="0"/>
                <a:cs typeface="Segoe UI" panose="020B0502040204020203" pitchFamily="34" charset="0"/>
              </a:rPr>
              <a:t>what material it is made of </a:t>
            </a:r>
            <a:r>
              <a:rPr lang="en-US" sz="1400" dirty="0">
                <a:latin typeface="Segoe UI" panose="020B0502040204020203" pitchFamily="34" charset="0"/>
                <a:cs typeface="Segoe UI" panose="020B0502040204020203" pitchFamily="34" charset="0"/>
              </a:rPr>
              <a:t>(such as metal, plastic, stone, brick, glass, wood, etc.).</a:t>
            </a:r>
          </a:p>
          <a:p>
            <a:pPr marL="0" lvl="0" indent="0" algn="just">
              <a:spcAft>
                <a:spcPts val="600"/>
              </a:spcAft>
              <a:buNone/>
              <a:defRPr/>
            </a:pPr>
            <a:r>
              <a:rPr lang="en-US" sz="1400" dirty="0">
                <a:latin typeface="Segoe UI" panose="020B0502040204020203" pitchFamily="34" charset="0"/>
                <a:cs typeface="Segoe UI" panose="020B0502040204020203" pitchFamily="34" charset="0"/>
              </a:rPr>
              <a:t>A higher level, the computer even need to know exactly what material class for every single pixel in I.</a:t>
            </a:r>
          </a:p>
        </p:txBody>
      </p:sp>
      <p:pic>
        <p:nvPicPr>
          <p:cNvPr id="3" name="Picture 2">
            <a:extLst>
              <a:ext uri="{FF2B5EF4-FFF2-40B4-BE49-F238E27FC236}">
                <a16:creationId xmlns:a16="http://schemas.microsoft.com/office/drawing/2014/main" id="{0DE378B5-EB5D-4AF8-8D2F-4DCBE19A6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646" y="1524708"/>
            <a:ext cx="5516547" cy="1999185"/>
          </a:xfrm>
          <a:prstGeom prst="rect">
            <a:avLst/>
          </a:prstGeom>
        </p:spPr>
      </p:pic>
      <p:pic>
        <p:nvPicPr>
          <p:cNvPr id="4" name="Picture 3">
            <a:extLst>
              <a:ext uri="{FF2B5EF4-FFF2-40B4-BE49-F238E27FC236}">
                <a16:creationId xmlns:a16="http://schemas.microsoft.com/office/drawing/2014/main" id="{3FC5EC0D-3062-4240-BD7D-08A5A36210D0}"/>
              </a:ext>
            </a:extLst>
          </p:cNvPr>
          <p:cNvPicPr>
            <a:picLocks noChangeAspect="1"/>
          </p:cNvPicPr>
          <p:nvPr/>
        </p:nvPicPr>
        <p:blipFill>
          <a:blip r:embed="rId3"/>
          <a:stretch>
            <a:fillRect/>
          </a:stretch>
        </p:blipFill>
        <p:spPr>
          <a:xfrm>
            <a:off x="6005645" y="3523893"/>
            <a:ext cx="5516547" cy="1927977"/>
          </a:xfrm>
          <a:prstGeom prst="rect">
            <a:avLst/>
          </a:prstGeom>
        </p:spPr>
      </p:pic>
      <p:pic>
        <p:nvPicPr>
          <p:cNvPr id="7" name="Picture 6">
            <a:extLst>
              <a:ext uri="{FF2B5EF4-FFF2-40B4-BE49-F238E27FC236}">
                <a16:creationId xmlns:a16="http://schemas.microsoft.com/office/drawing/2014/main" id="{139972B8-D961-44DB-9E21-79D19083475C}"/>
              </a:ext>
            </a:extLst>
          </p:cNvPr>
          <p:cNvPicPr>
            <a:picLocks noChangeAspect="1"/>
          </p:cNvPicPr>
          <p:nvPr/>
        </p:nvPicPr>
        <p:blipFill>
          <a:blip r:embed="rId4"/>
          <a:stretch>
            <a:fillRect/>
          </a:stretch>
        </p:blipFill>
        <p:spPr>
          <a:xfrm>
            <a:off x="6906793" y="5451870"/>
            <a:ext cx="4172025" cy="1097188"/>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Introduction</a:t>
            </a:r>
          </a:p>
        </p:txBody>
      </p:sp>
      <p:sp>
        <p:nvSpPr>
          <p:cNvPr id="38"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600" b="1" dirty="0">
                <a:solidFill>
                  <a:srgbClr val="D24726"/>
                </a:solidFill>
                <a:latin typeface="Segoe UI" panose="020B0502040204020203" pitchFamily="34" charset="0"/>
                <a:cs typeface="Segoe UI" panose="020B0502040204020203" pitchFamily="34" charset="0"/>
              </a:rPr>
              <a:t>Why do we need material classification?</a:t>
            </a:r>
            <a:endParaRPr lang="en-US" sz="1600" dirty="0">
              <a:latin typeface="Segoe UI" panose="020B0502040204020203" pitchFamily="34" charset="0"/>
              <a:cs typeface="Segoe UI" panose="020B0502040204020203" pitchFamily="34" charset="0"/>
            </a:endParaRPr>
          </a:p>
        </p:txBody>
      </p:sp>
      <p:sp>
        <p:nvSpPr>
          <p:cNvPr id="6" name="Content Placeholder 17">
            <a:extLst>
              <a:ext uri="{FF2B5EF4-FFF2-40B4-BE49-F238E27FC236}">
                <a16:creationId xmlns:a16="http://schemas.microsoft.com/office/drawing/2014/main" id="{E3AFC553-5063-4F95-98E5-64740764C8DB}"/>
              </a:ext>
            </a:extLst>
          </p:cNvPr>
          <p:cNvSpPr txBox="1">
            <a:spLocks/>
          </p:cNvSpPr>
          <p:nvPr/>
        </p:nvSpPr>
        <p:spPr>
          <a:xfrm>
            <a:off x="541610" y="2087664"/>
            <a:ext cx="4321704" cy="3279465"/>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a:latin typeface="Segoe UI" panose="020B0502040204020203" pitchFamily="34" charset="0"/>
                <a:cs typeface="Segoe UI" panose="020B0502040204020203" pitchFamily="34" charset="0"/>
              </a:rPr>
              <a:t>Material of surfaces contribute </a:t>
            </a:r>
            <a:r>
              <a:rPr lang="en-US" sz="1400" dirty="0">
                <a:solidFill>
                  <a:srgbClr val="D24726"/>
                </a:solidFill>
                <a:latin typeface="Segoe UI" panose="020B0502040204020203" pitchFamily="34" charset="0"/>
                <a:cs typeface="Segoe UI" panose="020B0502040204020203" pitchFamily="34" charset="0"/>
              </a:rPr>
              <a:t>valuable</a:t>
            </a:r>
            <a:r>
              <a:rPr lang="en-US" sz="1400" b="1" dirty="0">
                <a:solidFill>
                  <a:srgbClr val="D24726"/>
                </a:solidFill>
                <a:latin typeface="Segoe UI" panose="020B0502040204020203" pitchFamily="34" charset="0"/>
                <a:cs typeface="Segoe UI" panose="020B0502040204020203" pitchFamily="34" charset="0"/>
              </a:rPr>
              <a:t> </a:t>
            </a:r>
            <a:r>
              <a:rPr lang="en-US" sz="1400" dirty="0">
                <a:solidFill>
                  <a:srgbClr val="D24726"/>
                </a:solidFill>
                <a:latin typeface="Segoe UI" panose="020B0502040204020203" pitchFamily="34" charset="0"/>
                <a:cs typeface="Segoe UI" panose="020B0502040204020203" pitchFamily="34" charset="0"/>
              </a:rPr>
              <a:t>information</a:t>
            </a:r>
            <a:r>
              <a:rPr lang="en-US" sz="1400" b="1" dirty="0">
                <a:solidFill>
                  <a:srgbClr val="D24726"/>
                </a:solidFill>
                <a:latin typeface="Segoe UI" panose="020B0502040204020203" pitchFamily="34" charset="0"/>
                <a:cs typeface="Segoe UI" panose="020B0502040204020203" pitchFamily="34" charset="0"/>
              </a:rPr>
              <a:t> </a:t>
            </a:r>
            <a:r>
              <a:rPr lang="en-US" sz="1400" dirty="0">
                <a:solidFill>
                  <a:schemeClr val="tx1"/>
                </a:solidFill>
                <a:latin typeface="Segoe UI" panose="020B0502040204020203" pitchFamily="34" charset="0"/>
                <a:cs typeface="Segoe UI" panose="020B0502040204020203" pitchFamily="34" charset="0"/>
              </a:rPr>
              <a:t>for computer </a:t>
            </a:r>
            <a:r>
              <a:rPr lang="en-US" sz="1400" dirty="0">
                <a:latin typeface="Segoe UI" panose="020B0502040204020203" pitchFamily="34" charset="0"/>
                <a:cs typeface="Segoe UI" panose="020B0502040204020203" pitchFamily="34" charset="0"/>
              </a:rPr>
              <a:t>to understand and interact with the world (just like human).</a:t>
            </a:r>
          </a:p>
          <a:p>
            <a:pPr marL="0" lvl="0" indent="0">
              <a:spcAft>
                <a:spcPts val="600"/>
              </a:spcAft>
              <a:buNone/>
              <a:defRPr/>
            </a:pPr>
            <a:r>
              <a:rPr lang="en-US" sz="1400" dirty="0">
                <a:latin typeface="Segoe UI" panose="020B0502040204020203" pitchFamily="34" charset="0"/>
                <a:cs typeface="Segoe UI" panose="020B0502040204020203" pitchFamily="34" charset="0"/>
              </a:rPr>
              <a:t>It is one of significant keys for </a:t>
            </a:r>
            <a:r>
              <a:rPr lang="en-US" sz="1400" dirty="0">
                <a:solidFill>
                  <a:srgbClr val="D24726"/>
                </a:solidFill>
                <a:latin typeface="Segoe UI" panose="020B0502040204020203" pitchFamily="34" charset="0"/>
                <a:cs typeface="Segoe UI" panose="020B0502040204020203" pitchFamily="34" charset="0"/>
              </a:rPr>
              <a:t>improving scene understanding </a:t>
            </a:r>
            <a:r>
              <a:rPr lang="en-US" sz="1400" dirty="0">
                <a:latin typeface="Segoe UI" panose="020B0502040204020203" pitchFamily="34" charset="0"/>
                <a:cs typeface="Segoe UI" panose="020B0502040204020203" pitchFamily="34" charset="0"/>
              </a:rPr>
              <a:t>in Computer Vision [1].</a:t>
            </a:r>
          </a:p>
          <a:p>
            <a:pPr marL="0" lvl="0" indent="0">
              <a:spcAft>
                <a:spcPts val="600"/>
              </a:spcAft>
              <a:buNone/>
              <a:defRPr/>
            </a:pPr>
            <a:r>
              <a:rPr lang="en-US" sz="1400" dirty="0">
                <a:latin typeface="Segoe UI" panose="020B0502040204020203" pitchFamily="34" charset="0"/>
                <a:cs typeface="Segoe UI" panose="020B0502040204020203" pitchFamily="34" charset="0"/>
              </a:rPr>
              <a:t>Being used in </a:t>
            </a:r>
            <a:r>
              <a:rPr lang="en-US" sz="1400" dirty="0">
                <a:solidFill>
                  <a:srgbClr val="D24726"/>
                </a:solidFill>
                <a:latin typeface="Segoe UI" panose="020B0502040204020203" pitchFamily="34" charset="0"/>
                <a:cs typeface="Segoe UI" panose="020B0502040204020203" pitchFamily="34" charset="0"/>
              </a:rPr>
              <a:t>variety of applications</a:t>
            </a:r>
            <a:r>
              <a:rPr lang="en-US" sz="1400" dirty="0">
                <a:latin typeface="Segoe UI" panose="020B0502040204020203" pitchFamily="34" charset="0"/>
                <a:cs typeface="Segoe UI" panose="020B0502040204020203" pitchFamily="34" charset="0"/>
              </a:rPr>
              <a:t> in real world such as Advanced Driver-Assistance Systems [2], Robotic Manipulation [3], Robotic Navigation [4], etc.</a:t>
            </a:r>
          </a:p>
        </p:txBody>
      </p:sp>
      <p:pic>
        <p:nvPicPr>
          <p:cNvPr id="12" name="Picture 11">
            <a:extLst>
              <a:ext uri="{FF2B5EF4-FFF2-40B4-BE49-F238E27FC236}">
                <a16:creationId xmlns:a16="http://schemas.microsoft.com/office/drawing/2014/main" id="{734BB363-4633-453D-8C88-C1850B2FA0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4372" y="2028291"/>
            <a:ext cx="2771429" cy="1895238"/>
          </a:xfrm>
          <a:prstGeom prst="rect">
            <a:avLst/>
          </a:prstGeom>
        </p:spPr>
      </p:pic>
      <p:sp>
        <p:nvSpPr>
          <p:cNvPr id="16" name="Rectangle 15">
            <a:extLst>
              <a:ext uri="{FF2B5EF4-FFF2-40B4-BE49-F238E27FC236}">
                <a16:creationId xmlns:a16="http://schemas.microsoft.com/office/drawing/2014/main" id="{4B2BD142-F53C-4422-86F2-4479E83EBB02}"/>
              </a:ext>
            </a:extLst>
          </p:cNvPr>
          <p:cNvSpPr/>
          <p:nvPr/>
        </p:nvSpPr>
        <p:spPr>
          <a:xfrm>
            <a:off x="5910471" y="4037456"/>
            <a:ext cx="4585252" cy="738664"/>
          </a:xfrm>
          <a:prstGeom prst="rect">
            <a:avLst/>
          </a:prstGeom>
        </p:spPr>
        <p:txBody>
          <a:bodyPr wrap="square">
            <a:spAutoFit/>
          </a:bodyPr>
          <a:lstStyle/>
          <a:p>
            <a:pPr>
              <a:spcAft>
                <a:spcPts val="600"/>
              </a:spcAft>
              <a:defRPr/>
            </a:pPr>
            <a:r>
              <a:rPr lang="en-US" sz="1400" b="1" dirty="0">
                <a:latin typeface="Segoe UI Light (Headings)"/>
              </a:rPr>
              <a:t>Figure 1. </a:t>
            </a:r>
            <a:r>
              <a:rPr lang="en-US" sz="1400" dirty="0">
                <a:latin typeface="Segoe UI Light (Headings)"/>
              </a:rPr>
              <a:t>Bottles with similar shapes, are made of different materials which decides its physical properties, which could be extremely useful information in various situations.</a:t>
            </a:r>
          </a:p>
        </p:txBody>
      </p:sp>
    </p:spTree>
    <p:extLst>
      <p:ext uri="{BB962C8B-B14F-4D97-AF65-F5344CB8AC3E}">
        <p14:creationId xmlns:p14="http://schemas.microsoft.com/office/powerpoint/2010/main" val="12571953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Introduction</a:t>
            </a:r>
          </a:p>
        </p:txBody>
      </p:sp>
      <p:sp>
        <p:nvSpPr>
          <p:cNvPr id="38"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600" b="1" dirty="0">
                <a:solidFill>
                  <a:srgbClr val="D24726"/>
                </a:solidFill>
                <a:latin typeface="Segoe UI" panose="020B0502040204020203" pitchFamily="34" charset="0"/>
                <a:cs typeface="Segoe UI" panose="020B0502040204020203" pitchFamily="34" charset="0"/>
              </a:rPr>
              <a:t>Challenges</a:t>
            </a:r>
            <a:endParaRPr lang="en-US" sz="1600" dirty="0">
              <a:latin typeface="Segoe UI" panose="020B0502040204020203" pitchFamily="34" charset="0"/>
              <a:cs typeface="Segoe UI" panose="020B0502040204020203" pitchFamily="34" charset="0"/>
            </a:endParaRPr>
          </a:p>
        </p:txBody>
      </p:sp>
      <p:sp>
        <p:nvSpPr>
          <p:cNvPr id="6" name="Content Placeholder 17">
            <a:extLst>
              <a:ext uri="{FF2B5EF4-FFF2-40B4-BE49-F238E27FC236}">
                <a16:creationId xmlns:a16="http://schemas.microsoft.com/office/drawing/2014/main" id="{E3AFC553-5063-4F95-98E5-64740764C8DB}"/>
              </a:ext>
            </a:extLst>
          </p:cNvPr>
          <p:cNvSpPr txBox="1">
            <a:spLocks/>
          </p:cNvSpPr>
          <p:nvPr/>
        </p:nvSpPr>
        <p:spPr>
          <a:xfrm>
            <a:off x="541610" y="2087664"/>
            <a:ext cx="4321704" cy="3279465"/>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a:latin typeface="Segoe UI" panose="020B0502040204020203" pitchFamily="34" charset="0"/>
                <a:cs typeface="Segoe UI" panose="020B0502040204020203" pitchFamily="34" charset="0"/>
              </a:rPr>
              <a:t>Surface texture, geometry variants.</a:t>
            </a:r>
          </a:p>
          <a:p>
            <a:pPr marL="0" lvl="0" indent="0">
              <a:spcAft>
                <a:spcPts val="600"/>
              </a:spcAft>
              <a:buNone/>
              <a:defRPr/>
            </a:pPr>
            <a:r>
              <a:rPr lang="en-US" sz="1400" dirty="0">
                <a:latin typeface="Segoe UI" panose="020B0502040204020203" pitchFamily="34" charset="0"/>
                <a:cs typeface="Segoe UI" panose="020B0502040204020203" pitchFamily="34" charset="0"/>
              </a:rPr>
              <a:t>Similar texture patterns, shape with different materials.</a:t>
            </a:r>
          </a:p>
          <a:p>
            <a:pPr marL="0" lvl="0" indent="0">
              <a:spcAft>
                <a:spcPts val="600"/>
              </a:spcAft>
              <a:buNone/>
              <a:defRPr/>
            </a:pPr>
            <a:r>
              <a:rPr lang="en-US" sz="1400" dirty="0">
                <a:latin typeface="Segoe UI" panose="020B0502040204020203" pitchFamily="34" charset="0"/>
                <a:cs typeface="Segoe UI" panose="020B0502040204020203" pitchFamily="34" charset="0"/>
              </a:rPr>
              <a:t>Lighting conditions.</a:t>
            </a:r>
          </a:p>
          <a:p>
            <a:pPr marL="0" lvl="0" indent="0">
              <a:spcAft>
                <a:spcPts val="600"/>
              </a:spcAft>
              <a:buNone/>
              <a:defRPr/>
            </a:pPr>
            <a:r>
              <a:rPr lang="en-US" sz="1400" dirty="0">
                <a:latin typeface="Segoe UI" panose="020B0502040204020203" pitchFamily="34" charset="0"/>
                <a:cs typeface="Segoe UI" panose="020B0502040204020203" pitchFamily="34" charset="0"/>
              </a:rPr>
              <a:t>Clutter.</a:t>
            </a:r>
          </a:p>
          <a:p>
            <a:pPr marL="0" lvl="0" indent="0">
              <a:spcAft>
                <a:spcPts val="600"/>
              </a:spcAft>
              <a:buNone/>
              <a:defRPr/>
            </a:pPr>
            <a:r>
              <a:rPr lang="en-US" sz="1400" dirty="0">
                <a:latin typeface="Segoe UI" panose="020B0502040204020203" pitchFamily="34" charset="0"/>
                <a:cs typeface="Segoe UI" panose="020B0502040204020203" pitchFamily="34" charset="0"/>
              </a:rPr>
              <a:t>Combining them.</a:t>
            </a:r>
          </a:p>
          <a:p>
            <a:pPr marL="0" lvl="0" indent="0">
              <a:spcAft>
                <a:spcPts val="600"/>
              </a:spcAft>
              <a:buNone/>
              <a:defRPr/>
            </a:pPr>
            <a:endParaRPr lang="en-US" sz="14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090DC102-309F-4639-A05E-40C5DA7F3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4252" y="1524708"/>
            <a:ext cx="4963218" cy="1562318"/>
          </a:xfrm>
          <a:prstGeom prst="rect">
            <a:avLst/>
          </a:prstGeom>
        </p:spPr>
      </p:pic>
      <p:sp>
        <p:nvSpPr>
          <p:cNvPr id="4" name="Rectangle 3">
            <a:extLst>
              <a:ext uri="{FF2B5EF4-FFF2-40B4-BE49-F238E27FC236}">
                <a16:creationId xmlns:a16="http://schemas.microsoft.com/office/drawing/2014/main" id="{B5FB8ADB-C2AE-4965-AFCE-863372C5206C}"/>
              </a:ext>
            </a:extLst>
          </p:cNvPr>
          <p:cNvSpPr/>
          <p:nvPr/>
        </p:nvSpPr>
        <p:spPr>
          <a:xfrm>
            <a:off x="7109845" y="3215821"/>
            <a:ext cx="2928622" cy="307777"/>
          </a:xfrm>
          <a:prstGeom prst="rect">
            <a:avLst/>
          </a:prstGeom>
        </p:spPr>
        <p:txBody>
          <a:bodyPr wrap="none">
            <a:spAutoFit/>
          </a:bodyPr>
          <a:lstStyle/>
          <a:p>
            <a:r>
              <a:rPr lang="en-US" sz="1400" b="1" dirty="0">
                <a:solidFill>
                  <a:srgbClr val="131413"/>
                </a:solidFill>
                <a:latin typeface="+mj-lt"/>
              </a:rPr>
              <a:t>Figure 1. Surfaces with similar texture</a:t>
            </a:r>
            <a:endParaRPr lang="en-US" sz="1400" b="1" dirty="0">
              <a:latin typeface="+mj-lt"/>
            </a:endParaRPr>
          </a:p>
        </p:txBody>
      </p:sp>
      <p:pic>
        <p:nvPicPr>
          <p:cNvPr id="7" name="Picture 6">
            <a:extLst>
              <a:ext uri="{FF2B5EF4-FFF2-40B4-BE49-F238E27FC236}">
                <a16:creationId xmlns:a16="http://schemas.microsoft.com/office/drawing/2014/main" id="{78115E41-E1F2-46AB-861A-8856107B10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6200" y="3652393"/>
            <a:ext cx="4639322" cy="1648055"/>
          </a:xfrm>
          <a:prstGeom prst="rect">
            <a:avLst/>
          </a:prstGeom>
        </p:spPr>
      </p:pic>
      <p:sp>
        <p:nvSpPr>
          <p:cNvPr id="10" name="Rectangle 9">
            <a:extLst>
              <a:ext uri="{FF2B5EF4-FFF2-40B4-BE49-F238E27FC236}">
                <a16:creationId xmlns:a16="http://schemas.microsoft.com/office/drawing/2014/main" id="{682E680A-4623-4EB7-BE35-91200536E075}"/>
              </a:ext>
            </a:extLst>
          </p:cNvPr>
          <p:cNvSpPr/>
          <p:nvPr/>
        </p:nvSpPr>
        <p:spPr>
          <a:xfrm>
            <a:off x="7109845" y="5367129"/>
            <a:ext cx="3015184" cy="307777"/>
          </a:xfrm>
          <a:prstGeom prst="rect">
            <a:avLst/>
          </a:prstGeom>
        </p:spPr>
        <p:txBody>
          <a:bodyPr wrap="none">
            <a:spAutoFit/>
          </a:bodyPr>
          <a:lstStyle/>
          <a:p>
            <a:r>
              <a:rPr lang="en-US" sz="1400" b="1" dirty="0">
                <a:solidFill>
                  <a:srgbClr val="131413"/>
                </a:solidFill>
                <a:latin typeface="+mj-lt"/>
              </a:rPr>
              <a:t>Figure 2. Samples from </a:t>
            </a:r>
            <a:r>
              <a:rPr lang="en-US" sz="1400" b="1" dirty="0" err="1">
                <a:solidFill>
                  <a:srgbClr val="131413"/>
                </a:solidFill>
                <a:latin typeface="+mj-lt"/>
              </a:rPr>
              <a:t>OpenSurfaces</a:t>
            </a:r>
            <a:endParaRPr lang="en-US" sz="1400" b="1" dirty="0">
              <a:solidFill>
                <a:srgbClr val="131413"/>
              </a:solidFill>
              <a:latin typeface="+mj-lt"/>
            </a:endParaRPr>
          </a:p>
        </p:txBody>
      </p:sp>
    </p:spTree>
    <p:extLst>
      <p:ext uri="{BB962C8B-B14F-4D97-AF65-F5344CB8AC3E}">
        <p14:creationId xmlns:p14="http://schemas.microsoft.com/office/powerpoint/2010/main" val="12519858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Related Works</a:t>
            </a: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ext>
            </p:extLst>
          </p:nvPr>
        </p:nvPicPr>
        <p:blipFill>
          <a:blip r:embed="rId4"/>
          <a:stretch>
            <a:fillRect/>
          </a:stretch>
        </p:blipFill>
        <p:spPr>
          <a:xfrm>
            <a:off x="5418759" y="1540565"/>
            <a:ext cx="6110288" cy="3438525"/>
          </a:xfrm>
        </p:spPr>
      </p:pic>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B4B4B4"/>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B4B4B4"/>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short-key </a:t>
            </a:r>
            <a:r>
              <a:rPr lang="en-US" dirty="0">
                <a:solidFill>
                  <a:srgbClr val="D24726"/>
                </a:solidFill>
                <a:latin typeface="Segoe UI" panose="020B0502040204020203" pitchFamily="34" charset="0"/>
                <a:cs typeface="Segoe UI" panose="020B0502040204020203" pitchFamily="34" charset="0"/>
              </a:rPr>
              <a:t>Alt-YU</a:t>
            </a:r>
            <a:r>
              <a:rPr lang="en-US" dirty="0">
                <a:solidFill>
                  <a:prstClr val="black">
                    <a:lumMod val="75000"/>
                    <a:lumOff val="25000"/>
                  </a:prstClr>
                </a:solidFill>
                <a:latin typeface="Segoe UI" panose="020B0502040204020203" pitchFamily="34" charset="0"/>
                <a:cs typeface="Segoe UI" panose="020B0502040204020203" pitchFamily="34" charset="0"/>
              </a:rPr>
              <a:t>, 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Picture 4" descr="Tell Me bo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pic>
        <p:nvPicPr>
          <p:cNvPr id="7" name="Picture 6" descr="Animation tab showing zoom op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B4B4B4"/>
      </a:dk1>
      <a:lt1>
        <a:sysClr val="window" lastClr="1F1F1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_Win32_new.potx" id="{95F22252-1276-4CE0-B5B2-7173AC23E7C1}" vid="{5251F4FC-9BFF-4FAA-9D53-CA3325573799}"/>
    </a:ext>
  </a:extLst>
</a:theme>
</file>

<file path=ppt/theme/theme2.xml><?xml version="1.0" encoding="utf-8"?>
<a:theme xmlns:a="http://schemas.openxmlformats.org/drawingml/2006/main" name="Office Theme">
  <a:themeElements>
    <a:clrScheme name="Office">
      <a:dk1>
        <a:sysClr val="windowText" lastClr="B4B4B4"/>
      </a:dk1>
      <a:lt1>
        <a:sysClr val="window" lastClr="1F1F1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B4B4B4"/>
      </a:dk1>
      <a:lt1>
        <a:sysClr val="window" lastClr="1F1F1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249</TotalTime>
  <Words>833</Words>
  <Application>Microsoft Office PowerPoint</Application>
  <PresentationFormat>Widescreen</PresentationFormat>
  <Paragraphs>90</Paragraphs>
  <Slides>12</Slides>
  <Notes>2</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SimHei</vt:lpstr>
      <vt:lpstr>Arial</vt:lpstr>
      <vt:lpstr>Calibri</vt:lpstr>
      <vt:lpstr>Segoe UI</vt:lpstr>
      <vt:lpstr>Segoe UI Light</vt:lpstr>
      <vt:lpstr>Segoe UI Light (Headings)</vt:lpstr>
      <vt:lpstr>Segoe UI Semibold</vt:lpstr>
      <vt:lpstr>Times New Roman</vt:lpstr>
      <vt:lpstr>WelcomeDoc</vt:lpstr>
      <vt:lpstr>Material Classification</vt:lpstr>
      <vt:lpstr>Contents</vt:lpstr>
      <vt:lpstr>Introduction</vt:lpstr>
      <vt:lpstr>Introduction</vt:lpstr>
      <vt:lpstr>Introduction</vt:lpstr>
      <vt:lpstr>Related Works</vt:lpstr>
      <vt:lpstr>Setting up Morph</vt:lpstr>
      <vt:lpstr>Working together in real time</vt:lpstr>
      <vt:lpstr>You’re an expert with Tell Me</vt:lpstr>
      <vt:lpstr>Explore without leaving your slides</vt:lpstr>
      <vt:lpstr>References</vt:lpstr>
      <vt:lpstr>More questions about PowerPoint?</vt:lpstr>
    </vt:vector>
  </TitlesOfParts>
  <Company>Vina Game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Anh. Trương Phúc (2)</dc:creator>
  <cp:keywords/>
  <cp:lastModifiedBy>Trương Phúc Anh</cp:lastModifiedBy>
  <cp:revision>29</cp:revision>
  <dcterms:created xsi:type="dcterms:W3CDTF">2018-01-17T03:35:27Z</dcterms:created>
  <dcterms:modified xsi:type="dcterms:W3CDTF">2018-01-21T07:39:34Z</dcterms:modified>
  <cp:version/>
</cp:coreProperties>
</file>