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71" r:id="rId4"/>
    <p:sldId id="283" r:id="rId5"/>
    <p:sldId id="284" r:id="rId6"/>
    <p:sldId id="281" r:id="rId7"/>
    <p:sldId id="287" r:id="rId8"/>
    <p:sldId id="288" r:id="rId9"/>
    <p:sldId id="289" r:id="rId10"/>
    <p:sldId id="280" r:id="rId11"/>
    <p:sldId id="257" r:id="rId12"/>
    <p:sldId id="275" r:id="rId13"/>
    <p:sldId id="276" r:id="rId14"/>
    <p:sldId id="290" r:id="rId15"/>
    <p:sldId id="282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Body" id="{B9B51309-D148-4332-87C2-07BE32FBCA3B}">
          <p14:sldIdLst>
            <p14:sldId id="279"/>
            <p14:sldId id="271"/>
            <p14:sldId id="283"/>
            <p14:sldId id="284"/>
            <p14:sldId id="281"/>
            <p14:sldId id="287"/>
            <p14:sldId id="288"/>
            <p14:sldId id="289"/>
            <p14:sldId id="280"/>
            <p14:sldId id="257"/>
            <p14:sldId id="275"/>
            <p14:sldId id="276"/>
          </p14:sldIdLst>
        </p14:section>
        <p14:section name="Ending" id="{2CC34DB2-6590-42C0-AD4B-A04C6060184E}">
          <p14:sldIdLst>
            <p14:sldId id="290"/>
            <p14:sldId id="28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14" autoAdjust="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transfer Deep Neural Networks for Computer Vision tasks, A lot of research about this task have been published with extremely accurate (almost like human)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again, we see that, DNNs and CNNs affect on the datasets. It becomes more and more challenge with lager-scale (trends in CVRP)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self-driving-cars/ada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Material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overview.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Computer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Try it yourself with these two simple “planets”: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this slide: Right-click the slide thumbnail and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Picture 1" descr="Slide thumbnail context menu showing the Duplicate Slide op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8" cy="1803887"/>
          </a:xfrm>
          <a:prstGeom prst="rect">
            <a:avLst/>
          </a:prstGeom>
        </p:spPr>
      </p:pic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second of these two identical slides, change the shapes on the right in some way (move, resize, change color),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Transition tab showing morph transi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60" cy="1185923"/>
          </a:xfrm>
          <a:prstGeom prst="rect">
            <a:avLst/>
          </a:prstGeom>
        </p:spPr>
      </p:pic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the first of the two slides and press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 Show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and then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see your circle morph!</a:t>
            </a:r>
          </a:p>
        </p:txBody>
      </p:sp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 Options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you even more options for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,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B4B4B4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B4B4B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share your presentation with others, you’ll see them working with you at the same time. </a:t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11" name="Picture 10" descr="Share icon showing number of people  working on the presentation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above the ribbon, or by using short-key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Alt-YU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to invite people to work with you (You can save to the cloud at this point.)</a:t>
            </a:r>
          </a:p>
        </p:txBody>
      </p:sp>
      <p:pic>
        <p:nvPicPr>
          <p:cNvPr id="9" name="Picture 8" descr="Marker showing who is working on a sli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pic>
        <p:nvPicPr>
          <p:cNvPr id="12" name="Picture 11" descr="Maker showing the part of the slide being edi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 descr="Curved arro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21207" y="1531072"/>
            <a:ext cx="10782896" cy="4911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Corbett-Davies, Sam.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"Real-World Material Recognition for Scene Understanding."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[2] NVIDIA,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DRIVER ASSISTANCE SYSTEMS.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[Online]. Available: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https://www.nvidia.com/en-us/self-driving-cars/adas/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[3] M. W.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Spong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S. Hutchinson, and M.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Vidyasagar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Robot modeling and control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Wiley New York, 2006, vol. 3.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[4] J.-H. Kim, E. T. Matson, H. Myung, and P. Xu,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 Intelligence Technology and Applications 2012: An Edition of the Presented Papers from the 1</a:t>
            </a:r>
            <a:r>
              <a:rPr lang="en-US" sz="1400" i="1" baseline="30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International Conference on Robot Intelligence Technology and Applications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Springer Science &amp; Business Media, 2013, vol. 208.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[5]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Xue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Jia, et al.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"Differential angular imaging for material recognition." </a:t>
            </a:r>
            <a:r>
              <a:rPr lang="en-US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arXiv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preprint arXiv:1612.02372 (2016).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this task?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Don’t read this line, this is just a subtitle. :p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337489-6FFA-4E70-A2B0-977A089E482B}"/>
              </a:ext>
            </a:extLst>
          </p:cNvPr>
          <p:cNvSpPr txBox="1">
            <a:spLocks/>
          </p:cNvSpPr>
          <p:nvPr/>
        </p:nvSpPr>
        <p:spPr>
          <a:xfrm>
            <a:off x="1736035" y="5097300"/>
            <a:ext cx="6344461" cy="598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trike="sngStrike" dirty="0">
                <a:solidFill>
                  <a:schemeClr val="bg1"/>
                </a:solidFill>
                <a:latin typeface="+mj-lt"/>
              </a:rPr>
              <a:t>Computer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My Vision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1B009-3645-4B25-8C77-E39A6C1E5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0" y="4956315"/>
            <a:ext cx="880415" cy="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3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666206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706399"/>
            <a:ext cx="4585731" cy="3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40669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446884"/>
            <a:ext cx="450425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Related works.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21061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238776"/>
            <a:ext cx="4504252" cy="38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Datasets.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395598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46168" y="3996181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current work.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Small circle with number 4 inside  indicating step 4">
            <a:extLst>
              <a:ext uri="{FF2B5EF4-FFF2-40B4-BE49-F238E27FC236}">
                <a16:creationId xmlns:a16="http://schemas.microsoft.com/office/drawing/2014/main" id="{1E4E0359-5A2F-4879-8CFD-A1131F113532}"/>
              </a:ext>
            </a:extLst>
          </p:cNvPr>
          <p:cNvGrpSpPr/>
          <p:nvPr/>
        </p:nvGrpSpPr>
        <p:grpSpPr bwMode="blackWhite">
          <a:xfrm>
            <a:off x="554425" y="4747950"/>
            <a:ext cx="558179" cy="409838"/>
            <a:chOff x="6953426" y="711274"/>
            <a:chExt cx="558179" cy="409838"/>
          </a:xfrm>
        </p:grpSpPr>
        <p:sp>
          <p:nvSpPr>
            <p:cNvPr id="42" name="Oval 41" descr="Small circle">
              <a:extLst>
                <a:ext uri="{FF2B5EF4-FFF2-40B4-BE49-F238E27FC236}">
                  <a16:creationId xmlns:a16="http://schemas.microsoft.com/office/drawing/2014/main" id="{4E15B87C-0288-41BA-99AA-B575B4D8D4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 descr="Number 4">
              <a:extLst>
                <a:ext uri="{FF2B5EF4-FFF2-40B4-BE49-F238E27FC236}">
                  <a16:creationId xmlns:a16="http://schemas.microsoft.com/office/drawing/2014/main" id="{0A642335-4AC8-4B38-935B-642EF9DCDC1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ABB8FE08-FF2A-4F7D-8024-34E7D9B1E42B}"/>
              </a:ext>
            </a:extLst>
          </p:cNvPr>
          <p:cNvSpPr txBox="1">
            <a:spLocks/>
          </p:cNvSpPr>
          <p:nvPr/>
        </p:nvSpPr>
        <p:spPr>
          <a:xfrm>
            <a:off x="1079386" y="4788143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next?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 descr="Small circle with number 4 inside  indicating step 4">
            <a:extLst>
              <a:ext uri="{FF2B5EF4-FFF2-40B4-BE49-F238E27FC236}">
                <a16:creationId xmlns:a16="http://schemas.microsoft.com/office/drawing/2014/main" id="{16B3EE31-D121-4E83-A339-51E6C0036390}"/>
              </a:ext>
            </a:extLst>
          </p:cNvPr>
          <p:cNvGrpSpPr/>
          <p:nvPr/>
        </p:nvGrpSpPr>
        <p:grpSpPr bwMode="blackWhite">
          <a:xfrm>
            <a:off x="544662" y="5495924"/>
            <a:ext cx="558179" cy="409838"/>
            <a:chOff x="6953426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3500E7CF-8F53-4BC2-ADCC-12145E19E3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 descr="Number 4">
              <a:extLst>
                <a:ext uri="{FF2B5EF4-FFF2-40B4-BE49-F238E27FC236}">
                  <a16:creationId xmlns:a16="http://schemas.microsoft.com/office/drawing/2014/main" id="{9944F7F6-6D4B-4300-8888-B9CC72E3D34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9E2CFFD3-B21F-4FBA-A42D-B69F80D438D4}"/>
              </a:ext>
            </a:extLst>
          </p:cNvPr>
          <p:cNvSpPr txBox="1">
            <a:spLocks/>
          </p:cNvSpPr>
          <p:nvPr/>
        </p:nvSpPr>
        <p:spPr>
          <a:xfrm>
            <a:off x="1069623" y="5536117"/>
            <a:ext cx="4504252" cy="36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C3F47-3A02-4F20-B647-43AA3DAC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4" y="1830420"/>
            <a:ext cx="5876119" cy="297157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9A0A751-FA03-44FE-B2D3-CE7D1EE38EF6}"/>
              </a:ext>
            </a:extLst>
          </p:cNvPr>
          <p:cNvSpPr/>
          <p:nvPr/>
        </p:nvSpPr>
        <p:spPr>
          <a:xfrm>
            <a:off x="5783555" y="4963113"/>
            <a:ext cx="506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While the main object in both scenes can be considered</a:t>
            </a:r>
          </a:p>
          <a:p>
            <a:r>
              <a:rPr lang="en-US" sz="1400" dirty="0">
                <a:solidFill>
                  <a:srgbClr val="131413"/>
                </a:solidFill>
                <a:latin typeface="+mj-lt"/>
              </a:rPr>
              <a:t>as ”stone” it is obvious that their material is different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main goal is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the detail of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 information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an image.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simple words, given an image I, the computer need to find out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material its surface is made of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(such as metal, plastic, stone, brick, glass, wood, etc.).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higher level, the computer even need to know exactly what material class for every single pixel in the image.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78B5-EB5D-4AF8-8D2F-4DCBE19A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46" y="1524708"/>
            <a:ext cx="5516547" cy="1999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5EC0D-3062-4240-BD7D-08A5A362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5" y="3523893"/>
            <a:ext cx="5516547" cy="1927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72B8-D961-44DB-9E21-79D19083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793" y="5451870"/>
            <a:ext cx="4172025" cy="10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need material classification?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Material of surfaces contribute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valuable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r>
              <a:rPr lang="en-US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computer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and interact with the world (just like human).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It is one of significant keys for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improving scene understanding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 Computer Vision [1].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Being used in </a:t>
            </a:r>
            <a:r>
              <a:rPr lang="en-US" sz="14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variety of applications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in real world such as Advanced Driver-Assistance Systems [2], Robotic Manipulation [3], Robotic Navigation [4],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BB363-4633-453D-8C88-C1850B2F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1723491"/>
            <a:ext cx="2771429" cy="18952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2BD142-F53C-4422-86F2-4479E83EBB02}"/>
              </a:ext>
            </a:extLst>
          </p:cNvPr>
          <p:cNvSpPr/>
          <p:nvPr/>
        </p:nvSpPr>
        <p:spPr>
          <a:xfrm>
            <a:off x="5923723" y="3732656"/>
            <a:ext cx="45852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b="1" dirty="0">
                <a:latin typeface="Segoe UI Light (Headings)"/>
              </a:rPr>
              <a:t>Figure 1. </a:t>
            </a:r>
            <a:r>
              <a:rPr lang="en-US" sz="1400" dirty="0">
                <a:latin typeface="Segoe UI Light (Headings)"/>
              </a:rPr>
              <a:t>Bottles with similar shapes, are made of different materials which decides its physical properties, which could be extremely useful information in various situations.</a:t>
            </a:r>
          </a:p>
        </p:txBody>
      </p:sp>
    </p:spTree>
    <p:extLst>
      <p:ext uri="{BB962C8B-B14F-4D97-AF65-F5344CB8AC3E}">
        <p14:creationId xmlns:p14="http://schemas.microsoft.com/office/powerpoint/2010/main" val="12571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423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3AFC553-5063-4F95-98E5-64740764C8DB}"/>
              </a:ext>
            </a:extLst>
          </p:cNvPr>
          <p:cNvSpPr txBox="1">
            <a:spLocks/>
          </p:cNvSpPr>
          <p:nvPr/>
        </p:nvSpPr>
        <p:spPr>
          <a:xfrm>
            <a:off x="541610" y="2087664"/>
            <a:ext cx="4321704" cy="3279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Surface texture, geometry variants.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Similar texture patterns, shape with different materials.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Lighting conditions.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Clutter.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Combining them.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DC102-309F-4639-A05E-40C5DA7F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52" y="1524708"/>
            <a:ext cx="4963218" cy="15623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B8ADB-C2AE-4965-AFCE-863372C5206C}"/>
              </a:ext>
            </a:extLst>
          </p:cNvPr>
          <p:cNvSpPr/>
          <p:nvPr/>
        </p:nvSpPr>
        <p:spPr>
          <a:xfrm>
            <a:off x="7109845" y="3215821"/>
            <a:ext cx="2928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1.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Surfaces with similar texture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15E41-E1F2-46AB-861A-8856107B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00" y="3652393"/>
            <a:ext cx="4639322" cy="16480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2E680A-4623-4EB7-BE35-91200536E075}"/>
              </a:ext>
            </a:extLst>
          </p:cNvPr>
          <p:cNvSpPr/>
          <p:nvPr/>
        </p:nvSpPr>
        <p:spPr>
          <a:xfrm>
            <a:off x="6954353" y="5367129"/>
            <a:ext cx="3084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131413"/>
                </a:solidFill>
                <a:latin typeface="+mj-lt"/>
              </a:rPr>
              <a:t>Figure 2. </a:t>
            </a:r>
            <a:r>
              <a:rPr lang="en-US" sz="1400" dirty="0">
                <a:solidFill>
                  <a:srgbClr val="131413"/>
                </a:solidFill>
                <a:latin typeface="+mj-lt"/>
              </a:rPr>
              <a:t>Samples from Open-Surfaces</a:t>
            </a:r>
          </a:p>
        </p:txBody>
      </p:sp>
    </p:spTree>
    <p:extLst>
      <p:ext uri="{BB962C8B-B14F-4D97-AF65-F5344CB8AC3E}">
        <p14:creationId xmlns:p14="http://schemas.microsoft.com/office/powerpoint/2010/main" val="12519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Related Works - CVPR Milestone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BE539B-1E36-413B-A206-4D91122A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556592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600F5-9DB8-4925-82D7-7A054F1FC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7340"/>
              </p:ext>
            </p:extLst>
          </p:nvPr>
        </p:nvGraphicFramePr>
        <p:xfrm>
          <a:off x="971824" y="1514179"/>
          <a:ext cx="10345536" cy="4109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6663">
                  <a:extLst>
                    <a:ext uri="{9D8B030D-6E8A-4147-A177-3AD203B41FA5}">
                      <a16:colId xmlns:a16="http://schemas.microsoft.com/office/drawing/2014/main" val="3511913387"/>
                    </a:ext>
                  </a:extLst>
                </a:gridCol>
                <a:gridCol w="1046922">
                  <a:extLst>
                    <a:ext uri="{9D8B030D-6E8A-4147-A177-3AD203B41FA5}">
                      <a16:colId xmlns:a16="http://schemas.microsoft.com/office/drawing/2014/main" val="53778507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76853224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852025656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687889626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940712187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3169701397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1395315361"/>
                    </a:ext>
                  </a:extLst>
                </a:gridCol>
                <a:gridCol w="742125">
                  <a:extLst>
                    <a:ext uri="{9D8B030D-6E8A-4147-A177-3AD203B41FA5}">
                      <a16:colId xmlns:a16="http://schemas.microsoft.com/office/drawing/2014/main" val="808488028"/>
                    </a:ext>
                  </a:extLst>
                </a:gridCol>
              </a:tblGrid>
              <a:tr h="20416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Illumination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 scene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Scene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Camera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18795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dirty="0" err="1"/>
                        <a:t>CUReT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918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KTH-TIPS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3555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UBO2014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0449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Reflectance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53027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4D Light-field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25333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6212"/>
                  </a:ext>
                </a:extLst>
              </a:tr>
              <a:tr h="51301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17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19BE3B-4AF6-4E21-8200-D8B705C4F14D}"/>
              </a:ext>
            </a:extLst>
          </p:cNvPr>
          <p:cNvSpPr/>
          <p:nvPr/>
        </p:nvSpPr>
        <p:spPr>
          <a:xfrm>
            <a:off x="2692401" y="5757106"/>
            <a:ext cx="6904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Table 1. </a:t>
            </a:r>
            <a:r>
              <a:rPr lang="en-US" sz="1600" dirty="0"/>
              <a:t>Some publicly available BRDF material datasets [5]. Note that the 4D Light-field dataset is captured by the </a:t>
            </a:r>
            <a:r>
              <a:rPr lang="en-US" sz="1600" dirty="0" err="1"/>
              <a:t>Lytro</a:t>
            </a:r>
            <a:r>
              <a:rPr lang="en-US" sz="1600" dirty="0"/>
              <a:t> </a:t>
            </a:r>
            <a:r>
              <a:rPr lang="en-US" sz="1600" dirty="0" err="1"/>
              <a:t>Illum</a:t>
            </a:r>
            <a:r>
              <a:rPr lang="en-US" sz="1600" dirty="0"/>
              <a:t> light field camera.</a:t>
            </a:r>
          </a:p>
        </p:txBody>
      </p:sp>
    </p:spTree>
    <p:extLst>
      <p:ext uri="{BB962C8B-B14F-4D97-AF65-F5344CB8AC3E}">
        <p14:creationId xmlns:p14="http://schemas.microsoft.com/office/powerpoint/2010/main" val="34868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My current work</a:t>
            </a:r>
          </a:p>
        </p:txBody>
      </p:sp>
    </p:spTree>
    <p:extLst>
      <p:ext uri="{BB962C8B-B14F-4D97-AF65-F5344CB8AC3E}">
        <p14:creationId xmlns:p14="http://schemas.microsoft.com/office/powerpoint/2010/main" val="18116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8872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B4B4B4"/>
      </a:dk1>
      <a:lt1>
        <a:sysClr val="window" lastClr="1F1F1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B4B4B4"/>
      </a:dk1>
      <a:lt1>
        <a:sysClr val="window" lastClr="1F1F1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B4B4B4"/>
      </a:dk1>
      <a:lt1>
        <a:sysClr val="window" lastClr="1F1F1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318</TotalTime>
  <Words>961</Words>
  <Application>Microsoft Office PowerPoint</Application>
  <PresentationFormat>Widescreen</PresentationFormat>
  <Paragraphs>167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SimHei</vt:lpstr>
      <vt:lpstr>Arial</vt:lpstr>
      <vt:lpstr>Calibri</vt:lpstr>
      <vt:lpstr>Segoe UI</vt:lpstr>
      <vt:lpstr>Segoe UI Light</vt:lpstr>
      <vt:lpstr>Segoe UI Light (Headings)</vt:lpstr>
      <vt:lpstr>Segoe UI Semibold</vt:lpstr>
      <vt:lpstr>Times New Roman</vt:lpstr>
      <vt:lpstr>WelcomeDoc</vt:lpstr>
      <vt:lpstr>Material Classification</vt:lpstr>
      <vt:lpstr>Contents</vt:lpstr>
      <vt:lpstr>Introduction</vt:lpstr>
      <vt:lpstr>Introduction</vt:lpstr>
      <vt:lpstr>Introduction</vt:lpstr>
      <vt:lpstr>Related Works - CVPR Milestone</vt:lpstr>
      <vt:lpstr>Datasets</vt:lpstr>
      <vt:lpstr>My current work</vt:lpstr>
      <vt:lpstr>What’s next?</vt:lpstr>
      <vt:lpstr>Setting up Morph</vt:lpstr>
      <vt:lpstr>Working together in real time</vt:lpstr>
      <vt:lpstr>You’re an expert with Tell Me</vt:lpstr>
      <vt:lpstr>Explore without leaving your slides</vt:lpstr>
      <vt:lpstr>References</vt:lpstr>
      <vt:lpstr>More questions about this task?</vt:lpstr>
      <vt:lpstr>Thank you for watching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Anh. Trương Phúc (2)</dc:creator>
  <cp:keywords/>
  <cp:lastModifiedBy>Trương Phúc Anh</cp:lastModifiedBy>
  <cp:revision>49</cp:revision>
  <dcterms:created xsi:type="dcterms:W3CDTF">2018-01-17T03:35:27Z</dcterms:created>
  <dcterms:modified xsi:type="dcterms:W3CDTF">2018-01-21T16:12:24Z</dcterms:modified>
  <cp:version/>
</cp:coreProperties>
</file>