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71" r:id="rId4"/>
    <p:sldId id="283" r:id="rId5"/>
    <p:sldId id="284" r:id="rId6"/>
    <p:sldId id="281" r:id="rId7"/>
    <p:sldId id="287" r:id="rId8"/>
    <p:sldId id="288" r:id="rId9"/>
    <p:sldId id="291" r:id="rId10"/>
    <p:sldId id="297" r:id="rId11"/>
    <p:sldId id="298" r:id="rId12"/>
    <p:sldId id="300" r:id="rId13"/>
    <p:sldId id="301" r:id="rId14"/>
    <p:sldId id="302" r:id="rId15"/>
    <p:sldId id="303" r:id="rId16"/>
    <p:sldId id="292" r:id="rId17"/>
    <p:sldId id="290" r:id="rId18"/>
    <p:sldId id="28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9"/>
            <p14:sldId id="271"/>
            <p14:sldId id="283"/>
            <p14:sldId id="284"/>
            <p14:sldId id="281"/>
            <p14:sldId id="287"/>
            <p14:sldId id="288"/>
            <p14:sldId id="291"/>
            <p14:sldId id="297"/>
            <p14:sldId id="298"/>
            <p14:sldId id="300"/>
            <p14:sldId id="301"/>
            <p14:sldId id="302"/>
            <p14:sldId id="303"/>
            <p14:sldId id="292"/>
          </p14:sldIdLst>
        </p14:section>
        <p14:section name="Ending" id="{2CC34DB2-6590-42C0-AD4B-A04C6060184E}">
          <p14:sldIdLst>
            <p14:sldId id="290"/>
            <p14:sldId id="28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4" autoAdjust="0"/>
  </p:normalViewPr>
  <p:slideViewPr>
    <p:cSldViewPr snapToGrid="0">
      <p:cViewPr varScale="1">
        <p:scale>
          <a:sx n="108" d="100"/>
          <a:sy n="108" d="100"/>
        </p:scale>
        <p:origin x="66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transfer Deep Neural Networks for Computer Vision tasks, A lot of research about this task have been published with extremely accurate (almost like human)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again, we see that, DNNs and CNNs affect on the datasets. It becomes more and more challenge with lager-scale (trends in CVRP)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self-driving-cars/ada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ceweb1.rutgers.edu/vision/gts/index.html" TargetMode="External"/><Relationship Id="rId7" Type="http://schemas.openxmlformats.org/officeDocument/2006/relationships/hyperlink" Target="mailto:14520040@gm.uit.edu.vn?subject=Feedback%20from%20Material%20Classification%20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s://github.com/truongphucanh/material-classific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Material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1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 combination of deep features and handcrafted features.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ơng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Phúc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Anh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3870735" y="5546292"/>
            <a:ext cx="5859191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2. Combine features (Pre-fusion)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101">
            <a:extLst>
              <a:ext uri="{FF2B5EF4-FFF2-40B4-BE49-F238E27FC236}">
                <a16:creationId xmlns:a16="http://schemas.microsoft.com/office/drawing/2014/main" id="{90695DFD-B4DD-4FF4-AC95-6F4ABA91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90" y="1664438"/>
            <a:ext cx="6420310" cy="357951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87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2645615" y="5528536"/>
            <a:ext cx="6746960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3. </a:t>
            </a: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Combine both predictions and features (Full-fusion)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100">
            <a:extLst>
              <a:ext uri="{FF2B5EF4-FFF2-40B4-BE49-F238E27FC236}">
                <a16:creationId xmlns:a16="http://schemas.microsoft.com/office/drawing/2014/main" id="{B0533877-9991-4F73-8FA1-4FC87D73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29" y="1683151"/>
            <a:ext cx="6891337" cy="357366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2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 on GTOS &amp; FMD dataset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10">
            <a:extLst>
              <a:ext uri="{FF2B5EF4-FFF2-40B4-BE49-F238E27FC236}">
                <a16:creationId xmlns:a16="http://schemas.microsoft.com/office/drawing/2014/main" id="{C6758B0A-84BE-4CB2-BEDB-09AC6674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88" y="1352596"/>
            <a:ext cx="7666359" cy="50815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687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 on GTOS &amp; FMD dataset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11" descr="Untitled">
            <a:extLst>
              <a:ext uri="{FF2B5EF4-FFF2-40B4-BE49-F238E27FC236}">
                <a16:creationId xmlns:a16="http://schemas.microsoft.com/office/drawing/2014/main" id="{4D39B1C0-AD86-4ECF-B390-5CD08C0D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39" y="1400800"/>
            <a:ext cx="7680283" cy="507934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47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 on GTOS &amp; FMD dataset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209">
            <a:extLst>
              <a:ext uri="{FF2B5EF4-FFF2-40B4-BE49-F238E27FC236}">
                <a16:creationId xmlns:a16="http://schemas.microsoft.com/office/drawing/2014/main" id="{3B4A12F4-E78D-42C8-947B-35310AA9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61" y="1354288"/>
            <a:ext cx="7612639" cy="513425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503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 on GTOS &amp; FMD dataset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08" descr="confusion_matrix">
            <a:extLst>
              <a:ext uri="{FF2B5EF4-FFF2-40B4-BE49-F238E27FC236}">
                <a16:creationId xmlns:a16="http://schemas.microsoft.com/office/drawing/2014/main" id="{B1FD0D51-5EC0-4ADE-8EA9-30C692BF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54" y="1343230"/>
            <a:ext cx="4982405" cy="420531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4076847" y="5803638"/>
            <a:ext cx="3439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</a:t>
            </a:r>
            <a:r>
              <a:rPr lang="en-US" sz="1400" b="1" dirty="0" smtClean="0">
                <a:solidFill>
                  <a:srgbClr val="131413"/>
                </a:solidFill>
                <a:latin typeface="+mj-lt"/>
              </a:rPr>
              <a:t>1. Confusion matrix on GTOS dataset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99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Extendable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5"/>
            <a:ext cx="4321705" cy="1143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limited for features we choose to combine, but need to choose the “suitable” one for each dataset.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in other classification problems.</a:t>
            </a:r>
            <a:endParaRPr lang="en-US" sz="11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541610" y="3852909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4424812"/>
            <a:ext cx="4321705" cy="1143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features – more computations.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Wrong features – bad result.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3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21207" y="1531072"/>
            <a:ext cx="10782896" cy="491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Corbett-Davies, Sam.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"Real-World Material Recognition for Scene Understanding."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[2] NVIDIA,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DRIVER ASSISTANCE SYSTEMS.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[Online]. Available: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https://www.nvidia.com/en-us/self-driving-cars/adas/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[3] M. W.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Spong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S. Hutchinson, and M.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Vidyasagar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Robot modeling and control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Wiley New York, 2006, vol. 3.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[4] J.-H. Kim, E. T. Matson, H. Myung, and P. Xu,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Intelligence Technology and Applications 2012: An Edition of the Presented Papers from the 1</a:t>
            </a:r>
            <a:r>
              <a:rPr lang="en-US" sz="1400" i="1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International Conference on Robot Intelligence Technology and Applications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Springer Science &amp; Business Media, 2013, vol. 208.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[5]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Jia, et al.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"Differential angular imaging for material recognition."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preprint arXiv:1612.02372 (2016).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66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this task?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more detail please email me at </a:t>
            </a:r>
            <a:r>
              <a:rPr lang="en-US" sz="2000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14520040@gm.uit.edu.vn.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Look for more information about the data set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Interested in my work, you can find it here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3744357"/>
            <a:ext cx="661940" cy="661940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4406297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the PowerPoint team blog. Select the image to visit the PowerPoint team blog ">
            <a:hlinkClick r:id="rId7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5068237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Computer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2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66620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706399"/>
            <a:ext cx="4585731" cy="3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40669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446884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 works.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21061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238776"/>
            <a:ext cx="4504252" cy="38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Datasets.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395598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3996181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Small circle with number 4 inside  indicating step 4">
            <a:extLst>
              <a:ext uri="{FF2B5EF4-FFF2-40B4-BE49-F238E27FC236}">
                <a16:creationId xmlns:a16="http://schemas.microsoft.com/office/drawing/2014/main" id="{1E4E0359-5A2F-4879-8CFD-A1131F113532}"/>
              </a:ext>
            </a:extLst>
          </p:cNvPr>
          <p:cNvGrpSpPr/>
          <p:nvPr/>
        </p:nvGrpSpPr>
        <p:grpSpPr bwMode="blackWhite">
          <a:xfrm>
            <a:off x="554425" y="4747950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>
              <a:extLst>
                <a:ext uri="{FF2B5EF4-FFF2-40B4-BE49-F238E27FC236}">
                  <a16:creationId xmlns:a16="http://schemas.microsoft.com/office/drawing/2014/main" id="{4E15B87C-0288-41BA-99AA-B575B4D8D4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4">
              <a:extLst>
                <a:ext uri="{FF2B5EF4-FFF2-40B4-BE49-F238E27FC236}">
                  <a16:creationId xmlns:a16="http://schemas.microsoft.com/office/drawing/2014/main" id="{0A642335-4AC8-4B38-935B-642EF9DCDC1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ABB8FE08-FF2A-4F7D-8024-34E7D9B1E42B}"/>
              </a:ext>
            </a:extLst>
          </p:cNvPr>
          <p:cNvSpPr txBox="1">
            <a:spLocks/>
          </p:cNvSpPr>
          <p:nvPr/>
        </p:nvSpPr>
        <p:spPr>
          <a:xfrm>
            <a:off x="1079386" y="4788143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 and Conclusion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 descr="Small circle with number 4 inside  indicating step 4">
            <a:extLst>
              <a:ext uri="{FF2B5EF4-FFF2-40B4-BE49-F238E27FC236}">
                <a16:creationId xmlns:a16="http://schemas.microsoft.com/office/drawing/2014/main" id="{16B3EE31-D121-4E83-A339-51E6C0036390}"/>
              </a:ext>
            </a:extLst>
          </p:cNvPr>
          <p:cNvGrpSpPr/>
          <p:nvPr/>
        </p:nvGrpSpPr>
        <p:grpSpPr bwMode="blackWhite">
          <a:xfrm>
            <a:off x="544662" y="5495924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3500E7CF-8F53-4BC2-ADCC-12145E19E3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4">
              <a:extLst>
                <a:ext uri="{FF2B5EF4-FFF2-40B4-BE49-F238E27FC236}">
                  <a16:creationId xmlns:a16="http://schemas.microsoft.com/office/drawing/2014/main" id="{9944F7F6-6D4B-4300-8888-B9CC72E3D34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9E2CFFD3-B21F-4FBA-A42D-B69F80D438D4}"/>
              </a:ext>
            </a:extLst>
          </p:cNvPr>
          <p:cNvSpPr txBox="1">
            <a:spLocks/>
          </p:cNvSpPr>
          <p:nvPr/>
        </p:nvSpPr>
        <p:spPr>
          <a:xfrm>
            <a:off x="1069623" y="5536117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C3F47-3A02-4F20-B647-43AA3DAC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4" y="1830420"/>
            <a:ext cx="5876119" cy="297157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9A0A751-FA03-44FE-B2D3-CE7D1EE38EF6}"/>
              </a:ext>
            </a:extLst>
          </p:cNvPr>
          <p:cNvSpPr/>
          <p:nvPr/>
        </p:nvSpPr>
        <p:spPr>
          <a:xfrm>
            <a:off x="5783555" y="4963113"/>
            <a:ext cx="506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While the main object in both scenes can be considered</a:t>
            </a:r>
          </a:p>
          <a:p>
            <a:r>
              <a:rPr lang="en-US" sz="1400" dirty="0">
                <a:solidFill>
                  <a:srgbClr val="131413"/>
                </a:solidFill>
                <a:latin typeface="+mj-lt"/>
              </a:rPr>
              <a:t>as ”stone” it is obvious that their material is different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main goal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the detail of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information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an image.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simple words, given an image I, the computer need to find out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material its surface is made of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(such as metal, plastic, stone, brick, glass, wood, etc.).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higher level, the computer even need to know exactly what material class for every single pixel in the image.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78B5-EB5D-4AF8-8D2F-4DCBE19A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6" y="1524708"/>
            <a:ext cx="5516547" cy="1999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EC0D-3062-4240-BD7D-08A5A362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5" y="3523893"/>
            <a:ext cx="5516547" cy="192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72B8-D961-44DB-9E21-79D19083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793" y="5451870"/>
            <a:ext cx="4172025" cy="10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Material of surfaces contribute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valuable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computer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and interact with the world (just like human).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It is one of significant keys for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scene understanding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Computer Vision [1].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Being used in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variety of applications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real world such as Advanced Driver-Assistance Systems [2], Robotic Manipulation [3], Robotic Navigation [4],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BB363-4633-453D-8C88-C1850B2F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1723491"/>
            <a:ext cx="2771429" cy="18952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2BD142-F53C-4422-86F2-4479E83EBB02}"/>
              </a:ext>
            </a:extLst>
          </p:cNvPr>
          <p:cNvSpPr/>
          <p:nvPr/>
        </p:nvSpPr>
        <p:spPr>
          <a:xfrm>
            <a:off x="5923722" y="3732655"/>
            <a:ext cx="5004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egoe UI Light (Headings)"/>
              </a:rPr>
              <a:t>Figure 1. </a:t>
            </a:r>
            <a:r>
              <a:rPr lang="en-US" sz="1400" dirty="0">
                <a:solidFill>
                  <a:srgbClr val="131413"/>
                </a:solidFill>
              </a:rPr>
              <a:t>Bottles with similar shape are made are made of different materials which decides its physical properties and could be extremely useful information in various situation.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19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Surface texture, geometry variants.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Similar texture patterns, shape with different materials.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Lighting conditions.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Clutter.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Combining them.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DC102-309F-4639-A05E-40C5DA7F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52" y="1524708"/>
            <a:ext cx="4963218" cy="1562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7109845" y="3215821"/>
            <a:ext cx="292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texture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5E41-E1F2-46AB-861A-8856107B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0" y="3652393"/>
            <a:ext cx="4639322" cy="1648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2E680A-4623-4EB7-BE35-91200536E075}"/>
              </a:ext>
            </a:extLst>
          </p:cNvPr>
          <p:cNvSpPr/>
          <p:nvPr/>
        </p:nvSpPr>
        <p:spPr>
          <a:xfrm>
            <a:off x="6954353" y="5367129"/>
            <a:ext cx="308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2.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Samples from Open-Surfaces</a:t>
            </a:r>
          </a:p>
        </p:txBody>
      </p:sp>
    </p:spTree>
    <p:extLst>
      <p:ext uri="{BB962C8B-B14F-4D97-AF65-F5344CB8AC3E}">
        <p14:creationId xmlns:p14="http://schemas.microsoft.com/office/powerpoint/2010/main" val="125198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Related Works - CVPR Milestone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E539B-1E36-413B-A206-4D91122A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556592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600F5-9DB8-4925-82D7-7A054F1F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7340"/>
              </p:ext>
            </p:extLst>
          </p:nvPr>
        </p:nvGraphicFramePr>
        <p:xfrm>
          <a:off x="971824" y="1514179"/>
          <a:ext cx="10345536" cy="4109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6663">
                  <a:extLst>
                    <a:ext uri="{9D8B030D-6E8A-4147-A177-3AD203B41FA5}">
                      <a16:colId xmlns:a16="http://schemas.microsoft.com/office/drawing/2014/main" val="351191338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53778507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76853224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85202565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687889626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940712187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169701397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395315361"/>
                    </a:ext>
                  </a:extLst>
                </a:gridCol>
                <a:gridCol w="742125">
                  <a:extLst>
                    <a:ext uri="{9D8B030D-6E8A-4147-A177-3AD203B41FA5}">
                      <a16:colId xmlns:a16="http://schemas.microsoft.com/office/drawing/2014/main" val="808488028"/>
                    </a:ext>
                  </a:extLst>
                </a:gridCol>
              </a:tblGrid>
              <a:tr h="20416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 scene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Scene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Camera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18795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dirty="0" err="1"/>
                        <a:t>CUReT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918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KTH-TIPS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3555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UBO2014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0449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Reflectance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53027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4D Light-field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2533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6212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17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2692400" y="5757106"/>
            <a:ext cx="719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Some publicly available BRDF material datasets [5]. Note that the 4D Light-field dataset is captured by the </a:t>
            </a:r>
            <a:r>
              <a:rPr lang="en-US" sz="1400" dirty="0" err="1"/>
              <a:t>Lytro</a:t>
            </a:r>
            <a:r>
              <a:rPr lang="en-US" sz="1400" dirty="0"/>
              <a:t> </a:t>
            </a:r>
            <a:r>
              <a:rPr lang="en-US" sz="1400" dirty="0" err="1"/>
              <a:t>Illum</a:t>
            </a:r>
            <a:r>
              <a:rPr lang="en-US" sz="1400" dirty="0"/>
              <a:t> light field camera.</a:t>
            </a:r>
          </a:p>
        </p:txBody>
      </p:sp>
    </p:spTree>
    <p:extLst>
      <p:ext uri="{BB962C8B-B14F-4D97-AF65-F5344CB8AC3E}">
        <p14:creationId xmlns:p14="http://schemas.microsoft.com/office/powerpoint/2010/main" val="348689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method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375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RGB image-based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feature from the original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image, geometry and texture information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handcrafted local features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Solved problem: </a:t>
            </a:r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surface texture, geometry variants.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methods using 3D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(with deep information) or </a:t>
            </a:r>
            <a:r>
              <a:rPr lang="en-US" dirty="0"/>
              <a:t>physical parameters like elasticity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using 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Frequency 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Depth Dependent Time-of-Flight Distortion (CVPR 2017)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Geometry-Informed Material 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Recognition (CVPR 2016)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Reflectance Hashing for Material </a:t>
            </a:r>
            <a:r>
              <a:rPr lang="en-US" dirty="0" smtClean="0"/>
              <a:t>Recognition (CVPR 2015)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DC102-309F-4639-A05E-40C5DA7F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52" y="1524708"/>
            <a:ext cx="4963218" cy="1562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6044668" y="3215821"/>
            <a:ext cx="4502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</a:t>
            </a:r>
            <a:r>
              <a:rPr lang="en-US" sz="1400" dirty="0" smtClean="0">
                <a:solidFill>
                  <a:srgbClr val="131413"/>
                </a:solidFill>
                <a:latin typeface="+mj-lt"/>
              </a:rPr>
              <a:t>texture and different shapes</a:t>
            </a:r>
            <a:endParaRPr lang="en-US" sz="1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6044668" y="5802135"/>
            <a:ext cx="4502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</a:t>
            </a:r>
            <a:r>
              <a:rPr lang="en-US" sz="1400" b="1" dirty="0" smtClean="0">
                <a:solidFill>
                  <a:srgbClr val="131413"/>
                </a:solidFill>
                <a:latin typeface="+mj-lt"/>
              </a:rPr>
              <a:t>2.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</a:t>
            </a:r>
            <a:r>
              <a:rPr lang="en-US" sz="1400" dirty="0" smtClean="0">
                <a:solidFill>
                  <a:srgbClr val="131413"/>
                </a:solidFill>
                <a:latin typeface="+mj-lt"/>
              </a:rPr>
              <a:t>shape and different textures</a:t>
            </a:r>
            <a:endParaRPr lang="en-US" sz="14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DC3F47-3A02-4F20-B647-43AA3DAC4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48" y="3687838"/>
            <a:ext cx="4119625" cy="20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0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2210610" y="5504669"/>
            <a:ext cx="7687991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1. Combine predictions from different classifiers. (Post-fusion)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99">
            <a:extLst>
              <a:ext uri="{FF2B5EF4-FFF2-40B4-BE49-F238E27FC236}">
                <a16:creationId xmlns:a16="http://schemas.microsoft.com/office/drawing/2014/main" id="{F99A94F1-62FF-49C5-A7AD-22F11EDD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6" y="1703697"/>
            <a:ext cx="6331078" cy="360877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03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606</TotalTime>
  <Words>877</Words>
  <Application>Microsoft Office PowerPoint</Application>
  <PresentationFormat>Widescreen</PresentationFormat>
  <Paragraphs>165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Light (Headings)</vt:lpstr>
      <vt:lpstr>Segoe UI Semibold</vt:lpstr>
      <vt:lpstr>WelcomeDoc</vt:lpstr>
      <vt:lpstr>Material Classification</vt:lpstr>
      <vt:lpstr>Contents</vt:lpstr>
      <vt:lpstr>Introduction</vt:lpstr>
      <vt:lpstr>Introduction</vt:lpstr>
      <vt:lpstr>Introduction</vt:lpstr>
      <vt:lpstr>Related Works - CVPR Milestone</vt:lpstr>
      <vt:lpstr>Datasets</vt:lpstr>
      <vt:lpstr>Method</vt:lpstr>
      <vt:lpstr>Method</vt:lpstr>
      <vt:lpstr>Method</vt:lpstr>
      <vt:lpstr>Method</vt:lpstr>
      <vt:lpstr>Results on GTOS &amp; FMD dataset</vt:lpstr>
      <vt:lpstr>Results on GTOS &amp; FMD dataset</vt:lpstr>
      <vt:lpstr>Results on GTOS &amp; FMD dataset</vt:lpstr>
      <vt:lpstr>Results on GTOS &amp; FMD dataset</vt:lpstr>
      <vt:lpstr>Conclusion</vt:lpstr>
      <vt:lpstr>References</vt:lpstr>
      <vt:lpstr>More questions about this task?</vt:lpstr>
      <vt:lpstr>Thank you for watching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Anh. Trương Phúc (2)</dc:creator>
  <cp:keywords/>
  <cp:lastModifiedBy>Anh. Trương Phúc (2)</cp:lastModifiedBy>
  <cp:revision>148</cp:revision>
  <dcterms:created xsi:type="dcterms:W3CDTF">2018-01-17T03:35:27Z</dcterms:created>
  <dcterms:modified xsi:type="dcterms:W3CDTF">2018-04-09T11:01:20Z</dcterms:modified>
  <cp:version/>
</cp:coreProperties>
</file>