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sldIdLst>
    <p:sldId id="257" r:id="rId6"/>
  </p:sldIdLst>
  <p:sldSz cx="30238700" cy="42803763"/>
  <p:notesSz cx="9931400" cy="1435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8">
          <p15:clr>
            <a:srgbClr val="A4A3A4"/>
          </p15:clr>
        </p15:guide>
        <p15:guide id="2" pos="9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31"/>
    <a:srgbClr val="F2F2F2"/>
    <a:srgbClr val="2865B0"/>
    <a:srgbClr val="3C74BA"/>
    <a:srgbClr val="124B8E"/>
    <a:srgbClr val="002D5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190" autoAdjust="0"/>
    <p:restoredTop sz="90929" autoAdjust="0"/>
  </p:normalViewPr>
  <p:slideViewPr>
    <p:cSldViewPr>
      <p:cViewPr>
        <p:scale>
          <a:sx n="25" d="100"/>
          <a:sy n="25" d="100"/>
        </p:scale>
        <p:origin x="282" y="-1314"/>
      </p:cViewPr>
      <p:guideLst>
        <p:guide orient="horz" pos="13488"/>
        <p:guide pos="9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F08A-3CDD-4BFD-8917-C6B613514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8538" y="12365038"/>
            <a:ext cx="12774612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550" y="12365038"/>
            <a:ext cx="12774613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E3D5F-0115-4148-AD77-1E3E4779A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3837708"/>
            <a:ext cx="27216100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11686313"/>
            <a:ext cx="1336198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300" y="15686841"/>
            <a:ext cx="13361988" cy="22549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650" y="11686313"/>
            <a:ext cx="13366750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650" y="15686841"/>
            <a:ext cx="13366750" cy="22549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02DAD-1812-4F41-87A2-511ED3FEB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050169-AE2D-4E3D-9C35-CFA0C0191E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6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4971141"/>
            <a:ext cx="9948863" cy="3985533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113" y="5042579"/>
            <a:ext cx="16905287" cy="33193946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300" y="8956675"/>
            <a:ext cx="9948863" cy="29279850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90C5F-A907-46B1-BED0-BFEC5A56F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725" y="29962475"/>
            <a:ext cx="18141950" cy="35369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725" y="4399637"/>
            <a:ext cx="18141950" cy="25107226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725" y="33499425"/>
            <a:ext cx="18141950" cy="5024438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AB69-AEBA-470C-A43F-17C07A0AC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3805238"/>
            <a:ext cx="25701625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378" tIns="208689" rIns="417378" bIns="208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8538" y="12365038"/>
            <a:ext cx="25701625" cy="256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68538" y="38998525"/>
            <a:ext cx="62992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1450" y="38998525"/>
            <a:ext cx="95758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0963" y="38998525"/>
            <a:ext cx="62992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r"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34BCED6-C307-43BA-A13C-B28E22DE7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0_Print_Poster_template_header_portrait copy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63"/>
            <a:ext cx="30238700" cy="53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5" r:id="rId4"/>
    <p:sldLayoutId id="2147483683" r:id="rId5"/>
    <p:sldLayoutId id="2147483684" r:id="rId6"/>
  </p:sldLayoutIdLst>
  <p:txStyles>
    <p:titleStyle>
      <a:lvl1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2pPr>
      <a:lvl3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3pPr>
      <a:lvl4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4pPr>
      <a:lvl5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6pPr>
      <a:lvl7pPr marL="9144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7pPr>
      <a:lvl8pPr marL="13716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8pPr>
      <a:lvl9pPr marL="18288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9pPr>
    </p:titleStyle>
    <p:bodyStyle>
      <a:lvl1pPr marL="1565275" indent="-1565275" algn="l" defTabSz="4173538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390900" indent="-1303338" algn="l" defTabSz="4173538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216525" indent="-1042988" algn="l" defTabSz="4173538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7304088" indent="-1042988" algn="l" defTabSz="4173538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9391650" indent="-1044575" algn="l" defTabSz="4173538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98488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60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32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04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143000" y="7000082"/>
            <a:ext cx="27813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GB" altLang="en-US" sz="4000" dirty="0">
                <a:solidFill>
                  <a:srgbClr val="002D55"/>
                </a:solidFill>
                <a:latin typeface="Corisande Light" pitchFamily="2" charset="0"/>
              </a:rPr>
              <a:t>Anh-Truong Phuc, Tien-Dung Mai,  </a:t>
            </a:r>
            <a:r>
              <a:rPr lang="en-GB" altLang="en-US" sz="4000" dirty="0" err="1">
                <a:solidFill>
                  <a:srgbClr val="002D55"/>
                </a:solidFill>
                <a:latin typeface="Corisande Light" pitchFamily="2" charset="0"/>
              </a:rPr>
              <a:t>Duy-Dinh</a:t>
            </a:r>
            <a:r>
              <a:rPr lang="en-GB" altLang="en-US" sz="4000" dirty="0">
                <a:solidFill>
                  <a:srgbClr val="002D55"/>
                </a:solidFill>
                <a:latin typeface="Corisande Light" pitchFamily="2" charset="0"/>
              </a:rPr>
              <a:t> Le</a:t>
            </a:r>
          </a:p>
          <a:p>
            <a:pPr algn="ctr"/>
            <a:r>
              <a:rPr lang="en-GB" altLang="en-US" sz="4000" dirty="0">
                <a:solidFill>
                  <a:srgbClr val="002D55"/>
                </a:solidFill>
                <a:latin typeface="Corisande Light" pitchFamily="2" charset="0"/>
              </a:rPr>
              <a:t>University of Information Technology</a:t>
            </a:r>
            <a:endParaRPr lang="en-US" altLang="en-US" sz="4000" dirty="0">
              <a:solidFill>
                <a:srgbClr val="002D55"/>
              </a:solidFill>
              <a:latin typeface="Corisande Light" pitchFamily="2" charset="0"/>
            </a:endParaRPr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9507200" y="3939540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en-US"/>
          </a:p>
        </p:txBody>
      </p:sp>
      <p:graphicFrame>
        <p:nvGraphicFramePr>
          <p:cNvPr id="4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19729"/>
              </p:ext>
            </p:extLst>
          </p:nvPr>
        </p:nvGraphicFramePr>
        <p:xfrm>
          <a:off x="736600" y="37250227"/>
          <a:ext cx="3616325" cy="2057400"/>
        </p:xfrm>
        <a:graphic>
          <a:graphicData uri="http://schemas.openxmlformats.org/drawingml/2006/table">
            <a:tbl>
              <a:tblPr/>
              <a:tblGrid>
                <a:gridCol w="361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917950" y="5247481"/>
            <a:ext cx="220027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sz="6000" b="1" dirty="0"/>
              <a:t>Deep feature and handcrafted feature - A combination for </a:t>
            </a:r>
          </a:p>
          <a:p>
            <a:pPr algn="ctr"/>
            <a:r>
              <a:rPr lang="en-US" sz="6000" b="1" dirty="0"/>
              <a:t>Material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6150" y="8481038"/>
            <a:ext cx="13961167" cy="1224418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1" name="Picture 20" descr="ieee_mb_blu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03" y="40526276"/>
            <a:ext cx="5517931" cy="1600200"/>
          </a:xfrm>
          <a:prstGeom prst="rect">
            <a:avLst/>
          </a:prstGeom>
        </p:spPr>
      </p:pic>
      <p:pic>
        <p:nvPicPr>
          <p:cNvPr id="22" name="Picture 21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2550" y="40375681"/>
            <a:ext cx="2895600" cy="2244090"/>
          </a:xfrm>
          <a:prstGeom prst="rect">
            <a:avLst/>
          </a:prstGeom>
        </p:spPr>
      </p:pic>
      <p:sp>
        <p:nvSpPr>
          <p:cNvPr id="1042" name="Text Box 37">
            <a:extLst>
              <a:ext uri="{FF2B5EF4-FFF2-40B4-BE49-F238E27FC236}">
                <a16:creationId xmlns:a16="http://schemas.microsoft.com/office/drawing/2014/main" id="{81E063F3-6AD1-4F25-8CA5-2A4E18CA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307" y="9438481"/>
            <a:ext cx="13823950" cy="130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What is it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Answer the question “Which material is this object made of?”.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3" name="Text Box 38">
            <a:extLst>
              <a:ext uri="{FF2B5EF4-FFF2-40B4-BE49-F238E27FC236}">
                <a16:creationId xmlns:a16="http://schemas.microsoft.com/office/drawing/2014/main" id="{8F509AAD-9517-48D0-9DED-0E1065952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142" y="12410281"/>
            <a:ext cx="13712408" cy="202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Why do we need it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Material is a valuable information for computer to understand and interact with the world.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63" name="Picture 39">
            <a:extLst>
              <a:ext uri="{FF2B5EF4-FFF2-40B4-BE49-F238E27FC236}">
                <a16:creationId xmlns:a16="http://schemas.microsoft.com/office/drawing/2014/main" id="{CAFDBB4B-B1B4-4BF5-929F-19563E919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904" y="10627430"/>
            <a:ext cx="1399262" cy="139343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E0E5E22D-014C-4F6F-9317-CE121AD4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578" y="10623669"/>
            <a:ext cx="1365819" cy="134874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44" name="AutoShape 41">
            <a:extLst>
              <a:ext uri="{FF2B5EF4-FFF2-40B4-BE49-F238E27FC236}">
                <a16:creationId xmlns:a16="http://schemas.microsoft.com/office/drawing/2014/main" id="{B6A553DD-7C6A-402E-9251-7D0D716D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920" y="10940302"/>
            <a:ext cx="595716" cy="681321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5B9BD5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AutoShape 43">
            <a:extLst>
              <a:ext uri="{FF2B5EF4-FFF2-40B4-BE49-F238E27FC236}">
                <a16:creationId xmlns:a16="http://schemas.microsoft.com/office/drawing/2014/main" id="{4880899C-5534-4291-8A3A-06708BC7D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813" y="10991705"/>
            <a:ext cx="594870" cy="681321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5B9BD5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0" name="Picture 46" descr="bottles">
            <a:extLst>
              <a:ext uri="{FF2B5EF4-FFF2-40B4-BE49-F238E27FC236}">
                <a16:creationId xmlns:a16="http://schemas.microsoft.com/office/drawing/2014/main" id="{C6F2D435-E863-411F-B10F-590CD06CE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17" y="14244776"/>
            <a:ext cx="2392083" cy="163574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71" name="Picture 47" descr="Image result for car driving into water">
            <a:extLst>
              <a:ext uri="{FF2B5EF4-FFF2-40B4-BE49-F238E27FC236}">
                <a16:creationId xmlns:a16="http://schemas.microsoft.com/office/drawing/2014/main" id="{35A9208C-3FFF-4BD3-8915-C29FCC2F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4272140"/>
            <a:ext cx="2365254" cy="161556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51" name="Text Box 48">
            <a:extLst>
              <a:ext uri="{FF2B5EF4-FFF2-40B4-BE49-F238E27FC236}">
                <a16:creationId xmlns:a16="http://schemas.microsoft.com/office/drawing/2014/main" id="{1F76C4CF-4038-418E-965C-8301C0E68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925" y="14346975"/>
            <a:ext cx="3576578" cy="18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Which bottle should we use to store hot water?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2" name="Text Box 49">
            <a:extLst>
              <a:ext uri="{FF2B5EF4-FFF2-40B4-BE49-F238E27FC236}">
                <a16:creationId xmlns:a16="http://schemas.microsoft.com/office/drawing/2014/main" id="{45AFC8EB-BB1D-4C7D-9ACC-C69A3175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811" y="14305044"/>
            <a:ext cx="3481241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Auto-car: “Sorry. I don’t know it is water”.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5" name="Text Box 50">
            <a:extLst>
              <a:ext uri="{FF2B5EF4-FFF2-40B4-BE49-F238E27FC236}">
                <a16:creationId xmlns:a16="http://schemas.microsoft.com/office/drawing/2014/main" id="{36346FD9-DBF6-43B1-B270-22BEFC292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756" y="16372681"/>
            <a:ext cx="13314065" cy="17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Only one single image for guessing material - really challenge.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Event for human!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75" name="Picture 51">
            <a:extLst>
              <a:ext uri="{FF2B5EF4-FFF2-40B4-BE49-F238E27FC236}">
                <a16:creationId xmlns:a16="http://schemas.microsoft.com/office/drawing/2014/main" id="{EFF384C0-6098-4406-A8CD-00BDE74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20" y="17811456"/>
            <a:ext cx="5092878" cy="160195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359AB323-DA13-42B4-A88B-AA70E672C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76" y="17699114"/>
            <a:ext cx="4730217" cy="160195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4" name="Text Box 53">
            <a:extLst>
              <a:ext uri="{FF2B5EF4-FFF2-40B4-BE49-F238E27FC236}">
                <a16:creationId xmlns:a16="http://schemas.microsoft.com/office/drawing/2014/main" id="{F72ACA83-5B12-407B-8881-0BB15703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039" y="19619331"/>
            <a:ext cx="6645275" cy="130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Cool! Look similar texture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it is not too hard.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0D3FADF-1487-4DD7-B20A-FB94FD409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262" y="19627482"/>
            <a:ext cx="6643688" cy="102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Now. Can use guess which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material are they?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0B4BE0-9737-4778-A6E8-D6309404A088}"/>
              </a:ext>
            </a:extLst>
          </p:cNvPr>
          <p:cNvSpPr txBox="1"/>
          <p:nvPr/>
        </p:nvSpPr>
        <p:spPr>
          <a:xfrm>
            <a:off x="946150" y="20868481"/>
            <a:ext cx="13961167" cy="193548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6" name="Rectangle 36">
            <a:extLst>
              <a:ext uri="{FF2B5EF4-FFF2-40B4-BE49-F238E27FC236}">
                <a16:creationId xmlns:a16="http://schemas.microsoft.com/office/drawing/2014/main" id="{8426F5A1-88D9-4F62-A200-9F255286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20900079"/>
            <a:ext cx="13929417" cy="905108"/>
          </a:xfrm>
          <a:prstGeom prst="rect">
            <a:avLst/>
          </a:prstGeom>
          <a:solidFill>
            <a:srgbClr val="2865B0"/>
          </a:solidFill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Main idea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F3D3A8BB-F903-486A-97B6-719A815D0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756" y="21902038"/>
            <a:ext cx="6443747" cy="84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Sometime, human is right ...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80" name="Picture 56">
            <a:extLst>
              <a:ext uri="{FF2B5EF4-FFF2-40B4-BE49-F238E27FC236}">
                <a16:creationId xmlns:a16="http://schemas.microsoft.com/office/drawing/2014/main" id="{87106428-C79E-4B26-BB9C-03D7EB46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09" y="23741762"/>
            <a:ext cx="1276277" cy="61308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81" name="Picture 57" descr="icons8-boy-96">
            <a:extLst>
              <a:ext uri="{FF2B5EF4-FFF2-40B4-BE49-F238E27FC236}">
                <a16:creationId xmlns:a16="http://schemas.microsoft.com/office/drawing/2014/main" id="{A19B864A-4066-453E-9E72-F2019E5A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22" y="22727831"/>
            <a:ext cx="13620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82" name="Picture 58" descr="icons8-computer-96">
            <a:extLst>
              <a:ext uri="{FF2B5EF4-FFF2-40B4-BE49-F238E27FC236}">
                <a16:creationId xmlns:a16="http://schemas.microsoft.com/office/drawing/2014/main" id="{515971A9-D68D-471D-8D98-EDD1FDC96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24035449"/>
            <a:ext cx="147955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68" name="AutoShape 59">
            <a:extLst>
              <a:ext uri="{FF2B5EF4-FFF2-40B4-BE49-F238E27FC236}">
                <a16:creationId xmlns:a16="http://schemas.microsoft.com/office/drawing/2014/main" id="{8FD70164-3504-4C81-9476-8A05B675239C}"/>
              </a:ext>
            </a:extLst>
          </p:cNvPr>
          <p:cNvSpPr>
            <a:spLocks noChangeArrowheads="1"/>
          </p:cNvSpPr>
          <p:nvPr/>
        </p:nvSpPr>
        <p:spPr bwMode="auto">
          <a:xfrm rot="1690155">
            <a:off x="2911482" y="24134281"/>
            <a:ext cx="778489" cy="772745"/>
          </a:xfrm>
          <a:prstGeom prst="rightArrow">
            <a:avLst>
              <a:gd name="adj1" fmla="val 50000"/>
              <a:gd name="adj2" fmla="val 47241"/>
            </a:avLst>
          </a:prstGeom>
          <a:solidFill>
            <a:srgbClr val="A6A6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0800" dir="5400000" algn="tl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AutoShape 60">
            <a:extLst>
              <a:ext uri="{FF2B5EF4-FFF2-40B4-BE49-F238E27FC236}">
                <a16:creationId xmlns:a16="http://schemas.microsoft.com/office/drawing/2014/main" id="{FF32BC53-0B34-4C64-B4EF-71A24D9C7654}"/>
              </a:ext>
            </a:extLst>
          </p:cNvPr>
          <p:cNvSpPr>
            <a:spLocks noChangeArrowheads="1"/>
          </p:cNvSpPr>
          <p:nvPr/>
        </p:nvSpPr>
        <p:spPr bwMode="auto">
          <a:xfrm rot="-910421">
            <a:off x="2940447" y="23205425"/>
            <a:ext cx="820020" cy="790950"/>
          </a:xfrm>
          <a:prstGeom prst="rightArrow">
            <a:avLst>
              <a:gd name="adj1" fmla="val 50000"/>
              <a:gd name="adj2" fmla="val 47297"/>
            </a:avLst>
          </a:prstGeom>
          <a:solidFill>
            <a:srgbClr val="A6A6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0800" dir="5400000" algn="tl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 Box 61">
            <a:extLst>
              <a:ext uri="{FF2B5EF4-FFF2-40B4-BE49-F238E27FC236}">
                <a16:creationId xmlns:a16="http://schemas.microsoft.com/office/drawing/2014/main" id="{E74C8934-1BB1-43F1-B58F-19B047E1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637" y="22646275"/>
            <a:ext cx="5319457" cy="140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“Easy! Look at its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shape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must be a shoe.”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E116FBF8-132B-40FD-9C51-D692B77F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770" y="24259243"/>
            <a:ext cx="2215720" cy="865105"/>
          </a:xfrm>
          <a:prstGeom prst="rect">
            <a:avLst/>
          </a:prstGeom>
          <a:solidFill>
            <a:srgbClr val="F2F2F2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features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 Box 63">
            <a:extLst>
              <a:ext uri="{FF2B5EF4-FFF2-40B4-BE49-F238E27FC236}">
                <a16:creationId xmlns:a16="http://schemas.microsoft.com/office/drawing/2014/main" id="{721A7B4D-489A-46EF-897B-0A8A89A85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637" y="25111901"/>
            <a:ext cx="3699967" cy="71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“Similar with …”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124FB0A9-9438-4FAD-A798-CE94B2149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712" y="23833636"/>
            <a:ext cx="2884487" cy="904875"/>
          </a:xfrm>
          <a:prstGeom prst="rect">
            <a:avLst/>
          </a:prstGeom>
          <a:solidFill>
            <a:srgbClr val="F2F2F2"/>
          </a:solidFill>
          <a:ln w="38100" algn="ctr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Fabric 49%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84D6FB58-67AB-425E-9210-EB13ED21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6510" y="24857820"/>
            <a:ext cx="2884487" cy="9048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Plastic 51%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90" name="Picture 66">
            <a:extLst>
              <a:ext uri="{FF2B5EF4-FFF2-40B4-BE49-F238E27FC236}">
                <a16:creationId xmlns:a16="http://schemas.microsoft.com/office/drawing/2014/main" id="{D8286BAC-E864-4826-A36A-3ACA876A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20" y="24936060"/>
            <a:ext cx="1118254" cy="694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91" name="Picture 67">
            <a:extLst>
              <a:ext uri="{FF2B5EF4-FFF2-40B4-BE49-F238E27FC236}">
                <a16:creationId xmlns:a16="http://schemas.microsoft.com/office/drawing/2014/main" id="{45E8E012-5966-498B-8FBC-E4825282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096" y="24086295"/>
            <a:ext cx="1198578" cy="435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77" name="Rectangle 68">
            <a:extLst>
              <a:ext uri="{FF2B5EF4-FFF2-40B4-BE49-F238E27FC236}">
                <a16:creationId xmlns:a16="http://schemas.microsoft.com/office/drawing/2014/main" id="{5D038BE9-0597-48C7-80F1-FC7C96D7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9254" y="22733819"/>
            <a:ext cx="2883312" cy="9048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Fabric 90%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93" name="Picture 69" descr="tick">
            <a:extLst>
              <a:ext uri="{FF2B5EF4-FFF2-40B4-BE49-F238E27FC236}">
                <a16:creationId xmlns:a16="http://schemas.microsoft.com/office/drawing/2014/main" id="{0241DB6C-451B-47DB-B205-81E43459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912" y="22824634"/>
            <a:ext cx="654638" cy="65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94" name="Picture 70" descr="x-mark-red-hi">
            <a:extLst>
              <a:ext uri="{FF2B5EF4-FFF2-40B4-BE49-F238E27FC236}">
                <a16:creationId xmlns:a16="http://schemas.microsoft.com/office/drawing/2014/main" id="{1886B443-5956-4B40-A585-4FC93E1D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836" y="25126386"/>
            <a:ext cx="564487" cy="70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95" name="Picture 71" descr="idea">
            <a:extLst>
              <a:ext uri="{FF2B5EF4-FFF2-40B4-BE49-F238E27FC236}">
                <a16:creationId xmlns:a16="http://schemas.microsoft.com/office/drawing/2014/main" id="{D93CC2C0-5DDE-441E-8DB4-B172CFAF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68" y="22486095"/>
            <a:ext cx="665858" cy="66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96" name="Picture 72" descr="Image result for processing icon png">
            <a:extLst>
              <a:ext uri="{FF2B5EF4-FFF2-40B4-BE49-F238E27FC236}">
                <a16:creationId xmlns:a16="http://schemas.microsoft.com/office/drawing/2014/main" id="{64572A15-C669-4B6C-A032-5AA74986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66" y="24313327"/>
            <a:ext cx="668511" cy="66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097" name="AutoShape 73">
            <a:extLst>
              <a:ext uri="{FF2B5EF4-FFF2-40B4-BE49-F238E27FC236}">
                <a16:creationId xmlns:a16="http://schemas.microsoft.com/office/drawing/2014/main" id="{0049B7C4-FDE2-4829-8982-CEB76C33C5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18385" y="24648148"/>
            <a:ext cx="384175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97" name="Text Box 55">
            <a:extLst>
              <a:ext uri="{FF2B5EF4-FFF2-40B4-BE49-F238E27FC236}">
                <a16:creationId xmlns:a16="http://schemas.microsoft.com/office/drawing/2014/main" id="{20785917-02F9-45F3-8259-3AC19A9C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756" y="26419537"/>
            <a:ext cx="7028641" cy="76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Sometime, computer is right ...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9" name="Picture 57" descr="icons8-boy-96">
            <a:extLst>
              <a:ext uri="{FF2B5EF4-FFF2-40B4-BE49-F238E27FC236}">
                <a16:creationId xmlns:a16="http://schemas.microsoft.com/office/drawing/2014/main" id="{751CB4A7-379D-4647-A4E4-9B6D0E6F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22" y="27498760"/>
            <a:ext cx="13620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0" name="Picture 58" descr="icons8-computer-96">
            <a:extLst>
              <a:ext uri="{FF2B5EF4-FFF2-40B4-BE49-F238E27FC236}">
                <a16:creationId xmlns:a16="http://schemas.microsoft.com/office/drawing/2014/main" id="{2A3C8474-955E-427A-842A-90F3EA064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28806378"/>
            <a:ext cx="147955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01" name="AutoShape 59">
            <a:extLst>
              <a:ext uri="{FF2B5EF4-FFF2-40B4-BE49-F238E27FC236}">
                <a16:creationId xmlns:a16="http://schemas.microsoft.com/office/drawing/2014/main" id="{E92AB15C-5B35-40AD-ACF5-27905A500EB5}"/>
              </a:ext>
            </a:extLst>
          </p:cNvPr>
          <p:cNvSpPr>
            <a:spLocks noChangeArrowheads="1"/>
          </p:cNvSpPr>
          <p:nvPr/>
        </p:nvSpPr>
        <p:spPr bwMode="auto">
          <a:xfrm rot="1690155">
            <a:off x="2911482" y="28905210"/>
            <a:ext cx="778489" cy="772745"/>
          </a:xfrm>
          <a:prstGeom prst="rightArrow">
            <a:avLst>
              <a:gd name="adj1" fmla="val 50000"/>
              <a:gd name="adj2" fmla="val 47241"/>
            </a:avLst>
          </a:prstGeom>
          <a:solidFill>
            <a:srgbClr val="A6A6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0800" dir="5400000" algn="tl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AutoShape 60">
            <a:extLst>
              <a:ext uri="{FF2B5EF4-FFF2-40B4-BE49-F238E27FC236}">
                <a16:creationId xmlns:a16="http://schemas.microsoft.com/office/drawing/2014/main" id="{BE86834F-30BE-451F-8C5E-97CD99305590}"/>
              </a:ext>
            </a:extLst>
          </p:cNvPr>
          <p:cNvSpPr>
            <a:spLocks noChangeArrowheads="1"/>
          </p:cNvSpPr>
          <p:nvPr/>
        </p:nvSpPr>
        <p:spPr bwMode="auto">
          <a:xfrm rot="-910421">
            <a:off x="2940447" y="27976354"/>
            <a:ext cx="820020" cy="790950"/>
          </a:xfrm>
          <a:prstGeom prst="rightArrow">
            <a:avLst>
              <a:gd name="adj1" fmla="val 50000"/>
              <a:gd name="adj2" fmla="val 47297"/>
            </a:avLst>
          </a:prstGeom>
          <a:solidFill>
            <a:srgbClr val="A6A6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0800" dir="5400000" algn="tl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Text Box 61">
            <a:extLst>
              <a:ext uri="{FF2B5EF4-FFF2-40B4-BE49-F238E27FC236}">
                <a16:creationId xmlns:a16="http://schemas.microsoft.com/office/drawing/2014/main" id="{5FDE5196-B4D5-45E2-833A-496F176B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637" y="27417204"/>
            <a:ext cx="5319457" cy="140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“Easy! Look at its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shape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must be a shoe.”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62">
            <a:extLst>
              <a:ext uri="{FF2B5EF4-FFF2-40B4-BE49-F238E27FC236}">
                <a16:creationId xmlns:a16="http://schemas.microsoft.com/office/drawing/2014/main" id="{CE531A1A-51C7-4C9E-8934-F48E75326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770" y="29030172"/>
            <a:ext cx="2215720" cy="865105"/>
          </a:xfrm>
          <a:prstGeom prst="rect">
            <a:avLst/>
          </a:prstGeom>
          <a:solidFill>
            <a:srgbClr val="F2F2F2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features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63">
            <a:extLst>
              <a:ext uri="{FF2B5EF4-FFF2-40B4-BE49-F238E27FC236}">
                <a16:creationId xmlns:a16="http://schemas.microsoft.com/office/drawing/2014/main" id="{91E6C7AB-BBD4-46E6-BF91-FDE313EDE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637" y="29882830"/>
            <a:ext cx="3699967" cy="71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“Similar with …”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64">
            <a:extLst>
              <a:ext uri="{FF2B5EF4-FFF2-40B4-BE49-F238E27FC236}">
                <a16:creationId xmlns:a16="http://schemas.microsoft.com/office/drawing/2014/main" id="{DFD829A8-8F87-41A2-BECF-F31A2A192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079" y="28900667"/>
            <a:ext cx="2884487" cy="904875"/>
          </a:xfrm>
          <a:prstGeom prst="rect">
            <a:avLst/>
          </a:prstGeom>
          <a:solidFill>
            <a:srgbClr val="F2F2F2"/>
          </a:solidFill>
          <a:ln w="38100" algn="ctr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Wood 30%</a:t>
            </a:r>
          </a:p>
        </p:txBody>
      </p:sp>
      <p:sp>
        <p:nvSpPr>
          <p:cNvPr id="107" name="Rectangle 65">
            <a:extLst>
              <a:ext uri="{FF2B5EF4-FFF2-40B4-BE49-F238E27FC236}">
                <a16:creationId xmlns:a16="http://schemas.microsoft.com/office/drawing/2014/main" id="{B3F5B321-EC14-41B9-ABC1-1FD386C02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079" y="29869606"/>
            <a:ext cx="2884487" cy="9048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Painted 70%</a:t>
            </a:r>
          </a:p>
        </p:txBody>
      </p:sp>
      <p:sp>
        <p:nvSpPr>
          <p:cNvPr id="108" name="Rectangle 68">
            <a:extLst>
              <a:ext uri="{FF2B5EF4-FFF2-40B4-BE49-F238E27FC236}">
                <a16:creationId xmlns:a16="http://schemas.microsoft.com/office/drawing/2014/main" id="{11566BE7-8E9A-488F-8639-8BC2CF0E9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4055" y="26874844"/>
            <a:ext cx="2883312" cy="9048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Wood 60%</a:t>
            </a:r>
          </a:p>
        </p:txBody>
      </p:sp>
      <p:pic>
        <p:nvPicPr>
          <p:cNvPr id="109" name="Picture 69" descr="tick">
            <a:extLst>
              <a:ext uri="{FF2B5EF4-FFF2-40B4-BE49-F238E27FC236}">
                <a16:creationId xmlns:a16="http://schemas.microsoft.com/office/drawing/2014/main" id="{FB177FE0-98A2-4B22-9E6D-09BCC269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836" y="29936695"/>
            <a:ext cx="654638" cy="65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10" name="Picture 70" descr="x-mark-red-hi">
            <a:extLst>
              <a:ext uri="{FF2B5EF4-FFF2-40B4-BE49-F238E27FC236}">
                <a16:creationId xmlns:a16="http://schemas.microsoft.com/office/drawing/2014/main" id="{9A413DC6-71C8-41B5-9816-2CC80C8C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836" y="26792475"/>
            <a:ext cx="564487" cy="70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11" name="Picture 72" descr="Image result for processing icon png">
            <a:extLst>
              <a:ext uri="{FF2B5EF4-FFF2-40B4-BE49-F238E27FC236}">
                <a16:creationId xmlns:a16="http://schemas.microsoft.com/office/drawing/2014/main" id="{D5CAE9AB-EF32-49FD-953D-99AD1BBA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66" y="29084256"/>
            <a:ext cx="668511" cy="66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8" name="Picture 74">
            <a:extLst>
              <a:ext uri="{FF2B5EF4-FFF2-40B4-BE49-F238E27FC236}">
                <a16:creationId xmlns:a16="http://schemas.microsoft.com/office/drawing/2014/main" id="{2511E262-7DD8-4666-963C-58264DE03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27" y="28079406"/>
            <a:ext cx="1399262" cy="127369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3" name="Rectangle 64">
            <a:extLst>
              <a:ext uri="{FF2B5EF4-FFF2-40B4-BE49-F238E27FC236}">
                <a16:creationId xmlns:a16="http://schemas.microsoft.com/office/drawing/2014/main" id="{277AEABF-1E6E-4F63-865A-2990BBF7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063" y="27876862"/>
            <a:ext cx="2884487" cy="904875"/>
          </a:xfrm>
          <a:prstGeom prst="rect">
            <a:avLst/>
          </a:prstGeom>
          <a:solidFill>
            <a:srgbClr val="F2F2F2"/>
          </a:solidFill>
          <a:ln w="38100" algn="ctr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Painted 40%</a:t>
            </a:r>
          </a:p>
        </p:txBody>
      </p:sp>
      <p:cxnSp>
        <p:nvCxnSpPr>
          <p:cNvPr id="114" name="AutoShape 73">
            <a:extLst>
              <a:ext uri="{FF2B5EF4-FFF2-40B4-BE49-F238E27FC236}">
                <a16:creationId xmlns:a16="http://schemas.microsoft.com/office/drawing/2014/main" id="{1B0EE876-84BB-4763-BF8E-F4804C5097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65997" y="29462724"/>
            <a:ext cx="384175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5" name="AutoShape 73">
            <a:extLst>
              <a:ext uri="{FF2B5EF4-FFF2-40B4-BE49-F238E27FC236}">
                <a16:creationId xmlns:a16="http://schemas.microsoft.com/office/drawing/2014/main" id="{3E7BE51C-52BF-45D5-8130-B73E2BE49E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51705" y="29712289"/>
            <a:ext cx="1113384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7" name="AutoShape 73">
            <a:extLst>
              <a:ext uri="{FF2B5EF4-FFF2-40B4-BE49-F238E27FC236}">
                <a16:creationId xmlns:a16="http://schemas.microsoft.com/office/drawing/2014/main" id="{D14560F5-FF9B-4CAD-80C1-3186519AE2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71640" y="28125799"/>
            <a:ext cx="384175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8" name="AutoShape 73">
            <a:extLst>
              <a:ext uri="{FF2B5EF4-FFF2-40B4-BE49-F238E27FC236}">
                <a16:creationId xmlns:a16="http://schemas.microsoft.com/office/drawing/2014/main" id="{4A718038-850B-4376-B9A8-6A536CFE80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46094" y="27730512"/>
            <a:ext cx="384175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1" name="AutoShape 73">
            <a:extLst>
              <a:ext uri="{FF2B5EF4-FFF2-40B4-BE49-F238E27FC236}">
                <a16:creationId xmlns:a16="http://schemas.microsoft.com/office/drawing/2014/main" id="{BDCAA56C-FC24-4E06-98D7-53E3DC9D7B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66397" y="24835669"/>
            <a:ext cx="1113384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2" name="AutoShape 73">
            <a:extLst>
              <a:ext uri="{FF2B5EF4-FFF2-40B4-BE49-F238E27FC236}">
                <a16:creationId xmlns:a16="http://schemas.microsoft.com/office/drawing/2014/main" id="{F5720972-A2AB-4719-A444-1F06C49E78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46093" y="23190083"/>
            <a:ext cx="384175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81" name="Text Box 75">
            <a:extLst>
              <a:ext uri="{FF2B5EF4-FFF2-40B4-BE49-F238E27FC236}">
                <a16:creationId xmlns:a16="http://schemas.microsoft.com/office/drawing/2014/main" id="{C72AD35C-8F83-429D-97A9-704EEF12B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522" y="30850681"/>
            <a:ext cx="6336982" cy="94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So, why don’t we combine it?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07" name="Picture 83" descr="Image result for plus icon png">
            <a:extLst>
              <a:ext uri="{FF2B5EF4-FFF2-40B4-BE49-F238E27FC236}">
                <a16:creationId xmlns:a16="http://schemas.microsoft.com/office/drawing/2014/main" id="{7E26E4DB-EDEE-47E6-888B-2346F9AF4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863" y="32906245"/>
            <a:ext cx="1225429" cy="122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8" name="Picture 56">
            <a:extLst>
              <a:ext uri="{FF2B5EF4-FFF2-40B4-BE49-F238E27FC236}">
                <a16:creationId xmlns:a16="http://schemas.microsoft.com/office/drawing/2014/main" id="{52E4EA2D-C37C-4CB3-9C2B-A6B176A9A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82" y="33020146"/>
            <a:ext cx="1276277" cy="61308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9" name="Picture 57" descr="icons8-boy-96">
            <a:extLst>
              <a:ext uri="{FF2B5EF4-FFF2-40B4-BE49-F238E27FC236}">
                <a16:creationId xmlns:a16="http://schemas.microsoft.com/office/drawing/2014/main" id="{2C3E6DCE-CF51-4F34-BA07-674CC087F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675" y="31964612"/>
            <a:ext cx="13620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50" name="Picture 58" descr="icons8-computer-96">
            <a:extLst>
              <a:ext uri="{FF2B5EF4-FFF2-40B4-BE49-F238E27FC236}">
                <a16:creationId xmlns:a16="http://schemas.microsoft.com/office/drawing/2014/main" id="{FE057C9B-2045-408A-A4E1-8B16C5F5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33957467"/>
            <a:ext cx="147955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51" name="AutoShape 59">
            <a:extLst>
              <a:ext uri="{FF2B5EF4-FFF2-40B4-BE49-F238E27FC236}">
                <a16:creationId xmlns:a16="http://schemas.microsoft.com/office/drawing/2014/main" id="{118BDDD3-BF7F-48D2-AC76-23B8BAFD7118}"/>
              </a:ext>
            </a:extLst>
          </p:cNvPr>
          <p:cNvSpPr>
            <a:spLocks noChangeArrowheads="1"/>
          </p:cNvSpPr>
          <p:nvPr/>
        </p:nvSpPr>
        <p:spPr bwMode="auto">
          <a:xfrm rot="1690155">
            <a:off x="2946495" y="34060952"/>
            <a:ext cx="778489" cy="772745"/>
          </a:xfrm>
          <a:prstGeom prst="rightArrow">
            <a:avLst>
              <a:gd name="adj1" fmla="val 50000"/>
              <a:gd name="adj2" fmla="val 47241"/>
            </a:avLst>
          </a:prstGeom>
          <a:solidFill>
            <a:srgbClr val="A6A6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0800" dir="5400000" algn="tl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AutoShape 60">
            <a:extLst>
              <a:ext uri="{FF2B5EF4-FFF2-40B4-BE49-F238E27FC236}">
                <a16:creationId xmlns:a16="http://schemas.microsoft.com/office/drawing/2014/main" id="{D7F70CE3-19C5-4855-B287-A4B75387F1BA}"/>
              </a:ext>
            </a:extLst>
          </p:cNvPr>
          <p:cNvSpPr>
            <a:spLocks noChangeArrowheads="1"/>
          </p:cNvSpPr>
          <p:nvPr/>
        </p:nvSpPr>
        <p:spPr bwMode="auto">
          <a:xfrm rot="-910421">
            <a:off x="3064110" y="32592209"/>
            <a:ext cx="820020" cy="790950"/>
          </a:xfrm>
          <a:prstGeom prst="rightArrow">
            <a:avLst>
              <a:gd name="adj1" fmla="val 50000"/>
              <a:gd name="adj2" fmla="val 47297"/>
            </a:avLst>
          </a:prstGeom>
          <a:solidFill>
            <a:srgbClr val="A6A6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0800" dir="5400000" algn="tl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64">
            <a:extLst>
              <a:ext uri="{FF2B5EF4-FFF2-40B4-BE49-F238E27FC236}">
                <a16:creationId xmlns:a16="http://schemas.microsoft.com/office/drawing/2014/main" id="{2441B657-B951-4DDA-8168-EFF301F6F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535" y="33701267"/>
            <a:ext cx="2884487" cy="904875"/>
          </a:xfrm>
          <a:prstGeom prst="rect">
            <a:avLst/>
          </a:prstGeom>
          <a:solidFill>
            <a:srgbClr val="F2F2F2"/>
          </a:solidFill>
          <a:ln w="38100" algn="ctr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Fabric 49%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54" name="Rectangle 65">
            <a:extLst>
              <a:ext uri="{FF2B5EF4-FFF2-40B4-BE49-F238E27FC236}">
                <a16:creationId xmlns:a16="http://schemas.microsoft.com/office/drawing/2014/main" id="{C7588128-CB2C-4BEC-80A8-62C1A61B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535" y="34670206"/>
            <a:ext cx="2884487" cy="9048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Plastic 51%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55" name="Rectangle 68">
            <a:extLst>
              <a:ext uri="{FF2B5EF4-FFF2-40B4-BE49-F238E27FC236}">
                <a16:creationId xmlns:a16="http://schemas.microsoft.com/office/drawing/2014/main" id="{9FDADB86-1631-45EA-B735-77A8F3716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055" y="31612681"/>
            <a:ext cx="2883312" cy="9048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Fabric 90%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58" name="Rectangle 64">
            <a:extLst>
              <a:ext uri="{FF2B5EF4-FFF2-40B4-BE49-F238E27FC236}">
                <a16:creationId xmlns:a16="http://schemas.microsoft.com/office/drawing/2014/main" id="{64C79895-BFA7-4E34-A93A-1CF2F790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063" y="32614699"/>
            <a:ext cx="2884487" cy="904875"/>
          </a:xfrm>
          <a:prstGeom prst="rect">
            <a:avLst/>
          </a:prstGeom>
          <a:solidFill>
            <a:srgbClr val="F2F2F2"/>
          </a:solidFill>
          <a:ln w="38100" algn="ctr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Plastic 10%</a:t>
            </a:r>
          </a:p>
        </p:txBody>
      </p:sp>
      <p:sp>
        <p:nvSpPr>
          <p:cNvPr id="160" name="Rectangle 68">
            <a:extLst>
              <a:ext uri="{FF2B5EF4-FFF2-40B4-BE49-F238E27FC236}">
                <a16:creationId xmlns:a16="http://schemas.microsoft.com/office/drawing/2014/main" id="{9DA4A713-64B9-4483-A9B3-DE8B6B793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432" y="32641050"/>
            <a:ext cx="3146189" cy="7768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Fabric 141 %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61" name="Rectangle 64">
            <a:extLst>
              <a:ext uri="{FF2B5EF4-FFF2-40B4-BE49-F238E27FC236}">
                <a16:creationId xmlns:a16="http://schemas.microsoft.com/office/drawing/2014/main" id="{7FE9F657-BC82-422A-A6A3-9E83885A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3441" y="33643068"/>
            <a:ext cx="3147471" cy="776872"/>
          </a:xfrm>
          <a:prstGeom prst="rect">
            <a:avLst/>
          </a:prstGeom>
          <a:solidFill>
            <a:srgbClr val="F2F2F2"/>
          </a:solidFill>
          <a:ln w="38100" algn="ctr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Plastic 61 %</a:t>
            </a:r>
          </a:p>
        </p:txBody>
      </p:sp>
      <p:pic>
        <p:nvPicPr>
          <p:cNvPr id="162" name="Picture 69" descr="tick">
            <a:extLst>
              <a:ext uri="{FF2B5EF4-FFF2-40B4-BE49-F238E27FC236}">
                <a16:creationId xmlns:a16="http://schemas.microsoft.com/office/drawing/2014/main" id="{E3E456CC-BBD4-411F-9DB8-E13A08F83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571" y="32686096"/>
            <a:ext cx="654638" cy="65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76" name="Picture 83" descr="Image result for plus icon png">
            <a:extLst>
              <a:ext uri="{FF2B5EF4-FFF2-40B4-BE49-F238E27FC236}">
                <a16:creationId xmlns:a16="http://schemas.microsoft.com/office/drawing/2014/main" id="{485C8D94-B86E-4C4E-A138-D4D30311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902" y="37580343"/>
            <a:ext cx="1225429" cy="122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8" name="Picture 57" descr="icons8-boy-96">
            <a:extLst>
              <a:ext uri="{FF2B5EF4-FFF2-40B4-BE49-F238E27FC236}">
                <a16:creationId xmlns:a16="http://schemas.microsoft.com/office/drawing/2014/main" id="{88ADC055-C68A-4ED2-BEB0-04CDFF13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14" y="36184681"/>
            <a:ext cx="13620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79" name="Picture 58" descr="icons8-computer-96">
            <a:extLst>
              <a:ext uri="{FF2B5EF4-FFF2-40B4-BE49-F238E27FC236}">
                <a16:creationId xmlns:a16="http://schemas.microsoft.com/office/drawing/2014/main" id="{BD2ABE81-43EC-4936-9D3C-7D72F2AA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38" y="38318281"/>
            <a:ext cx="147955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80" name="AutoShape 59">
            <a:extLst>
              <a:ext uri="{FF2B5EF4-FFF2-40B4-BE49-F238E27FC236}">
                <a16:creationId xmlns:a16="http://schemas.microsoft.com/office/drawing/2014/main" id="{6BF877E8-E6C2-4033-A33B-BC1070E31841}"/>
              </a:ext>
            </a:extLst>
          </p:cNvPr>
          <p:cNvSpPr>
            <a:spLocks noChangeArrowheads="1"/>
          </p:cNvSpPr>
          <p:nvPr/>
        </p:nvSpPr>
        <p:spPr bwMode="auto">
          <a:xfrm rot="1690155">
            <a:off x="3079366" y="38380072"/>
            <a:ext cx="778489" cy="772745"/>
          </a:xfrm>
          <a:prstGeom prst="rightArrow">
            <a:avLst>
              <a:gd name="adj1" fmla="val 50000"/>
              <a:gd name="adj2" fmla="val 47241"/>
            </a:avLst>
          </a:prstGeom>
          <a:solidFill>
            <a:srgbClr val="A6A6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0800" dir="5400000" algn="tl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AutoShape 60">
            <a:extLst>
              <a:ext uri="{FF2B5EF4-FFF2-40B4-BE49-F238E27FC236}">
                <a16:creationId xmlns:a16="http://schemas.microsoft.com/office/drawing/2014/main" id="{F84CE9E6-6127-401E-AD8A-F88F3D98F296}"/>
              </a:ext>
            </a:extLst>
          </p:cNvPr>
          <p:cNvSpPr>
            <a:spLocks noChangeArrowheads="1"/>
          </p:cNvSpPr>
          <p:nvPr/>
        </p:nvSpPr>
        <p:spPr bwMode="auto">
          <a:xfrm rot="-910421">
            <a:off x="3050149" y="37106309"/>
            <a:ext cx="820020" cy="790950"/>
          </a:xfrm>
          <a:prstGeom prst="rightArrow">
            <a:avLst>
              <a:gd name="adj1" fmla="val 50000"/>
              <a:gd name="adj2" fmla="val 47297"/>
            </a:avLst>
          </a:prstGeom>
          <a:solidFill>
            <a:srgbClr val="A6A6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0800" dir="5400000" algn="tl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ectangle 64">
            <a:extLst>
              <a:ext uri="{FF2B5EF4-FFF2-40B4-BE49-F238E27FC236}">
                <a16:creationId xmlns:a16="http://schemas.microsoft.com/office/drawing/2014/main" id="{AA18DA88-A48A-4F6E-A56B-C4CF25BC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574" y="38138281"/>
            <a:ext cx="2884487" cy="904875"/>
          </a:xfrm>
          <a:prstGeom prst="rect">
            <a:avLst/>
          </a:prstGeom>
          <a:solidFill>
            <a:srgbClr val="F2F2F2"/>
          </a:solidFill>
          <a:ln w="38100" algn="ctr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Wood 30%</a:t>
            </a:r>
          </a:p>
        </p:txBody>
      </p:sp>
      <p:sp>
        <p:nvSpPr>
          <p:cNvPr id="183" name="Rectangle 65">
            <a:extLst>
              <a:ext uri="{FF2B5EF4-FFF2-40B4-BE49-F238E27FC236}">
                <a16:creationId xmlns:a16="http://schemas.microsoft.com/office/drawing/2014/main" id="{808DC8D4-5D6C-49FD-BA5E-37947BDC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574" y="39107220"/>
            <a:ext cx="2884487" cy="9048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Painted 70%</a:t>
            </a:r>
          </a:p>
        </p:txBody>
      </p:sp>
      <p:sp>
        <p:nvSpPr>
          <p:cNvPr id="184" name="Rectangle 68">
            <a:extLst>
              <a:ext uri="{FF2B5EF4-FFF2-40B4-BE49-F238E27FC236}">
                <a16:creationId xmlns:a16="http://schemas.microsoft.com/office/drawing/2014/main" id="{EBEC0662-95FC-4E5A-A637-99FF294F2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094" y="35978180"/>
            <a:ext cx="2883312" cy="9048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Wood 60%</a:t>
            </a:r>
          </a:p>
        </p:txBody>
      </p:sp>
      <p:sp>
        <p:nvSpPr>
          <p:cNvPr id="185" name="Rectangle 64">
            <a:extLst>
              <a:ext uri="{FF2B5EF4-FFF2-40B4-BE49-F238E27FC236}">
                <a16:creationId xmlns:a16="http://schemas.microsoft.com/office/drawing/2014/main" id="{83759D34-3110-4BCF-9793-D8F5305C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102" y="36980198"/>
            <a:ext cx="2884487" cy="904875"/>
          </a:xfrm>
          <a:prstGeom prst="rect">
            <a:avLst/>
          </a:prstGeom>
          <a:solidFill>
            <a:srgbClr val="F2F2F2"/>
          </a:solidFill>
          <a:ln w="38100" algn="ctr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Painted 40%</a:t>
            </a:r>
          </a:p>
        </p:txBody>
      </p:sp>
      <p:sp>
        <p:nvSpPr>
          <p:cNvPr id="186" name="Rectangle 68">
            <a:extLst>
              <a:ext uri="{FF2B5EF4-FFF2-40B4-BE49-F238E27FC236}">
                <a16:creationId xmlns:a16="http://schemas.microsoft.com/office/drawing/2014/main" id="{C93EC592-8240-426B-9F35-95AE4B99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471" y="37006549"/>
            <a:ext cx="3146189" cy="7768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Painted 130%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87" name="Rectangle 64">
            <a:extLst>
              <a:ext uri="{FF2B5EF4-FFF2-40B4-BE49-F238E27FC236}">
                <a16:creationId xmlns:a16="http://schemas.microsoft.com/office/drawing/2014/main" id="{09C26566-B82C-4C8F-BF85-79EBD2588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9480" y="38008567"/>
            <a:ext cx="3147471" cy="776872"/>
          </a:xfrm>
          <a:prstGeom prst="rect">
            <a:avLst/>
          </a:prstGeom>
          <a:solidFill>
            <a:srgbClr val="F2F2F2"/>
          </a:solidFill>
          <a:ln w="38100" algn="ctr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Wood 70%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188" name="Picture 69" descr="tick">
            <a:extLst>
              <a:ext uri="{FF2B5EF4-FFF2-40B4-BE49-F238E27FC236}">
                <a16:creationId xmlns:a16="http://schemas.microsoft.com/office/drawing/2014/main" id="{4F166987-DEF3-4C2E-A93B-AF33EB97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800" y="37364867"/>
            <a:ext cx="654638" cy="65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89" name="Picture 74">
            <a:extLst>
              <a:ext uri="{FF2B5EF4-FFF2-40B4-BE49-F238E27FC236}">
                <a16:creationId xmlns:a16="http://schemas.microsoft.com/office/drawing/2014/main" id="{B479D8C2-3CB8-432D-86FA-A26FA906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904" y="37459305"/>
            <a:ext cx="1399262" cy="127369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3" name="Rectangle 62">
            <a:extLst>
              <a:ext uri="{FF2B5EF4-FFF2-40B4-BE49-F238E27FC236}">
                <a16:creationId xmlns:a16="http://schemas.microsoft.com/office/drawing/2014/main" id="{8CE172A5-2DA1-42DC-8E44-8762AAF9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318" y="10837098"/>
            <a:ext cx="2215720" cy="865105"/>
          </a:xfrm>
          <a:prstGeom prst="rect">
            <a:avLst/>
          </a:prstGeom>
          <a:solidFill>
            <a:srgbClr val="F2F2F2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Brick</a:t>
            </a:r>
          </a:p>
        </p:txBody>
      </p:sp>
      <p:sp>
        <p:nvSpPr>
          <p:cNvPr id="194" name="Rectangle 62">
            <a:extLst>
              <a:ext uri="{FF2B5EF4-FFF2-40B4-BE49-F238E27FC236}">
                <a16:creationId xmlns:a16="http://schemas.microsoft.com/office/drawing/2014/main" id="{A2C3907A-3F5C-4D47-8AA7-1C3F69860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705" y="10835266"/>
            <a:ext cx="2215720" cy="865105"/>
          </a:xfrm>
          <a:prstGeom prst="rect">
            <a:avLst/>
          </a:prstGeom>
          <a:solidFill>
            <a:srgbClr val="F2F2F2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Leaves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50F9B44-FD8E-4688-B131-2C0B905FD0DB}"/>
              </a:ext>
            </a:extLst>
          </p:cNvPr>
          <p:cNvSpPr txBox="1"/>
          <p:nvPr/>
        </p:nvSpPr>
        <p:spPr>
          <a:xfrm>
            <a:off x="15102783" y="8481039"/>
            <a:ext cx="14417314" cy="1037915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02" name="Rectangle 36">
            <a:extLst>
              <a:ext uri="{FF2B5EF4-FFF2-40B4-BE49-F238E27FC236}">
                <a16:creationId xmlns:a16="http://schemas.microsoft.com/office/drawing/2014/main" id="{4EA3B073-F754-40D9-BA1A-5FBCF30C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533" y="8512636"/>
            <a:ext cx="14385564" cy="856730"/>
          </a:xfrm>
          <a:prstGeom prst="rect">
            <a:avLst/>
          </a:prstGeom>
          <a:solidFill>
            <a:srgbClr val="2865B0"/>
          </a:solidFill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Approaches</a:t>
            </a:r>
          </a:p>
        </p:txBody>
      </p:sp>
      <p:sp>
        <p:nvSpPr>
          <p:cNvPr id="204" name="Rectangle 36">
            <a:extLst>
              <a:ext uri="{FF2B5EF4-FFF2-40B4-BE49-F238E27FC236}">
                <a16:creationId xmlns:a16="http://schemas.microsoft.com/office/drawing/2014/main" id="{390A8924-0EA5-4A2E-AA87-571BDA447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8524081"/>
            <a:ext cx="13929417" cy="905108"/>
          </a:xfrm>
          <a:prstGeom prst="rect">
            <a:avLst/>
          </a:prstGeom>
          <a:solidFill>
            <a:srgbClr val="2865B0"/>
          </a:solidFill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3" name="Picture 99">
            <a:extLst>
              <a:ext uri="{FF2B5EF4-FFF2-40B4-BE49-F238E27FC236}">
                <a16:creationId xmlns:a16="http://schemas.microsoft.com/office/drawing/2014/main" id="{F99A94F1-62FF-49C5-A7AD-22F11EDD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852" y="9821082"/>
            <a:ext cx="6331078" cy="360877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24" name="Picture 100">
            <a:extLst>
              <a:ext uri="{FF2B5EF4-FFF2-40B4-BE49-F238E27FC236}">
                <a16:creationId xmlns:a16="http://schemas.microsoft.com/office/drawing/2014/main" id="{B0533877-9991-4F73-8FA1-4FC87D73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389" y="14435439"/>
            <a:ext cx="6891337" cy="357366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25" name="Picture 101">
            <a:extLst>
              <a:ext uri="{FF2B5EF4-FFF2-40B4-BE49-F238E27FC236}">
                <a16:creationId xmlns:a16="http://schemas.microsoft.com/office/drawing/2014/main" id="{90695DFD-B4DD-4FF4-AC95-6F4ABA91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675" y="9821082"/>
            <a:ext cx="6420310" cy="357951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B65733ED-4A9F-4605-A96F-F80F39EB392C}"/>
              </a:ext>
            </a:extLst>
          </p:cNvPr>
          <p:cNvSpPr txBox="1"/>
          <p:nvPr/>
        </p:nvSpPr>
        <p:spPr>
          <a:xfrm>
            <a:off x="15043150" y="19007669"/>
            <a:ext cx="14476947" cy="1077621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09" name="Rectangle 36">
            <a:extLst>
              <a:ext uri="{FF2B5EF4-FFF2-40B4-BE49-F238E27FC236}">
                <a16:creationId xmlns:a16="http://schemas.microsoft.com/office/drawing/2014/main" id="{52B16C67-38E7-441E-BBF2-79FAB620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900" y="19039266"/>
            <a:ext cx="14445197" cy="919629"/>
          </a:xfrm>
          <a:prstGeom prst="rect">
            <a:avLst/>
          </a:prstGeom>
          <a:solidFill>
            <a:srgbClr val="2865B0"/>
          </a:solidFill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How it works</a:t>
            </a:r>
          </a:p>
        </p:txBody>
      </p:sp>
      <p:sp>
        <p:nvSpPr>
          <p:cNvPr id="1152" name="Text Box 154">
            <a:extLst>
              <a:ext uri="{FF2B5EF4-FFF2-40B4-BE49-F238E27FC236}">
                <a16:creationId xmlns:a16="http://schemas.microsoft.com/office/drawing/2014/main" id="{094338E5-2D11-4859-AE2E-0EB250FE8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9735" y="20119233"/>
            <a:ext cx="14412911" cy="186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consider that deep feature extracted from a CNN can represent for the way human think and learn.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Combine it with a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suitable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handcrafted feature would improve the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79" name="Picture 155">
            <a:extLst>
              <a:ext uri="{FF2B5EF4-FFF2-40B4-BE49-F238E27FC236}">
                <a16:creationId xmlns:a16="http://schemas.microsoft.com/office/drawing/2014/main" id="{B169A2E0-0CE5-406B-AC5E-3A8640884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783" y="21966634"/>
            <a:ext cx="1434936" cy="145046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80" name="Picture 156">
            <a:extLst>
              <a:ext uri="{FF2B5EF4-FFF2-40B4-BE49-F238E27FC236}">
                <a16:creationId xmlns:a16="http://schemas.microsoft.com/office/drawing/2014/main" id="{9B558232-2915-4B16-A74A-055E8DC1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783" y="23641586"/>
            <a:ext cx="1467095" cy="145046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81" name="Picture 157" descr="image">
            <a:extLst>
              <a:ext uri="{FF2B5EF4-FFF2-40B4-BE49-F238E27FC236}">
                <a16:creationId xmlns:a16="http://schemas.microsoft.com/office/drawing/2014/main" id="{09FF6143-EE56-476F-BA43-A21572FE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397" y="25269928"/>
            <a:ext cx="1494817" cy="147818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53" name="Text Box 158">
            <a:extLst>
              <a:ext uri="{FF2B5EF4-FFF2-40B4-BE49-F238E27FC236}">
                <a16:creationId xmlns:a16="http://schemas.microsoft.com/office/drawing/2014/main" id="{820ECFB9-C49C-44BD-B776-E553D1E2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4079" y="21993622"/>
            <a:ext cx="2978253" cy="70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8" name="Text Box 159">
            <a:extLst>
              <a:ext uri="{FF2B5EF4-FFF2-40B4-BE49-F238E27FC236}">
                <a16:creationId xmlns:a16="http://schemas.microsoft.com/office/drawing/2014/main" id="{56D69848-2929-404E-8796-69572556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2703" y="23740877"/>
            <a:ext cx="1685604" cy="58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9" name="Text Box 160">
            <a:extLst>
              <a:ext uri="{FF2B5EF4-FFF2-40B4-BE49-F238E27FC236}">
                <a16:creationId xmlns:a16="http://schemas.microsoft.com/office/drawing/2014/main" id="{CB246E80-E695-4E73-BB8D-09A614661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0532" y="25362926"/>
            <a:ext cx="4156076" cy="64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Sobel-Feldman edges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1" name="Text Box 162">
            <a:extLst>
              <a:ext uri="{FF2B5EF4-FFF2-40B4-BE49-F238E27FC236}">
                <a16:creationId xmlns:a16="http://schemas.microsoft.com/office/drawing/2014/main" id="{DC79D138-E69F-46E1-9CAD-1E6FCD0EC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007" y="26854138"/>
            <a:ext cx="4995589" cy="59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handcrafted features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2" name="Text Box 163">
            <a:extLst>
              <a:ext uri="{FF2B5EF4-FFF2-40B4-BE49-F238E27FC236}">
                <a16:creationId xmlns:a16="http://schemas.microsoft.com/office/drawing/2014/main" id="{2AFA99F1-4D79-4855-A5B4-EE5CA4366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0538" y="28530485"/>
            <a:ext cx="14214373" cy="10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“Suitable” example: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can recognize type of material base on its shape so I choose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angular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edges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 additional information.</a:t>
            </a:r>
          </a:p>
        </p:txBody>
      </p:sp>
      <p:sp>
        <p:nvSpPr>
          <p:cNvPr id="1164" name="Rectangle 164">
            <a:extLst>
              <a:ext uri="{FF2B5EF4-FFF2-40B4-BE49-F238E27FC236}">
                <a16:creationId xmlns:a16="http://schemas.microsoft.com/office/drawing/2014/main" id="{07E1D12A-9264-4F7E-A39D-830D9D6E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0532" y="22673733"/>
            <a:ext cx="3289197" cy="650126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feature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8" name="Rectangle 165">
            <a:extLst>
              <a:ext uri="{FF2B5EF4-FFF2-40B4-BE49-F238E27FC236}">
                <a16:creationId xmlns:a16="http://schemas.microsoft.com/office/drawing/2014/main" id="{F74DAF28-4285-4FFE-808F-AFA9DFBAA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0440" y="24412883"/>
            <a:ext cx="3289198" cy="650126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Handcrafted f1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2" name="Rectangle 166">
            <a:extLst>
              <a:ext uri="{FF2B5EF4-FFF2-40B4-BE49-F238E27FC236}">
                <a16:creationId xmlns:a16="http://schemas.microsoft.com/office/drawing/2014/main" id="{2084277E-6067-461C-B83A-440F3EA1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3963" y="26042076"/>
            <a:ext cx="3290321" cy="648958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Handcrafted f2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3" name="Rectangle 167">
            <a:extLst>
              <a:ext uri="{FF2B5EF4-FFF2-40B4-BE49-F238E27FC236}">
                <a16:creationId xmlns:a16="http://schemas.microsoft.com/office/drawing/2014/main" id="{BEB92B31-3D9B-4DBE-8A92-7EC16B640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5857" y="27488708"/>
            <a:ext cx="3289197" cy="650126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Handcrafted fi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96" name="Picture 172" descr="Image result for plus icon png">
            <a:extLst>
              <a:ext uri="{FF2B5EF4-FFF2-40B4-BE49-F238E27FC236}">
                <a16:creationId xmlns:a16="http://schemas.microsoft.com/office/drawing/2014/main" id="{D2D3A1DC-A8A2-4354-9B73-AEE17BED2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229" y="25962575"/>
            <a:ext cx="803490" cy="804453"/>
          </a:xfrm>
          <a:prstGeom prst="rect">
            <a:avLst/>
          </a:prstGeom>
          <a:noFill/>
          <a:ln w="19050" algn="ctr">
            <a:solidFill>
              <a:srgbClr val="C0C0C0"/>
            </a:solidFill>
            <a:round/>
            <a:headEnd/>
            <a:tailEnd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7" name="Picture 173" descr="Image result for plus icon png">
            <a:extLst>
              <a:ext uri="{FF2B5EF4-FFF2-40B4-BE49-F238E27FC236}">
                <a16:creationId xmlns:a16="http://schemas.microsoft.com/office/drawing/2014/main" id="{F7957957-2C1B-442D-B052-E3ACDB3B0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391" y="27475237"/>
            <a:ext cx="803490" cy="804453"/>
          </a:xfrm>
          <a:prstGeom prst="rect">
            <a:avLst/>
          </a:prstGeom>
          <a:noFill/>
          <a:ln w="19050" algn="ctr">
            <a:solidFill>
              <a:srgbClr val="C0C0C0"/>
            </a:solidFill>
            <a:round/>
            <a:headEnd/>
            <a:tailEnd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74" descr="Image result for plus icon png">
            <a:extLst>
              <a:ext uri="{FF2B5EF4-FFF2-40B4-BE49-F238E27FC236}">
                <a16:creationId xmlns:a16="http://schemas.microsoft.com/office/drawing/2014/main" id="{1431387D-B04E-4D59-A746-BE7AE9C1A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169" y="24423383"/>
            <a:ext cx="775550" cy="775550"/>
          </a:xfrm>
          <a:prstGeom prst="rect">
            <a:avLst/>
          </a:prstGeom>
          <a:noFill/>
          <a:ln w="19050" algn="ctr">
            <a:solidFill>
              <a:srgbClr val="C0C0C0"/>
            </a:solidFill>
            <a:round/>
            <a:headEnd/>
            <a:tailEnd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4" name="Rectangle 178">
            <a:extLst>
              <a:ext uri="{FF2B5EF4-FFF2-40B4-BE49-F238E27FC236}">
                <a16:creationId xmlns:a16="http://schemas.microsoft.com/office/drawing/2014/main" id="{512459A5-781E-45E6-B384-B3601A05F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9501" y="22392481"/>
            <a:ext cx="1932031" cy="1201433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 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5" name="Rectangle 179">
            <a:extLst>
              <a:ext uri="{FF2B5EF4-FFF2-40B4-BE49-F238E27FC236}">
                <a16:creationId xmlns:a16="http://schemas.microsoft.com/office/drawing/2014/main" id="{28378962-4FCC-4B98-8D60-3C57EE6DE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1317" y="24089425"/>
            <a:ext cx="1885358" cy="1153809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 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6" name="Rectangle 180">
            <a:extLst>
              <a:ext uri="{FF2B5EF4-FFF2-40B4-BE49-F238E27FC236}">
                <a16:creationId xmlns:a16="http://schemas.microsoft.com/office/drawing/2014/main" id="{81E93092-8A6D-4482-8136-3C18DDA41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6520" y="25632128"/>
            <a:ext cx="1850155" cy="1115984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 2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7" name="Rectangle 181">
            <a:extLst>
              <a:ext uri="{FF2B5EF4-FFF2-40B4-BE49-F238E27FC236}">
                <a16:creationId xmlns:a16="http://schemas.microsoft.com/office/drawing/2014/main" id="{E7F366B7-229C-44EF-9A38-1B5326FE3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174" y="27148234"/>
            <a:ext cx="1840501" cy="1150022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8" name="Rectangle 186">
            <a:extLst>
              <a:ext uri="{FF2B5EF4-FFF2-40B4-BE49-F238E27FC236}">
                <a16:creationId xmlns:a16="http://schemas.microsoft.com/office/drawing/2014/main" id="{0B5E8D70-93C3-43FB-B0D7-852881665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2093" y="23009541"/>
            <a:ext cx="909057" cy="574090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P0</a:t>
            </a:r>
          </a:p>
        </p:txBody>
      </p:sp>
      <p:sp>
        <p:nvSpPr>
          <p:cNvPr id="1202" name="Rectangle 190">
            <a:extLst>
              <a:ext uri="{FF2B5EF4-FFF2-40B4-BE49-F238E27FC236}">
                <a16:creationId xmlns:a16="http://schemas.microsoft.com/office/drawing/2014/main" id="{9D800443-6F25-4FA7-B299-0EFCE35C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6812" y="22575616"/>
            <a:ext cx="1122712" cy="5887122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A6A6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0800" dir="2700000" algn="tl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15" name="Picture 191" descr="Image result for plus icon png">
            <a:extLst>
              <a:ext uri="{FF2B5EF4-FFF2-40B4-BE49-F238E27FC236}">
                <a16:creationId xmlns:a16="http://schemas.microsoft.com/office/drawing/2014/main" id="{855722AA-42CC-4B03-93A0-78F37567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425" y="24794368"/>
            <a:ext cx="1101725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228" name="AutoShape 204">
            <a:extLst>
              <a:ext uri="{FF2B5EF4-FFF2-40B4-BE49-F238E27FC236}">
                <a16:creationId xmlns:a16="http://schemas.microsoft.com/office/drawing/2014/main" id="{E0FF6E0C-E7AD-4FEA-A32E-B81A8A229E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07475" y="27053381"/>
            <a:ext cx="23495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pic>
        <p:nvPicPr>
          <p:cNvPr id="1229" name="Picture 205" descr="Ellipsis_100px">
            <a:extLst>
              <a:ext uri="{FF2B5EF4-FFF2-40B4-BE49-F238E27FC236}">
                <a16:creationId xmlns:a16="http://schemas.microsoft.com/office/drawing/2014/main" id="{1365770A-F534-4D54-A11F-733592D3B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610" y="27057284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315" name="Rectangle 186">
            <a:extLst>
              <a:ext uri="{FF2B5EF4-FFF2-40B4-BE49-F238E27FC236}">
                <a16:creationId xmlns:a16="http://schemas.microsoft.com/office/drawing/2014/main" id="{75FB6CDD-F872-43F8-ACA8-0AA0301A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5150" y="24459646"/>
            <a:ext cx="909057" cy="574090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316" name="Rectangle 186">
            <a:extLst>
              <a:ext uri="{FF2B5EF4-FFF2-40B4-BE49-F238E27FC236}">
                <a16:creationId xmlns:a16="http://schemas.microsoft.com/office/drawing/2014/main" id="{2D779D4B-CA0F-4F5C-AA76-F399DF97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1550" y="25930983"/>
            <a:ext cx="909057" cy="574090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317" name="Rectangle 186">
            <a:extLst>
              <a:ext uri="{FF2B5EF4-FFF2-40B4-BE49-F238E27FC236}">
                <a16:creationId xmlns:a16="http://schemas.microsoft.com/office/drawing/2014/main" id="{DF9FA45F-493C-445E-9FFE-DDBE4E656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5150" y="27504679"/>
            <a:ext cx="909057" cy="574090"/>
          </a:xfrm>
          <a:prstGeom prst="rect">
            <a:avLst/>
          </a:prstGeom>
          <a:solidFill>
            <a:srgbClr val="F2F2F2"/>
          </a:solidFill>
          <a:ln w="38100" algn="ctr">
            <a:solidFill>
              <a:srgbClr val="001B31"/>
            </a:solidFill>
            <a:miter lim="800000"/>
            <a:headEnd/>
            <a:tailEnd/>
          </a:ln>
          <a:effectLst>
            <a:outerShdw blurRad="63500" dist="50800" dir="2700000" algn="tl" rotWithShape="0">
              <a:srgbClr val="000000">
                <a:alpha val="50000"/>
              </a:srgbClr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</a:p>
        </p:txBody>
      </p:sp>
      <p:sp>
        <p:nvSpPr>
          <p:cNvPr id="318" name="Rectangle 68">
            <a:extLst>
              <a:ext uri="{FF2B5EF4-FFF2-40B4-BE49-F238E27FC236}">
                <a16:creationId xmlns:a16="http://schemas.microsoft.com/office/drawing/2014/main" id="{64A84564-F6C5-4D4A-9A0F-3179A9B6D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9532" y="24737946"/>
            <a:ext cx="1385844" cy="163485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flatTx/>
          </a:bodyPr>
          <a:lstStyle/>
          <a:p>
            <a:pPr lvl="0" algn="ctr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Final prediction</a:t>
            </a:r>
          </a:p>
        </p:txBody>
      </p:sp>
      <p:sp>
        <p:nvSpPr>
          <p:cNvPr id="320" name="Text Box 53">
            <a:extLst>
              <a:ext uri="{FF2B5EF4-FFF2-40B4-BE49-F238E27FC236}">
                <a16:creationId xmlns:a16="http://schemas.microsoft.com/office/drawing/2014/main" id="{811162C5-6EA0-4A46-A2A9-BE529AAC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4475" y="13672195"/>
            <a:ext cx="6645275" cy="57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1. Combine predictions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1" name="Text Box 53">
            <a:extLst>
              <a:ext uri="{FF2B5EF4-FFF2-40B4-BE49-F238E27FC236}">
                <a16:creationId xmlns:a16="http://schemas.microsoft.com/office/drawing/2014/main" id="{565A6849-AD62-4D87-BEB3-4AD32A01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1075" y="13633350"/>
            <a:ext cx="6645275" cy="57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2. Combine features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" name="Text Box 53">
            <a:extLst>
              <a:ext uri="{FF2B5EF4-FFF2-40B4-BE49-F238E27FC236}">
                <a16:creationId xmlns:a16="http://schemas.microsoft.com/office/drawing/2014/main" id="{A68F4CCF-873B-4D41-B838-8DC5A4ECD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7958" y="18243515"/>
            <a:ext cx="6893768" cy="50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3. Combine predictions &amp; features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D28B5CA-9DCA-4410-B53D-F502C7063723}"/>
              </a:ext>
            </a:extLst>
          </p:cNvPr>
          <p:cNvSpPr txBox="1"/>
          <p:nvPr/>
        </p:nvSpPr>
        <p:spPr>
          <a:xfrm>
            <a:off x="15102783" y="29902531"/>
            <a:ext cx="14417314" cy="698052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24" name="Rectangle 36">
            <a:extLst>
              <a:ext uri="{FF2B5EF4-FFF2-40B4-BE49-F238E27FC236}">
                <a16:creationId xmlns:a16="http://schemas.microsoft.com/office/drawing/2014/main" id="{BE214B08-2451-461D-9163-E0D6A019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533" y="29934128"/>
            <a:ext cx="14385564" cy="856730"/>
          </a:xfrm>
          <a:prstGeom prst="rect">
            <a:avLst/>
          </a:prstGeom>
          <a:solidFill>
            <a:srgbClr val="2865B0"/>
          </a:solidFill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42EF9E0-93AB-4FEC-90B3-ECA7E5BA119A}"/>
              </a:ext>
            </a:extLst>
          </p:cNvPr>
          <p:cNvSpPr txBox="1"/>
          <p:nvPr/>
        </p:nvSpPr>
        <p:spPr>
          <a:xfrm>
            <a:off x="15102783" y="37036014"/>
            <a:ext cx="14417314" cy="318726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 dirty="0"/>
          </a:p>
        </p:txBody>
      </p:sp>
      <p:sp>
        <p:nvSpPr>
          <p:cNvPr id="326" name="Rectangle 36">
            <a:extLst>
              <a:ext uri="{FF2B5EF4-FFF2-40B4-BE49-F238E27FC236}">
                <a16:creationId xmlns:a16="http://schemas.microsoft.com/office/drawing/2014/main" id="{07D372A9-93F4-482B-97CB-9B55CD42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533" y="37067611"/>
            <a:ext cx="14385564" cy="856730"/>
          </a:xfrm>
          <a:prstGeom prst="rect">
            <a:avLst/>
          </a:prstGeom>
          <a:solidFill>
            <a:srgbClr val="2865B0"/>
          </a:solidFill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1210" name="Text Box 207">
            <a:extLst>
              <a:ext uri="{FF2B5EF4-FFF2-40B4-BE49-F238E27FC236}">
                <a16:creationId xmlns:a16="http://schemas.microsoft.com/office/drawing/2014/main" id="{2702C193-EBD9-47BD-8644-C54AC267A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0538" y="38036977"/>
            <a:ext cx="14084838" cy="218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0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 ]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Xue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, Jia, et al. "Differential angular imaging for material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recognition."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IEEE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 Conference on Computer Vision and Pattern Recognition (CVPR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 Vol. 5. 2017.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0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 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H. Zhang, K. Dana, and K. Nishino. Reflectance hashing for material recognition. IEEE Conference on Computer Vision and Pattern Recognition, p 371–380, 2015.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8" name="AutoShape 73">
            <a:extLst>
              <a:ext uri="{FF2B5EF4-FFF2-40B4-BE49-F238E27FC236}">
                <a16:creationId xmlns:a16="http://schemas.microsoft.com/office/drawing/2014/main" id="{AA282A19-1C5A-4D65-845B-CF04DFD310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1402" y="32641050"/>
            <a:ext cx="53017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330" name="AutoShape 73">
            <a:extLst>
              <a:ext uri="{FF2B5EF4-FFF2-40B4-BE49-F238E27FC236}">
                <a16:creationId xmlns:a16="http://schemas.microsoft.com/office/drawing/2014/main" id="{A49D1E64-3A8A-4421-A3AF-58F17AF880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37150" y="34643267"/>
            <a:ext cx="458385" cy="22177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332" name="AutoShape 73">
            <a:extLst>
              <a:ext uri="{FF2B5EF4-FFF2-40B4-BE49-F238E27FC236}">
                <a16:creationId xmlns:a16="http://schemas.microsoft.com/office/drawing/2014/main" id="{5D578C46-7BC2-4C7C-80B0-42282CB1A2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7598" y="36883055"/>
            <a:ext cx="53017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334" name="AutoShape 73">
            <a:extLst>
              <a:ext uri="{FF2B5EF4-FFF2-40B4-BE49-F238E27FC236}">
                <a16:creationId xmlns:a16="http://schemas.microsoft.com/office/drawing/2014/main" id="{3679D45A-D145-4FD3-A2E6-BFF43BEE86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21868" y="39054394"/>
            <a:ext cx="35970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13FA126-6733-45E7-A807-9F062D98AF23}"/>
              </a:ext>
            </a:extLst>
          </p:cNvPr>
          <p:cNvCxnSpPr>
            <a:stCxn id="1164" idx="3"/>
            <a:endCxn id="1184" idx="1"/>
          </p:cNvCxnSpPr>
          <p:nvPr/>
        </p:nvCxnSpPr>
        <p:spPr bwMode="auto">
          <a:xfrm flipV="1">
            <a:off x="20139729" y="22993198"/>
            <a:ext cx="2779772" cy="5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574C13C2-A34D-499F-B9DF-7D454A7BA843}"/>
              </a:ext>
            </a:extLst>
          </p:cNvPr>
          <p:cNvCxnSpPr>
            <a:stCxn id="1164" idx="3"/>
            <a:endCxn id="1198" idx="1"/>
          </p:cNvCxnSpPr>
          <p:nvPr/>
        </p:nvCxnSpPr>
        <p:spPr bwMode="auto">
          <a:xfrm>
            <a:off x="20139729" y="22998796"/>
            <a:ext cx="1570440" cy="18123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4C7150A-9C72-4C30-9228-CD0C8DF223C1}"/>
              </a:ext>
            </a:extLst>
          </p:cNvPr>
          <p:cNvCxnSpPr>
            <a:stCxn id="1164" idx="3"/>
            <a:endCxn id="1196" idx="1"/>
          </p:cNvCxnSpPr>
          <p:nvPr/>
        </p:nvCxnSpPr>
        <p:spPr bwMode="auto">
          <a:xfrm>
            <a:off x="20139729" y="22998796"/>
            <a:ext cx="1542500" cy="336600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97F97A3C-E850-4016-AA4A-33A7F26C3D1F}"/>
              </a:ext>
            </a:extLst>
          </p:cNvPr>
          <p:cNvCxnSpPr>
            <a:stCxn id="1164" idx="3"/>
            <a:endCxn id="1197" idx="1"/>
          </p:cNvCxnSpPr>
          <p:nvPr/>
        </p:nvCxnSpPr>
        <p:spPr bwMode="auto">
          <a:xfrm>
            <a:off x="20139729" y="22998796"/>
            <a:ext cx="1590662" cy="487866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D603F1D-333A-4639-BFB5-B4EFFF4EF086}"/>
              </a:ext>
            </a:extLst>
          </p:cNvPr>
          <p:cNvCxnSpPr>
            <a:stCxn id="1198" idx="3"/>
            <a:endCxn id="1185" idx="1"/>
          </p:cNvCxnSpPr>
          <p:nvPr/>
        </p:nvCxnSpPr>
        <p:spPr bwMode="auto">
          <a:xfrm flipV="1">
            <a:off x="22485719" y="24666330"/>
            <a:ext cx="435598" cy="144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F4D1F75-0309-40C8-A1B6-7423BC411CA3}"/>
              </a:ext>
            </a:extLst>
          </p:cNvPr>
          <p:cNvCxnSpPr>
            <a:stCxn id="1196" idx="3"/>
            <a:endCxn id="1186" idx="1"/>
          </p:cNvCxnSpPr>
          <p:nvPr/>
        </p:nvCxnSpPr>
        <p:spPr bwMode="auto">
          <a:xfrm flipV="1">
            <a:off x="22485719" y="26190120"/>
            <a:ext cx="470801" cy="1746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EAD9D103-FEAA-4424-B9CA-7F3999292EB2}"/>
              </a:ext>
            </a:extLst>
          </p:cNvPr>
          <p:cNvCxnSpPr>
            <a:stCxn id="1197" idx="3"/>
            <a:endCxn id="1187" idx="1"/>
          </p:cNvCxnSpPr>
          <p:nvPr/>
        </p:nvCxnSpPr>
        <p:spPr bwMode="auto">
          <a:xfrm flipV="1">
            <a:off x="22533881" y="27723245"/>
            <a:ext cx="432293" cy="154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2EB31696-4587-4A72-A220-3FE07D295C41}"/>
              </a:ext>
            </a:extLst>
          </p:cNvPr>
          <p:cNvCxnSpPr>
            <a:stCxn id="1185" idx="3"/>
            <a:endCxn id="315" idx="1"/>
          </p:cNvCxnSpPr>
          <p:nvPr/>
        </p:nvCxnSpPr>
        <p:spPr bwMode="auto">
          <a:xfrm>
            <a:off x="24806675" y="24666330"/>
            <a:ext cx="468475" cy="80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7F71F93A-DC22-4F28-A044-C8290D770D1B}"/>
              </a:ext>
            </a:extLst>
          </p:cNvPr>
          <p:cNvCxnSpPr>
            <a:stCxn id="1184" idx="3"/>
            <a:endCxn id="1188" idx="1"/>
          </p:cNvCxnSpPr>
          <p:nvPr/>
        </p:nvCxnSpPr>
        <p:spPr bwMode="auto">
          <a:xfrm>
            <a:off x="24851532" y="22993198"/>
            <a:ext cx="450561" cy="303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B412E053-3114-4C2F-8CBD-81AE0458DD27}"/>
              </a:ext>
            </a:extLst>
          </p:cNvPr>
          <p:cNvCxnSpPr>
            <a:stCxn id="1186" idx="3"/>
            <a:endCxn id="316" idx="1"/>
          </p:cNvCxnSpPr>
          <p:nvPr/>
        </p:nvCxnSpPr>
        <p:spPr bwMode="auto">
          <a:xfrm>
            <a:off x="24806675" y="26190120"/>
            <a:ext cx="464875" cy="27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4FD9C8E5-0600-4B5E-9571-64B85F071DE0}"/>
              </a:ext>
            </a:extLst>
          </p:cNvPr>
          <p:cNvCxnSpPr>
            <a:stCxn id="1187" idx="3"/>
            <a:endCxn id="317" idx="1"/>
          </p:cNvCxnSpPr>
          <p:nvPr/>
        </p:nvCxnSpPr>
        <p:spPr bwMode="auto">
          <a:xfrm>
            <a:off x="24806675" y="27723245"/>
            <a:ext cx="468475" cy="68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03263BA0-86BB-4FBA-A803-68447496F122}"/>
              </a:ext>
            </a:extLst>
          </p:cNvPr>
          <p:cNvCxnSpPr>
            <a:stCxn id="315" idx="3"/>
          </p:cNvCxnSpPr>
          <p:nvPr/>
        </p:nvCxnSpPr>
        <p:spPr bwMode="auto">
          <a:xfrm flipV="1">
            <a:off x="26184207" y="24737946"/>
            <a:ext cx="235304" cy="87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75B9661-B8E7-44B5-A97F-8917C30552EE}"/>
              </a:ext>
            </a:extLst>
          </p:cNvPr>
          <p:cNvCxnSpPr>
            <a:stCxn id="1188" idx="3"/>
          </p:cNvCxnSpPr>
          <p:nvPr/>
        </p:nvCxnSpPr>
        <p:spPr bwMode="auto">
          <a:xfrm>
            <a:off x="26211150" y="23296586"/>
            <a:ext cx="2083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9A53747C-D9C5-42EE-BB98-3D085D3E5AB6}"/>
              </a:ext>
            </a:extLst>
          </p:cNvPr>
          <p:cNvCxnSpPr>
            <a:stCxn id="316" idx="3"/>
          </p:cNvCxnSpPr>
          <p:nvPr/>
        </p:nvCxnSpPr>
        <p:spPr bwMode="auto">
          <a:xfrm>
            <a:off x="26180607" y="26218028"/>
            <a:ext cx="2962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AE618524-448E-4309-8DC8-988CC7546714}"/>
              </a:ext>
            </a:extLst>
          </p:cNvPr>
          <p:cNvCxnSpPr>
            <a:stCxn id="317" idx="3"/>
          </p:cNvCxnSpPr>
          <p:nvPr/>
        </p:nvCxnSpPr>
        <p:spPr bwMode="auto">
          <a:xfrm>
            <a:off x="26184207" y="27791724"/>
            <a:ext cx="2353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0AE7D1F-22DA-4BF6-A0C3-A4410AF7EDD8}"/>
              </a:ext>
            </a:extLst>
          </p:cNvPr>
          <p:cNvCxnSpPr>
            <a:endCxn id="318" idx="1"/>
          </p:cNvCxnSpPr>
          <p:nvPr/>
        </p:nvCxnSpPr>
        <p:spPr bwMode="auto">
          <a:xfrm flipV="1">
            <a:off x="27599524" y="25555372"/>
            <a:ext cx="300008" cy="75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4" name="Straight Arrow Connector 1103">
            <a:extLst>
              <a:ext uri="{FF2B5EF4-FFF2-40B4-BE49-F238E27FC236}">
                <a16:creationId xmlns:a16="http://schemas.microsoft.com/office/drawing/2014/main" id="{44175966-6829-4325-93CE-F0024C2FCB87}"/>
              </a:ext>
            </a:extLst>
          </p:cNvPr>
          <p:cNvCxnSpPr/>
          <p:nvPr/>
        </p:nvCxnSpPr>
        <p:spPr bwMode="auto">
          <a:xfrm>
            <a:off x="20215054" y="26668820"/>
            <a:ext cx="14671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03A0D5B4-BD02-4E77-A3E5-CBA5A0F18D18}"/>
              </a:ext>
            </a:extLst>
          </p:cNvPr>
          <p:cNvCxnSpPr/>
          <p:nvPr/>
        </p:nvCxnSpPr>
        <p:spPr bwMode="auto">
          <a:xfrm>
            <a:off x="20273020" y="28125799"/>
            <a:ext cx="14671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B4912CC8-BF4B-4279-B424-A2EF263BC946}"/>
              </a:ext>
            </a:extLst>
          </p:cNvPr>
          <p:cNvCxnSpPr/>
          <p:nvPr/>
        </p:nvCxnSpPr>
        <p:spPr bwMode="auto">
          <a:xfrm>
            <a:off x="20204284" y="24994456"/>
            <a:ext cx="14671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32" name="Picture 208" descr="confusion_matrix">
            <a:extLst>
              <a:ext uri="{FF2B5EF4-FFF2-40B4-BE49-F238E27FC236}">
                <a16:creationId xmlns:a16="http://schemas.microsoft.com/office/drawing/2014/main" id="{B1FD0D51-5EC0-4ADE-8EA9-30C692BF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907" y="33885779"/>
            <a:ext cx="3302793" cy="278766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33" name="Picture 209">
            <a:extLst>
              <a:ext uri="{FF2B5EF4-FFF2-40B4-BE49-F238E27FC236}">
                <a16:creationId xmlns:a16="http://schemas.microsoft.com/office/drawing/2014/main" id="{3B4A12F4-E78D-42C8-947B-35310AA9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992" y="30930377"/>
            <a:ext cx="3984897" cy="268756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34" name="Picture 210">
            <a:extLst>
              <a:ext uri="{FF2B5EF4-FFF2-40B4-BE49-F238E27FC236}">
                <a16:creationId xmlns:a16="http://schemas.microsoft.com/office/drawing/2014/main" id="{C6758B0A-84BE-4CB2-BEDB-09AC6674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552" y="30930757"/>
            <a:ext cx="4146922" cy="274875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35" name="Picture 211" descr="Untitled">
            <a:extLst>
              <a:ext uri="{FF2B5EF4-FFF2-40B4-BE49-F238E27FC236}">
                <a16:creationId xmlns:a16="http://schemas.microsoft.com/office/drawing/2014/main" id="{4D39B1C0-AD86-4ECF-B390-5CD08C0D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331" y="33907224"/>
            <a:ext cx="4048348" cy="267737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90" name="Text Box 48">
            <a:extLst>
              <a:ext uri="{FF2B5EF4-FFF2-40B4-BE49-F238E27FC236}">
                <a16:creationId xmlns:a16="http://schemas.microsoft.com/office/drawing/2014/main" id="{D8FA440B-F227-47CB-8B23-45C4FF550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8662" y="34419940"/>
            <a:ext cx="3289639" cy="18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Confusion matrix on GTOS dataset best result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1" name="Text Box 48">
            <a:extLst>
              <a:ext uri="{FF2B5EF4-FFF2-40B4-BE49-F238E27FC236}">
                <a16:creationId xmlns:a16="http://schemas.microsoft.com/office/drawing/2014/main" id="{C0F540A6-DB9D-4C75-829D-29FBD1ECD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8306" y="31418090"/>
            <a:ext cx="2795575" cy="18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Approach 1.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Combine predictions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2" name="Text Box 48">
            <a:extLst>
              <a:ext uri="{FF2B5EF4-FFF2-40B4-BE49-F238E27FC236}">
                <a16:creationId xmlns:a16="http://schemas.microsoft.com/office/drawing/2014/main" id="{2E69D562-E6CD-4C7C-898F-CB894D9BC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6964" y="34393847"/>
            <a:ext cx="2795575" cy="18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Approach 2.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Combine features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3" name="Text Box 48">
            <a:extLst>
              <a:ext uri="{FF2B5EF4-FFF2-40B4-BE49-F238E27FC236}">
                <a16:creationId xmlns:a16="http://schemas.microsoft.com/office/drawing/2014/main" id="{8C6A4729-2596-40AF-A2FE-82D125E01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9646" y="31261462"/>
            <a:ext cx="2795575" cy="222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Approach 3.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Combine predictions &amp; features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style">
      <a:majorFont>
        <a:latin typeface="Corisande"/>
        <a:ea typeface=""/>
        <a:cs typeface=""/>
      </a:majorFont>
      <a:minorFont>
        <a:latin typeface="Corisand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EB35FB51C0F42A9A471BD9DD2DD1B" ma:contentTypeVersion="4" ma:contentTypeDescription="Create a new document." ma:contentTypeScope="" ma:versionID="b649a85a2e43e41705a83bb62952bce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DC2EC29E-A882-44FB-AFD1-7DA09578EF5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3295CA-B139-4B85-B110-8C827C6B0C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870582-39B3-4EE1-B4C9-D3C3087CF0F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593874F-BA98-4A0D-88E6-76DECBDFE515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441</Words>
  <Application>Microsoft Office PowerPoint</Application>
  <PresentationFormat>Custom</PresentationFormat>
  <Paragraphs>194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Corisande Light</vt:lpstr>
      <vt:lpstr>Times</vt:lpstr>
      <vt:lpstr>Times New Roman</vt:lpstr>
      <vt:lpstr>Blank Presentation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template: conference - A0 portrait (ppt)</dc:title>
  <dc:creator>Studio Mac</dc:creator>
  <cp:lastModifiedBy>Anh. Trương Phúc (2)</cp:lastModifiedBy>
  <cp:revision>85</cp:revision>
  <cp:lastPrinted>2013-10-10T17:56:58Z</cp:lastPrinted>
  <dcterms:created xsi:type="dcterms:W3CDTF">2007-04-05T18:09:36Z</dcterms:created>
  <dcterms:modified xsi:type="dcterms:W3CDTF">2018-04-03T15:03:38Z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  <property fmtid="{D5CDD505-2E9C-101B-9397-08002B2CF9AE}" pid="9" name="_SourceUrl">
    <vt:lpwstr/>
  </property>
  <property fmtid="{D5CDD505-2E9C-101B-9397-08002B2CF9AE}" pid="10" name="_SharedFileIndex">
    <vt:lpwstr/>
  </property>
</Properties>
</file>