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71" r:id="rId4"/>
    <p:sldId id="283" r:id="rId5"/>
    <p:sldId id="284" r:id="rId6"/>
    <p:sldId id="281" r:id="rId7"/>
    <p:sldId id="287" r:id="rId8"/>
    <p:sldId id="288" r:id="rId9"/>
    <p:sldId id="291" r:id="rId10"/>
    <p:sldId id="293" r:id="rId11"/>
    <p:sldId id="292" r:id="rId12"/>
    <p:sldId id="294" r:id="rId13"/>
    <p:sldId id="257" r:id="rId14"/>
    <p:sldId id="289" r:id="rId15"/>
    <p:sldId id="295" r:id="rId16"/>
    <p:sldId id="296" r:id="rId17"/>
    <p:sldId id="290" r:id="rId18"/>
    <p:sldId id="282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9"/>
            <p14:sldId id="271"/>
            <p14:sldId id="283"/>
            <p14:sldId id="284"/>
            <p14:sldId id="281"/>
            <p14:sldId id="287"/>
            <p14:sldId id="288"/>
            <p14:sldId id="291"/>
            <p14:sldId id="293"/>
            <p14:sldId id="292"/>
            <p14:sldId id="294"/>
            <p14:sldId id="257"/>
            <p14:sldId id="289"/>
            <p14:sldId id="295"/>
            <p14:sldId id="296"/>
          </p14:sldIdLst>
        </p14:section>
        <p14:section name="Ending" id="{2CC34DB2-6590-42C0-AD4B-A04C6060184E}">
          <p14:sldIdLst>
            <p14:sldId id="290"/>
            <p14:sldId id="28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4" autoAdjust="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transfer Deep Neural Networks for Computer Vision tasks, A lot of research about this task have been published with extremely accurate (almost like human)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again, we see that, DNNs and CNNs affect on the datasets. It becomes more and more challenge with lager-scale (trends in CVRP)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self-driving-cars/ada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ceweb1.rutgers.edu/vision/gts/index.html" TargetMode="External"/><Relationship Id="rId7" Type="http://schemas.openxmlformats.org/officeDocument/2006/relationships/hyperlink" Target="mailto:14520040@gm.uit.edu.vn?subject=Feedback%20from%20Material%20Classification%20sli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s://github.com/truongphucanh/material-classific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ceweb1.rutgers.edu/visio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rxue1993/D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Material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16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overview.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Tr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ơng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Phúc Anh– 14520040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0628"/>
              </p:ext>
            </p:extLst>
          </p:nvPr>
        </p:nvGraphicFramePr>
        <p:xfrm>
          <a:off x="2324963" y="2219992"/>
          <a:ext cx="8128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27817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258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2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FV+CNN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75.4%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7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FV-N+CNN+N(3D)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58.3%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MVCNN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78.1%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1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Multi-view DAIN (3D filter), pooling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81.4%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321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40963" y="4389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Table 1. </a:t>
            </a:r>
            <a:r>
              <a:rPr lang="en-US" dirty="0"/>
              <a:t>Comparison Multi-view DAIN with the state of art algorithms on GTOS dataset [5].</a:t>
            </a:r>
          </a:p>
        </p:txBody>
      </p:sp>
    </p:spTree>
    <p:extLst>
      <p:ext uri="{BB962C8B-B14F-4D97-AF65-F5344CB8AC3E}">
        <p14:creationId xmlns:p14="http://schemas.microsoft.com/office/powerpoint/2010/main" val="2356250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22" y="1498086"/>
            <a:ext cx="8436864" cy="48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3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Baseline with VGG16(layer fc2) - SVM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52483"/>
              </p:ext>
            </p:extLst>
          </p:nvPr>
        </p:nvGraphicFramePr>
        <p:xfrm>
          <a:off x="6506346" y="2087664"/>
          <a:ext cx="4058082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29041">
                  <a:extLst>
                    <a:ext uri="{9D8B030D-6E8A-4147-A177-3AD203B41FA5}">
                      <a16:colId xmlns:a16="http://schemas.microsoft.com/office/drawing/2014/main" val="2450488856"/>
                    </a:ext>
                  </a:extLst>
                </a:gridCol>
                <a:gridCol w="2029041">
                  <a:extLst>
                    <a:ext uri="{9D8B030D-6E8A-4147-A177-3AD203B41FA5}">
                      <a16:colId xmlns:a16="http://schemas.microsoft.com/office/drawing/2014/main" val="228049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  <a:r>
                        <a:rPr lang="en-US" baseline="0" dirty="0"/>
                        <a:t>-test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7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6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8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63863"/>
                  </a:ext>
                </a:extLst>
              </a:tr>
            </a:tbl>
          </a:graphicData>
        </a:graphic>
      </p:graphicFrame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09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Extract VGG16-fc2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Keras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framework (using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as backend).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Train with SVM (from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scikit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-learn python package) with my custom parameters.</a:t>
            </a:r>
            <a:endParaRPr lang="en-US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Test on 5 different train-test set (same as the original paper).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758865" y="4788771"/>
            <a:ext cx="460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1. </a:t>
            </a:r>
            <a:r>
              <a:rPr lang="en-US" sz="1400" dirty="0"/>
              <a:t>VGG-16(fc2) – SVM result on GTOS</a:t>
            </a:r>
          </a:p>
        </p:txBody>
      </p:sp>
    </p:spTree>
    <p:extLst>
      <p:ext uri="{BB962C8B-B14F-4D97-AF65-F5344CB8AC3E}">
        <p14:creationId xmlns:p14="http://schemas.microsoft.com/office/powerpoint/2010/main" val="4123645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My approaches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5268889" y="5055415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5767636" y="5095607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combined with SVM instead of combining final layer of CNN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51751"/>
            <a:ext cx="4544791" cy="5212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32" y="2264685"/>
            <a:ext cx="5467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approaches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57544"/>
            <a:ext cx="5091604" cy="5052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752" y="2439093"/>
            <a:ext cx="5934075" cy="2352675"/>
          </a:xfrm>
          <a:prstGeom prst="rect">
            <a:avLst/>
          </a:prstGeom>
        </p:spPr>
      </p:pic>
      <p:grpSp>
        <p:nvGrpSpPr>
          <p:cNvPr id="6" name="Group 5" descr="Small circle with number 3 inside  indicating step 3"/>
          <p:cNvGrpSpPr/>
          <p:nvPr/>
        </p:nvGrpSpPr>
        <p:grpSpPr bwMode="blackWhite">
          <a:xfrm>
            <a:off x="5756752" y="5108681"/>
            <a:ext cx="558179" cy="409838"/>
            <a:chOff x="6953426" y="711274"/>
            <a:chExt cx="558179" cy="409838"/>
          </a:xfrm>
        </p:grpSpPr>
        <p:sp>
          <p:nvSpPr>
            <p:cNvPr id="7" name="Oval 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9" name="Content Placeholder 17"/>
          <p:cNvSpPr txBox="1">
            <a:spLocks/>
          </p:cNvSpPr>
          <p:nvPr/>
        </p:nvSpPr>
        <p:spPr>
          <a:xfrm>
            <a:off x="6255499" y="5148873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combined with SVM instead of combining intermedia layer of CNN </a:t>
            </a:r>
          </a:p>
        </p:txBody>
      </p:sp>
    </p:spTree>
    <p:extLst>
      <p:ext uri="{BB962C8B-B14F-4D97-AF65-F5344CB8AC3E}">
        <p14:creationId xmlns:p14="http://schemas.microsoft.com/office/powerpoint/2010/main" val="1887230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approaches</a:t>
            </a:r>
          </a:p>
        </p:txBody>
      </p:sp>
      <p:grpSp>
        <p:nvGrpSpPr>
          <p:cNvPr id="6" name="Group 5" descr="Small circle with number 3 inside  indicating step 3"/>
          <p:cNvGrpSpPr/>
          <p:nvPr/>
        </p:nvGrpSpPr>
        <p:grpSpPr bwMode="blackWhite">
          <a:xfrm>
            <a:off x="3401587" y="5209839"/>
            <a:ext cx="558179" cy="409838"/>
            <a:chOff x="6953426" y="711274"/>
            <a:chExt cx="558179" cy="409838"/>
          </a:xfrm>
        </p:grpSpPr>
        <p:sp>
          <p:nvSpPr>
            <p:cNvPr id="7" name="Oval 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9" name="Content Placeholder 17"/>
          <p:cNvSpPr txBox="1">
            <a:spLocks/>
          </p:cNvSpPr>
          <p:nvPr/>
        </p:nvSpPr>
        <p:spPr>
          <a:xfrm>
            <a:off x="3900334" y="5250031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both features and prediction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97" y="1517897"/>
            <a:ext cx="7515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1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current results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67856"/>
              </p:ext>
            </p:extLst>
          </p:nvPr>
        </p:nvGraphicFramePr>
        <p:xfrm>
          <a:off x="1996489" y="1527534"/>
          <a:ext cx="8128000" cy="3754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27817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258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Method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2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Combine</a:t>
                      </a:r>
                      <a:r>
                        <a:rPr lang="en-US" b="0" baseline="0" dirty="0" smtClean="0"/>
                        <a:t> feature (original image+ edges information)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77.85% ± 2.75%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7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Combine</a:t>
                      </a:r>
                      <a:r>
                        <a:rPr lang="en-US" b="0" baseline="0" dirty="0" smtClean="0"/>
                        <a:t> feature (original image+ edges information) and combine prediction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78.75% ± 2.56%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Combine</a:t>
                      </a:r>
                      <a:r>
                        <a:rPr lang="en-US" b="0" baseline="0" dirty="0" smtClean="0"/>
                        <a:t> feature (original image+ edges information + texture information)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78.88% ± 2.57%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1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Combine</a:t>
                      </a:r>
                      <a:r>
                        <a:rPr lang="en-US" b="0" baseline="0" dirty="0" smtClean="0"/>
                        <a:t> feature (original image+ edges information + texture information) and combine prediction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82.2% ± 2.21%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3216"/>
                  </a:ext>
                </a:extLst>
              </a:tr>
            </a:tbl>
          </a:graphicData>
        </a:graphic>
      </p:graphicFrame>
      <p:sp>
        <p:nvSpPr>
          <p:cNvPr id="11" name="Content Placeholder 17"/>
          <p:cNvSpPr txBox="1">
            <a:spLocks/>
          </p:cNvSpPr>
          <p:nvPr/>
        </p:nvSpPr>
        <p:spPr>
          <a:xfrm>
            <a:off x="3959766" y="5372172"/>
            <a:ext cx="5116387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1.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result on my current work. DAIN’s result is 81.4%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84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21207" y="1531072"/>
            <a:ext cx="10782896" cy="491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Corbett-Davies, Sam.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"Real-World Material Recognition for Scene Understanding."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[2] NVIDIA,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DRIVER ASSISTANCE SYSTEMS.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[Online]. Available: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https://www.nvidia.com/en-us/self-driving-cars/adas/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[3] M. W.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Spong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S. Hutchinson, and M.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Vidyasagar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Robot modeling and control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Wiley New York, 2006, vol. 3.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[4] J.-H. Kim, E. T. Matson, H. Myung, and P. Xu,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 Intelligence Technology and Applications 2012: An Edition of the Presented Papers from the 1</a:t>
            </a:r>
            <a:r>
              <a:rPr lang="en-US" sz="1400" i="1" baseline="30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International Conference on Robot Intelligence Technology and Applications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Springer Science &amp; Business Media, 2013, vol. 208.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[5]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Jia, et al.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"Differential angular imaging for material recognition."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preprint arXiv:1612.02372 (2016).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66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this task?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more detail please email me at </a:t>
            </a:r>
            <a:r>
              <a:rPr lang="en-US" sz="2000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14520040@gm.uit.edu.vn.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Look for more information about the data set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Interested in my work, you can find it here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3744357"/>
            <a:ext cx="661940" cy="661940"/>
          </a:xfrm>
          <a:prstGeom prst="rect">
            <a:avLst/>
          </a:prstGeom>
        </p:spPr>
      </p:pic>
      <p:pic>
        <p:nvPicPr>
          <p:cNvPr id="6" name="Picture 5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4406297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the PowerPoint team blog. Select the image to visit the PowerPoint team blog ">
            <a:hlinkClick r:id="rId7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23" y="5068237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read this line, this is just a subtitle. :p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trike="sngStrike" dirty="0">
                <a:solidFill>
                  <a:schemeClr val="bg1"/>
                </a:solidFill>
                <a:latin typeface="+mj-lt"/>
              </a:rPr>
              <a:t>Computer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My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2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66620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706399"/>
            <a:ext cx="4585731" cy="3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40669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446884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 works.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21061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238776"/>
            <a:ext cx="4504252" cy="38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Datasets.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395598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46168" y="3996181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current work.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Small circle with number 4 inside  indicating step 4">
            <a:extLst>
              <a:ext uri="{FF2B5EF4-FFF2-40B4-BE49-F238E27FC236}">
                <a16:creationId xmlns:a16="http://schemas.microsoft.com/office/drawing/2014/main" id="{1E4E0359-5A2F-4879-8CFD-A1131F113532}"/>
              </a:ext>
            </a:extLst>
          </p:cNvPr>
          <p:cNvGrpSpPr/>
          <p:nvPr/>
        </p:nvGrpSpPr>
        <p:grpSpPr bwMode="blackWhite">
          <a:xfrm>
            <a:off x="554425" y="4747950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>
              <a:extLst>
                <a:ext uri="{FF2B5EF4-FFF2-40B4-BE49-F238E27FC236}">
                  <a16:creationId xmlns:a16="http://schemas.microsoft.com/office/drawing/2014/main" id="{4E15B87C-0288-41BA-99AA-B575B4D8D43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4">
              <a:extLst>
                <a:ext uri="{FF2B5EF4-FFF2-40B4-BE49-F238E27FC236}">
                  <a16:creationId xmlns:a16="http://schemas.microsoft.com/office/drawing/2014/main" id="{0A642335-4AC8-4B38-935B-642EF9DCDC1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ABB8FE08-FF2A-4F7D-8024-34E7D9B1E42B}"/>
              </a:ext>
            </a:extLst>
          </p:cNvPr>
          <p:cNvSpPr txBox="1">
            <a:spLocks/>
          </p:cNvSpPr>
          <p:nvPr/>
        </p:nvSpPr>
        <p:spPr>
          <a:xfrm>
            <a:off x="1079386" y="4788143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next?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 descr="Small circle with number 4 inside  indicating step 4">
            <a:extLst>
              <a:ext uri="{FF2B5EF4-FFF2-40B4-BE49-F238E27FC236}">
                <a16:creationId xmlns:a16="http://schemas.microsoft.com/office/drawing/2014/main" id="{16B3EE31-D121-4E83-A339-51E6C0036390}"/>
              </a:ext>
            </a:extLst>
          </p:cNvPr>
          <p:cNvGrpSpPr/>
          <p:nvPr/>
        </p:nvGrpSpPr>
        <p:grpSpPr bwMode="blackWhite">
          <a:xfrm>
            <a:off x="544662" y="5495924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3500E7CF-8F53-4BC2-ADCC-12145E19E37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4">
              <a:extLst>
                <a:ext uri="{FF2B5EF4-FFF2-40B4-BE49-F238E27FC236}">
                  <a16:creationId xmlns:a16="http://schemas.microsoft.com/office/drawing/2014/main" id="{9944F7F6-6D4B-4300-8888-B9CC72E3D34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9E2CFFD3-B21F-4FBA-A42D-B69F80D438D4}"/>
              </a:ext>
            </a:extLst>
          </p:cNvPr>
          <p:cNvSpPr txBox="1">
            <a:spLocks/>
          </p:cNvSpPr>
          <p:nvPr/>
        </p:nvSpPr>
        <p:spPr>
          <a:xfrm>
            <a:off x="1069623" y="5536117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C3F47-3A02-4F20-B647-43AA3DAC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4" y="1830420"/>
            <a:ext cx="5876119" cy="297157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9A0A751-FA03-44FE-B2D3-CE7D1EE38EF6}"/>
              </a:ext>
            </a:extLst>
          </p:cNvPr>
          <p:cNvSpPr/>
          <p:nvPr/>
        </p:nvSpPr>
        <p:spPr>
          <a:xfrm>
            <a:off x="5783555" y="4963113"/>
            <a:ext cx="506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While the main object in both scenes can be considered</a:t>
            </a:r>
          </a:p>
          <a:p>
            <a:r>
              <a:rPr lang="en-US" sz="1400" dirty="0">
                <a:solidFill>
                  <a:srgbClr val="131413"/>
                </a:solidFill>
                <a:latin typeface="+mj-lt"/>
              </a:rPr>
              <a:t>as ”stone” it is obvious that their material is different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main goal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the detail of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information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an image.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simple words, given an image I, the computer need to find out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material its surface is made of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(such as metal, plastic, stone, brick, glass, wood, etc.).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higher level, the computer even need to know exactly what material class for every single pixel in the image.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78B5-EB5D-4AF8-8D2F-4DCBE19A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6" y="1524708"/>
            <a:ext cx="5516547" cy="1999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EC0D-3062-4240-BD7D-08A5A362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5" y="3523893"/>
            <a:ext cx="5516547" cy="1927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972B8-D961-44DB-9E21-79D19083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793" y="5451870"/>
            <a:ext cx="4172025" cy="10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need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Material of surfaces contribute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valuable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computer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and interact with the world (just like human).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It is one of significant keys for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improving scene understanding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Computer Vision [1].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Being used in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variety of applications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real world such as Advanced Driver-Assistance Systems [2], Robotic Manipulation [3], Robotic Navigation [4],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BB363-4633-453D-8C88-C1850B2F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1723491"/>
            <a:ext cx="2771429" cy="18952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2BD142-F53C-4422-86F2-4479E83EBB02}"/>
              </a:ext>
            </a:extLst>
          </p:cNvPr>
          <p:cNvSpPr/>
          <p:nvPr/>
        </p:nvSpPr>
        <p:spPr>
          <a:xfrm>
            <a:off x="5923722" y="3732655"/>
            <a:ext cx="5004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Segoe UI Light (Headings)"/>
              </a:rPr>
              <a:t>Figure 1. </a:t>
            </a:r>
            <a:r>
              <a:rPr lang="en-US" sz="1400" dirty="0">
                <a:solidFill>
                  <a:srgbClr val="131413"/>
                </a:solidFill>
              </a:rPr>
              <a:t>Bottles with similar shape are made are made of different materials which decides its physical properties and could be extremely useful information in various situation.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19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Surface texture, geometry variants.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Similar texture patterns, shape with different materials.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Lighting conditions.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Clutter.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Combining them.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DC102-309F-4639-A05E-40C5DA7F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52" y="1524708"/>
            <a:ext cx="4963218" cy="1562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7109845" y="3215821"/>
            <a:ext cx="292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Surfaces with similar texture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15E41-E1F2-46AB-861A-8856107B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0" y="3652393"/>
            <a:ext cx="4639322" cy="1648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2E680A-4623-4EB7-BE35-91200536E075}"/>
              </a:ext>
            </a:extLst>
          </p:cNvPr>
          <p:cNvSpPr/>
          <p:nvPr/>
        </p:nvSpPr>
        <p:spPr>
          <a:xfrm>
            <a:off x="6954353" y="5367129"/>
            <a:ext cx="308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2.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Samples from Open-Surfaces</a:t>
            </a:r>
          </a:p>
        </p:txBody>
      </p:sp>
    </p:spTree>
    <p:extLst>
      <p:ext uri="{BB962C8B-B14F-4D97-AF65-F5344CB8AC3E}">
        <p14:creationId xmlns:p14="http://schemas.microsoft.com/office/powerpoint/2010/main" val="125198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Related Works - CVPR Milestone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E539B-1E36-413B-A206-4D91122A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556592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600F5-9DB8-4925-82D7-7A054F1F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7340"/>
              </p:ext>
            </p:extLst>
          </p:nvPr>
        </p:nvGraphicFramePr>
        <p:xfrm>
          <a:off x="971824" y="1514179"/>
          <a:ext cx="10345536" cy="4109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6663">
                  <a:extLst>
                    <a:ext uri="{9D8B030D-6E8A-4147-A177-3AD203B41FA5}">
                      <a16:colId xmlns:a16="http://schemas.microsoft.com/office/drawing/2014/main" val="3511913387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53778507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768532246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85202565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3687889626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940712187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169701397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395315361"/>
                    </a:ext>
                  </a:extLst>
                </a:gridCol>
                <a:gridCol w="742125">
                  <a:extLst>
                    <a:ext uri="{9D8B030D-6E8A-4147-A177-3AD203B41FA5}">
                      <a16:colId xmlns:a16="http://schemas.microsoft.com/office/drawing/2014/main" val="808488028"/>
                    </a:ext>
                  </a:extLst>
                </a:gridCol>
              </a:tblGrid>
              <a:tr h="20416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 scene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Scene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Camera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18795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dirty="0" err="1"/>
                        <a:t>CUReT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918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KTH-TIPS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3555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UBO2014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0449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Reflectance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53027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4D Light-field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2533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6212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17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2692400" y="5757106"/>
            <a:ext cx="7197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1. </a:t>
            </a:r>
            <a:r>
              <a:rPr lang="en-US" sz="1400" dirty="0"/>
              <a:t>Some publicly available BRDF material datasets [5]. Note that the 4D Light-field dataset is captured by the </a:t>
            </a:r>
            <a:r>
              <a:rPr lang="en-US" sz="1400" dirty="0" err="1"/>
              <a:t>Lytro</a:t>
            </a:r>
            <a:r>
              <a:rPr lang="en-US" sz="1400" dirty="0"/>
              <a:t> </a:t>
            </a:r>
            <a:r>
              <a:rPr lang="en-US" sz="1400" dirty="0" err="1"/>
              <a:t>Illum</a:t>
            </a:r>
            <a:r>
              <a:rPr lang="en-US" sz="1400" dirty="0"/>
              <a:t> light field camera.</a:t>
            </a:r>
          </a:p>
        </p:txBody>
      </p:sp>
    </p:spTree>
    <p:extLst>
      <p:ext uri="{BB962C8B-B14F-4D97-AF65-F5344CB8AC3E}">
        <p14:creationId xmlns:p14="http://schemas.microsoft.com/office/powerpoint/2010/main" val="348689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paper I choose to work 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Differential Angular Imaging for Material Recognition (DAIN)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GTOS (Ground Terrain in Outdoor Scenes).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Jia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Hang Zhang, Kristin Dana,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Ko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Nishino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/>
              <a:t>Computer Vision Lab, Rutgers University - New Jersey (USA).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</a:rPr>
              <a:t>Website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http://eceweb1.rutgers.edu/vision/index.html</a:t>
            </a:r>
            <a:endParaRPr lang="en-US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33" y="1399220"/>
            <a:ext cx="6019800" cy="4521200"/>
          </a:xfrm>
          <a:prstGeom prst="rect">
            <a:avLst/>
          </a:prstGeom>
        </p:spPr>
      </p:pic>
      <p:sp>
        <p:nvSpPr>
          <p:cNvPr id="9" name="Text Box 16" descr="Select me"/>
          <p:cNvSpPr txBox="1"/>
          <p:nvPr/>
        </p:nvSpPr>
        <p:spPr>
          <a:xfrm rot="19929270">
            <a:off x="566067" y="4629790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88" flipH="1">
            <a:off x="1414951" y="4259500"/>
            <a:ext cx="851862" cy="9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70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  <p:sp>
        <p:nvSpPr>
          <p:cNvPr id="4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choose this paper?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09" y="2087664"/>
            <a:ext cx="4321705" cy="409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Newest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paper about material classification published in CVPR2017.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Work with a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dataset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(GTOS - published 2016) – large scale, high quality. </a:t>
            </a:r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Coming soon, GTIS (Ground Terrain in Indoor Scenes) – more challenges.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result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sz="1400" dirty="0"/>
              <a:t>with the state of art algorithms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 the same dataset.</a:t>
            </a:r>
            <a:endParaRPr lang="en-US" sz="14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key idea of solution in this paper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complex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so I can moving on.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source code. You can download it here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https://github.com/mrxue1993/DAIN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5" y="1524708"/>
            <a:ext cx="5851676" cy="3291568"/>
          </a:xfrm>
          <a:prstGeom prst="rect">
            <a:avLst/>
          </a:prstGeom>
        </p:spPr>
      </p:pic>
      <p:sp>
        <p:nvSpPr>
          <p:cNvPr id="9" name="Text Box 16" descr="Select me"/>
          <p:cNvSpPr txBox="1"/>
          <p:nvPr/>
        </p:nvSpPr>
        <p:spPr>
          <a:xfrm rot="19929270">
            <a:off x="255055" y="5739499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88" flipH="1">
            <a:off x="1103939" y="5369209"/>
            <a:ext cx="851862" cy="9399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6927296" y="4909010"/>
            <a:ext cx="3273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1</a:t>
            </a:r>
            <a:r>
              <a:rPr lang="en-US" sz="1400" dirty="0"/>
              <a:t>. An image from GTOS dataset</a:t>
            </a:r>
          </a:p>
        </p:txBody>
      </p:sp>
    </p:spTree>
    <p:extLst>
      <p:ext uri="{BB962C8B-B14F-4D97-AF65-F5344CB8AC3E}">
        <p14:creationId xmlns:p14="http://schemas.microsoft.com/office/powerpoint/2010/main" val="174603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574</TotalTime>
  <Words>1091</Words>
  <Application>Microsoft Office PowerPoint</Application>
  <PresentationFormat>Widescreen</PresentationFormat>
  <Paragraphs>207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Segoe UI Light (Headings)</vt:lpstr>
      <vt:lpstr>Segoe UI Semibold</vt:lpstr>
      <vt:lpstr>SimHei</vt:lpstr>
      <vt:lpstr>Times New Roman</vt:lpstr>
      <vt:lpstr>WelcomeDoc</vt:lpstr>
      <vt:lpstr>Material Classification</vt:lpstr>
      <vt:lpstr>Contents</vt:lpstr>
      <vt:lpstr>Introduction</vt:lpstr>
      <vt:lpstr>Introduction</vt:lpstr>
      <vt:lpstr>Introduction</vt:lpstr>
      <vt:lpstr>Related Works - CVPR Milestone</vt:lpstr>
      <vt:lpstr>Datasets</vt:lpstr>
      <vt:lpstr>My current work</vt:lpstr>
      <vt:lpstr>My current work</vt:lpstr>
      <vt:lpstr>My current work</vt:lpstr>
      <vt:lpstr>My current work</vt:lpstr>
      <vt:lpstr>My current work</vt:lpstr>
      <vt:lpstr>My approaches</vt:lpstr>
      <vt:lpstr>My approaches</vt:lpstr>
      <vt:lpstr>My approaches</vt:lpstr>
      <vt:lpstr>My current results</vt:lpstr>
      <vt:lpstr>References</vt:lpstr>
      <vt:lpstr>More questions about this task?</vt:lpstr>
      <vt:lpstr>Thank you for watching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Anh. Trương Phúc (2)</dc:creator>
  <cp:keywords/>
  <cp:lastModifiedBy>Truong Phuc Anh</cp:lastModifiedBy>
  <cp:revision>112</cp:revision>
  <dcterms:created xsi:type="dcterms:W3CDTF">2018-01-17T03:35:27Z</dcterms:created>
  <dcterms:modified xsi:type="dcterms:W3CDTF">2018-07-29T13:08:34Z</dcterms:modified>
  <cp:version/>
</cp:coreProperties>
</file>