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279" r:id="rId3"/>
    <p:sldId id="271" r:id="rId4"/>
    <p:sldId id="283" r:id="rId5"/>
    <p:sldId id="284" r:id="rId6"/>
    <p:sldId id="281" r:id="rId7"/>
    <p:sldId id="287" r:id="rId8"/>
    <p:sldId id="319" r:id="rId9"/>
    <p:sldId id="288" r:id="rId10"/>
    <p:sldId id="291" r:id="rId11"/>
    <p:sldId id="299" r:id="rId12"/>
    <p:sldId id="300" r:id="rId13"/>
    <p:sldId id="294" r:id="rId14"/>
    <p:sldId id="301" r:id="rId15"/>
    <p:sldId id="302" r:id="rId16"/>
    <p:sldId id="298" r:id="rId17"/>
    <p:sldId id="311" r:id="rId18"/>
    <p:sldId id="303" r:id="rId19"/>
    <p:sldId id="312" r:id="rId20"/>
    <p:sldId id="306" r:id="rId21"/>
    <p:sldId id="305" r:id="rId22"/>
    <p:sldId id="307" r:id="rId23"/>
    <p:sldId id="313" r:id="rId24"/>
    <p:sldId id="308" r:id="rId25"/>
    <p:sldId id="309" r:id="rId26"/>
    <p:sldId id="314" r:id="rId27"/>
    <p:sldId id="315" r:id="rId28"/>
    <p:sldId id="310" r:id="rId29"/>
    <p:sldId id="318" r:id="rId30"/>
    <p:sldId id="317" r:id="rId31"/>
    <p:sldId id="316"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Body" id="{B9B51309-D148-4332-87C2-07BE32FBCA3B}">
          <p14:sldIdLst>
            <p14:sldId id="279"/>
            <p14:sldId id="271"/>
            <p14:sldId id="283"/>
            <p14:sldId id="284"/>
            <p14:sldId id="281"/>
            <p14:sldId id="287"/>
            <p14:sldId id="319"/>
            <p14:sldId id="288"/>
            <p14:sldId id="291"/>
            <p14:sldId id="299"/>
            <p14:sldId id="300"/>
            <p14:sldId id="294"/>
            <p14:sldId id="301"/>
            <p14:sldId id="302"/>
            <p14:sldId id="298"/>
            <p14:sldId id="311"/>
            <p14:sldId id="303"/>
            <p14:sldId id="312"/>
            <p14:sldId id="306"/>
            <p14:sldId id="305"/>
            <p14:sldId id="307"/>
            <p14:sldId id="313"/>
            <p14:sldId id="308"/>
            <p14:sldId id="309"/>
            <p14:sldId id="314"/>
            <p14:sldId id="315"/>
            <p14:sldId id="310"/>
          </p14:sldIdLst>
        </p14:section>
        <p14:section name="Ending" id="{2CC34DB2-6590-42C0-AD4B-A04C6060184E}">
          <p14:sldIdLst>
            <p14:sldId id="318"/>
            <p14:sldId id="317"/>
            <p14:sldId id="316"/>
            <p14:sldId id="2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182" autoAdjust="0"/>
  </p:normalViewPr>
  <p:slideViewPr>
    <p:cSldViewPr snapToGrid="0">
      <p:cViewPr varScale="1">
        <p:scale>
          <a:sx n="66" d="100"/>
          <a:sy n="66" d="100"/>
        </p:scale>
        <p:origin x="86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Machine_learning" TargetMode="External"/><Relationship Id="rId7" Type="http://schemas.openxmlformats.org/officeDocument/2006/relationships/hyperlink" Target="https://en.wikipedia.org/wiki/Gradient_descent"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Euclidean_distance" TargetMode="External"/><Relationship Id="rId5" Type="http://schemas.openxmlformats.org/officeDocument/2006/relationships/hyperlink" Target="https://en.wikipedia.org/wiki/Statistical_classification" TargetMode="External"/><Relationship Id="rId4" Type="http://schemas.openxmlformats.org/officeDocument/2006/relationships/hyperlink" Target="https://en.wikipedia.org/wiki/Normalization_(statistic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transfer Deep Neural Networks for Computer Vision tasks, A lot of research about this task have been published with extremely accurate (almost like human)</a:t>
            </a:r>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504949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again, we see that, DNNs and CNNs affect on the datasets. It becomes more and more challenge with lager-scale (trends in CVRP)</a:t>
            </a:r>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1835821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again, we see that, DNNs and CNNs affect on the datasets. It becomes more and more challenge with lager-scale (trends in CVRP)</a:t>
            </a:r>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753550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the range of values of raw data varies widely, in some </a:t>
            </a:r>
            <a:r>
              <a:rPr lang="en-US" sz="1200" b="0" i="0" u="none" strike="noStrike" kern="1200" dirty="0" smtClean="0">
                <a:solidFill>
                  <a:schemeClr val="tx1"/>
                </a:solidFill>
                <a:effectLst/>
                <a:latin typeface="+mn-lt"/>
                <a:ea typeface="+mn-ea"/>
                <a:cs typeface="+mn-cs"/>
                <a:hlinkClick r:id="rId3" tooltip="Machine learning"/>
              </a:rPr>
              <a:t>machine learning</a:t>
            </a:r>
            <a:r>
              <a:rPr lang="en-US" sz="1200" b="0" i="0" kern="1200" dirty="0" smtClean="0">
                <a:solidFill>
                  <a:schemeClr val="tx1"/>
                </a:solidFill>
                <a:effectLst/>
                <a:latin typeface="+mn-lt"/>
                <a:ea typeface="+mn-ea"/>
                <a:cs typeface="+mn-cs"/>
              </a:rPr>
              <a:t> algorithms, objective functions will not work properly without </a:t>
            </a:r>
            <a:r>
              <a:rPr lang="en-US" sz="1200" b="0" i="0" u="none" strike="noStrike" kern="1200" dirty="0" smtClean="0">
                <a:solidFill>
                  <a:schemeClr val="tx1"/>
                </a:solidFill>
                <a:effectLst/>
                <a:latin typeface="+mn-lt"/>
                <a:ea typeface="+mn-ea"/>
                <a:cs typeface="+mn-cs"/>
                <a:hlinkClick r:id="rId4" tooltip="Normalization (statistics)"/>
              </a:rPr>
              <a:t>normalization</a:t>
            </a:r>
            <a:r>
              <a:rPr lang="en-US" sz="1200" b="0" i="0" kern="1200" dirty="0" smtClean="0">
                <a:solidFill>
                  <a:schemeClr val="tx1"/>
                </a:solidFill>
                <a:effectLst/>
                <a:latin typeface="+mn-lt"/>
                <a:ea typeface="+mn-ea"/>
                <a:cs typeface="+mn-cs"/>
              </a:rPr>
              <a:t>. For example, the majority of </a:t>
            </a:r>
            <a:r>
              <a:rPr lang="en-US" sz="1200" b="0" i="0" u="none" strike="noStrike" kern="1200" dirty="0" smtClean="0">
                <a:solidFill>
                  <a:schemeClr val="tx1"/>
                </a:solidFill>
                <a:effectLst/>
                <a:latin typeface="+mn-lt"/>
                <a:ea typeface="+mn-ea"/>
                <a:cs typeface="+mn-cs"/>
                <a:hlinkClick r:id="rId5" tooltip="Statistical classification"/>
              </a:rPr>
              <a:t>classifiers</a:t>
            </a:r>
            <a:r>
              <a:rPr lang="en-US" sz="1200" b="0" i="0" kern="1200" dirty="0" smtClean="0">
                <a:solidFill>
                  <a:schemeClr val="tx1"/>
                </a:solidFill>
                <a:effectLst/>
                <a:latin typeface="+mn-lt"/>
                <a:ea typeface="+mn-ea"/>
                <a:cs typeface="+mn-cs"/>
              </a:rPr>
              <a:t> calculate the distance between two points by the </a:t>
            </a:r>
            <a:r>
              <a:rPr lang="en-US" sz="1200" b="0" i="0" u="none" strike="noStrike" kern="1200" dirty="0" smtClean="0">
                <a:solidFill>
                  <a:schemeClr val="tx1"/>
                </a:solidFill>
                <a:effectLst/>
                <a:latin typeface="+mn-lt"/>
                <a:ea typeface="+mn-ea"/>
                <a:cs typeface="+mn-cs"/>
                <a:hlinkClick r:id="rId6" tooltip="Euclidean distance"/>
              </a:rPr>
              <a:t>Euclidean distance</a:t>
            </a:r>
            <a:r>
              <a:rPr lang="en-US" sz="1200" b="0" i="0" kern="1200" dirty="0" smtClean="0">
                <a:solidFill>
                  <a:schemeClr val="tx1"/>
                </a:solidFill>
                <a:effectLst/>
                <a:latin typeface="+mn-lt"/>
                <a:ea typeface="+mn-ea"/>
                <a:cs typeface="+mn-cs"/>
              </a:rPr>
              <a:t>. If one of the features has a broad range of values, the distance will be governed by this particular feature. Therefore, the range of all features should be normalized so that each feature contributes approximately proportionately to the final distance.</a:t>
            </a:r>
          </a:p>
          <a:p>
            <a:r>
              <a:rPr lang="en-US" sz="1200" b="0" i="0" kern="1200" dirty="0" smtClean="0">
                <a:solidFill>
                  <a:schemeClr val="tx1"/>
                </a:solidFill>
                <a:effectLst/>
                <a:latin typeface="+mn-lt"/>
                <a:ea typeface="+mn-ea"/>
                <a:cs typeface="+mn-cs"/>
              </a:rPr>
              <a:t>Another reason why feature scaling is applied is that </a:t>
            </a:r>
            <a:r>
              <a:rPr lang="en-US" sz="1200" b="0" i="0" u="none" strike="noStrike" kern="1200" dirty="0" smtClean="0">
                <a:solidFill>
                  <a:schemeClr val="tx1"/>
                </a:solidFill>
                <a:effectLst/>
                <a:latin typeface="+mn-lt"/>
                <a:ea typeface="+mn-ea"/>
                <a:cs typeface="+mn-cs"/>
                <a:hlinkClick r:id="rId7" tooltip="Gradient descent"/>
              </a:rPr>
              <a:t>gradient descent</a:t>
            </a:r>
            <a:r>
              <a:rPr lang="en-US" sz="1200" b="0" i="0" kern="1200" dirty="0" smtClean="0">
                <a:solidFill>
                  <a:schemeClr val="tx1"/>
                </a:solidFill>
                <a:effectLst/>
                <a:latin typeface="+mn-lt"/>
                <a:ea typeface="+mn-ea"/>
                <a:cs typeface="+mn-cs"/>
              </a:rPr>
              <a:t> converges much faster with feature scaling than without it</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3903505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31</a:t>
            </a:fld>
            <a:endParaRPr lang="en-US"/>
          </a:p>
        </p:txBody>
      </p:sp>
    </p:spTree>
    <p:extLst>
      <p:ext uri="{BB962C8B-B14F-4D97-AF65-F5344CB8AC3E}">
        <p14:creationId xmlns:p14="http://schemas.microsoft.com/office/powerpoint/2010/main" val="1240237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32</a:t>
            </a:fld>
            <a:endParaRPr lang="en-US"/>
          </a:p>
        </p:txBody>
      </p:sp>
    </p:spTree>
    <p:extLst>
      <p:ext uri="{BB962C8B-B14F-4D97-AF65-F5344CB8AC3E}">
        <p14:creationId xmlns:p14="http://schemas.microsoft.com/office/powerpoint/2010/main" val="114942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8/1/2018</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dirty="0"/>
              <a:t>Edit Master text styles</a:t>
            </a:r>
          </a:p>
          <a:p>
            <a:pPr marL="228600" lvl="0" indent="-228600" algn="l" defTabSz="914400" rtl="0" eaLnBrk="1" latinLnBrk="0" hangingPunct="1">
              <a:lnSpc>
                <a:spcPct val="90000"/>
              </a:lnSpc>
              <a:spcBef>
                <a:spcPct val="30000"/>
              </a:spcBef>
              <a:buFont typeface="Arial" panose="020B0604020202020204" pitchFamily="34" charset="0"/>
              <a:buChar char="•"/>
            </a:pPr>
            <a:r>
              <a:rPr lang="en-US" dirty="0"/>
              <a:t>Second level</a:t>
            </a:r>
          </a:p>
          <a:p>
            <a:pPr marL="685800" lvl="1" indent="-228600" algn="l" defTabSz="914400" rtl="0" eaLnBrk="1" latinLnBrk="0" hangingPunct="1">
              <a:lnSpc>
                <a:spcPct val="90000"/>
              </a:lnSpc>
              <a:spcBef>
                <a:spcPct val="30000"/>
              </a:spcBef>
              <a:buFont typeface="Arial" panose="020B0604020202020204" pitchFamily="34" charset="0"/>
              <a:buChar char="•"/>
            </a:pPr>
            <a:r>
              <a:rPr lang="en-US" dirty="0"/>
              <a:t>Third level</a:t>
            </a:r>
          </a:p>
          <a:p>
            <a:pPr marL="1143000" lvl="2" indent="-228600" algn="l" defTabSz="914400" rtl="0" eaLnBrk="1" latinLnBrk="0" hangingPunct="1">
              <a:lnSpc>
                <a:spcPct val="90000"/>
              </a:lnSpc>
              <a:spcBef>
                <a:spcPct val="30000"/>
              </a:spcBef>
              <a:buFont typeface="Arial" panose="020B0604020202020204" pitchFamily="34" charset="0"/>
              <a:buChar char="•"/>
            </a:pPr>
            <a:r>
              <a:rPr lang="en-US" dirty="0"/>
              <a:t>Fourth level</a:t>
            </a:r>
          </a:p>
          <a:p>
            <a:pPr marL="1600200" lvl="3" indent="-228600" algn="l" defTabSz="9144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8/1/2018</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eceweb1.rutgers.edu/vision/gts/index.html" TargetMode="External"/><Relationship Id="rId7" Type="http://schemas.openxmlformats.org/officeDocument/2006/relationships/hyperlink" Target="mailto:14520040@gm.uit.edu.vn?subject=Feedback%20from%20Material%20Classification%20slide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hyperlink" Target="https://go.microsoft.com/fwlink/?linkid=854609" TargetMode="External"/><Relationship Id="rId4" Type="http://schemas.openxmlformats.org/officeDocument/2006/relationships/hyperlink" Target="https://github.com/truongphucanh/material-classification"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431566" y="2806095"/>
            <a:ext cx="8953398" cy="216419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000" dirty="0" smtClean="0">
                <a:solidFill>
                  <a:schemeClr val="bg1"/>
                </a:solidFill>
                <a:latin typeface="+mj-lt"/>
              </a:rPr>
              <a:t>A combination of deep feature and handcrafted features</a:t>
            </a:r>
            <a:endParaRPr lang="vi-VN" sz="2000" dirty="0">
              <a:solidFill>
                <a:schemeClr val="bg1"/>
              </a:solidFill>
              <a:latin typeface="+mj-lt"/>
            </a:endParaRPr>
          </a:p>
        </p:txBody>
      </p:sp>
      <p:sp>
        <p:nvSpPr>
          <p:cNvPr id="2" name="Title 1"/>
          <p:cNvSpPr>
            <a:spLocks noGrp="1"/>
          </p:cNvSpPr>
          <p:nvPr>
            <p:ph type="ctrTitle"/>
          </p:nvPr>
        </p:nvSpPr>
        <p:spPr>
          <a:xfrm>
            <a:off x="406400" y="1164324"/>
            <a:ext cx="11364686" cy="2387600"/>
          </a:xfrm>
        </p:spPr>
        <p:txBody>
          <a:bodyPr anchor="ctr" anchorCtr="0">
            <a:normAutofit/>
          </a:bodyPr>
          <a:lstStyle/>
          <a:p>
            <a:r>
              <a:rPr lang="en-US" sz="4800" b="1" dirty="0">
                <a:solidFill>
                  <a:schemeClr val="bg1"/>
                </a:solidFill>
              </a:rPr>
              <a:t>Material </a:t>
            </a:r>
            <a:r>
              <a:rPr lang="en-US" sz="4800" b="1" dirty="0" smtClean="0">
                <a:solidFill>
                  <a:schemeClr val="bg1"/>
                </a:solidFill>
              </a:rPr>
              <a:t>Classification using Deep </a:t>
            </a:r>
            <a:r>
              <a:rPr lang="en-US" sz="4800" b="1" dirty="0" smtClean="0">
                <a:solidFill>
                  <a:schemeClr val="bg1"/>
                </a:solidFill>
              </a:rPr>
              <a:t>Learning</a:t>
            </a:r>
            <a:endParaRPr lang="en-US" sz="4800" b="1" dirty="0">
              <a:solidFill>
                <a:schemeClr val="bg1"/>
              </a:solidFill>
            </a:endParaRPr>
          </a:p>
        </p:txBody>
      </p:sp>
      <p:sp>
        <p:nvSpPr>
          <p:cNvPr id="5" name="Subtitle 2">
            <a:extLst>
              <a:ext uri="{FF2B5EF4-FFF2-40B4-BE49-F238E27FC236}">
                <a16:creationId xmlns:a16="http://schemas.microsoft.com/office/drawing/2014/main" id="{6C337489-6FFA-4E70-A2B0-977A089E482B}"/>
              </a:ext>
            </a:extLst>
          </p:cNvPr>
          <p:cNvSpPr txBox="1">
            <a:spLocks/>
          </p:cNvSpPr>
          <p:nvPr/>
        </p:nvSpPr>
        <p:spPr>
          <a:xfrm>
            <a:off x="1736035" y="5774197"/>
            <a:ext cx="6344461" cy="598444"/>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400" b="1" dirty="0">
                <a:solidFill>
                  <a:schemeClr val="bg1"/>
                </a:solidFill>
                <a:latin typeface="+mj-lt"/>
              </a:rPr>
              <a:t>Computer Vision</a:t>
            </a:r>
          </a:p>
        </p:txBody>
      </p:sp>
      <p:pic>
        <p:nvPicPr>
          <p:cNvPr id="7" name="Picture 6">
            <a:extLst>
              <a:ext uri="{FF2B5EF4-FFF2-40B4-BE49-F238E27FC236}">
                <a16:creationId xmlns:a16="http://schemas.microsoft.com/office/drawing/2014/main" id="{B811B009-3645-4B25-8C77-E39A6C1E5F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620" y="5633212"/>
            <a:ext cx="880415" cy="880415"/>
          </a:xfrm>
          <a:prstGeom prst="rect">
            <a:avLst/>
          </a:prstGeom>
        </p:spPr>
      </p:pic>
      <p:sp>
        <p:nvSpPr>
          <p:cNvPr id="6" name="Subtitle 2"/>
          <p:cNvSpPr txBox="1">
            <a:spLocks/>
          </p:cNvSpPr>
          <p:nvPr/>
        </p:nvSpPr>
        <p:spPr>
          <a:xfrm>
            <a:off x="6008915" y="3602734"/>
            <a:ext cx="5344886" cy="2164195"/>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endParaRPr lang="vi-VN" sz="2000" dirty="0" smtClean="0">
              <a:solidFill>
                <a:schemeClr val="bg1"/>
              </a:solidFill>
              <a:latin typeface="+mj-lt"/>
            </a:endParaRPr>
          </a:p>
          <a:p>
            <a:r>
              <a:rPr lang="vi-VN" sz="2000" b="1" dirty="0" smtClean="0">
                <a:solidFill>
                  <a:schemeClr val="bg1"/>
                </a:solidFill>
                <a:latin typeface="+mj-lt"/>
              </a:rPr>
              <a:t>SVTH: </a:t>
            </a:r>
            <a:r>
              <a:rPr lang="vi-VN" sz="2000" dirty="0" smtClean="0">
                <a:solidFill>
                  <a:schemeClr val="bg1"/>
                </a:solidFill>
                <a:latin typeface="+mj-lt"/>
              </a:rPr>
              <a:t>Trương Phúc Anh – 14520040</a:t>
            </a:r>
          </a:p>
          <a:p>
            <a:r>
              <a:rPr lang="vi-VN" sz="2000" b="1" dirty="0" smtClean="0">
                <a:solidFill>
                  <a:schemeClr val="bg1"/>
                </a:solidFill>
                <a:latin typeface="+mj-lt"/>
              </a:rPr>
              <a:t>GVHD: </a:t>
            </a:r>
            <a:r>
              <a:rPr lang="en-US" sz="2000" dirty="0" smtClean="0">
                <a:solidFill>
                  <a:schemeClr val="bg1"/>
                </a:solidFill>
                <a:latin typeface="+mj-lt"/>
              </a:rPr>
              <a:t>TS.</a:t>
            </a:r>
            <a:r>
              <a:rPr lang="vi-VN" sz="2000" dirty="0" smtClean="0">
                <a:solidFill>
                  <a:schemeClr val="bg1"/>
                </a:solidFill>
                <a:latin typeface="+mj-lt"/>
              </a:rPr>
              <a:t>Lê Đình </a:t>
            </a:r>
            <a:r>
              <a:rPr lang="vi-VN" sz="2000" dirty="0" smtClean="0">
                <a:solidFill>
                  <a:schemeClr val="bg1"/>
                </a:solidFill>
                <a:latin typeface="+mj-lt"/>
              </a:rPr>
              <a:t>Duy</a:t>
            </a:r>
            <a:r>
              <a:rPr lang="en-US" sz="2000" dirty="0">
                <a:solidFill>
                  <a:schemeClr val="bg1"/>
                </a:solidFill>
                <a:latin typeface="+mj-lt"/>
              </a:rPr>
              <a:t>,</a:t>
            </a:r>
            <a:r>
              <a:rPr lang="en-US" sz="2000" dirty="0" smtClean="0">
                <a:solidFill>
                  <a:schemeClr val="bg1"/>
                </a:solidFill>
                <a:latin typeface="+mj-lt"/>
              </a:rPr>
              <a:t> </a:t>
            </a:r>
            <a:r>
              <a:rPr lang="en-US" sz="2000" dirty="0" err="1" smtClean="0">
                <a:solidFill>
                  <a:schemeClr val="bg1"/>
                </a:solidFill>
                <a:latin typeface="+mj-lt"/>
              </a:rPr>
              <a:t>ThS</a:t>
            </a:r>
            <a:r>
              <a:rPr lang="en-US" sz="2000" dirty="0" smtClean="0">
                <a:solidFill>
                  <a:schemeClr val="bg1"/>
                </a:solidFill>
                <a:latin typeface="+mj-lt"/>
              </a:rPr>
              <a:t>.</a:t>
            </a:r>
            <a:r>
              <a:rPr lang="vi-VN" sz="2000" dirty="0" smtClean="0">
                <a:solidFill>
                  <a:schemeClr val="bg1"/>
                </a:solidFill>
                <a:latin typeface="+mj-lt"/>
              </a:rPr>
              <a:t>Mai Tiến Dũng</a:t>
            </a:r>
          </a:p>
          <a:p>
            <a:endParaRPr lang="vi-VN" sz="20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Methods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2000" b="1" dirty="0" smtClean="0">
                <a:solidFill>
                  <a:srgbClr val="D24726"/>
                </a:solidFill>
                <a:latin typeface="Segoe UI" panose="020B0502040204020203" pitchFamily="34" charset="0"/>
                <a:cs typeface="Segoe UI" panose="020B0502040204020203" pitchFamily="34" charset="0"/>
              </a:rPr>
              <a:t>Post-fusion</a:t>
            </a:r>
            <a:endParaRPr lang="en-US" sz="2000" dirty="0">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5"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4847809" cy="409119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vi-VN" sz="1800" dirty="0">
                    <a:cs typeface="Segoe UI" panose="020B0502040204020203" pitchFamily="34" charset="0"/>
                  </a:rPr>
                  <a:t>N classifiers will be trained for N types of features</a:t>
                </a:r>
                <a:r>
                  <a:rPr lang="vi-VN" sz="1800" dirty="0" smtClean="0">
                    <a:cs typeface="Segoe UI" panose="020B0502040204020203" pitchFamily="34" charset="0"/>
                  </a:rPr>
                  <a:t>.</a:t>
                </a:r>
              </a:p>
              <a:p>
                <a:pPr marL="0" lvl="0" indent="0" algn="just">
                  <a:spcAft>
                    <a:spcPts val="600"/>
                  </a:spcAft>
                  <a:buNone/>
                  <a:defRPr/>
                </a:pPr>
                <a:r>
                  <a:rPr lang="vi-VN" sz="1800" dirty="0" smtClean="0">
                    <a:cs typeface="Segoe UI" panose="020B0502040204020203" pitchFamily="34" charset="0"/>
                  </a:rPr>
                  <a:t>Combine probability predictions from classifers to improve the final output.</a:t>
                </a:r>
              </a:p>
              <a:p>
                <a:pPr marL="0" lvl="0" indent="0" algn="just">
                  <a:spcAft>
                    <a:spcPts val="600"/>
                  </a:spcAft>
                  <a:buNone/>
                  <a:defRPr/>
                </a:pPr>
                <a:r>
                  <a:rPr lang="vi-VN" sz="1800" b="1" dirty="0" smtClean="0">
                    <a:cs typeface="Segoe UI" panose="020B0502040204020203" pitchFamily="34" charset="0"/>
                  </a:rPr>
                  <a:t>How to combine them?</a:t>
                </a:r>
                <a:endParaRPr lang="en-US" sz="1800" b="1" dirty="0">
                  <a:cs typeface="Segoe UI" panose="020B0502040204020203" pitchFamily="34" charset="0"/>
                </a:endParaRP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𝑃</m:t>
                          </m:r>
                        </m:e>
                        <m:sub>
                          <m:r>
                            <a:rPr lang="en-US" sz="1800" i="1">
                              <a:latin typeface="Cambria Math" panose="02040503050406030204" pitchFamily="18" charset="0"/>
                            </a:rPr>
                            <m:t>1</m:t>
                          </m:r>
                        </m:sub>
                      </m:sSub>
                      <m:r>
                        <a:rPr lang="en-US" sz="1800" i="1">
                          <a:latin typeface="Cambria Math" panose="02040503050406030204" pitchFamily="18" charset="0"/>
                        </a:rPr>
                        <m:t>= </m:t>
                      </m:r>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r>
                                <a:rPr lang="en-US" sz="1800" i="1">
                                  <a:latin typeface="Cambria Math" panose="02040503050406030204" pitchFamily="18" charset="0"/>
                                </a:rPr>
                                <m:t>𝑝</m:t>
                              </m:r>
                            </m:e>
                            <m:sub>
                              <m:r>
                                <a:rPr lang="en-US" sz="1800" i="1">
                                  <a:latin typeface="Cambria Math" panose="02040503050406030204" pitchFamily="18" charset="0"/>
                                </a:rPr>
                                <m:t>1</m:t>
                              </m:r>
                            </m:sub>
                            <m:sup>
                              <m:r>
                                <a:rPr lang="en-US" sz="1800" i="1">
                                  <a:latin typeface="Cambria Math" panose="02040503050406030204" pitchFamily="18" charset="0"/>
                                </a:rPr>
                                <m:t>1</m:t>
                              </m:r>
                            </m:sup>
                          </m:sSubSup>
                          <m:r>
                            <a:rPr lang="en-US" sz="1800" i="1">
                              <a:latin typeface="Cambria Math" panose="02040503050406030204" pitchFamily="18" charset="0"/>
                            </a:rPr>
                            <m:t>, </m:t>
                          </m:r>
                          <m:sSubSup>
                            <m:sSubSupPr>
                              <m:ctrlPr>
                                <a:rPr lang="en-US" sz="1800" i="1">
                                  <a:latin typeface="Cambria Math" panose="02040503050406030204" pitchFamily="18" charset="0"/>
                                </a:rPr>
                              </m:ctrlPr>
                            </m:sSubSupPr>
                            <m:e>
                              <m:r>
                                <a:rPr lang="en-US" sz="1800" i="1">
                                  <a:latin typeface="Cambria Math" panose="02040503050406030204" pitchFamily="18" charset="0"/>
                                </a:rPr>
                                <m:t>𝑝</m:t>
                              </m:r>
                            </m:e>
                            <m:sub>
                              <m:r>
                                <a:rPr lang="en-US" sz="1800" i="1">
                                  <a:latin typeface="Cambria Math" panose="02040503050406030204" pitchFamily="18" charset="0"/>
                                </a:rPr>
                                <m:t>2</m:t>
                              </m:r>
                            </m:sub>
                            <m:sup>
                              <m:r>
                                <a:rPr lang="en-US" sz="1800" i="1">
                                  <a:latin typeface="Cambria Math" panose="02040503050406030204" pitchFamily="18" charset="0"/>
                                </a:rPr>
                                <m:t>1</m:t>
                              </m:r>
                            </m:sup>
                          </m:sSubSup>
                          <m:r>
                            <a:rPr lang="en-US" sz="1800" i="1">
                              <a:latin typeface="Cambria Math" panose="02040503050406030204" pitchFamily="18" charset="0"/>
                            </a:rPr>
                            <m:t>, …, </m:t>
                          </m:r>
                          <m:sSubSup>
                            <m:sSubSupPr>
                              <m:ctrlPr>
                                <a:rPr lang="en-US" sz="1800" i="1">
                                  <a:latin typeface="Cambria Math" panose="02040503050406030204" pitchFamily="18" charset="0"/>
                                </a:rPr>
                              </m:ctrlPr>
                            </m:sSubSupPr>
                            <m:e>
                              <m:r>
                                <a:rPr lang="en-US" sz="1800" i="1">
                                  <a:latin typeface="Cambria Math" panose="02040503050406030204" pitchFamily="18" charset="0"/>
                                </a:rPr>
                                <m:t>𝑝</m:t>
                              </m:r>
                            </m:e>
                            <m:sub>
                              <m:r>
                                <a:rPr lang="en-US" sz="1800" i="1">
                                  <a:latin typeface="Cambria Math" panose="02040503050406030204" pitchFamily="18" charset="0"/>
                                </a:rPr>
                                <m:t>𝑛</m:t>
                              </m:r>
                            </m:sub>
                            <m:sup>
                              <m:r>
                                <a:rPr lang="en-US" sz="1800" i="1">
                                  <a:latin typeface="Cambria Math" panose="02040503050406030204" pitchFamily="18" charset="0"/>
                                </a:rPr>
                                <m:t>1</m:t>
                              </m:r>
                            </m:sup>
                          </m:sSubSup>
                        </m:e>
                      </m:d>
                      <m:r>
                        <a:rPr lang="en-US" sz="1800" i="1">
                          <a:latin typeface="Cambria Math" panose="02040503050406030204" pitchFamily="18" charset="0"/>
                        </a:rPr>
                        <m:t> </m:t>
                      </m:r>
                    </m:oMath>
                  </m:oMathPara>
                </a14:m>
                <a:endParaRPr lang="vi-VN" sz="1800" dirty="0" smtClean="0">
                  <a:solidFill>
                    <a:srgbClr val="D24726"/>
                  </a:solidFill>
                  <a:latin typeface="Segoe UI" panose="020B0502040204020203" pitchFamily="34" charset="0"/>
                  <a:cs typeface="Segoe UI" panose="020B0502040204020203" pitchFamily="34" charset="0"/>
                </a:endParaRP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𝑃</m:t>
                          </m:r>
                        </m:e>
                        <m:sub>
                          <m:r>
                            <a:rPr lang="en-US" sz="1800" i="1">
                              <a:latin typeface="Cambria Math" panose="02040503050406030204" pitchFamily="18" charset="0"/>
                            </a:rPr>
                            <m:t>2</m:t>
                          </m:r>
                        </m:sub>
                      </m:sSub>
                      <m:r>
                        <a:rPr lang="en-US" sz="1800" i="1">
                          <a:latin typeface="Cambria Math" panose="02040503050406030204" pitchFamily="18" charset="0"/>
                        </a:rPr>
                        <m:t>= </m:t>
                      </m:r>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r>
                                <a:rPr lang="en-US" sz="1800" i="1">
                                  <a:latin typeface="Cambria Math" panose="02040503050406030204" pitchFamily="18" charset="0"/>
                                </a:rPr>
                                <m:t>𝑝</m:t>
                              </m:r>
                            </m:e>
                            <m:sub>
                              <m:r>
                                <a:rPr lang="en-US" sz="1800" i="1">
                                  <a:latin typeface="Cambria Math" panose="02040503050406030204" pitchFamily="18" charset="0"/>
                                </a:rPr>
                                <m:t>1</m:t>
                              </m:r>
                            </m:sub>
                            <m:sup>
                              <m:r>
                                <a:rPr lang="en-US" sz="1800" i="1">
                                  <a:latin typeface="Cambria Math" panose="02040503050406030204" pitchFamily="18" charset="0"/>
                                </a:rPr>
                                <m:t>2</m:t>
                              </m:r>
                            </m:sup>
                          </m:sSubSup>
                          <m:r>
                            <a:rPr lang="en-US" sz="1800" i="1">
                              <a:latin typeface="Cambria Math" panose="02040503050406030204" pitchFamily="18" charset="0"/>
                            </a:rPr>
                            <m:t>, </m:t>
                          </m:r>
                          <m:sSubSup>
                            <m:sSubSupPr>
                              <m:ctrlPr>
                                <a:rPr lang="en-US" sz="1800" i="1">
                                  <a:latin typeface="Cambria Math" panose="02040503050406030204" pitchFamily="18" charset="0"/>
                                </a:rPr>
                              </m:ctrlPr>
                            </m:sSubSupPr>
                            <m:e>
                              <m:r>
                                <a:rPr lang="en-US" sz="1800" i="1">
                                  <a:latin typeface="Cambria Math" panose="02040503050406030204" pitchFamily="18" charset="0"/>
                                </a:rPr>
                                <m:t>𝑝</m:t>
                              </m:r>
                            </m:e>
                            <m:sub>
                              <m:r>
                                <a:rPr lang="en-US" sz="1800" i="1">
                                  <a:latin typeface="Cambria Math" panose="02040503050406030204" pitchFamily="18" charset="0"/>
                                </a:rPr>
                                <m:t>2</m:t>
                              </m:r>
                            </m:sub>
                            <m:sup>
                              <m:r>
                                <a:rPr lang="en-US" sz="1800" i="1">
                                  <a:latin typeface="Cambria Math" panose="02040503050406030204" pitchFamily="18" charset="0"/>
                                </a:rPr>
                                <m:t>2</m:t>
                              </m:r>
                            </m:sup>
                          </m:sSubSup>
                          <m:r>
                            <a:rPr lang="en-US" sz="1800" i="1">
                              <a:latin typeface="Cambria Math" panose="02040503050406030204" pitchFamily="18" charset="0"/>
                            </a:rPr>
                            <m:t>, …, </m:t>
                          </m:r>
                          <m:sSubSup>
                            <m:sSubSupPr>
                              <m:ctrlPr>
                                <a:rPr lang="en-US" sz="1800" i="1">
                                  <a:latin typeface="Cambria Math" panose="02040503050406030204" pitchFamily="18" charset="0"/>
                                </a:rPr>
                              </m:ctrlPr>
                            </m:sSubSupPr>
                            <m:e>
                              <m:r>
                                <a:rPr lang="en-US" sz="1800" i="1">
                                  <a:latin typeface="Cambria Math" panose="02040503050406030204" pitchFamily="18" charset="0"/>
                                </a:rPr>
                                <m:t>𝑝</m:t>
                              </m:r>
                            </m:e>
                            <m:sub>
                              <m:r>
                                <a:rPr lang="en-US" sz="1800" i="1">
                                  <a:latin typeface="Cambria Math" panose="02040503050406030204" pitchFamily="18" charset="0"/>
                                </a:rPr>
                                <m:t>𝑛</m:t>
                              </m:r>
                            </m:sub>
                            <m:sup>
                              <m:r>
                                <a:rPr lang="en-US" sz="1800" i="1">
                                  <a:latin typeface="Cambria Math" panose="02040503050406030204" pitchFamily="18" charset="0"/>
                                </a:rPr>
                                <m:t>2</m:t>
                              </m:r>
                            </m:sup>
                          </m:sSubSup>
                        </m:e>
                      </m:d>
                      <m:r>
                        <a:rPr lang="en-US" sz="1800" i="1">
                          <a:latin typeface="Cambria Math" panose="02040503050406030204" pitchFamily="18" charset="0"/>
                        </a:rPr>
                        <m:t> </m:t>
                      </m:r>
                    </m:oMath>
                  </m:oMathPara>
                </a14:m>
                <a:endParaRPr lang="vi-VN" sz="1800" dirty="0" smtClean="0">
                  <a:solidFill>
                    <a:srgbClr val="D24726"/>
                  </a:solidFill>
                  <a:latin typeface="Segoe UI" panose="020B0502040204020203" pitchFamily="34" charset="0"/>
                  <a:cs typeface="Segoe UI" panose="020B0502040204020203" pitchFamily="34" charset="0"/>
                </a:endParaRP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𝑃</m:t>
                          </m:r>
                        </m:e>
                        <m:sub>
                          <m:r>
                            <a:rPr lang="en-US" sz="1800" i="1">
                              <a:latin typeface="Cambria Math" panose="02040503050406030204" pitchFamily="18" charset="0"/>
                            </a:rPr>
                            <m:t>3</m:t>
                          </m:r>
                        </m:sub>
                      </m:sSub>
                      <m:r>
                        <a:rPr lang="en-US" sz="1800" i="1">
                          <a:latin typeface="Cambria Math" panose="02040503050406030204" pitchFamily="18" charset="0"/>
                        </a:rPr>
                        <m:t> = </m:t>
                      </m:r>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r>
                                <a:rPr lang="en-US" sz="1800" i="1">
                                  <a:latin typeface="Cambria Math" panose="02040503050406030204" pitchFamily="18" charset="0"/>
                                </a:rPr>
                                <m:t>𝑝</m:t>
                              </m:r>
                            </m:e>
                            <m:sub>
                              <m:r>
                                <a:rPr lang="en-US" sz="1800" i="1">
                                  <a:latin typeface="Cambria Math" panose="02040503050406030204" pitchFamily="18" charset="0"/>
                                </a:rPr>
                                <m:t>1</m:t>
                              </m:r>
                            </m:sub>
                            <m:sup>
                              <m:r>
                                <a:rPr lang="en-US" sz="1800" i="1">
                                  <a:latin typeface="Cambria Math" panose="02040503050406030204" pitchFamily="18" charset="0"/>
                                </a:rPr>
                                <m:t>3</m:t>
                              </m:r>
                            </m:sup>
                          </m:sSubSup>
                          <m:r>
                            <a:rPr lang="en-US" sz="1800" i="1">
                              <a:latin typeface="Cambria Math" panose="02040503050406030204" pitchFamily="18" charset="0"/>
                            </a:rPr>
                            <m:t>, </m:t>
                          </m:r>
                          <m:sSubSup>
                            <m:sSubSupPr>
                              <m:ctrlPr>
                                <a:rPr lang="en-US" sz="1800" i="1">
                                  <a:latin typeface="Cambria Math" panose="02040503050406030204" pitchFamily="18" charset="0"/>
                                </a:rPr>
                              </m:ctrlPr>
                            </m:sSubSupPr>
                            <m:e>
                              <m:r>
                                <a:rPr lang="en-US" sz="1800" i="1">
                                  <a:latin typeface="Cambria Math" panose="02040503050406030204" pitchFamily="18" charset="0"/>
                                </a:rPr>
                                <m:t>𝑝</m:t>
                              </m:r>
                            </m:e>
                            <m:sub>
                              <m:r>
                                <a:rPr lang="en-US" sz="1800" i="1">
                                  <a:latin typeface="Cambria Math" panose="02040503050406030204" pitchFamily="18" charset="0"/>
                                </a:rPr>
                                <m:t>2</m:t>
                              </m:r>
                            </m:sub>
                            <m:sup>
                              <m:r>
                                <a:rPr lang="en-US" sz="1800" i="1">
                                  <a:latin typeface="Cambria Math" panose="02040503050406030204" pitchFamily="18" charset="0"/>
                                </a:rPr>
                                <m:t>3</m:t>
                              </m:r>
                            </m:sup>
                          </m:sSubSup>
                          <m:r>
                            <a:rPr lang="en-US" sz="1800" i="1">
                              <a:latin typeface="Cambria Math" panose="02040503050406030204" pitchFamily="18" charset="0"/>
                            </a:rPr>
                            <m:t>, …, </m:t>
                          </m:r>
                          <m:sSubSup>
                            <m:sSubSupPr>
                              <m:ctrlPr>
                                <a:rPr lang="en-US" sz="1800" i="1">
                                  <a:latin typeface="Cambria Math" panose="02040503050406030204" pitchFamily="18" charset="0"/>
                                </a:rPr>
                              </m:ctrlPr>
                            </m:sSubSupPr>
                            <m:e>
                              <m:r>
                                <a:rPr lang="en-US" sz="1800" i="1">
                                  <a:latin typeface="Cambria Math" panose="02040503050406030204" pitchFamily="18" charset="0"/>
                                </a:rPr>
                                <m:t>𝑝</m:t>
                              </m:r>
                            </m:e>
                            <m:sub>
                              <m:r>
                                <a:rPr lang="en-US" sz="1800" i="1">
                                  <a:latin typeface="Cambria Math" panose="02040503050406030204" pitchFamily="18" charset="0"/>
                                </a:rPr>
                                <m:t>𝑛</m:t>
                              </m:r>
                            </m:sub>
                            <m:sup>
                              <m:r>
                                <a:rPr lang="en-US" sz="1800" i="1">
                                  <a:latin typeface="Cambria Math" panose="02040503050406030204" pitchFamily="18" charset="0"/>
                                </a:rPr>
                                <m:t>3</m:t>
                              </m:r>
                            </m:sup>
                          </m:sSubSup>
                        </m:e>
                      </m:d>
                    </m:oMath>
                  </m:oMathPara>
                </a14:m>
                <a:endParaRPr lang="vi-VN" sz="1800" dirty="0" smtClean="0">
                  <a:latin typeface="Segoe UI" panose="020B0502040204020203" pitchFamily="34" charset="0"/>
                </a:endParaRPr>
              </a:p>
              <a:p>
                <a:pPr marL="0" lvl="0" indent="0" algn="just">
                  <a:spcAft>
                    <a:spcPts val="600"/>
                  </a:spcAft>
                  <a:buNone/>
                  <a:defRPr/>
                </a:pPr>
                <a14:m>
                  <m:oMath xmlns:m="http://schemas.openxmlformats.org/officeDocument/2006/math">
                    <m:sSubSup>
                      <m:sSubSupPr>
                        <m:ctrlPr>
                          <a:rPr lang="en-US" sz="1800" i="1">
                            <a:latin typeface="Cambria Math" panose="02040503050406030204" pitchFamily="18" charset="0"/>
                          </a:rPr>
                        </m:ctrlPr>
                      </m:sSubSupPr>
                      <m:e>
                        <m:r>
                          <a:rPr lang="en-US" sz="1800" i="1">
                            <a:latin typeface="Cambria Math" panose="02040503050406030204" pitchFamily="18" charset="0"/>
                          </a:rPr>
                          <m:t>𝑝</m:t>
                        </m:r>
                      </m:e>
                      <m:sub>
                        <m:r>
                          <a:rPr lang="en-US" sz="1800" i="1">
                            <a:latin typeface="Cambria Math" panose="02040503050406030204" pitchFamily="18" charset="0"/>
                          </a:rPr>
                          <m:t>𝑖</m:t>
                        </m:r>
                      </m:sub>
                      <m:sup>
                        <m:r>
                          <a:rPr lang="en-US" sz="1800" i="1">
                            <a:latin typeface="Cambria Math" panose="02040503050406030204" pitchFamily="18" charset="0"/>
                          </a:rPr>
                          <m:t>𝑗</m:t>
                        </m:r>
                      </m:sup>
                    </m:sSubSup>
                    <m:r>
                      <a:rPr lang="vi-VN" sz="1800" b="0" i="0" smtClean="0">
                        <a:latin typeface="Cambria Math" panose="02040503050406030204" pitchFamily="18" charset="0"/>
                      </a:rPr>
                      <m:t>: </m:t>
                    </m:r>
                  </m:oMath>
                </a14:m>
                <a:r>
                  <a:rPr lang="vi-VN" sz="1800" dirty="0" smtClean="0"/>
                  <a:t>probability result</a:t>
                </a:r>
                <a:r>
                  <a:rPr lang="en-US" sz="1800" dirty="0" smtClean="0"/>
                  <a:t> </a:t>
                </a:r>
                <a14:m>
                  <m:oMath xmlns:m="http://schemas.openxmlformats.org/officeDocument/2006/math">
                    <m:r>
                      <a:rPr lang="en-US" sz="1800" i="1">
                        <a:latin typeface="Cambria Math" panose="02040503050406030204" pitchFamily="18" charset="0"/>
                      </a:rPr>
                      <m:t>𝑖</m:t>
                    </m:r>
                    <m:r>
                      <a:rPr lang="vi-VN" sz="1800" b="0" i="0" smtClean="0">
                        <a:latin typeface="Cambria Math" panose="02040503050406030204" pitchFamily="18" charset="0"/>
                      </a:rPr>
                      <m:t> </m:t>
                    </m:r>
                    <m:r>
                      <m:rPr>
                        <m:sty m:val="p"/>
                      </m:rPr>
                      <a:rPr lang="vi-VN" sz="1800" b="0" i="0" smtClean="0">
                        <a:latin typeface="Cambria Math" panose="02040503050406030204" pitchFamily="18" charset="0"/>
                      </a:rPr>
                      <m:t>th</m:t>
                    </m:r>
                  </m:oMath>
                </a14:m>
                <a:r>
                  <a:rPr lang="en-US" sz="1800" dirty="0"/>
                  <a:t> </a:t>
                </a:r>
                <a:r>
                  <a:rPr lang="vi-VN" sz="1800" dirty="0" smtClean="0"/>
                  <a:t>in </a:t>
                </a:r>
                <a14:m>
                  <m:oMath xmlns:m="http://schemas.openxmlformats.org/officeDocument/2006/math">
                    <m:r>
                      <a:rPr lang="en-US" sz="1800" i="1" smtClean="0">
                        <a:latin typeface="Cambria Math" panose="02040503050406030204" pitchFamily="18" charset="0"/>
                      </a:rPr>
                      <m:t>𝑗</m:t>
                    </m:r>
                    <m:r>
                      <a:rPr lang="vi-VN" sz="1800" b="0" i="1" smtClean="0">
                        <a:latin typeface="Cambria Math" panose="02040503050406030204" pitchFamily="18" charset="0"/>
                      </a:rPr>
                      <m:t> </m:t>
                    </m:r>
                    <m:r>
                      <a:rPr lang="vi-VN" sz="1800" b="0" i="1" smtClean="0">
                        <a:latin typeface="Cambria Math" panose="02040503050406030204" pitchFamily="18" charset="0"/>
                      </a:rPr>
                      <m:t>𝑡h</m:t>
                    </m:r>
                  </m:oMath>
                </a14:m>
                <a:r>
                  <a:rPr lang="vi-VN" sz="1800" dirty="0" smtClean="0">
                    <a:solidFill>
                      <a:srgbClr val="D24726"/>
                    </a:solidFill>
                    <a:cs typeface="Segoe UI" panose="020B0502040204020203" pitchFamily="34" charset="0"/>
                  </a:rPr>
                  <a:t> </a:t>
                </a:r>
                <a:r>
                  <a:rPr lang="vi-VN" sz="1800" dirty="0" smtClean="0">
                    <a:cs typeface="Segoe UI" panose="020B0502040204020203" pitchFamily="34" charset="0"/>
                  </a:rPr>
                  <a:t>classifier.</a:t>
                </a:r>
              </a:p>
              <a:p>
                <a:pPr marL="0" lvl="0" indent="0" algn="just">
                  <a:spcAft>
                    <a:spcPts val="600"/>
                  </a:spcAft>
                  <a:buNone/>
                  <a:defRPr/>
                </a:pPr>
                <a:endParaRPr lang="vi-VN" sz="1800" dirty="0" smtClean="0">
                  <a:latin typeface="Segoe UI" panose="020B0502040204020203" pitchFamily="34" charset="0"/>
                  <a:cs typeface="Segoe UI" panose="020B0502040204020203" pitchFamily="34" charset="0"/>
                </a:endParaRP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𝑃</m:t>
                          </m:r>
                        </m:e>
                        <m:sub>
                          <m:r>
                            <a:rPr lang="en-US" sz="1800" i="1">
                              <a:latin typeface="Cambria Math" panose="02040503050406030204" pitchFamily="18" charset="0"/>
                            </a:rPr>
                            <m:t>𝑐𝑜𝑚𝑏𝑖𝑛𝑒𝑑</m:t>
                          </m:r>
                        </m:sub>
                      </m:sSub>
                      <m:r>
                        <a:rPr lang="vi-VN" sz="1800" i="1">
                          <a:latin typeface="Cambria Math" panose="02040503050406030204" pitchFamily="18" charset="0"/>
                        </a:rPr>
                        <m:t>=</m:t>
                      </m:r>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sSubSup>
                                <m:sSubSupPr>
                                  <m:ctrlPr>
                                    <a:rPr lang="en-US" sz="1800" i="1">
                                      <a:latin typeface="Cambria Math" panose="02040503050406030204" pitchFamily="18" charset="0"/>
                                    </a:rPr>
                                  </m:ctrlPr>
                                </m:sSubSupPr>
                                <m:e>
                                  <m:r>
                                    <a:rPr lang="vi-VN" sz="1800" i="1">
                                      <a:latin typeface="Cambria Math" panose="02040503050406030204" pitchFamily="18" charset="0"/>
                                    </a:rPr>
                                    <m:t>𝑝</m:t>
                                  </m:r>
                                </m:e>
                                <m:sub>
                                  <m:r>
                                    <a:rPr lang="vi-VN" sz="1800" i="1">
                                      <a:latin typeface="Cambria Math" panose="02040503050406030204" pitchFamily="18" charset="0"/>
                                    </a:rPr>
                                    <m:t>1</m:t>
                                  </m:r>
                                </m:sub>
                                <m:sup>
                                  <m:r>
                                    <a:rPr lang="vi-VN" sz="1800" i="1">
                                      <a:latin typeface="Cambria Math" panose="02040503050406030204" pitchFamily="18" charset="0"/>
                                    </a:rPr>
                                    <m:t>1</m:t>
                                  </m:r>
                                </m:sup>
                              </m:sSubSup>
                              <m:r>
                                <a:rPr lang="vi-VN" sz="1800" i="1">
                                  <a:latin typeface="Cambria Math" panose="02040503050406030204" pitchFamily="18" charset="0"/>
                                </a:rPr>
                                <m:t>+</m:t>
                              </m:r>
                              <m:sSubSup>
                                <m:sSubSupPr>
                                  <m:ctrlPr>
                                    <a:rPr lang="en-US" sz="1800" i="1">
                                      <a:latin typeface="Cambria Math" panose="02040503050406030204" pitchFamily="18" charset="0"/>
                                    </a:rPr>
                                  </m:ctrlPr>
                                </m:sSubSupPr>
                                <m:e>
                                  <m:r>
                                    <a:rPr lang="vi-VN" sz="1800" i="1">
                                      <a:latin typeface="Cambria Math" panose="02040503050406030204" pitchFamily="18" charset="0"/>
                                    </a:rPr>
                                    <m:t>𝑝</m:t>
                                  </m:r>
                                </m:e>
                                <m:sub>
                                  <m:r>
                                    <a:rPr lang="vi-VN" sz="1800" i="1">
                                      <a:latin typeface="Cambria Math" panose="02040503050406030204" pitchFamily="18" charset="0"/>
                                    </a:rPr>
                                    <m:t>1</m:t>
                                  </m:r>
                                </m:sub>
                                <m:sup>
                                  <m:r>
                                    <a:rPr lang="vi-VN" sz="1800" i="1">
                                      <a:latin typeface="Cambria Math" panose="02040503050406030204" pitchFamily="18" charset="0"/>
                                    </a:rPr>
                                    <m:t>2</m:t>
                                  </m:r>
                                </m:sup>
                              </m:sSubSup>
                              <m:r>
                                <a:rPr lang="vi-VN" sz="1800" i="1">
                                  <a:latin typeface="Cambria Math" panose="02040503050406030204" pitchFamily="18" charset="0"/>
                                </a:rPr>
                                <m:t>+</m:t>
                              </m:r>
                              <m:sSubSup>
                                <m:sSubSupPr>
                                  <m:ctrlPr>
                                    <a:rPr lang="en-US" sz="1800" i="1">
                                      <a:latin typeface="Cambria Math" panose="02040503050406030204" pitchFamily="18" charset="0"/>
                                    </a:rPr>
                                  </m:ctrlPr>
                                </m:sSubSupPr>
                                <m:e>
                                  <m:r>
                                    <a:rPr lang="vi-VN" sz="1800" i="1">
                                      <a:latin typeface="Cambria Math" panose="02040503050406030204" pitchFamily="18" charset="0"/>
                                    </a:rPr>
                                    <m:t>𝑝</m:t>
                                  </m:r>
                                </m:e>
                                <m:sub>
                                  <m:r>
                                    <a:rPr lang="vi-VN" sz="1800" i="1">
                                      <a:latin typeface="Cambria Math" panose="02040503050406030204" pitchFamily="18" charset="0"/>
                                    </a:rPr>
                                    <m:t>1</m:t>
                                  </m:r>
                                </m:sub>
                                <m:sup>
                                  <m:r>
                                    <a:rPr lang="vi-VN" sz="1800" i="1">
                                      <a:latin typeface="Cambria Math" panose="02040503050406030204" pitchFamily="18" charset="0"/>
                                    </a:rPr>
                                    <m:t>3</m:t>
                                  </m:r>
                                </m:sup>
                              </m:sSubSup>
                            </m:num>
                            <m:den>
                              <m:r>
                                <a:rPr lang="vi-VN" sz="1800" i="1">
                                  <a:latin typeface="Cambria Math" panose="02040503050406030204" pitchFamily="18" charset="0"/>
                                </a:rPr>
                                <m:t>3</m:t>
                              </m:r>
                            </m:den>
                          </m:f>
                          <m:r>
                            <a:rPr lang="vi-VN" sz="1800" i="1">
                              <a:latin typeface="Cambria Math" panose="02040503050406030204" pitchFamily="18" charset="0"/>
                            </a:rPr>
                            <m:t>, …,</m:t>
                          </m:r>
                          <m:f>
                            <m:fPr>
                              <m:ctrlPr>
                                <a:rPr lang="en-US" sz="1800" i="1">
                                  <a:latin typeface="Cambria Math" panose="02040503050406030204" pitchFamily="18" charset="0"/>
                                </a:rPr>
                              </m:ctrlPr>
                            </m:fPr>
                            <m:num>
                              <m:sSubSup>
                                <m:sSubSupPr>
                                  <m:ctrlPr>
                                    <a:rPr lang="en-US" sz="1800" i="1">
                                      <a:latin typeface="Cambria Math" panose="02040503050406030204" pitchFamily="18" charset="0"/>
                                    </a:rPr>
                                  </m:ctrlPr>
                                </m:sSubSupPr>
                                <m:e>
                                  <m:r>
                                    <a:rPr lang="vi-VN" sz="1800" i="1">
                                      <a:latin typeface="Cambria Math" panose="02040503050406030204" pitchFamily="18" charset="0"/>
                                    </a:rPr>
                                    <m:t>𝑝</m:t>
                                  </m:r>
                                </m:e>
                                <m:sub>
                                  <m:r>
                                    <a:rPr lang="vi-VN" sz="1800" i="1">
                                      <a:latin typeface="Cambria Math" panose="02040503050406030204" pitchFamily="18" charset="0"/>
                                    </a:rPr>
                                    <m:t>𝑛</m:t>
                                  </m:r>
                                </m:sub>
                                <m:sup>
                                  <m:r>
                                    <a:rPr lang="vi-VN" sz="1800" i="1">
                                      <a:latin typeface="Cambria Math" panose="02040503050406030204" pitchFamily="18" charset="0"/>
                                    </a:rPr>
                                    <m:t>1</m:t>
                                  </m:r>
                                </m:sup>
                              </m:sSubSup>
                              <m:r>
                                <a:rPr lang="vi-VN" sz="1800" i="1">
                                  <a:latin typeface="Cambria Math" panose="02040503050406030204" pitchFamily="18" charset="0"/>
                                </a:rPr>
                                <m:t>+</m:t>
                              </m:r>
                              <m:sSubSup>
                                <m:sSubSupPr>
                                  <m:ctrlPr>
                                    <a:rPr lang="en-US" sz="1800" i="1">
                                      <a:latin typeface="Cambria Math" panose="02040503050406030204" pitchFamily="18" charset="0"/>
                                    </a:rPr>
                                  </m:ctrlPr>
                                </m:sSubSupPr>
                                <m:e>
                                  <m:r>
                                    <a:rPr lang="vi-VN" sz="1800" i="1">
                                      <a:latin typeface="Cambria Math" panose="02040503050406030204" pitchFamily="18" charset="0"/>
                                    </a:rPr>
                                    <m:t>𝑝</m:t>
                                  </m:r>
                                </m:e>
                                <m:sub>
                                  <m:r>
                                    <a:rPr lang="vi-VN" sz="1800" i="1">
                                      <a:latin typeface="Cambria Math" panose="02040503050406030204" pitchFamily="18" charset="0"/>
                                    </a:rPr>
                                    <m:t>𝑛</m:t>
                                  </m:r>
                                </m:sub>
                                <m:sup>
                                  <m:r>
                                    <a:rPr lang="vi-VN" sz="1800" i="1">
                                      <a:latin typeface="Cambria Math" panose="02040503050406030204" pitchFamily="18" charset="0"/>
                                    </a:rPr>
                                    <m:t>2</m:t>
                                  </m:r>
                                </m:sup>
                              </m:sSubSup>
                              <m:r>
                                <a:rPr lang="vi-VN" sz="1800" i="1">
                                  <a:latin typeface="Cambria Math" panose="02040503050406030204" pitchFamily="18" charset="0"/>
                                </a:rPr>
                                <m:t>+</m:t>
                              </m:r>
                              <m:sSubSup>
                                <m:sSubSupPr>
                                  <m:ctrlPr>
                                    <a:rPr lang="en-US" sz="1800" i="1">
                                      <a:latin typeface="Cambria Math" panose="02040503050406030204" pitchFamily="18" charset="0"/>
                                    </a:rPr>
                                  </m:ctrlPr>
                                </m:sSubSupPr>
                                <m:e>
                                  <m:r>
                                    <a:rPr lang="vi-VN" sz="1800" i="1">
                                      <a:latin typeface="Cambria Math" panose="02040503050406030204" pitchFamily="18" charset="0"/>
                                    </a:rPr>
                                    <m:t>𝑝</m:t>
                                  </m:r>
                                </m:e>
                                <m:sub>
                                  <m:r>
                                    <a:rPr lang="vi-VN" sz="1800" i="1">
                                      <a:latin typeface="Cambria Math" panose="02040503050406030204" pitchFamily="18" charset="0"/>
                                    </a:rPr>
                                    <m:t>𝑛</m:t>
                                  </m:r>
                                </m:sub>
                                <m:sup>
                                  <m:r>
                                    <a:rPr lang="vi-VN" sz="1800" i="1">
                                      <a:latin typeface="Cambria Math" panose="02040503050406030204" pitchFamily="18" charset="0"/>
                                    </a:rPr>
                                    <m:t>3</m:t>
                                  </m:r>
                                </m:sup>
                              </m:sSubSup>
                            </m:num>
                            <m:den>
                              <m:r>
                                <a:rPr lang="vi-VN" sz="1800" i="1">
                                  <a:latin typeface="Cambria Math" panose="02040503050406030204" pitchFamily="18" charset="0"/>
                                </a:rPr>
                                <m:t>3</m:t>
                              </m:r>
                            </m:den>
                          </m:f>
                        </m:e>
                      </m:d>
                    </m:oMath>
                  </m:oMathPara>
                </a14:m>
                <a:endParaRPr lang="vi-VN" sz="1800" dirty="0" smtClean="0">
                  <a:solidFill>
                    <a:srgbClr val="D24726"/>
                  </a:solidFill>
                  <a:latin typeface="Segoe UI" panose="020B0502040204020203" pitchFamily="34" charset="0"/>
                  <a:cs typeface="Segoe UI" panose="020B0502040204020203" pitchFamily="34" charset="0"/>
                </a:endParaRPr>
              </a:p>
            </p:txBody>
          </p:sp>
        </mc:Choice>
        <mc:Fallback>
          <p:sp>
            <p:nvSpPr>
              <p:cNvPr id="5" name="Content Placeholder 17">
                <a:extLst>
                  <a:ext uri="{FF2B5EF4-FFF2-40B4-BE49-F238E27FC236}">
                    <a16:creationId xmlns:a16="http://schemas.microsoft.com/office/drawing/2014/main" id="{E3AFC553-5063-4F95-98E5-64740764C8DB}"/>
                  </a:ext>
                </a:extLst>
              </p:cNvPr>
              <p:cNvSpPr txBox="1">
                <a:spLocks noRot="1" noChangeAspect="1" noMove="1" noResize="1" noEditPoints="1" noAdjustHandles="1" noChangeArrowheads="1" noChangeShapeType="1" noTextEdit="1"/>
              </p:cNvSpPr>
              <p:nvPr/>
            </p:nvSpPr>
            <p:spPr>
              <a:xfrm>
                <a:off x="541609" y="2087664"/>
                <a:ext cx="4847809" cy="4091194"/>
              </a:xfrm>
              <a:prstGeom prst="rect">
                <a:avLst/>
              </a:prstGeom>
              <a:blipFill>
                <a:blip r:embed="rId2"/>
                <a:stretch>
                  <a:fillRect l="-1132" t="-1786" r="-1006"/>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89A0A751-FA03-44FE-B2D3-CE7D1EE38EF6}"/>
              </a:ext>
            </a:extLst>
          </p:cNvPr>
          <p:cNvSpPr/>
          <p:nvPr/>
        </p:nvSpPr>
        <p:spPr>
          <a:xfrm>
            <a:off x="7370616" y="6024969"/>
            <a:ext cx="3597780" cy="369332"/>
          </a:xfrm>
          <a:prstGeom prst="rect">
            <a:avLst/>
          </a:prstGeom>
        </p:spPr>
        <p:txBody>
          <a:bodyPr wrap="none">
            <a:spAutoFit/>
          </a:bodyPr>
          <a:lstStyle/>
          <a:p>
            <a:r>
              <a:rPr lang="en-US" b="1" dirty="0">
                <a:solidFill>
                  <a:srgbClr val="131413"/>
                </a:solidFill>
              </a:rPr>
              <a:t>Figure </a:t>
            </a:r>
            <a:r>
              <a:rPr lang="en-US" b="1" dirty="0" smtClean="0">
                <a:solidFill>
                  <a:srgbClr val="131413"/>
                </a:solidFill>
              </a:rPr>
              <a:t>7. </a:t>
            </a:r>
            <a:r>
              <a:rPr lang="vi-VN" dirty="0" smtClean="0">
                <a:solidFill>
                  <a:srgbClr val="131413"/>
                </a:solidFill>
              </a:rPr>
              <a:t>Post-fusion architecture</a:t>
            </a:r>
            <a:endParaRPr lang="en-US" dirty="0"/>
          </a:p>
        </p:txBody>
      </p:sp>
      <p:pic>
        <p:nvPicPr>
          <p:cNvPr id="13" name="Picture 12"/>
          <p:cNvPicPr>
            <a:picLocks noChangeAspect="1"/>
          </p:cNvPicPr>
          <p:nvPr/>
        </p:nvPicPr>
        <p:blipFill>
          <a:blip r:embed="rId3"/>
          <a:stretch>
            <a:fillRect/>
          </a:stretch>
        </p:blipFill>
        <p:spPr>
          <a:xfrm>
            <a:off x="5962924" y="1409967"/>
            <a:ext cx="5495925" cy="4514850"/>
          </a:xfrm>
          <a:prstGeom prst="rect">
            <a:avLst/>
          </a:prstGeom>
        </p:spPr>
      </p:pic>
    </p:spTree>
    <p:extLst>
      <p:ext uri="{BB962C8B-B14F-4D97-AF65-F5344CB8AC3E}">
        <p14:creationId xmlns:p14="http://schemas.microsoft.com/office/powerpoint/2010/main" val="1746039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Methods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2000" b="1" dirty="0" smtClean="0">
                <a:solidFill>
                  <a:srgbClr val="D24726"/>
                </a:solidFill>
                <a:latin typeface="Segoe UI" panose="020B0502040204020203" pitchFamily="34" charset="0"/>
                <a:cs typeface="Segoe UI" panose="020B0502040204020203" pitchFamily="34" charset="0"/>
              </a:rPr>
              <a:t>Pre-fusion</a:t>
            </a:r>
            <a:endParaRPr lang="en-US" sz="2000" dirty="0">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5"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4847809" cy="409119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600"/>
                  </a:spcAft>
                  <a:buNone/>
                  <a:defRPr/>
                </a:pPr>
                <a:r>
                  <a:rPr lang="vi-VN" sz="1800" dirty="0" smtClean="0">
                    <a:cs typeface="Segoe UI" panose="020B0502040204020203" pitchFamily="34" charset="0"/>
                  </a:rPr>
                  <a:t>Only 1 classifiers will be trained.</a:t>
                </a:r>
              </a:p>
              <a:p>
                <a:pPr marL="0" lvl="0" indent="0" algn="just">
                  <a:spcAft>
                    <a:spcPts val="600"/>
                  </a:spcAft>
                  <a:buNone/>
                  <a:defRPr/>
                </a:pPr>
                <a:r>
                  <a:rPr lang="vi-VN" sz="1800" dirty="0" smtClean="0">
                    <a:cs typeface="Segoe UI" panose="020B0502040204020203" pitchFamily="34" charset="0"/>
                  </a:rPr>
                  <a:t>Combine all types of feature into only one features vector.</a:t>
                </a:r>
              </a:p>
              <a:p>
                <a:pPr marL="0" lvl="0" indent="0" algn="just">
                  <a:spcAft>
                    <a:spcPts val="600"/>
                  </a:spcAft>
                  <a:buNone/>
                  <a:defRPr/>
                </a:pPr>
                <a:r>
                  <a:rPr lang="vi-VN" sz="1800" b="1" dirty="0" smtClean="0">
                    <a:cs typeface="Segoe UI" panose="020B0502040204020203" pitchFamily="34" charset="0"/>
                  </a:rPr>
                  <a:t>How to combine them?</a:t>
                </a: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𝐹</m:t>
                          </m:r>
                        </m:e>
                        <m:sub>
                          <m:r>
                            <a:rPr lang="en-US" sz="1800" i="1">
                              <a:latin typeface="Cambria Math" panose="02040503050406030204" pitchFamily="18" charset="0"/>
                            </a:rPr>
                            <m:t>𝑐𝑜𝑚𝑏𝑖𝑛𝑒𝑑</m:t>
                          </m:r>
                        </m:sub>
                      </m:sSub>
                      <m:r>
                        <a:rPr lang="vi-VN" sz="1800" i="1">
                          <a:latin typeface="Cambria Math" panose="02040503050406030204" pitchFamily="18" charset="0"/>
                        </a:rPr>
                        <m:t>=</m:t>
                      </m:r>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r>
                                <a:rPr lang="vi-VN" sz="1800" i="1">
                                  <a:latin typeface="Cambria Math" panose="02040503050406030204" pitchFamily="18" charset="0"/>
                                </a:rPr>
                                <m:t>𝑓</m:t>
                              </m:r>
                            </m:e>
                            <m:sub>
                              <m:r>
                                <a:rPr lang="vi-VN" sz="1800" i="1">
                                  <a:latin typeface="Cambria Math" panose="02040503050406030204" pitchFamily="18" charset="0"/>
                                </a:rPr>
                                <m:t>1</m:t>
                              </m:r>
                            </m:sub>
                            <m:sup>
                              <m:r>
                                <a:rPr lang="vi-VN" sz="1800" i="1">
                                  <a:latin typeface="Cambria Math" panose="02040503050406030204" pitchFamily="18" charset="0"/>
                                </a:rPr>
                                <m:t>1</m:t>
                              </m:r>
                            </m:sup>
                          </m:sSubSup>
                          <m:r>
                            <a:rPr lang="vi-VN" sz="1800" i="1">
                              <a:latin typeface="Cambria Math" panose="02040503050406030204" pitchFamily="18" charset="0"/>
                            </a:rPr>
                            <m:t>, </m:t>
                          </m:r>
                          <m:sSubSup>
                            <m:sSubSupPr>
                              <m:ctrlPr>
                                <a:rPr lang="en-US" sz="1800" i="1">
                                  <a:latin typeface="Cambria Math" panose="02040503050406030204" pitchFamily="18" charset="0"/>
                                </a:rPr>
                              </m:ctrlPr>
                            </m:sSubSupPr>
                            <m:e>
                              <m:r>
                                <a:rPr lang="vi-VN" sz="1800" i="1">
                                  <a:latin typeface="Cambria Math" panose="02040503050406030204" pitchFamily="18" charset="0"/>
                                </a:rPr>
                                <m:t>𝑓</m:t>
                              </m:r>
                            </m:e>
                            <m:sub>
                              <m:r>
                                <a:rPr lang="vi-VN" sz="1800" i="1">
                                  <a:latin typeface="Cambria Math" panose="02040503050406030204" pitchFamily="18" charset="0"/>
                                </a:rPr>
                                <m:t>2</m:t>
                              </m:r>
                            </m:sub>
                            <m:sup>
                              <m:r>
                                <a:rPr lang="vi-VN" sz="1800" i="1">
                                  <a:latin typeface="Cambria Math" panose="02040503050406030204" pitchFamily="18" charset="0"/>
                                </a:rPr>
                                <m:t>1</m:t>
                              </m:r>
                            </m:sup>
                          </m:sSubSup>
                          <m:r>
                            <a:rPr lang="vi-VN" sz="1800" i="1">
                              <a:latin typeface="Cambria Math" panose="02040503050406030204" pitchFamily="18" charset="0"/>
                            </a:rPr>
                            <m:t>, …,</m:t>
                          </m:r>
                          <m:sSubSup>
                            <m:sSubSupPr>
                              <m:ctrlPr>
                                <a:rPr lang="en-US" sz="1800" i="1">
                                  <a:latin typeface="Cambria Math" panose="02040503050406030204" pitchFamily="18" charset="0"/>
                                </a:rPr>
                              </m:ctrlPr>
                            </m:sSubSupPr>
                            <m:e>
                              <m:r>
                                <a:rPr lang="vi-VN" sz="1800" i="1">
                                  <a:latin typeface="Cambria Math" panose="02040503050406030204" pitchFamily="18" charset="0"/>
                                </a:rPr>
                                <m:t>𝑓</m:t>
                              </m:r>
                            </m:e>
                            <m:sub>
                              <m:r>
                                <a:rPr lang="vi-VN" sz="1800" i="1">
                                  <a:latin typeface="Cambria Math" panose="02040503050406030204" pitchFamily="18" charset="0"/>
                                </a:rPr>
                                <m:t>𝑛</m:t>
                              </m:r>
                            </m:sub>
                            <m:sup>
                              <m:r>
                                <a:rPr lang="vi-VN" sz="1800" i="1">
                                  <a:latin typeface="Cambria Math" panose="02040503050406030204" pitchFamily="18" charset="0"/>
                                </a:rPr>
                                <m:t>1</m:t>
                              </m:r>
                            </m:sup>
                          </m:sSubSup>
                          <m:r>
                            <a:rPr lang="vi-VN" sz="1800" i="1">
                              <a:latin typeface="Cambria Math" panose="02040503050406030204" pitchFamily="18" charset="0"/>
                            </a:rPr>
                            <m:t>, </m:t>
                          </m:r>
                          <m:sSubSup>
                            <m:sSubSupPr>
                              <m:ctrlPr>
                                <a:rPr lang="en-US" sz="1800" i="1">
                                  <a:latin typeface="Cambria Math" panose="02040503050406030204" pitchFamily="18" charset="0"/>
                                </a:rPr>
                              </m:ctrlPr>
                            </m:sSubSupPr>
                            <m:e>
                              <m:r>
                                <a:rPr lang="vi-VN" sz="1800" i="1">
                                  <a:latin typeface="Cambria Math" panose="02040503050406030204" pitchFamily="18" charset="0"/>
                                </a:rPr>
                                <m:t>𝑓</m:t>
                              </m:r>
                            </m:e>
                            <m:sub>
                              <m:r>
                                <a:rPr lang="vi-VN" sz="1800" i="1">
                                  <a:latin typeface="Cambria Math" panose="02040503050406030204" pitchFamily="18" charset="0"/>
                                </a:rPr>
                                <m:t>1</m:t>
                              </m:r>
                            </m:sub>
                            <m:sup>
                              <m:r>
                                <a:rPr lang="vi-VN" sz="1800" i="1">
                                  <a:latin typeface="Cambria Math" panose="02040503050406030204" pitchFamily="18" charset="0"/>
                                </a:rPr>
                                <m:t>2</m:t>
                              </m:r>
                            </m:sup>
                          </m:sSubSup>
                          <m:r>
                            <a:rPr lang="vi-VN" sz="1800" i="1">
                              <a:latin typeface="Cambria Math" panose="02040503050406030204" pitchFamily="18" charset="0"/>
                            </a:rPr>
                            <m:t>,…</m:t>
                          </m:r>
                          <m:sSubSup>
                            <m:sSubSupPr>
                              <m:ctrlPr>
                                <a:rPr lang="en-US" sz="1800" i="1">
                                  <a:latin typeface="Cambria Math" panose="02040503050406030204" pitchFamily="18" charset="0"/>
                                </a:rPr>
                              </m:ctrlPr>
                            </m:sSubSupPr>
                            <m:e>
                              <m:r>
                                <a:rPr lang="vi-VN" sz="1800" i="1">
                                  <a:latin typeface="Cambria Math" panose="02040503050406030204" pitchFamily="18" charset="0"/>
                                </a:rPr>
                                <m:t>𝑓</m:t>
                              </m:r>
                            </m:e>
                            <m:sub>
                              <m:r>
                                <a:rPr lang="vi-VN" sz="1800" i="1">
                                  <a:latin typeface="Cambria Math" panose="02040503050406030204" pitchFamily="18" charset="0"/>
                                </a:rPr>
                                <m:t>𝑚</m:t>
                              </m:r>
                            </m:sub>
                            <m:sup>
                              <m:r>
                                <a:rPr lang="vi-VN" sz="1800" i="1">
                                  <a:latin typeface="Cambria Math" panose="02040503050406030204" pitchFamily="18" charset="0"/>
                                </a:rPr>
                                <m:t>2</m:t>
                              </m:r>
                            </m:sup>
                          </m:sSubSup>
                          <m:r>
                            <a:rPr lang="vi-VN" sz="1800" i="1">
                              <a:latin typeface="Cambria Math" panose="02040503050406030204" pitchFamily="18" charset="0"/>
                            </a:rPr>
                            <m:t>, </m:t>
                          </m:r>
                          <m:sSubSup>
                            <m:sSubSupPr>
                              <m:ctrlPr>
                                <a:rPr lang="en-US" sz="1800" i="1">
                                  <a:latin typeface="Cambria Math" panose="02040503050406030204" pitchFamily="18" charset="0"/>
                                </a:rPr>
                              </m:ctrlPr>
                            </m:sSubSupPr>
                            <m:e>
                              <m:r>
                                <a:rPr lang="vi-VN" sz="1800" i="1">
                                  <a:latin typeface="Cambria Math" panose="02040503050406030204" pitchFamily="18" charset="0"/>
                                </a:rPr>
                                <m:t>𝑓</m:t>
                              </m:r>
                            </m:e>
                            <m:sub>
                              <m:r>
                                <a:rPr lang="vi-VN" sz="1800" i="1">
                                  <a:latin typeface="Cambria Math" panose="02040503050406030204" pitchFamily="18" charset="0"/>
                                </a:rPr>
                                <m:t>1</m:t>
                              </m:r>
                            </m:sub>
                            <m:sup>
                              <m:r>
                                <a:rPr lang="vi-VN" sz="1800" i="1">
                                  <a:latin typeface="Cambria Math" panose="02040503050406030204" pitchFamily="18" charset="0"/>
                                </a:rPr>
                                <m:t>3</m:t>
                              </m:r>
                            </m:sup>
                          </m:sSubSup>
                          <m:r>
                            <a:rPr lang="vi-VN" sz="1800" i="1">
                              <a:latin typeface="Cambria Math" panose="02040503050406030204" pitchFamily="18" charset="0"/>
                            </a:rPr>
                            <m:t>,…,</m:t>
                          </m:r>
                          <m:sSubSup>
                            <m:sSubSupPr>
                              <m:ctrlPr>
                                <a:rPr lang="en-US" sz="1800" i="1">
                                  <a:latin typeface="Cambria Math" panose="02040503050406030204" pitchFamily="18" charset="0"/>
                                </a:rPr>
                              </m:ctrlPr>
                            </m:sSubSupPr>
                            <m:e>
                              <m:r>
                                <a:rPr lang="vi-VN" sz="1800" i="1">
                                  <a:latin typeface="Cambria Math" panose="02040503050406030204" pitchFamily="18" charset="0"/>
                                </a:rPr>
                                <m:t>𝑓</m:t>
                              </m:r>
                            </m:e>
                            <m:sub>
                              <m:r>
                                <a:rPr lang="vi-VN" sz="1800" i="1">
                                  <a:latin typeface="Cambria Math" panose="02040503050406030204" pitchFamily="18" charset="0"/>
                                </a:rPr>
                                <m:t>𝑝</m:t>
                              </m:r>
                            </m:sub>
                            <m:sup>
                              <m:r>
                                <a:rPr lang="vi-VN" sz="1800" i="1">
                                  <a:latin typeface="Cambria Math" panose="02040503050406030204" pitchFamily="18" charset="0"/>
                                </a:rPr>
                                <m:t>3</m:t>
                              </m:r>
                            </m:sup>
                          </m:sSubSup>
                        </m:e>
                      </m:d>
                    </m:oMath>
                  </m:oMathPara>
                </a14:m>
                <a:endParaRPr lang="vi-VN" sz="1800" i="1" dirty="0" smtClean="0"/>
              </a:p>
              <a:p>
                <a:pPr marL="0" lvl="0" indent="0" algn="just">
                  <a:spcAft>
                    <a:spcPts val="600"/>
                  </a:spcAft>
                  <a:buNone/>
                  <a:defRPr/>
                </a:pPr>
                <a14:m>
                  <m:oMath xmlns:m="http://schemas.openxmlformats.org/officeDocument/2006/math">
                    <m:sSubSup>
                      <m:sSubSupPr>
                        <m:ctrlPr>
                          <a:rPr lang="en-US" sz="1800" i="1">
                            <a:latin typeface="Cambria Math" panose="02040503050406030204" pitchFamily="18" charset="0"/>
                          </a:rPr>
                        </m:ctrlPr>
                      </m:sSubSupPr>
                      <m:e>
                        <m:r>
                          <a:rPr lang="en-US" sz="1800" i="1">
                            <a:latin typeface="Cambria Math" panose="02040503050406030204" pitchFamily="18" charset="0"/>
                          </a:rPr>
                          <m:t>𝑓</m:t>
                        </m:r>
                      </m:e>
                      <m:sub>
                        <m:r>
                          <a:rPr lang="en-US" sz="1800" i="1">
                            <a:latin typeface="Cambria Math" panose="02040503050406030204" pitchFamily="18" charset="0"/>
                          </a:rPr>
                          <m:t>𝑖</m:t>
                        </m:r>
                      </m:sub>
                      <m:sup>
                        <m:r>
                          <a:rPr lang="en-US" sz="1800" i="1">
                            <a:latin typeface="Cambria Math" panose="02040503050406030204" pitchFamily="18" charset="0"/>
                          </a:rPr>
                          <m:t>𝑗</m:t>
                        </m:r>
                      </m:sup>
                    </m:sSubSup>
                  </m:oMath>
                </a14:m>
                <a:r>
                  <a:rPr lang="en-US" sz="1800" dirty="0"/>
                  <a:t> </a:t>
                </a:r>
                <a14:m>
                  <m:oMath xmlns:m="http://schemas.openxmlformats.org/officeDocument/2006/math">
                    <m:r>
                      <a:rPr lang="vi-VN" sz="1800">
                        <a:latin typeface="Cambria Math" panose="02040503050406030204" pitchFamily="18" charset="0"/>
                      </a:rPr>
                      <m:t>: </m:t>
                    </m:r>
                    <m:r>
                      <a:rPr lang="en-US" sz="1800" i="1">
                        <a:latin typeface="Cambria Math" panose="02040503050406030204" pitchFamily="18" charset="0"/>
                      </a:rPr>
                      <m:t>𝑖</m:t>
                    </m:r>
                    <m:r>
                      <a:rPr lang="vi-VN" sz="1800">
                        <a:latin typeface="Cambria Math" panose="02040503050406030204" pitchFamily="18" charset="0"/>
                      </a:rPr>
                      <m:t> </m:t>
                    </m:r>
                    <m:r>
                      <m:rPr>
                        <m:sty m:val="p"/>
                      </m:rPr>
                      <a:rPr lang="vi-VN" sz="1800">
                        <a:latin typeface="Cambria Math" panose="02040503050406030204" pitchFamily="18" charset="0"/>
                      </a:rPr>
                      <m:t>th</m:t>
                    </m:r>
                  </m:oMath>
                </a14:m>
                <a:r>
                  <a:rPr lang="vi-VN" sz="1800" dirty="0" smtClean="0"/>
                  <a:t> value</a:t>
                </a:r>
                <a:r>
                  <a:rPr lang="en-US" sz="1800" dirty="0" smtClean="0"/>
                  <a:t> </a:t>
                </a:r>
                <a:r>
                  <a:rPr lang="vi-VN" sz="1800" dirty="0"/>
                  <a:t>in </a:t>
                </a:r>
                <a14:m>
                  <m:oMath xmlns:m="http://schemas.openxmlformats.org/officeDocument/2006/math">
                    <m:r>
                      <a:rPr lang="en-US" sz="1800" i="1">
                        <a:latin typeface="Cambria Math" panose="02040503050406030204" pitchFamily="18" charset="0"/>
                      </a:rPr>
                      <m:t>𝑗</m:t>
                    </m:r>
                    <m:r>
                      <a:rPr lang="vi-VN" sz="1800" i="1">
                        <a:latin typeface="Cambria Math" panose="02040503050406030204" pitchFamily="18" charset="0"/>
                      </a:rPr>
                      <m:t> </m:t>
                    </m:r>
                    <m:r>
                      <a:rPr lang="vi-VN" sz="1800" i="1">
                        <a:latin typeface="Cambria Math" panose="02040503050406030204" pitchFamily="18" charset="0"/>
                      </a:rPr>
                      <m:t>𝑡h</m:t>
                    </m:r>
                  </m:oMath>
                </a14:m>
                <a:r>
                  <a:rPr lang="vi-VN" sz="1800" dirty="0">
                    <a:solidFill>
                      <a:srgbClr val="D24726"/>
                    </a:solidFill>
                    <a:cs typeface="Segoe UI" panose="020B0502040204020203" pitchFamily="34" charset="0"/>
                  </a:rPr>
                  <a:t> </a:t>
                </a:r>
                <a:r>
                  <a:rPr lang="vi-VN" sz="1800" dirty="0" smtClean="0">
                    <a:cs typeface="Segoe UI" panose="020B0502040204020203" pitchFamily="34" charset="0"/>
                  </a:rPr>
                  <a:t>feature vector.</a:t>
                </a:r>
              </a:p>
              <a:p>
                <a:pPr marL="0" indent="0" algn="just">
                  <a:spcAft>
                    <a:spcPts val="600"/>
                  </a:spcAft>
                  <a:buNone/>
                  <a:defRPr/>
                </a:pPr>
                <a14:m>
                  <m:oMath xmlns:m="http://schemas.openxmlformats.org/officeDocument/2006/math">
                    <m:r>
                      <a:rPr lang="en-US" sz="1800" i="1">
                        <a:latin typeface="Cambria Math" panose="02040503050406030204" pitchFamily="18" charset="0"/>
                      </a:rPr>
                      <m:t>𝑚</m:t>
                    </m:r>
                    <m:r>
                      <a:rPr lang="en-US" sz="1800" i="1">
                        <a:latin typeface="Cambria Math" panose="02040503050406030204" pitchFamily="18" charset="0"/>
                      </a:rPr>
                      <m:t>, </m:t>
                    </m:r>
                    <m:r>
                      <a:rPr lang="en-US" sz="1800" i="1">
                        <a:latin typeface="Cambria Math" panose="02040503050406030204" pitchFamily="18" charset="0"/>
                      </a:rPr>
                      <m:t>𝑛</m:t>
                    </m:r>
                    <m:r>
                      <a:rPr lang="en-US" sz="1800" i="1">
                        <a:latin typeface="Cambria Math" panose="02040503050406030204" pitchFamily="18" charset="0"/>
                      </a:rPr>
                      <m:t>, </m:t>
                    </m:r>
                    <m:r>
                      <a:rPr lang="en-US" sz="1800" i="1">
                        <a:latin typeface="Cambria Math" panose="02040503050406030204" pitchFamily="18" charset="0"/>
                      </a:rPr>
                      <m:t>𝑝</m:t>
                    </m:r>
                    <m:r>
                      <a:rPr lang="vi-VN" sz="1800" b="0" i="0" smtClean="0">
                        <a:latin typeface="Cambria Math" panose="02040503050406030204" pitchFamily="18" charset="0"/>
                      </a:rPr>
                      <m:t>: </m:t>
                    </m:r>
                  </m:oMath>
                </a14:m>
                <a:r>
                  <a:rPr lang="vi-VN" sz="1800" dirty="0" smtClean="0"/>
                  <a:t>lengths of feature vectors</a:t>
                </a:r>
                <a:endParaRPr lang="vi-VN" sz="1800" dirty="0" smtClean="0">
                  <a:solidFill>
                    <a:srgbClr val="D24726"/>
                  </a:solidFill>
                  <a:cs typeface="Segoe UI" panose="020B0502040204020203" pitchFamily="34" charset="0"/>
                </a:endParaRPr>
              </a:p>
            </p:txBody>
          </p:sp>
        </mc:Choice>
        <mc:Fallback>
          <p:sp>
            <p:nvSpPr>
              <p:cNvPr id="5" name="Content Placeholder 17">
                <a:extLst>
                  <a:ext uri="{FF2B5EF4-FFF2-40B4-BE49-F238E27FC236}">
                    <a16:creationId xmlns:a16="http://schemas.microsoft.com/office/drawing/2014/main" id="{E3AFC553-5063-4F95-98E5-64740764C8DB}"/>
                  </a:ext>
                </a:extLst>
              </p:cNvPr>
              <p:cNvSpPr txBox="1">
                <a:spLocks noRot="1" noChangeAspect="1" noMove="1" noResize="1" noEditPoints="1" noAdjustHandles="1" noChangeArrowheads="1" noChangeShapeType="1" noTextEdit="1"/>
              </p:cNvSpPr>
              <p:nvPr/>
            </p:nvSpPr>
            <p:spPr>
              <a:xfrm>
                <a:off x="541609" y="2087664"/>
                <a:ext cx="4847809" cy="4091194"/>
              </a:xfrm>
              <a:prstGeom prst="rect">
                <a:avLst/>
              </a:prstGeom>
              <a:blipFill>
                <a:blip r:embed="rId2"/>
                <a:stretch>
                  <a:fillRect l="-1132" t="-1786" r="-1006"/>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89A0A751-FA03-44FE-B2D3-CE7D1EE38EF6}"/>
              </a:ext>
            </a:extLst>
          </p:cNvPr>
          <p:cNvSpPr/>
          <p:nvPr/>
        </p:nvSpPr>
        <p:spPr>
          <a:xfrm>
            <a:off x="6863516" y="6163120"/>
            <a:ext cx="3492751" cy="369332"/>
          </a:xfrm>
          <a:prstGeom prst="rect">
            <a:avLst/>
          </a:prstGeom>
        </p:spPr>
        <p:txBody>
          <a:bodyPr wrap="none">
            <a:spAutoFit/>
          </a:bodyPr>
          <a:lstStyle/>
          <a:p>
            <a:r>
              <a:rPr lang="en-US" b="1" dirty="0" smtClean="0">
                <a:solidFill>
                  <a:srgbClr val="131413"/>
                </a:solidFill>
              </a:rPr>
              <a:t>Figure 8. </a:t>
            </a:r>
            <a:r>
              <a:rPr lang="vi-VN" dirty="0" smtClean="0">
                <a:solidFill>
                  <a:srgbClr val="131413"/>
                </a:solidFill>
              </a:rPr>
              <a:t>Pre-fusion architecture</a:t>
            </a:r>
            <a:endParaRPr lang="en-US" dirty="0"/>
          </a:p>
        </p:txBody>
      </p:sp>
      <p:pic>
        <p:nvPicPr>
          <p:cNvPr id="2" name="Picture 1"/>
          <p:cNvPicPr>
            <a:picLocks noChangeAspect="1"/>
          </p:cNvPicPr>
          <p:nvPr/>
        </p:nvPicPr>
        <p:blipFill>
          <a:blip r:embed="rId3"/>
          <a:stretch>
            <a:fillRect/>
          </a:stretch>
        </p:blipFill>
        <p:spPr>
          <a:xfrm>
            <a:off x="5560404" y="1524708"/>
            <a:ext cx="6098977" cy="4424925"/>
          </a:xfrm>
          <a:prstGeom prst="rect">
            <a:avLst/>
          </a:prstGeom>
        </p:spPr>
      </p:pic>
    </p:spTree>
    <p:extLst>
      <p:ext uri="{BB962C8B-B14F-4D97-AF65-F5344CB8AC3E}">
        <p14:creationId xmlns:p14="http://schemas.microsoft.com/office/powerpoint/2010/main" val="1509982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Methods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2000" b="1" dirty="0" smtClean="0">
                <a:solidFill>
                  <a:srgbClr val="D24726"/>
                </a:solidFill>
                <a:latin typeface="Segoe UI" panose="020B0502040204020203" pitchFamily="34" charset="0"/>
                <a:cs typeface="Segoe UI" panose="020B0502040204020203" pitchFamily="34" charset="0"/>
              </a:rPr>
              <a:t>Full-fusion</a:t>
            </a:r>
            <a:endParaRPr lang="en-US" sz="2000" dirty="0">
              <a:latin typeface="Segoe UI" panose="020B0502040204020203" pitchFamily="34" charset="0"/>
              <a:cs typeface="Segoe UI" panose="020B0502040204020203" pitchFamily="34" charset="0"/>
            </a:endParaRPr>
          </a:p>
        </p:txBody>
      </p:sp>
      <p:sp>
        <p:nvSpPr>
          <p:cNvPr id="5"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3638505" cy="3384222"/>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vi-VN" sz="1800" dirty="0" smtClean="0">
                <a:latin typeface="Segoe UI" panose="020B0502040204020203" pitchFamily="34" charset="0"/>
                <a:cs typeface="Segoe UI" panose="020B0502040204020203" pitchFamily="34" charset="0"/>
              </a:rPr>
              <a:t>Mixed of </a:t>
            </a:r>
            <a:r>
              <a:rPr lang="vi-VN" sz="1800" b="1" dirty="0" smtClean="0">
                <a:latin typeface="Segoe UI" panose="020B0502040204020203" pitchFamily="34" charset="0"/>
                <a:cs typeface="Segoe UI" panose="020B0502040204020203" pitchFamily="34" charset="0"/>
              </a:rPr>
              <a:t>pre-fusion</a:t>
            </a:r>
            <a:r>
              <a:rPr lang="vi-VN" sz="1800" dirty="0" smtClean="0">
                <a:latin typeface="Segoe UI" panose="020B0502040204020203" pitchFamily="34" charset="0"/>
                <a:cs typeface="Segoe UI" panose="020B0502040204020203" pitchFamily="34" charset="0"/>
              </a:rPr>
              <a:t> and </a:t>
            </a:r>
            <a:r>
              <a:rPr lang="vi-VN" sz="1800" b="1" dirty="0" smtClean="0">
                <a:latin typeface="Segoe UI" panose="020B0502040204020203" pitchFamily="34" charset="0"/>
                <a:cs typeface="Segoe UI" panose="020B0502040204020203" pitchFamily="34" charset="0"/>
              </a:rPr>
              <a:t>post-fusion</a:t>
            </a:r>
            <a:endParaRPr lang="vi-VN" sz="1800" b="1" dirty="0">
              <a:latin typeface="Segoe UI" panose="020B0502040204020203" pitchFamily="34" charset="0"/>
              <a:cs typeface="Segoe UI" panose="020B0502040204020203" pitchFamily="34" charset="0"/>
            </a:endParaRPr>
          </a:p>
          <a:p>
            <a:pPr marL="0" indent="0">
              <a:spcAft>
                <a:spcPts val="600"/>
              </a:spcAft>
              <a:buNone/>
              <a:defRPr/>
            </a:pPr>
            <a:r>
              <a:rPr lang="vi-VN" sz="1800" dirty="0" smtClean="0">
                <a:latin typeface="Segoe UI" panose="020B0502040204020203" pitchFamily="34" charset="0"/>
                <a:cs typeface="Segoe UI" panose="020B0502040204020203" pitchFamily="34" charset="0"/>
              </a:rPr>
              <a:t>2 classifiers will be trained.</a:t>
            </a:r>
          </a:p>
          <a:p>
            <a:pPr>
              <a:spcAft>
                <a:spcPts val="600"/>
              </a:spcAft>
              <a:buFont typeface="Wingdings" panose="05000000000000000000" pitchFamily="2" charset="2"/>
              <a:buChar char="ü"/>
              <a:defRPr/>
            </a:pPr>
            <a:r>
              <a:rPr lang="vi-VN" sz="1800" dirty="0" smtClean="0">
                <a:latin typeface="Segoe UI" panose="020B0502040204020203" pitchFamily="34" charset="0"/>
                <a:cs typeface="Segoe UI" panose="020B0502040204020203" pitchFamily="34" charset="0"/>
              </a:rPr>
              <a:t>One for deep feature</a:t>
            </a:r>
          </a:p>
          <a:p>
            <a:pPr>
              <a:spcAft>
                <a:spcPts val="600"/>
              </a:spcAft>
              <a:buFont typeface="Wingdings" panose="05000000000000000000" pitchFamily="2" charset="2"/>
              <a:buChar char="ü"/>
              <a:defRPr/>
            </a:pPr>
            <a:r>
              <a:rPr lang="vi-VN" sz="1800" dirty="0" smtClean="0">
                <a:latin typeface="Segoe UI" panose="020B0502040204020203" pitchFamily="34" charset="0"/>
                <a:cs typeface="Segoe UI" panose="020B0502040204020203" pitchFamily="34" charset="0"/>
              </a:rPr>
              <a:t>One for combined all features</a:t>
            </a:r>
          </a:p>
        </p:txBody>
      </p:sp>
      <p:sp>
        <p:nvSpPr>
          <p:cNvPr id="12" name="Rectangle 11">
            <a:extLst>
              <a:ext uri="{FF2B5EF4-FFF2-40B4-BE49-F238E27FC236}">
                <a16:creationId xmlns:a16="http://schemas.microsoft.com/office/drawing/2014/main" id="{89A0A751-FA03-44FE-B2D3-CE7D1EE38EF6}"/>
              </a:ext>
            </a:extLst>
          </p:cNvPr>
          <p:cNvSpPr/>
          <p:nvPr/>
        </p:nvSpPr>
        <p:spPr>
          <a:xfrm>
            <a:off x="6441504" y="5963377"/>
            <a:ext cx="3519810" cy="369332"/>
          </a:xfrm>
          <a:prstGeom prst="rect">
            <a:avLst/>
          </a:prstGeom>
        </p:spPr>
        <p:txBody>
          <a:bodyPr wrap="none">
            <a:spAutoFit/>
          </a:bodyPr>
          <a:lstStyle/>
          <a:p>
            <a:r>
              <a:rPr lang="en-US" b="1" dirty="0">
                <a:solidFill>
                  <a:srgbClr val="131413"/>
                </a:solidFill>
              </a:rPr>
              <a:t>Figure </a:t>
            </a:r>
            <a:r>
              <a:rPr lang="en-US" b="1" dirty="0" smtClean="0">
                <a:solidFill>
                  <a:srgbClr val="131413"/>
                </a:solidFill>
              </a:rPr>
              <a:t>9. </a:t>
            </a:r>
            <a:r>
              <a:rPr lang="vi-VN" dirty="0" smtClean="0">
                <a:solidFill>
                  <a:srgbClr val="131413"/>
                </a:solidFill>
              </a:rPr>
              <a:t>Full-fusion architecture</a:t>
            </a:r>
            <a:endParaRPr lang="en-US" dirty="0"/>
          </a:p>
        </p:txBody>
      </p:sp>
      <p:pic>
        <p:nvPicPr>
          <p:cNvPr id="6" name="Picture 5"/>
          <p:cNvPicPr>
            <a:picLocks noChangeAspect="1"/>
          </p:cNvPicPr>
          <p:nvPr/>
        </p:nvPicPr>
        <p:blipFill>
          <a:blip r:embed="rId2"/>
          <a:stretch>
            <a:fillRect/>
          </a:stretch>
        </p:blipFill>
        <p:spPr>
          <a:xfrm>
            <a:off x="4863314" y="1524708"/>
            <a:ext cx="6676190" cy="4371429"/>
          </a:xfrm>
          <a:prstGeom prst="rect">
            <a:avLst/>
          </a:prstGeom>
        </p:spPr>
      </p:pic>
    </p:spTree>
    <p:extLst>
      <p:ext uri="{BB962C8B-B14F-4D97-AF65-F5344CB8AC3E}">
        <p14:creationId xmlns:p14="http://schemas.microsoft.com/office/powerpoint/2010/main" val="1620716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66509" y="1373758"/>
            <a:ext cx="5486400" cy="3295650"/>
          </a:xfrm>
          <a:prstGeom prst="rect">
            <a:avLst/>
          </a:prstGeom>
        </p:spPr>
      </p:pic>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Experiment</a:t>
            </a:r>
            <a:r>
              <a:rPr lang="vi-VN" b="1" dirty="0" smtClean="0">
                <a:latin typeface="Segoe UI Light" panose="020B0502040204020203" pitchFamily="34" charset="0"/>
                <a:cs typeface="Segoe UI Light" panose="020B0502040204020203" pitchFamily="34" charset="0"/>
              </a:rPr>
              <a:t>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2000" b="1" dirty="0" smtClean="0">
                <a:solidFill>
                  <a:srgbClr val="D24726"/>
                </a:solidFill>
                <a:latin typeface="Segoe UI" panose="020B0502040204020203" pitchFamily="34" charset="0"/>
                <a:cs typeface="Segoe UI" panose="020B0502040204020203" pitchFamily="34" charset="0"/>
              </a:rPr>
              <a:t>Datasets</a:t>
            </a:r>
            <a:endParaRPr lang="en-US" sz="2000" dirty="0">
              <a:latin typeface="Segoe UI" panose="020B0502040204020203" pitchFamily="34" charset="0"/>
              <a:cs typeface="Segoe UI" panose="020B0502040204020203" pitchFamily="34" charset="0"/>
            </a:endParaRPr>
          </a:p>
        </p:txBody>
      </p:sp>
      <p:sp>
        <p:nvSpPr>
          <p:cNvPr id="7"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4756105" cy="409119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vi-VN" sz="1800" b="1" dirty="0"/>
              <a:t>Ground Terrain in Outdoor Scenes (</a:t>
            </a:r>
            <a:r>
              <a:rPr lang="vi-VN" sz="1800" b="1" dirty="0" smtClean="0"/>
              <a:t>GTOS)</a:t>
            </a:r>
          </a:p>
          <a:p>
            <a:pPr lvl="0" algn="just">
              <a:spcAft>
                <a:spcPts val="600"/>
              </a:spcAft>
              <a:buFont typeface="Wingdings" panose="05000000000000000000" pitchFamily="2" charset="2"/>
              <a:buChar char="ü"/>
              <a:defRPr/>
            </a:pPr>
            <a:r>
              <a:rPr lang="vi-VN" sz="1800" dirty="0" smtClean="0"/>
              <a:t>Newest </a:t>
            </a:r>
            <a:r>
              <a:rPr lang="en-US" sz="1800" dirty="0" smtClean="0"/>
              <a:t>material </a:t>
            </a:r>
            <a:r>
              <a:rPr lang="vi-VN" sz="1800" dirty="0" smtClean="0"/>
              <a:t>dataset </a:t>
            </a:r>
            <a:r>
              <a:rPr lang="vi-VN" sz="1800" dirty="0" smtClean="0"/>
              <a:t>(2017)</a:t>
            </a:r>
          </a:p>
          <a:p>
            <a:pPr lvl="0" algn="just">
              <a:spcAft>
                <a:spcPts val="600"/>
              </a:spcAft>
              <a:buFont typeface="Wingdings" panose="05000000000000000000" pitchFamily="2" charset="2"/>
              <a:buChar char="ü"/>
              <a:defRPr/>
            </a:pPr>
            <a:r>
              <a:rPr lang="vi-VN" sz="1800" dirty="0" smtClean="0"/>
              <a:t>34000+ images, 40 classes</a:t>
            </a:r>
          </a:p>
          <a:p>
            <a:pPr lvl="0" algn="just">
              <a:spcAft>
                <a:spcPts val="600"/>
              </a:spcAft>
              <a:buFont typeface="Wingdings" panose="05000000000000000000" pitchFamily="2" charset="2"/>
              <a:buChar char="ü"/>
              <a:defRPr/>
            </a:pPr>
            <a:r>
              <a:rPr lang="vi-VN" sz="1800" dirty="0" smtClean="0"/>
              <a:t>Collected in different weather, lighting conditions.</a:t>
            </a:r>
          </a:p>
          <a:p>
            <a:pPr marL="0" lvl="0" indent="0" algn="just">
              <a:spcAft>
                <a:spcPts val="600"/>
              </a:spcAft>
              <a:buNone/>
              <a:defRPr/>
            </a:pPr>
            <a:r>
              <a:rPr lang="vi-VN" sz="1800" b="1" dirty="0"/>
              <a:t>Flicker Material Dataset </a:t>
            </a:r>
            <a:r>
              <a:rPr lang="vi-VN" sz="1800" b="1" dirty="0" smtClean="0"/>
              <a:t>(FMD)</a:t>
            </a:r>
          </a:p>
          <a:p>
            <a:pPr lvl="0" algn="just">
              <a:spcAft>
                <a:spcPts val="600"/>
              </a:spcAft>
              <a:buFont typeface="Wingdings" panose="05000000000000000000" pitchFamily="2" charset="2"/>
              <a:buChar char="ü"/>
              <a:defRPr/>
            </a:pPr>
            <a:r>
              <a:rPr lang="vi-VN" sz="1800" dirty="0" smtClean="0">
                <a:latin typeface="Segoe UI" panose="020B0502040204020203" pitchFamily="34" charset="0"/>
                <a:cs typeface="Segoe UI" panose="020B0502040204020203" pitchFamily="34" charset="0"/>
              </a:rPr>
              <a:t>Most </a:t>
            </a:r>
            <a:r>
              <a:rPr lang="vi-VN" sz="1800" dirty="0" smtClean="0">
                <a:latin typeface="Segoe UI" panose="020B0502040204020203" pitchFamily="34" charset="0"/>
                <a:cs typeface="Segoe UI" panose="020B0502040204020203" pitchFamily="34" charset="0"/>
              </a:rPr>
              <a:t>common </a:t>
            </a:r>
            <a:r>
              <a:rPr lang="en-US" sz="1800" dirty="0" smtClean="0">
                <a:latin typeface="Segoe UI" panose="020B0502040204020203" pitchFamily="34" charset="0"/>
                <a:cs typeface="Segoe UI" panose="020B0502040204020203" pitchFamily="34" charset="0"/>
              </a:rPr>
              <a:t>material </a:t>
            </a:r>
            <a:r>
              <a:rPr lang="vi-VN" sz="1800" dirty="0" smtClean="0">
                <a:latin typeface="Segoe UI" panose="020B0502040204020203" pitchFamily="34" charset="0"/>
                <a:cs typeface="Segoe UI" panose="020B0502040204020203" pitchFamily="34" charset="0"/>
              </a:rPr>
              <a:t>dataset </a:t>
            </a:r>
            <a:r>
              <a:rPr lang="vi-VN" sz="1800" dirty="0" smtClean="0">
                <a:latin typeface="Segoe UI" panose="020B0502040204020203" pitchFamily="34" charset="0"/>
                <a:cs typeface="Segoe UI" panose="020B0502040204020203" pitchFamily="34" charset="0"/>
              </a:rPr>
              <a:t>(2009)</a:t>
            </a:r>
          </a:p>
          <a:p>
            <a:pPr lvl="0" algn="just">
              <a:spcAft>
                <a:spcPts val="600"/>
              </a:spcAft>
              <a:buFont typeface="Wingdings" panose="05000000000000000000" pitchFamily="2" charset="2"/>
              <a:buChar char="ü"/>
              <a:defRPr/>
            </a:pPr>
            <a:r>
              <a:rPr lang="vi-VN" sz="1800" dirty="0" smtClean="0">
                <a:latin typeface="Segoe UI" panose="020B0502040204020203" pitchFamily="34" charset="0"/>
                <a:cs typeface="Segoe UI" panose="020B0502040204020203" pitchFamily="34" charset="0"/>
              </a:rPr>
              <a:t>1000 images, 10 classes</a:t>
            </a:r>
          </a:p>
          <a:p>
            <a:pPr lvl="0" algn="just">
              <a:spcAft>
                <a:spcPts val="600"/>
              </a:spcAft>
              <a:buFont typeface="Wingdings" panose="05000000000000000000" pitchFamily="2" charset="2"/>
              <a:buChar char="ü"/>
              <a:defRPr/>
            </a:pPr>
            <a:r>
              <a:rPr lang="vi-VN" sz="1800" dirty="0" smtClean="0">
                <a:latin typeface="Segoe UI" panose="020B0502040204020203" pitchFamily="34" charset="0"/>
                <a:cs typeface="Segoe UI" panose="020B0502040204020203" pitchFamily="34" charset="0"/>
              </a:rPr>
              <a:t>Various lighting conditions, context, color, etc.</a:t>
            </a:r>
          </a:p>
        </p:txBody>
      </p:sp>
      <p:sp>
        <p:nvSpPr>
          <p:cNvPr id="8" name="Rectangle 7"/>
          <p:cNvSpPr/>
          <p:nvPr/>
        </p:nvSpPr>
        <p:spPr>
          <a:xfrm>
            <a:off x="5646055" y="4187792"/>
            <a:ext cx="6183085" cy="369332"/>
          </a:xfrm>
          <a:prstGeom prst="rect">
            <a:avLst/>
          </a:prstGeom>
        </p:spPr>
        <p:txBody>
          <a:bodyPr wrap="square">
            <a:spAutoFit/>
          </a:bodyPr>
          <a:lstStyle/>
          <a:p>
            <a:r>
              <a:rPr lang="vi-VN" b="1" dirty="0" smtClean="0"/>
              <a:t>Figure</a:t>
            </a:r>
            <a:r>
              <a:rPr lang="en-US" b="1" dirty="0" smtClean="0"/>
              <a:t> 10.</a:t>
            </a:r>
            <a:r>
              <a:rPr lang="vi-VN" b="1" dirty="0" smtClean="0"/>
              <a:t> </a:t>
            </a:r>
            <a:r>
              <a:rPr lang="en-US" dirty="0"/>
              <a:t>Outdoor scene surfaces imaged </a:t>
            </a:r>
            <a:r>
              <a:rPr lang="en-US" dirty="0" smtClean="0"/>
              <a:t>from</a:t>
            </a:r>
            <a:r>
              <a:rPr lang="vi-VN" dirty="0" smtClean="0"/>
              <a:t> </a:t>
            </a:r>
            <a:r>
              <a:rPr lang="en-US" dirty="0" smtClean="0"/>
              <a:t>GTO</a:t>
            </a:r>
            <a:r>
              <a:rPr lang="vi-VN" dirty="0" smtClean="0"/>
              <a:t>S</a:t>
            </a:r>
            <a:r>
              <a:rPr lang="en-US" dirty="0" smtClean="0"/>
              <a:t> </a:t>
            </a:r>
            <a:r>
              <a:rPr lang="en-US" b="1" dirty="0" smtClean="0"/>
              <a:t>[5]</a:t>
            </a:r>
            <a:endParaRPr lang="en-US" b="1" dirty="0"/>
          </a:p>
        </p:txBody>
      </p:sp>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5666509" y="4945928"/>
            <a:ext cx="5579745" cy="1141730"/>
          </a:xfrm>
          <a:prstGeom prst="rect">
            <a:avLst/>
          </a:prstGeom>
        </p:spPr>
      </p:pic>
      <p:sp>
        <p:nvSpPr>
          <p:cNvPr id="11" name="Rectangle 10"/>
          <p:cNvSpPr/>
          <p:nvPr/>
        </p:nvSpPr>
        <p:spPr>
          <a:xfrm>
            <a:off x="6194471" y="6168686"/>
            <a:ext cx="5533072" cy="369332"/>
          </a:xfrm>
          <a:prstGeom prst="rect">
            <a:avLst/>
          </a:prstGeom>
        </p:spPr>
        <p:txBody>
          <a:bodyPr wrap="square">
            <a:spAutoFit/>
          </a:bodyPr>
          <a:lstStyle/>
          <a:p>
            <a:r>
              <a:rPr lang="vi-VN" b="1" dirty="0" smtClean="0"/>
              <a:t>Figure</a:t>
            </a:r>
            <a:r>
              <a:rPr lang="en-US" b="1" dirty="0" smtClean="0"/>
              <a:t> 11.</a:t>
            </a:r>
            <a:r>
              <a:rPr lang="vi-VN" b="1" dirty="0" smtClean="0"/>
              <a:t> </a:t>
            </a:r>
            <a:r>
              <a:rPr lang="en-US" dirty="0"/>
              <a:t>Examples from FMD </a:t>
            </a:r>
            <a:r>
              <a:rPr lang="en-US" dirty="0" smtClean="0"/>
              <a:t>dataset </a:t>
            </a:r>
            <a:r>
              <a:rPr lang="en-US" b="1" dirty="0" smtClean="0"/>
              <a:t>[3]</a:t>
            </a:r>
            <a:endParaRPr lang="en-US" b="1" dirty="0"/>
          </a:p>
        </p:txBody>
      </p:sp>
    </p:spTree>
    <p:extLst>
      <p:ext uri="{BB962C8B-B14F-4D97-AF65-F5344CB8AC3E}">
        <p14:creationId xmlns:p14="http://schemas.microsoft.com/office/powerpoint/2010/main" val="4123645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Experiment</a:t>
            </a:r>
            <a:r>
              <a:rPr lang="vi-VN" b="1" dirty="0" smtClean="0">
                <a:latin typeface="Segoe UI Light" panose="020B0502040204020203" pitchFamily="34" charset="0"/>
                <a:cs typeface="Segoe UI Light" panose="020B0502040204020203" pitchFamily="34" charset="0"/>
              </a:rPr>
              <a:t>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800" b="1" dirty="0" smtClean="0">
                <a:solidFill>
                  <a:srgbClr val="D24726"/>
                </a:solidFill>
                <a:latin typeface="Segoe UI" panose="020B0502040204020203" pitchFamily="34" charset="0"/>
                <a:cs typeface="Segoe UI" panose="020B0502040204020203" pitchFamily="34" charset="0"/>
              </a:rPr>
              <a:t>Evaluation </a:t>
            </a:r>
            <a:r>
              <a:rPr lang="vi-VN" sz="1800" b="1" dirty="0" smtClean="0">
                <a:solidFill>
                  <a:srgbClr val="D24726"/>
                </a:solidFill>
                <a:latin typeface="Segoe UI" panose="020B0502040204020203" pitchFamily="34" charset="0"/>
                <a:cs typeface="Segoe UI" panose="020B0502040204020203" pitchFamily="34" charset="0"/>
              </a:rPr>
              <a:t>measure</a:t>
            </a:r>
            <a:endParaRPr lang="en-US" sz="1800" dirty="0">
              <a:latin typeface="Segoe UI" panose="020B0502040204020203" pitchFamily="34" charset="0"/>
              <a:cs typeface="Segoe UI" panose="020B0502040204020203" pitchFamily="34" charset="0"/>
            </a:endParaRPr>
          </a:p>
        </p:txBody>
      </p:sp>
      <p:sp>
        <p:nvSpPr>
          <p:cNvPr id="7"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11054646" cy="409119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800" dirty="0">
                <a:cs typeface="Segoe UI" panose="020B0502040204020203" pitchFamily="34" charset="0"/>
              </a:rPr>
              <a:t>In particular, for both </a:t>
            </a:r>
            <a:r>
              <a:rPr lang="en-US" sz="1800" dirty="0" smtClean="0">
                <a:cs typeface="Segoe UI" panose="020B0502040204020203" pitchFamily="34" charset="0"/>
              </a:rPr>
              <a:t>dataset,</a:t>
            </a:r>
            <a:r>
              <a:rPr lang="vi-VN" sz="1800" dirty="0" smtClean="0">
                <a:cs typeface="Segoe UI" panose="020B0502040204020203" pitchFamily="34" charset="0"/>
              </a:rPr>
              <a:t> </a:t>
            </a:r>
            <a:r>
              <a:rPr lang="en-US" sz="1800" dirty="0" smtClean="0">
                <a:cs typeface="Segoe UI" panose="020B0502040204020203" pitchFamily="34" charset="0"/>
              </a:rPr>
              <a:t>evaluation </a:t>
            </a:r>
            <a:r>
              <a:rPr lang="en-US" sz="1800" dirty="0">
                <a:cs typeface="Segoe UI" panose="020B0502040204020203" pitchFamily="34" charset="0"/>
              </a:rPr>
              <a:t>uses </a:t>
            </a:r>
            <a:r>
              <a:rPr lang="en-US" sz="1800" dirty="0" smtClean="0">
                <a:cs typeface="Segoe UI" panose="020B0502040204020203" pitchFamily="34" charset="0"/>
              </a:rPr>
              <a:t>mean </a:t>
            </a:r>
            <a:r>
              <a:rPr lang="en-US" sz="1800" dirty="0">
                <a:cs typeface="Segoe UI" panose="020B0502040204020203" pitchFamily="34" charset="0"/>
              </a:rPr>
              <a:t>classification accuracy</a:t>
            </a:r>
            <a:r>
              <a:rPr lang="en-US" sz="1800" dirty="0" smtClean="0">
                <a:cs typeface="Segoe UI" panose="020B0502040204020203" pitchFamily="34" charset="0"/>
              </a:rPr>
              <a:t>. Accuracies from different train – test split will be averaged. </a:t>
            </a:r>
          </a:p>
          <a:p>
            <a:pPr marL="0" lvl="0" indent="0" algn="just">
              <a:spcAft>
                <a:spcPts val="600"/>
              </a:spcAft>
              <a:buNone/>
              <a:defRPr/>
            </a:pPr>
            <a:r>
              <a:rPr lang="en-US" sz="1800" dirty="0" smtClean="0">
                <a:cs typeface="Segoe UI" panose="020B0502040204020203" pitchFamily="34" charset="0"/>
              </a:rPr>
              <a:t>Mean accuracy has been used in many previous researches. </a:t>
            </a:r>
            <a:r>
              <a:rPr lang="en-US" sz="1800" b="1" dirty="0" smtClean="0">
                <a:cs typeface="Segoe UI" panose="020B0502040204020203" pitchFamily="34" charset="0"/>
              </a:rPr>
              <a:t>[5] [6] [7] [8]</a:t>
            </a:r>
          </a:p>
          <a:p>
            <a:pPr marL="0" lvl="0" indent="0" algn="just">
              <a:spcAft>
                <a:spcPts val="600"/>
              </a:spcAft>
              <a:buNone/>
              <a:defRPr/>
            </a:pPr>
            <a:endParaRPr lang="vi-VN" sz="1800" dirty="0" smtClean="0">
              <a:cs typeface="Segoe UI" panose="020B0502040204020203" pitchFamily="34" charset="0"/>
            </a:endParaRPr>
          </a:p>
        </p:txBody>
      </p:sp>
      <mc:AlternateContent xmlns:mc="http://schemas.openxmlformats.org/markup-compatibility/2006" xmlns:a14="http://schemas.microsoft.com/office/drawing/2010/main">
        <mc:Choice Requires="a14">
          <p:sp>
            <p:nvSpPr>
              <p:cNvPr id="5" name="Rectangle 4"/>
              <p:cNvSpPr/>
              <p:nvPr/>
            </p:nvSpPr>
            <p:spPr>
              <a:xfrm>
                <a:off x="3700879" y="3799516"/>
                <a:ext cx="4736105" cy="667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𝐴𝑐𝑐𝑢𝑟𝑎𝑐𝑦</m:t>
                      </m:r>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𝑁𝑢𝑚𝑏𝑒𝑟</m:t>
                          </m:r>
                          <m:r>
                            <a:rPr lang="en-US" i="0">
                              <a:latin typeface="Cambria Math" panose="02040503050406030204" pitchFamily="18" charset="0"/>
                            </a:rPr>
                            <m:t> </m:t>
                          </m:r>
                          <m:r>
                            <a:rPr lang="en-US" i="1">
                              <a:latin typeface="Cambria Math" panose="02040503050406030204" pitchFamily="18" charset="0"/>
                            </a:rPr>
                            <m:t>𝑜𝑓</m:t>
                          </m:r>
                          <m:r>
                            <a:rPr lang="en-US" i="0">
                              <a:latin typeface="Cambria Math" panose="02040503050406030204" pitchFamily="18" charset="0"/>
                            </a:rPr>
                            <m:t> </m:t>
                          </m:r>
                          <m:r>
                            <a:rPr lang="en-US" i="1">
                              <a:latin typeface="Cambria Math" panose="02040503050406030204" pitchFamily="18" charset="0"/>
                            </a:rPr>
                            <m:t>𝑐𝑜𝑟𝑟𝑒𝑐𝑡</m:t>
                          </m:r>
                          <m:r>
                            <a:rPr lang="en-US" i="0">
                              <a:latin typeface="Cambria Math" panose="02040503050406030204" pitchFamily="18" charset="0"/>
                            </a:rPr>
                            <m:t> </m:t>
                          </m:r>
                          <m:r>
                            <a:rPr lang="en-US" i="1">
                              <a:latin typeface="Cambria Math" panose="02040503050406030204" pitchFamily="18" charset="0"/>
                            </a:rPr>
                            <m:t>𝑝𝑟𝑒𝑑𝑖𝑐𝑡𝑖𝑜𝑛𝑠</m:t>
                          </m:r>
                        </m:num>
                        <m:den>
                          <m:r>
                            <a:rPr lang="en-US" i="1">
                              <a:latin typeface="Cambria Math" panose="02040503050406030204" pitchFamily="18" charset="0"/>
                            </a:rPr>
                            <m:t>𝑇𝑜𝑡𝑎𝑙</m:t>
                          </m:r>
                          <m:r>
                            <a:rPr lang="en-US" i="0">
                              <a:latin typeface="Cambria Math" panose="02040503050406030204" pitchFamily="18" charset="0"/>
                            </a:rPr>
                            <m:t> </m:t>
                          </m:r>
                          <m:r>
                            <a:rPr lang="en-US" i="1">
                              <a:latin typeface="Cambria Math" panose="02040503050406030204" pitchFamily="18" charset="0"/>
                            </a:rPr>
                            <m:t>𝑛𝑢𝑚𝑏𝑒𝑟</m:t>
                          </m:r>
                          <m:r>
                            <a:rPr lang="en-US" i="0">
                              <a:latin typeface="Cambria Math" panose="02040503050406030204" pitchFamily="18" charset="0"/>
                            </a:rPr>
                            <m:t> </m:t>
                          </m:r>
                          <m:r>
                            <a:rPr lang="en-US" i="1">
                              <a:latin typeface="Cambria Math" panose="02040503050406030204" pitchFamily="18" charset="0"/>
                            </a:rPr>
                            <m:t>𝑜𝑓</m:t>
                          </m:r>
                          <m:r>
                            <a:rPr lang="en-US" i="0">
                              <a:latin typeface="Cambria Math" panose="02040503050406030204" pitchFamily="18" charset="0"/>
                            </a:rPr>
                            <m:t> </m:t>
                          </m:r>
                          <m:r>
                            <a:rPr lang="en-US" i="1">
                              <a:latin typeface="Cambria Math" panose="02040503050406030204" pitchFamily="18" charset="0"/>
                            </a:rPr>
                            <m:t>𝑝𝑟𝑒𝑑𝑖𝑐𝑡𝑖𝑜𝑛𝑠</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3700879" y="3799516"/>
                <a:ext cx="4736105" cy="66749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477813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Experiment</a:t>
            </a:r>
            <a:r>
              <a:rPr lang="vi-VN" b="1" dirty="0" smtClean="0">
                <a:latin typeface="Segoe UI Light" panose="020B0502040204020203" pitchFamily="34" charset="0"/>
                <a:cs typeface="Segoe UI Light" panose="020B0502040204020203" pitchFamily="34" charset="0"/>
              </a:rPr>
              <a:t>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2000" b="1" dirty="0" smtClean="0">
                <a:solidFill>
                  <a:srgbClr val="D24726"/>
                </a:solidFill>
                <a:latin typeface="Segoe UI" panose="020B0502040204020203" pitchFamily="34" charset="0"/>
                <a:cs typeface="Segoe UI" panose="020B0502040204020203" pitchFamily="34" charset="0"/>
              </a:rPr>
              <a:t>Trainning process:</a:t>
            </a:r>
            <a:endParaRPr lang="en-US" sz="2000" dirty="0">
              <a:latin typeface="Segoe UI" panose="020B0502040204020203" pitchFamily="34" charset="0"/>
              <a:cs typeface="Segoe UI" panose="020B0502040204020203" pitchFamily="34" charset="0"/>
            </a:endParaRPr>
          </a:p>
        </p:txBody>
      </p:sp>
      <p:sp>
        <p:nvSpPr>
          <p:cNvPr id="7" name="Content Placeholder 17">
            <a:extLst>
              <a:ext uri="{FF2B5EF4-FFF2-40B4-BE49-F238E27FC236}">
                <a16:creationId xmlns:a16="http://schemas.microsoft.com/office/drawing/2014/main" id="{E3AFC553-5063-4F95-98E5-64740764C8DB}"/>
              </a:ext>
            </a:extLst>
          </p:cNvPr>
          <p:cNvSpPr txBox="1">
            <a:spLocks/>
          </p:cNvSpPr>
          <p:nvPr/>
        </p:nvSpPr>
        <p:spPr>
          <a:xfrm>
            <a:off x="541609" y="2087662"/>
            <a:ext cx="5699534" cy="4385709"/>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vi-VN" sz="1800" b="1" dirty="0" smtClean="0"/>
              <a:t>Train-test splits:</a:t>
            </a:r>
          </a:p>
          <a:p>
            <a:pPr lvl="0" algn="just">
              <a:spcAft>
                <a:spcPts val="600"/>
              </a:spcAft>
              <a:buFont typeface="Wingdings" panose="05000000000000000000" pitchFamily="2" charset="2"/>
              <a:buChar char="ü"/>
              <a:defRPr/>
            </a:pPr>
            <a:r>
              <a:rPr lang="vi-VN" sz="1800" dirty="0"/>
              <a:t>7</a:t>
            </a:r>
            <a:r>
              <a:rPr lang="vi-VN" sz="1800" dirty="0" smtClean="0"/>
              <a:t>0% - 30% on GTOS</a:t>
            </a:r>
          </a:p>
          <a:p>
            <a:pPr lvl="0" algn="just">
              <a:spcAft>
                <a:spcPts val="600"/>
              </a:spcAft>
              <a:buFont typeface="Wingdings" panose="05000000000000000000" pitchFamily="2" charset="2"/>
              <a:buChar char="ü"/>
              <a:defRPr/>
            </a:pPr>
            <a:r>
              <a:rPr lang="vi-VN" sz="1800" dirty="0" smtClean="0"/>
              <a:t>80% - 20% on FMD</a:t>
            </a:r>
          </a:p>
          <a:p>
            <a:pPr marL="0" lvl="0" indent="0" algn="just">
              <a:spcAft>
                <a:spcPts val="600"/>
              </a:spcAft>
              <a:buNone/>
              <a:defRPr/>
            </a:pPr>
            <a:r>
              <a:rPr lang="vi-VN" sz="1800" b="1" dirty="0" smtClean="0"/>
              <a:t>Data (images) preprocessing:</a:t>
            </a:r>
          </a:p>
          <a:p>
            <a:pPr lvl="0" algn="just">
              <a:spcAft>
                <a:spcPts val="600"/>
              </a:spcAft>
              <a:buFont typeface="Wingdings" panose="05000000000000000000" pitchFamily="2" charset="2"/>
              <a:buChar char="ü"/>
              <a:defRPr/>
            </a:pPr>
            <a:r>
              <a:rPr lang="vi-VN" sz="1800" dirty="0" smtClean="0">
                <a:latin typeface="Segoe UI" panose="020B0502040204020203" pitchFamily="34" charset="0"/>
                <a:cs typeface="Segoe UI" panose="020B0502040204020203" pitchFamily="34" charset="0"/>
              </a:rPr>
              <a:t>Crop size (224 x 224)</a:t>
            </a:r>
          </a:p>
          <a:p>
            <a:pPr>
              <a:buFont typeface="Wingdings" panose="05000000000000000000" pitchFamily="2" charset="2"/>
              <a:buChar char="ü"/>
            </a:pPr>
            <a:r>
              <a:rPr lang="vi-VN" sz="1800" dirty="0" smtClean="0">
                <a:latin typeface="Segoe UI" panose="020B0502040204020203" pitchFamily="34" charset="0"/>
                <a:cs typeface="Segoe UI" panose="020B0502040204020203" pitchFamily="34" charset="0"/>
              </a:rPr>
              <a:t>Standardization: </a:t>
            </a:r>
            <a:r>
              <a:rPr lang="en-US" sz="1800" dirty="0"/>
              <a:t>subtracting a per color channel </a:t>
            </a:r>
            <a:r>
              <a:rPr lang="en-US" sz="1800" dirty="0" smtClean="0"/>
              <a:t>mean </a:t>
            </a:r>
            <a:r>
              <a:rPr lang="en-US" sz="1800" dirty="0"/>
              <a:t>and normalizing </a:t>
            </a:r>
            <a:r>
              <a:rPr lang="en-US" sz="1800" dirty="0" smtClean="0"/>
              <a:t>for</a:t>
            </a:r>
            <a:r>
              <a:rPr lang="vi-VN" sz="1800" dirty="0" smtClean="0"/>
              <a:t> </a:t>
            </a:r>
            <a:r>
              <a:rPr lang="en-US" sz="1800" dirty="0" smtClean="0"/>
              <a:t>unit variance</a:t>
            </a:r>
          </a:p>
          <a:p>
            <a:pPr marL="0" indent="0">
              <a:buNone/>
            </a:pPr>
            <a:r>
              <a:rPr lang="en-US" sz="1800" b="1" dirty="0" smtClean="0"/>
              <a:t>Feature extraction:</a:t>
            </a:r>
          </a:p>
          <a:p>
            <a:pPr>
              <a:buFont typeface="Wingdings" panose="05000000000000000000" pitchFamily="2" charset="2"/>
              <a:buChar char="ü"/>
            </a:pPr>
            <a:r>
              <a:rPr lang="en-US" sz="1800" dirty="0" smtClean="0"/>
              <a:t>Deep feature: VGG16 – layer ‘fc2’</a:t>
            </a:r>
          </a:p>
          <a:p>
            <a:pPr>
              <a:buFont typeface="Wingdings" panose="05000000000000000000" pitchFamily="2" charset="2"/>
              <a:buChar char="ü"/>
            </a:pPr>
            <a:r>
              <a:rPr lang="en-US" sz="1800" dirty="0" smtClean="0"/>
              <a:t>Handcrafted features: Canny edges + Local range + Local entropy texture</a:t>
            </a:r>
            <a:endParaRPr lang="vi-VN" sz="1800" dirty="0" smtClean="0"/>
          </a:p>
        </p:txBody>
      </p:sp>
      <mc:AlternateContent xmlns:mc="http://schemas.openxmlformats.org/markup-compatibility/2006">
        <mc:Choice xmlns:a14="http://schemas.microsoft.com/office/drawing/2010/main" Requires="a14">
          <p:sp>
            <p:nvSpPr>
              <p:cNvPr id="9" name="Rectangle 8"/>
              <p:cNvSpPr/>
              <p:nvPr/>
            </p:nvSpPr>
            <p:spPr>
              <a:xfrm>
                <a:off x="6523103" y="2247319"/>
                <a:ext cx="4631125" cy="226594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vi-VN" i="1">
                              <a:latin typeface="Cambria Math" panose="02040503050406030204" pitchFamily="18" charset="0"/>
                            </a:rPr>
                            <m:t>𝑥</m:t>
                          </m:r>
                        </m:e>
                        <m:sup>
                          <m:r>
                            <a:rPr lang="vi-VN" i="1">
                              <a:latin typeface="Cambria Math" panose="02040503050406030204" pitchFamily="18" charset="0"/>
                            </a:rPr>
                            <m:t>′</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𝑥</m:t>
                          </m:r>
                          <m:r>
                            <a:rPr lang="vi-VN" i="1">
                              <a:latin typeface="Cambria Math" panose="02040503050406030204" pitchFamily="18" charset="0"/>
                            </a:rPr>
                            <m:t>− </m:t>
                          </m:r>
                          <m:acc>
                            <m:accPr>
                              <m:chr m:val="̅"/>
                              <m:ctrlPr>
                                <a:rPr lang="en-US" i="1">
                                  <a:latin typeface="Cambria Math" panose="02040503050406030204" pitchFamily="18" charset="0"/>
                                </a:rPr>
                              </m:ctrlPr>
                            </m:accPr>
                            <m:e>
                              <m:r>
                                <a:rPr lang="vi-VN" i="1">
                                  <a:latin typeface="Cambria Math" panose="02040503050406030204" pitchFamily="18" charset="0"/>
                                </a:rPr>
                                <m:t>𝑥</m:t>
                              </m:r>
                            </m:e>
                          </m:acc>
                        </m:num>
                        <m:den>
                          <m:r>
                            <a:rPr lang="vi-VN" i="1">
                              <a:latin typeface="Cambria Math" panose="02040503050406030204" pitchFamily="18" charset="0"/>
                            </a:rPr>
                            <m:t>𝜎</m:t>
                          </m:r>
                        </m:den>
                      </m:f>
                    </m:oMath>
                  </m:oMathPara>
                </a14:m>
                <a:endParaRPr lang="vi-VN" dirty="0" smtClean="0">
                  <a:latin typeface="Segoe UI" panose="020B0502040204020203" pitchFamily="34" charset="0"/>
                  <a:cs typeface="Segoe UI" panose="020B0502040204020203" pitchFamily="34" charset="0"/>
                </a:endParaRPr>
              </a:p>
              <a:p>
                <a:endParaRPr lang="vi-VN" dirty="0">
                  <a:latin typeface="Segoe UI" panose="020B0502040204020203" pitchFamily="34" charset="0"/>
                  <a:cs typeface="Segoe UI" panose="020B0502040204020203" pitchFamily="34" charset="0"/>
                </a:endParaRPr>
              </a:p>
              <a:p>
                <a14:m>
                  <m:oMath xmlns:m="http://schemas.openxmlformats.org/officeDocument/2006/math">
                    <m:sSup>
                      <m:sSupPr>
                        <m:ctrlPr>
                          <a:rPr lang="vi-VN" i="1">
                            <a:latin typeface="Cambria Math" panose="02040503050406030204" pitchFamily="18" charset="0"/>
                            <a:cs typeface="Segoe UI" panose="020B0502040204020203" pitchFamily="34" charset="0"/>
                          </a:rPr>
                        </m:ctrlPr>
                      </m:sSupPr>
                      <m:e>
                        <m:r>
                          <m:rPr>
                            <m:sty m:val="p"/>
                          </m:rPr>
                          <a:rPr lang="vi-VN" i="0">
                            <a:latin typeface="Cambria Math" panose="02040503050406030204" pitchFamily="18" charset="0"/>
                            <a:cs typeface="Segoe UI" panose="020B0502040204020203" pitchFamily="34" charset="0"/>
                          </a:rPr>
                          <m:t>x</m:t>
                        </m:r>
                      </m:e>
                      <m:sup>
                        <m:r>
                          <a:rPr lang="vi-VN" i="0">
                            <a:latin typeface="Cambria Math" panose="02040503050406030204" pitchFamily="18" charset="0"/>
                            <a:cs typeface="Segoe UI" panose="020B0502040204020203" pitchFamily="34" charset="0"/>
                          </a:rPr>
                          <m:t>′</m:t>
                        </m:r>
                      </m:sup>
                    </m:sSup>
                  </m:oMath>
                </a14:m>
                <a:r>
                  <a:rPr lang="vi-VN" dirty="0">
                    <a:latin typeface="Segoe UI" panose="020B0502040204020203" pitchFamily="34" charset="0"/>
                    <a:cs typeface="Segoe UI" panose="020B0502040204020203" pitchFamily="34" charset="0"/>
                  </a:rPr>
                  <a:t>: normalized value of x (a pixel value</a:t>
                </a:r>
                <a:r>
                  <a:rPr lang="vi-VN" dirty="0" smtClean="0">
                    <a:latin typeface="Segoe UI" panose="020B0502040204020203" pitchFamily="34" charset="0"/>
                    <a:cs typeface="Segoe UI" panose="020B0502040204020203" pitchFamily="34" charset="0"/>
                  </a:rPr>
                  <a:t>)</a:t>
                </a:r>
              </a:p>
              <a:p>
                <a:endParaRPr lang="vi-VN" dirty="0">
                  <a:latin typeface="Segoe UI" panose="020B0502040204020203" pitchFamily="34" charset="0"/>
                  <a:cs typeface="Segoe UI" panose="020B0502040204020203" pitchFamily="34" charset="0"/>
                </a:endParaRPr>
              </a:p>
              <a:p>
                <a14:m>
                  <m:oMath xmlns:m="http://schemas.openxmlformats.org/officeDocument/2006/math">
                    <m:acc>
                      <m:accPr>
                        <m:chr m:val="̅"/>
                        <m:ctrlPr>
                          <a:rPr lang="en-US" i="1">
                            <a:latin typeface="Cambria Math" panose="02040503050406030204" pitchFamily="18" charset="0"/>
                          </a:rPr>
                        </m:ctrlPr>
                      </m:accPr>
                      <m:e>
                        <m:r>
                          <m:rPr>
                            <m:sty m:val="p"/>
                          </m:rPr>
                          <a:rPr lang="vi-VN" i="0">
                            <a:latin typeface="Cambria Math" panose="02040503050406030204" pitchFamily="18" charset="0"/>
                          </a:rPr>
                          <m:t>x</m:t>
                        </m:r>
                      </m:e>
                    </m:acc>
                  </m:oMath>
                </a14:m>
                <a:r>
                  <a:rPr lang="vi-VN" dirty="0">
                    <a:latin typeface="Segoe UI" panose="020B0502040204020203" pitchFamily="34" charset="0"/>
                    <a:cs typeface="Segoe UI" panose="020B0502040204020203" pitchFamily="34" charset="0"/>
                  </a:rPr>
                  <a:t>: mean value of a color chanel</a:t>
                </a:r>
                <a:r>
                  <a:rPr lang="vi-VN" dirty="0" smtClean="0">
                    <a:latin typeface="Segoe UI" panose="020B0502040204020203" pitchFamily="34" charset="0"/>
                    <a:cs typeface="Segoe UI" panose="020B0502040204020203" pitchFamily="34" charset="0"/>
                  </a:rPr>
                  <a:t>.</a:t>
                </a:r>
              </a:p>
              <a:p>
                <a:endParaRPr lang="vi-VN" dirty="0" smtClean="0">
                  <a:latin typeface="Segoe UI" panose="020B0502040204020203" pitchFamily="34" charset="0"/>
                  <a:cs typeface="Segoe UI" panose="020B0502040204020203" pitchFamily="34" charset="0"/>
                </a:endParaRPr>
              </a:p>
              <a:p>
                <a14:m>
                  <m:oMath xmlns:m="http://schemas.openxmlformats.org/officeDocument/2006/math">
                    <m:r>
                      <m:rPr>
                        <m:sty m:val="p"/>
                      </m:rPr>
                      <a:rPr lang="vi-VN" i="0" smtClean="0">
                        <a:latin typeface="Cambria Math" panose="02040503050406030204" pitchFamily="18" charset="0"/>
                        <a:ea typeface="Cambria Math" panose="02040503050406030204" pitchFamily="18" charset="0"/>
                        <a:cs typeface="Segoe UI" panose="020B0502040204020203" pitchFamily="34" charset="0"/>
                      </a:rPr>
                      <m:t>σ</m:t>
                    </m:r>
                  </m:oMath>
                </a14:m>
                <a:r>
                  <a:rPr lang="vi-VN" dirty="0" smtClean="0">
                    <a:latin typeface="Segoe UI" panose="020B0502040204020203" pitchFamily="34" charset="0"/>
                    <a:cs typeface="Segoe UI" panose="020B0502040204020203" pitchFamily="34" charset="0"/>
                  </a:rPr>
                  <a:t>: </a:t>
                </a:r>
                <a:r>
                  <a:rPr lang="en-US" dirty="0"/>
                  <a:t>standard </a:t>
                </a:r>
                <a:r>
                  <a:rPr lang="en-US" dirty="0" smtClean="0"/>
                  <a:t>deviation</a:t>
                </a:r>
                <a:r>
                  <a:rPr lang="vi-VN" dirty="0" smtClean="0"/>
                  <a:t> of color chanel values</a:t>
                </a:r>
                <a:endParaRPr lang="vi-VN" dirty="0">
                  <a:latin typeface="Segoe UI" panose="020B0502040204020203" pitchFamily="34" charset="0"/>
                  <a:cs typeface="Segoe UI" panose="020B0502040204020203" pitchFamily="34" charset="0"/>
                </a:endParaRPr>
              </a:p>
            </p:txBody>
          </p:sp>
        </mc:Choice>
        <mc:Fallback>
          <p:sp>
            <p:nvSpPr>
              <p:cNvPr id="9" name="Rectangle 8"/>
              <p:cNvSpPr>
                <a:spLocks noRot="1" noChangeAspect="1" noMove="1" noResize="1" noEditPoints="1" noAdjustHandles="1" noChangeArrowheads="1" noChangeShapeType="1" noTextEdit="1"/>
              </p:cNvSpPr>
              <p:nvPr/>
            </p:nvSpPr>
            <p:spPr>
              <a:xfrm>
                <a:off x="6523103" y="2247319"/>
                <a:ext cx="4631125" cy="2265941"/>
              </a:xfrm>
              <a:prstGeom prst="rect">
                <a:avLst/>
              </a:prstGeom>
              <a:blipFill>
                <a:blip r:embed="rId3"/>
                <a:stretch>
                  <a:fillRect b="-3485"/>
                </a:stretch>
              </a:blipFill>
              <a:ln w="9525" cap="flat" cmpd="sng" algn="ctr">
                <a:solidFill>
                  <a:schemeClr val="dk1"/>
                </a:solidFill>
                <a:prstDash val="solid"/>
                <a:round/>
                <a:headEnd type="none" w="med" len="med"/>
                <a:tailEnd type="none" w="med" len="med"/>
              </a:ln>
            </p:spPr>
            <p:txBody>
              <a:bodyPr/>
              <a:lstStyle/>
              <a:p>
                <a:r>
                  <a:rPr lang="en-US">
                    <a:noFill/>
                  </a:rPr>
                  <a:t> </a:t>
                </a:r>
              </a:p>
            </p:txBody>
          </p:sp>
        </mc:Fallback>
      </mc:AlternateContent>
      <p:sp>
        <p:nvSpPr>
          <p:cNvPr id="14" name="Rectangle 13"/>
          <p:cNvSpPr/>
          <p:nvPr/>
        </p:nvSpPr>
        <p:spPr>
          <a:xfrm>
            <a:off x="6573904" y="4675344"/>
            <a:ext cx="4529525" cy="369332"/>
          </a:xfrm>
          <a:prstGeom prst="rect">
            <a:avLst/>
          </a:prstGeom>
        </p:spPr>
        <p:txBody>
          <a:bodyPr wrap="square">
            <a:spAutoFit/>
          </a:bodyPr>
          <a:lstStyle/>
          <a:p>
            <a:r>
              <a:rPr lang="vi-VN" b="1" dirty="0" smtClean="0"/>
              <a:t>Equation </a:t>
            </a:r>
            <a:r>
              <a:rPr lang="en-US" b="1" dirty="0" smtClean="0"/>
              <a:t>1.</a:t>
            </a:r>
            <a:r>
              <a:rPr lang="vi-VN" b="1" dirty="0" smtClean="0"/>
              <a:t> </a:t>
            </a:r>
            <a:r>
              <a:rPr lang="vi-VN" dirty="0" smtClean="0"/>
              <a:t>Data (image) standardization</a:t>
            </a:r>
            <a:endParaRPr lang="en-US" dirty="0"/>
          </a:p>
        </p:txBody>
      </p:sp>
    </p:spTree>
    <p:extLst>
      <p:ext uri="{BB962C8B-B14F-4D97-AF65-F5344CB8AC3E}">
        <p14:creationId xmlns:p14="http://schemas.microsoft.com/office/powerpoint/2010/main" val="1487480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2259775"/>
              </p:ext>
            </p:extLst>
          </p:nvPr>
        </p:nvGraphicFramePr>
        <p:xfrm>
          <a:off x="1915886" y="2329788"/>
          <a:ext cx="8040914" cy="2061028"/>
        </p:xfrm>
        <a:graphic>
          <a:graphicData uri="http://schemas.openxmlformats.org/drawingml/2006/table">
            <a:tbl>
              <a:tblPr firstRow="1" firstCol="1" bandRow="1">
                <a:tableStyleId>{9D7B26C5-4107-4FEC-AEDC-1716B250A1EF}</a:tableStyleId>
              </a:tblPr>
              <a:tblGrid>
                <a:gridCol w="1752046">
                  <a:extLst>
                    <a:ext uri="{9D8B030D-6E8A-4147-A177-3AD203B41FA5}">
                      <a16:colId xmlns:a16="http://schemas.microsoft.com/office/drawing/2014/main" val="3737241570"/>
                    </a:ext>
                  </a:extLst>
                </a:gridCol>
                <a:gridCol w="1752046">
                  <a:extLst>
                    <a:ext uri="{9D8B030D-6E8A-4147-A177-3AD203B41FA5}">
                      <a16:colId xmlns:a16="http://schemas.microsoft.com/office/drawing/2014/main" val="1721115520"/>
                    </a:ext>
                  </a:extLst>
                </a:gridCol>
                <a:gridCol w="1753017">
                  <a:extLst>
                    <a:ext uri="{9D8B030D-6E8A-4147-A177-3AD203B41FA5}">
                      <a16:colId xmlns:a16="http://schemas.microsoft.com/office/drawing/2014/main" val="1875630461"/>
                    </a:ext>
                  </a:extLst>
                </a:gridCol>
                <a:gridCol w="2783805">
                  <a:extLst>
                    <a:ext uri="{9D8B030D-6E8A-4147-A177-3AD203B41FA5}">
                      <a16:colId xmlns:a16="http://schemas.microsoft.com/office/drawing/2014/main" val="2441447679"/>
                    </a:ext>
                  </a:extLst>
                </a:gridCol>
              </a:tblGrid>
              <a:tr h="844555">
                <a:tc>
                  <a:txBody>
                    <a:bodyPr/>
                    <a:lstStyle/>
                    <a:p>
                      <a:pPr marL="0" marR="0" algn="just">
                        <a:lnSpc>
                          <a:spcPct val="115000"/>
                        </a:lnSpc>
                        <a:spcBef>
                          <a:spcPts val="0"/>
                        </a:spcBef>
                        <a:spcAft>
                          <a:spcPts val="1000"/>
                        </a:spcAft>
                      </a:pPr>
                      <a:r>
                        <a:rPr lang="en-US" sz="1800" dirty="0">
                          <a:effectLst/>
                        </a:rPr>
                        <a:t>Method</a:t>
                      </a:r>
                      <a:endParaRPr lang="en-US" sz="18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800" dirty="0">
                          <a:effectLst/>
                        </a:rPr>
                        <a:t>Deep feature</a:t>
                      </a:r>
                      <a:endParaRPr lang="en-US" sz="18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800" dirty="0">
                          <a:effectLst/>
                        </a:rPr>
                        <a:t>Deep + edges</a:t>
                      </a:r>
                      <a:endParaRPr lang="en-US" sz="18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800">
                          <a:effectLst/>
                        </a:rPr>
                        <a:t>Deep + edges + texture</a:t>
                      </a:r>
                      <a:endParaRPr lang="en-US" sz="180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1968738276"/>
                  </a:ext>
                </a:extLst>
              </a:tr>
              <a:tr h="405491">
                <a:tc>
                  <a:txBody>
                    <a:bodyPr/>
                    <a:lstStyle/>
                    <a:p>
                      <a:pPr marL="0" marR="0" algn="just">
                        <a:lnSpc>
                          <a:spcPct val="115000"/>
                        </a:lnSpc>
                        <a:spcBef>
                          <a:spcPts val="0"/>
                        </a:spcBef>
                        <a:spcAft>
                          <a:spcPts val="1000"/>
                        </a:spcAft>
                      </a:pPr>
                      <a:r>
                        <a:rPr lang="en-US" sz="1800">
                          <a:effectLst/>
                        </a:rPr>
                        <a:t>Post-fusion</a:t>
                      </a:r>
                      <a:endParaRPr lang="en-US" sz="18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800" dirty="0">
                          <a:effectLst/>
                        </a:rPr>
                        <a:t>75 ± 1.8</a:t>
                      </a:r>
                      <a:endParaRPr lang="en-US" sz="18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800" dirty="0">
                          <a:effectLst/>
                        </a:rPr>
                        <a:t>75.5 ± 3.0</a:t>
                      </a:r>
                      <a:endParaRPr lang="en-US" sz="18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800">
                          <a:effectLst/>
                        </a:rPr>
                        <a:t>76.3 ± 1.9</a:t>
                      </a:r>
                      <a:endParaRPr lang="en-US" sz="180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2441417125"/>
                  </a:ext>
                </a:extLst>
              </a:tr>
              <a:tr h="405491">
                <a:tc>
                  <a:txBody>
                    <a:bodyPr/>
                    <a:lstStyle/>
                    <a:p>
                      <a:pPr marL="0" marR="0" algn="just">
                        <a:lnSpc>
                          <a:spcPct val="115000"/>
                        </a:lnSpc>
                        <a:spcBef>
                          <a:spcPts val="0"/>
                        </a:spcBef>
                        <a:spcAft>
                          <a:spcPts val="1000"/>
                        </a:spcAft>
                      </a:pPr>
                      <a:r>
                        <a:rPr lang="en-US" sz="1800">
                          <a:effectLst/>
                        </a:rPr>
                        <a:t>Pre-fusion</a:t>
                      </a:r>
                      <a:endParaRPr lang="en-US" sz="18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800">
                          <a:effectLst/>
                        </a:rPr>
                        <a:t>75 ± 1.8</a:t>
                      </a:r>
                      <a:endParaRPr lang="en-US" sz="18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800" dirty="0">
                          <a:effectLst/>
                        </a:rPr>
                        <a:t>77.8 ± 2.5</a:t>
                      </a:r>
                      <a:endParaRPr lang="en-US" sz="18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800" dirty="0">
                          <a:effectLst/>
                        </a:rPr>
                        <a:t>79.5 ± 2.5</a:t>
                      </a:r>
                      <a:endParaRPr lang="en-US" sz="1800" dirty="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1297908969"/>
                  </a:ext>
                </a:extLst>
              </a:tr>
              <a:tr h="405491">
                <a:tc>
                  <a:txBody>
                    <a:bodyPr/>
                    <a:lstStyle/>
                    <a:p>
                      <a:pPr marL="0" marR="0" algn="just">
                        <a:lnSpc>
                          <a:spcPct val="115000"/>
                        </a:lnSpc>
                        <a:spcBef>
                          <a:spcPts val="0"/>
                        </a:spcBef>
                        <a:spcAft>
                          <a:spcPts val="1000"/>
                        </a:spcAft>
                      </a:pPr>
                      <a:r>
                        <a:rPr lang="en-US" sz="1800">
                          <a:effectLst/>
                        </a:rPr>
                        <a:t>Full-fusion</a:t>
                      </a:r>
                      <a:endParaRPr lang="en-US" sz="18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800">
                          <a:effectLst/>
                        </a:rPr>
                        <a:t>75 ± 1.8</a:t>
                      </a:r>
                      <a:endParaRPr lang="en-US" sz="18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800">
                          <a:effectLst/>
                        </a:rPr>
                        <a:t>78.9 ± 2.2</a:t>
                      </a:r>
                      <a:endParaRPr lang="en-US" sz="18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800" b="1" dirty="0">
                          <a:effectLst/>
                        </a:rPr>
                        <a:t>82.2</a:t>
                      </a:r>
                      <a:r>
                        <a:rPr lang="en-US" sz="1800" b="1" dirty="0">
                          <a:effectLst/>
                        </a:rPr>
                        <a:t> ± </a:t>
                      </a:r>
                      <a:r>
                        <a:rPr lang="vi-VN" sz="1800" b="1" dirty="0">
                          <a:effectLst/>
                        </a:rPr>
                        <a:t>2.3</a:t>
                      </a:r>
                      <a:endParaRPr lang="en-US" sz="1800" b="1" dirty="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3602059005"/>
                  </a:ext>
                </a:extLst>
              </a:tr>
            </a:tbl>
          </a:graphicData>
        </a:graphic>
      </p:graphicFrame>
      <p:sp>
        <p:nvSpPr>
          <p:cNvPr id="7" name="Rectangle 6"/>
          <p:cNvSpPr/>
          <p:nvPr/>
        </p:nvSpPr>
        <p:spPr>
          <a:xfrm>
            <a:off x="3169807" y="4666588"/>
            <a:ext cx="5533072" cy="369332"/>
          </a:xfrm>
          <a:prstGeom prst="rect">
            <a:avLst/>
          </a:prstGeom>
        </p:spPr>
        <p:txBody>
          <a:bodyPr wrap="square">
            <a:spAutoFit/>
          </a:bodyPr>
          <a:lstStyle/>
          <a:p>
            <a:r>
              <a:rPr lang="en-US" b="1" dirty="0" smtClean="0"/>
              <a:t>Table 2.</a:t>
            </a:r>
            <a:r>
              <a:rPr lang="vi-VN" b="1" dirty="0" smtClean="0"/>
              <a:t> </a:t>
            </a:r>
            <a:r>
              <a:rPr lang="en-US" dirty="0" smtClean="0"/>
              <a:t>Classification result on GTOS dataset (%)</a:t>
            </a:r>
            <a:endParaRPr lang="en-US" dirty="0"/>
          </a:p>
        </p:txBody>
      </p:sp>
    </p:spTree>
    <p:extLst>
      <p:ext uri="{BB962C8B-B14F-4D97-AF65-F5344CB8AC3E}">
        <p14:creationId xmlns:p14="http://schemas.microsoft.com/office/powerpoint/2010/main" val="3171724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4631790" y="5682406"/>
            <a:ext cx="5533072" cy="369332"/>
          </a:xfrm>
          <a:prstGeom prst="rect">
            <a:avLst/>
          </a:prstGeom>
        </p:spPr>
        <p:txBody>
          <a:bodyPr wrap="square">
            <a:spAutoFit/>
          </a:bodyPr>
          <a:lstStyle/>
          <a:p>
            <a:r>
              <a:rPr lang="vi-VN" b="1" dirty="0" smtClean="0"/>
              <a:t>Figure</a:t>
            </a:r>
            <a:r>
              <a:rPr lang="en-US" b="1" dirty="0" smtClean="0"/>
              <a:t> 12.</a:t>
            </a:r>
            <a:r>
              <a:rPr lang="vi-VN" b="1" dirty="0" smtClean="0"/>
              <a:t> </a:t>
            </a:r>
            <a:r>
              <a:rPr lang="en-US" dirty="0" smtClean="0"/>
              <a:t>Result on GTOS dataset</a:t>
            </a:r>
            <a:endParaRPr lang="en-US" dirty="0"/>
          </a:p>
        </p:txBody>
      </p:sp>
      <p:pic>
        <p:nvPicPr>
          <p:cNvPr id="5" name="Picture 4"/>
          <p:cNvPicPr/>
          <p:nvPr/>
        </p:nvPicPr>
        <p:blipFill>
          <a:blip r:embed="rId2"/>
          <a:stretch>
            <a:fillRect/>
          </a:stretch>
        </p:blipFill>
        <p:spPr>
          <a:xfrm>
            <a:off x="1739081" y="1694577"/>
            <a:ext cx="8624120" cy="3842686"/>
          </a:xfrm>
          <a:prstGeom prst="rect">
            <a:avLst/>
          </a:prstGeom>
          <a:ln w="3175">
            <a:solidFill>
              <a:schemeClr val="tx1"/>
            </a:solidFill>
          </a:ln>
        </p:spPr>
      </p:pic>
    </p:spTree>
    <p:extLst>
      <p:ext uri="{BB962C8B-B14F-4D97-AF65-F5344CB8AC3E}">
        <p14:creationId xmlns:p14="http://schemas.microsoft.com/office/powerpoint/2010/main" val="1042090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05327689"/>
              </p:ext>
            </p:extLst>
          </p:nvPr>
        </p:nvGraphicFramePr>
        <p:xfrm>
          <a:off x="2235199" y="2481943"/>
          <a:ext cx="8084457" cy="2141102"/>
        </p:xfrm>
        <a:graphic>
          <a:graphicData uri="http://schemas.openxmlformats.org/drawingml/2006/table">
            <a:tbl>
              <a:tblPr firstRow="1" firstCol="1" bandRow="1">
                <a:tableStyleId>{9D7B26C5-4107-4FEC-AEDC-1716B250A1EF}</a:tableStyleId>
              </a:tblPr>
              <a:tblGrid>
                <a:gridCol w="1761533">
                  <a:extLst>
                    <a:ext uri="{9D8B030D-6E8A-4147-A177-3AD203B41FA5}">
                      <a16:colId xmlns:a16="http://schemas.microsoft.com/office/drawing/2014/main" val="3737241570"/>
                    </a:ext>
                  </a:extLst>
                </a:gridCol>
                <a:gridCol w="1761533">
                  <a:extLst>
                    <a:ext uri="{9D8B030D-6E8A-4147-A177-3AD203B41FA5}">
                      <a16:colId xmlns:a16="http://schemas.microsoft.com/office/drawing/2014/main" val="1721115520"/>
                    </a:ext>
                  </a:extLst>
                </a:gridCol>
                <a:gridCol w="1762510">
                  <a:extLst>
                    <a:ext uri="{9D8B030D-6E8A-4147-A177-3AD203B41FA5}">
                      <a16:colId xmlns:a16="http://schemas.microsoft.com/office/drawing/2014/main" val="1875630461"/>
                    </a:ext>
                  </a:extLst>
                </a:gridCol>
                <a:gridCol w="2798881">
                  <a:extLst>
                    <a:ext uri="{9D8B030D-6E8A-4147-A177-3AD203B41FA5}">
                      <a16:colId xmlns:a16="http://schemas.microsoft.com/office/drawing/2014/main" val="2441447679"/>
                    </a:ext>
                  </a:extLst>
                </a:gridCol>
              </a:tblGrid>
              <a:tr h="877367">
                <a:tc>
                  <a:txBody>
                    <a:bodyPr/>
                    <a:lstStyle/>
                    <a:p>
                      <a:pPr marL="0" marR="0" algn="just">
                        <a:lnSpc>
                          <a:spcPct val="115000"/>
                        </a:lnSpc>
                        <a:spcBef>
                          <a:spcPts val="0"/>
                        </a:spcBef>
                        <a:spcAft>
                          <a:spcPts val="1000"/>
                        </a:spcAft>
                      </a:pPr>
                      <a:r>
                        <a:rPr lang="en-US" sz="1800" dirty="0">
                          <a:effectLst/>
                        </a:rPr>
                        <a:t>Method</a:t>
                      </a:r>
                      <a:endParaRPr lang="en-US" sz="18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800" dirty="0">
                          <a:effectLst/>
                        </a:rPr>
                        <a:t>Deep feature</a:t>
                      </a:r>
                      <a:endParaRPr lang="en-US" sz="18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800" dirty="0">
                          <a:effectLst/>
                        </a:rPr>
                        <a:t>Deep + edges</a:t>
                      </a:r>
                      <a:endParaRPr lang="en-US" sz="18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800" dirty="0">
                          <a:effectLst/>
                        </a:rPr>
                        <a:t>Deep + edges + texture</a:t>
                      </a:r>
                      <a:endParaRPr lang="en-US" sz="1800" dirty="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1968738276"/>
                  </a:ext>
                </a:extLst>
              </a:tr>
              <a:tr h="421245">
                <a:tc>
                  <a:txBody>
                    <a:bodyPr/>
                    <a:lstStyle/>
                    <a:p>
                      <a:pPr marL="0" marR="0" algn="just">
                        <a:lnSpc>
                          <a:spcPct val="115000"/>
                        </a:lnSpc>
                        <a:spcBef>
                          <a:spcPts val="0"/>
                        </a:spcBef>
                        <a:spcAft>
                          <a:spcPts val="1000"/>
                        </a:spcAft>
                      </a:pPr>
                      <a:r>
                        <a:rPr lang="en-US" sz="1800">
                          <a:effectLst/>
                        </a:rPr>
                        <a:t>Post-fusion</a:t>
                      </a:r>
                      <a:endParaRPr lang="en-US" sz="18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800" dirty="0">
                          <a:effectLst/>
                          <a:latin typeface="+mn-lt"/>
                          <a:ea typeface="Times New Roman" panose="02020603050405020304" pitchFamily="18" charset="0"/>
                        </a:rPr>
                        <a:t>74.2 ± 1.4</a:t>
                      </a:r>
                      <a:endParaRPr lang="en-US" sz="1800" dirty="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800" dirty="0">
                          <a:effectLst/>
                          <a:latin typeface="+mn-lt"/>
                          <a:ea typeface="Times New Roman" panose="02020603050405020304" pitchFamily="18" charset="0"/>
                        </a:rPr>
                        <a:t>75.1 ± 2.2</a:t>
                      </a:r>
                      <a:endParaRPr lang="en-US" sz="1800" dirty="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800">
                          <a:effectLst/>
                          <a:latin typeface="+mn-lt"/>
                          <a:ea typeface="Times New Roman" panose="02020603050405020304" pitchFamily="18" charset="0"/>
                        </a:rPr>
                        <a:t>76.3 ± 1.7</a:t>
                      </a:r>
                      <a:endParaRPr lang="en-US" sz="1800">
                        <a:effectLst/>
                        <a:latin typeface="+mn-lt"/>
                        <a:ea typeface="Calibri" panose="020F0502020204030204" pitchFamily="34" charset="0"/>
                      </a:endParaRPr>
                    </a:p>
                  </a:txBody>
                  <a:tcPr marL="68580" marR="68580" marT="0" marB="0" anchor="ctr"/>
                </a:tc>
                <a:extLst>
                  <a:ext uri="{0D108BD9-81ED-4DB2-BD59-A6C34878D82A}">
                    <a16:rowId xmlns:a16="http://schemas.microsoft.com/office/drawing/2014/main" val="2441417125"/>
                  </a:ext>
                </a:extLst>
              </a:tr>
              <a:tr h="421245">
                <a:tc>
                  <a:txBody>
                    <a:bodyPr/>
                    <a:lstStyle/>
                    <a:p>
                      <a:pPr marL="0" marR="0" algn="just">
                        <a:lnSpc>
                          <a:spcPct val="115000"/>
                        </a:lnSpc>
                        <a:spcBef>
                          <a:spcPts val="0"/>
                        </a:spcBef>
                        <a:spcAft>
                          <a:spcPts val="1000"/>
                        </a:spcAft>
                      </a:pPr>
                      <a:r>
                        <a:rPr lang="en-US" sz="1800">
                          <a:effectLst/>
                        </a:rPr>
                        <a:t>Pre-fusion</a:t>
                      </a:r>
                      <a:endParaRPr lang="en-US" sz="18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800" dirty="0">
                          <a:effectLst/>
                          <a:latin typeface="+mn-lt"/>
                          <a:ea typeface="Times New Roman" panose="02020603050405020304" pitchFamily="18" charset="0"/>
                        </a:rPr>
                        <a:t>74.2 ± 1.4</a:t>
                      </a:r>
                      <a:endParaRPr lang="en-US" sz="1800" dirty="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800" dirty="0">
                          <a:effectLst/>
                          <a:latin typeface="+mn-lt"/>
                          <a:ea typeface="Times New Roman" panose="02020603050405020304" pitchFamily="18" charset="0"/>
                        </a:rPr>
                        <a:t>75.3 ± 1.5</a:t>
                      </a:r>
                      <a:endParaRPr lang="en-US" sz="1800" dirty="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800" dirty="0">
                          <a:effectLst/>
                          <a:latin typeface="+mn-lt"/>
                          <a:ea typeface="Times New Roman" panose="02020603050405020304" pitchFamily="18" charset="0"/>
                        </a:rPr>
                        <a:t>76.3 ± 1.7</a:t>
                      </a:r>
                      <a:endParaRPr lang="en-US" sz="1800" dirty="0">
                        <a:effectLst/>
                        <a:latin typeface="+mn-lt"/>
                        <a:ea typeface="Calibri" panose="020F0502020204030204" pitchFamily="34" charset="0"/>
                      </a:endParaRPr>
                    </a:p>
                  </a:txBody>
                  <a:tcPr marL="68580" marR="68580" marT="0" marB="0" anchor="ctr"/>
                </a:tc>
                <a:extLst>
                  <a:ext uri="{0D108BD9-81ED-4DB2-BD59-A6C34878D82A}">
                    <a16:rowId xmlns:a16="http://schemas.microsoft.com/office/drawing/2014/main" val="1297908969"/>
                  </a:ext>
                </a:extLst>
              </a:tr>
              <a:tr h="421245">
                <a:tc>
                  <a:txBody>
                    <a:bodyPr/>
                    <a:lstStyle/>
                    <a:p>
                      <a:pPr marL="0" marR="0" algn="just">
                        <a:lnSpc>
                          <a:spcPct val="115000"/>
                        </a:lnSpc>
                        <a:spcBef>
                          <a:spcPts val="0"/>
                        </a:spcBef>
                        <a:spcAft>
                          <a:spcPts val="1000"/>
                        </a:spcAft>
                      </a:pPr>
                      <a:r>
                        <a:rPr lang="en-US" sz="1800" dirty="0">
                          <a:effectLst/>
                        </a:rPr>
                        <a:t>Full-fusion</a:t>
                      </a:r>
                      <a:endParaRPr lang="en-US" sz="18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800">
                          <a:effectLst/>
                          <a:latin typeface="+mn-lt"/>
                          <a:ea typeface="Times New Roman" panose="02020603050405020304" pitchFamily="18" charset="0"/>
                        </a:rPr>
                        <a:t>74.2 ± 1.4</a:t>
                      </a:r>
                      <a:endParaRPr lang="en-US" sz="180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800" dirty="0">
                          <a:effectLst/>
                          <a:latin typeface="+mn-lt"/>
                          <a:ea typeface="Times New Roman" panose="02020603050405020304" pitchFamily="18" charset="0"/>
                        </a:rPr>
                        <a:t>75.5 ± 1.2</a:t>
                      </a:r>
                      <a:endParaRPr lang="en-US" sz="1800" dirty="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800" b="1" dirty="0">
                          <a:effectLst/>
                          <a:latin typeface="+mn-lt"/>
                          <a:ea typeface="Times New Roman" panose="02020603050405020304" pitchFamily="18" charset="0"/>
                        </a:rPr>
                        <a:t>77.2 ± 0.9</a:t>
                      </a:r>
                      <a:endParaRPr lang="en-US" sz="1800" dirty="0">
                        <a:effectLst/>
                        <a:latin typeface="+mn-lt"/>
                        <a:ea typeface="Calibri" panose="020F0502020204030204" pitchFamily="34" charset="0"/>
                      </a:endParaRPr>
                    </a:p>
                  </a:txBody>
                  <a:tcPr marL="68580" marR="68580" marT="0" marB="0" anchor="ctr"/>
                </a:tc>
                <a:extLst>
                  <a:ext uri="{0D108BD9-81ED-4DB2-BD59-A6C34878D82A}">
                    <a16:rowId xmlns:a16="http://schemas.microsoft.com/office/drawing/2014/main" val="3602059005"/>
                  </a:ext>
                </a:extLst>
              </a:tr>
            </a:tbl>
          </a:graphicData>
        </a:graphic>
      </p:graphicFrame>
      <p:sp>
        <p:nvSpPr>
          <p:cNvPr id="7" name="Rectangle 6"/>
          <p:cNvSpPr/>
          <p:nvPr/>
        </p:nvSpPr>
        <p:spPr>
          <a:xfrm>
            <a:off x="3959766" y="4855274"/>
            <a:ext cx="5533072" cy="369332"/>
          </a:xfrm>
          <a:prstGeom prst="rect">
            <a:avLst/>
          </a:prstGeom>
        </p:spPr>
        <p:txBody>
          <a:bodyPr wrap="square">
            <a:spAutoFit/>
          </a:bodyPr>
          <a:lstStyle/>
          <a:p>
            <a:r>
              <a:rPr lang="en-US" b="1" dirty="0" smtClean="0"/>
              <a:t>Table 3.</a:t>
            </a:r>
            <a:r>
              <a:rPr lang="vi-VN" b="1" dirty="0" smtClean="0"/>
              <a:t> </a:t>
            </a:r>
            <a:r>
              <a:rPr lang="en-US" dirty="0" smtClean="0"/>
              <a:t>Classification result on FMD dataset (%)</a:t>
            </a:r>
            <a:endParaRPr lang="en-US" dirty="0"/>
          </a:p>
        </p:txBody>
      </p:sp>
    </p:spTree>
    <p:extLst>
      <p:ext uri="{BB962C8B-B14F-4D97-AF65-F5344CB8AC3E}">
        <p14:creationId xmlns:p14="http://schemas.microsoft.com/office/powerpoint/2010/main" val="2642613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4631790" y="5699826"/>
            <a:ext cx="5533072" cy="369332"/>
          </a:xfrm>
          <a:prstGeom prst="rect">
            <a:avLst/>
          </a:prstGeom>
        </p:spPr>
        <p:txBody>
          <a:bodyPr wrap="square">
            <a:spAutoFit/>
          </a:bodyPr>
          <a:lstStyle/>
          <a:p>
            <a:r>
              <a:rPr lang="vi-VN" b="1" dirty="0" smtClean="0"/>
              <a:t>Figure</a:t>
            </a:r>
            <a:r>
              <a:rPr lang="en-US" b="1" dirty="0" smtClean="0"/>
              <a:t> 13.</a:t>
            </a:r>
            <a:r>
              <a:rPr lang="vi-VN" b="1" dirty="0" smtClean="0"/>
              <a:t> </a:t>
            </a:r>
            <a:r>
              <a:rPr lang="en-US" dirty="0" smtClean="0"/>
              <a:t>Result on FMD dataset</a:t>
            </a:r>
            <a:endParaRPr lang="en-US" dirty="0"/>
          </a:p>
        </p:txBody>
      </p:sp>
      <p:pic>
        <p:nvPicPr>
          <p:cNvPr id="5" name="Picture 4"/>
          <p:cNvPicPr/>
          <p:nvPr/>
        </p:nvPicPr>
        <p:blipFill>
          <a:blip r:embed="rId2"/>
          <a:stretch>
            <a:fillRect/>
          </a:stretch>
        </p:blipFill>
        <p:spPr>
          <a:xfrm>
            <a:off x="1364343" y="1567544"/>
            <a:ext cx="9332686" cy="3991428"/>
          </a:xfrm>
          <a:prstGeom prst="rect">
            <a:avLst/>
          </a:prstGeom>
          <a:ln w="3175">
            <a:solidFill>
              <a:schemeClr val="tx1"/>
            </a:solidFill>
          </a:ln>
        </p:spPr>
      </p:pic>
    </p:spTree>
    <p:extLst>
      <p:ext uri="{BB962C8B-B14F-4D97-AF65-F5344CB8AC3E}">
        <p14:creationId xmlns:p14="http://schemas.microsoft.com/office/powerpoint/2010/main" val="388373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Segoe UI Light" panose="020B0502040204020203" pitchFamily="34" charset="0"/>
                <a:cs typeface="Segoe UI Light" panose="020B0502040204020203" pitchFamily="34" charset="0"/>
              </a:rPr>
              <a:t>Contents</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31552" y="1666206"/>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706399"/>
            <a:ext cx="4585731" cy="30261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b="1" dirty="0" smtClean="0">
                <a:solidFill>
                  <a:schemeClr val="tx1">
                    <a:lumMod val="95000"/>
                    <a:lumOff val="5000"/>
                  </a:schemeClr>
                </a:solidFill>
                <a:latin typeface="Segoe UI" panose="020B0502040204020203" pitchFamily="34" charset="0"/>
                <a:cs typeface="Segoe UI" panose="020B0502040204020203" pitchFamily="34" charset="0"/>
              </a:rPr>
              <a:t>Introduction</a:t>
            </a:r>
            <a:endParaRPr lang="en-US" sz="1800" b="1" dirty="0">
              <a:solidFill>
                <a:schemeClr val="tx1">
                  <a:lumMod val="95000"/>
                  <a:lumOff val="5000"/>
                </a:schemeClr>
              </a:solidFill>
              <a:latin typeface="Segoe UI" panose="020B0502040204020203" pitchFamily="34" charset="0"/>
              <a:cs typeface="Segoe UI" panose="020B0502040204020203" pitchFamily="34" charset="0"/>
            </a:endParaRPr>
          </a:p>
        </p:txBody>
      </p:sp>
      <p:grpSp>
        <p:nvGrpSpPr>
          <p:cNvPr id="33" name="Group 32" descr="Small circle with number 2 inside  indicating step 2"/>
          <p:cNvGrpSpPr/>
          <p:nvPr/>
        </p:nvGrpSpPr>
        <p:grpSpPr bwMode="blackWhite">
          <a:xfrm>
            <a:off x="531552" y="2406690"/>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446884"/>
            <a:ext cx="3080058" cy="36933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800" b="1" dirty="0">
                <a:solidFill>
                  <a:prstClr val="black">
                    <a:lumMod val="75000"/>
                    <a:lumOff val="25000"/>
                  </a:prstClr>
                </a:solidFill>
                <a:latin typeface="Segoe UI" panose="020B0502040204020203" pitchFamily="34" charset="0"/>
                <a:cs typeface="Segoe UI" panose="020B0502040204020203" pitchFamily="34" charset="0"/>
              </a:rPr>
              <a:t>Related </a:t>
            </a:r>
            <a:r>
              <a:rPr lang="en-US" sz="1800" b="1" dirty="0" smtClean="0">
                <a:solidFill>
                  <a:prstClr val="black">
                    <a:lumMod val="75000"/>
                    <a:lumOff val="25000"/>
                  </a:prstClr>
                </a:solidFill>
                <a:latin typeface="Segoe UI" panose="020B0502040204020203" pitchFamily="34" charset="0"/>
                <a:cs typeface="Segoe UI" panose="020B0502040204020203" pitchFamily="34" charset="0"/>
              </a:rPr>
              <a:t>works</a:t>
            </a:r>
            <a:endParaRPr lang="en-US" sz="1800" b="1"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2" name="Group 21" descr="Small circle with number 3 inside  indicating step 3"/>
          <p:cNvGrpSpPr/>
          <p:nvPr/>
        </p:nvGrpSpPr>
        <p:grpSpPr bwMode="blackWhite">
          <a:xfrm>
            <a:off x="531552" y="3210615"/>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3238776"/>
            <a:ext cx="4504252" cy="38136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b="1" dirty="0" smtClean="0">
                <a:solidFill>
                  <a:prstClr val="black">
                    <a:lumMod val="75000"/>
                    <a:lumOff val="25000"/>
                  </a:prstClr>
                </a:solidFill>
                <a:cs typeface="Segoe UI"/>
              </a:rPr>
              <a:t>Methods</a:t>
            </a:r>
            <a:endParaRPr lang="en-US" sz="1800" b="1" dirty="0">
              <a:solidFill>
                <a:prstClr val="black">
                  <a:lumMod val="75000"/>
                  <a:lumOff val="25000"/>
                </a:prstClr>
              </a:solidFill>
              <a:cs typeface="Segoe UI"/>
            </a:endParaRPr>
          </a:p>
        </p:txBody>
      </p:sp>
      <p:grpSp>
        <p:nvGrpSpPr>
          <p:cNvPr id="37" name="Group 36" descr="Small circle with number 4 inside  indicating step 4"/>
          <p:cNvGrpSpPr/>
          <p:nvPr/>
        </p:nvGrpSpPr>
        <p:grpSpPr bwMode="blackWhite">
          <a:xfrm>
            <a:off x="521207" y="3955988"/>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46168" y="3996181"/>
            <a:ext cx="4504252" cy="36964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800" b="1" dirty="0" smtClean="0">
                <a:solidFill>
                  <a:prstClr val="black">
                    <a:lumMod val="75000"/>
                    <a:lumOff val="25000"/>
                  </a:prstClr>
                </a:solidFill>
                <a:latin typeface="Segoe UI" panose="020B0502040204020203" pitchFamily="34" charset="0"/>
                <a:cs typeface="Segoe UI" panose="020B0502040204020203" pitchFamily="34" charset="0"/>
              </a:rPr>
              <a:t>Experiments</a:t>
            </a:r>
            <a:endParaRPr lang="en-US" sz="1800" b="1"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41" name="Group 40" descr="Small circle with number 4 inside  indicating step 4">
            <a:extLst>
              <a:ext uri="{FF2B5EF4-FFF2-40B4-BE49-F238E27FC236}">
                <a16:creationId xmlns:a16="http://schemas.microsoft.com/office/drawing/2014/main" id="{1E4E0359-5A2F-4879-8CFD-A1131F113532}"/>
              </a:ext>
            </a:extLst>
          </p:cNvPr>
          <p:cNvGrpSpPr/>
          <p:nvPr/>
        </p:nvGrpSpPr>
        <p:grpSpPr bwMode="blackWhite">
          <a:xfrm>
            <a:off x="554425" y="4747950"/>
            <a:ext cx="558179" cy="409838"/>
            <a:chOff x="6953426" y="711274"/>
            <a:chExt cx="558179" cy="409838"/>
          </a:xfrm>
        </p:grpSpPr>
        <p:sp>
          <p:nvSpPr>
            <p:cNvPr id="42" name="Oval 41" descr="Small circle">
              <a:extLst>
                <a:ext uri="{FF2B5EF4-FFF2-40B4-BE49-F238E27FC236}">
                  <a16:creationId xmlns:a16="http://schemas.microsoft.com/office/drawing/2014/main" id="{4E15B87C-0288-41BA-99AA-B575B4D8D43F}"/>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descr="Number 4">
              <a:extLst>
                <a:ext uri="{FF2B5EF4-FFF2-40B4-BE49-F238E27FC236}">
                  <a16:creationId xmlns:a16="http://schemas.microsoft.com/office/drawing/2014/main" id="{0A642335-4AC8-4B38-935B-642EF9DCDC1E}"/>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
        <p:nvSpPr>
          <p:cNvPr id="44" name="Content Placeholder 17">
            <a:extLst>
              <a:ext uri="{FF2B5EF4-FFF2-40B4-BE49-F238E27FC236}">
                <a16:creationId xmlns:a16="http://schemas.microsoft.com/office/drawing/2014/main" id="{ABB8FE08-FF2A-4F7D-8024-34E7D9B1E42B}"/>
              </a:ext>
            </a:extLst>
          </p:cNvPr>
          <p:cNvSpPr txBox="1">
            <a:spLocks/>
          </p:cNvSpPr>
          <p:nvPr/>
        </p:nvSpPr>
        <p:spPr>
          <a:xfrm>
            <a:off x="1079386" y="4788143"/>
            <a:ext cx="4504252" cy="36964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800" b="1" dirty="0" smtClean="0">
                <a:solidFill>
                  <a:prstClr val="black">
                    <a:lumMod val="75000"/>
                    <a:lumOff val="25000"/>
                  </a:prstClr>
                </a:solidFill>
                <a:latin typeface="Segoe UI" panose="020B0502040204020203" pitchFamily="34" charset="0"/>
                <a:cs typeface="Segoe UI" panose="020B0502040204020203" pitchFamily="34" charset="0"/>
              </a:rPr>
              <a:t>Evaluations</a:t>
            </a:r>
          </a:p>
        </p:txBody>
      </p:sp>
      <p:grpSp>
        <p:nvGrpSpPr>
          <p:cNvPr id="45" name="Group 44" descr="Small circle with number 4 inside  indicating step 4">
            <a:extLst>
              <a:ext uri="{FF2B5EF4-FFF2-40B4-BE49-F238E27FC236}">
                <a16:creationId xmlns:a16="http://schemas.microsoft.com/office/drawing/2014/main" id="{16B3EE31-D121-4E83-A339-51E6C0036390}"/>
              </a:ext>
            </a:extLst>
          </p:cNvPr>
          <p:cNvGrpSpPr/>
          <p:nvPr/>
        </p:nvGrpSpPr>
        <p:grpSpPr bwMode="blackWhite">
          <a:xfrm>
            <a:off x="544662" y="5495924"/>
            <a:ext cx="558179" cy="409838"/>
            <a:chOff x="6953426" y="711274"/>
            <a:chExt cx="558179" cy="409838"/>
          </a:xfrm>
        </p:grpSpPr>
        <p:sp>
          <p:nvSpPr>
            <p:cNvPr id="46" name="Oval 45" descr="Small circle">
              <a:extLst>
                <a:ext uri="{FF2B5EF4-FFF2-40B4-BE49-F238E27FC236}">
                  <a16:creationId xmlns:a16="http://schemas.microsoft.com/office/drawing/2014/main" id="{3500E7CF-8F53-4BC2-ADCC-12145E19E37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descr="Number 4">
              <a:extLst>
                <a:ext uri="{FF2B5EF4-FFF2-40B4-BE49-F238E27FC236}">
                  <a16:creationId xmlns:a16="http://schemas.microsoft.com/office/drawing/2014/main" id="{9944F7F6-6D4B-4300-8888-B9CC72E3D34C}"/>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sp>
        <p:nvSpPr>
          <p:cNvPr id="48" name="Content Placeholder 17">
            <a:extLst>
              <a:ext uri="{FF2B5EF4-FFF2-40B4-BE49-F238E27FC236}">
                <a16:creationId xmlns:a16="http://schemas.microsoft.com/office/drawing/2014/main" id="{9E2CFFD3-B21F-4FBA-A42D-B69F80D438D4}"/>
              </a:ext>
            </a:extLst>
          </p:cNvPr>
          <p:cNvSpPr txBox="1">
            <a:spLocks/>
          </p:cNvSpPr>
          <p:nvPr/>
        </p:nvSpPr>
        <p:spPr>
          <a:xfrm>
            <a:off x="1069623" y="5536117"/>
            <a:ext cx="4504252" cy="36964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800" b="1" dirty="0" smtClean="0">
                <a:solidFill>
                  <a:prstClr val="black">
                    <a:lumMod val="75000"/>
                    <a:lumOff val="25000"/>
                  </a:prstClr>
                </a:solidFill>
                <a:latin typeface="Segoe UI" panose="020B0502040204020203" pitchFamily="34" charset="0"/>
                <a:cs typeface="Segoe UI" panose="020B0502040204020203" pitchFamily="34" charset="0"/>
              </a:rPr>
              <a:t>Future works</a:t>
            </a:r>
            <a:endParaRPr lang="en-US" sz="1800" b="1"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53" name="Rectangle 52">
            <a:extLst>
              <a:ext uri="{FF2B5EF4-FFF2-40B4-BE49-F238E27FC236}">
                <a16:creationId xmlns:a16="http://schemas.microsoft.com/office/drawing/2014/main" id="{89A0A751-FA03-44FE-B2D3-CE7D1EE38EF6}"/>
              </a:ext>
            </a:extLst>
          </p:cNvPr>
          <p:cNvSpPr/>
          <p:nvPr/>
        </p:nvSpPr>
        <p:spPr>
          <a:xfrm>
            <a:off x="4461804" y="5512161"/>
            <a:ext cx="7355155" cy="369332"/>
          </a:xfrm>
          <a:prstGeom prst="rect">
            <a:avLst/>
          </a:prstGeom>
        </p:spPr>
        <p:txBody>
          <a:bodyPr wrap="none">
            <a:spAutoFit/>
          </a:bodyPr>
          <a:lstStyle/>
          <a:p>
            <a:r>
              <a:rPr lang="en-US" b="1" dirty="0">
                <a:solidFill>
                  <a:srgbClr val="131413"/>
                </a:solidFill>
              </a:rPr>
              <a:t>Figure 1. </a:t>
            </a:r>
            <a:r>
              <a:rPr lang="vi-VN" dirty="0" smtClean="0">
                <a:solidFill>
                  <a:srgbClr val="131413"/>
                </a:solidFill>
              </a:rPr>
              <a:t>Material classification has been used in </a:t>
            </a:r>
            <a:r>
              <a:rPr lang="en-US" dirty="0">
                <a:solidFill>
                  <a:srgbClr val="131413"/>
                </a:solidFill>
              </a:rPr>
              <a:t>Robot </a:t>
            </a:r>
            <a:r>
              <a:rPr lang="en-US" dirty="0" smtClean="0">
                <a:solidFill>
                  <a:srgbClr val="131413"/>
                </a:solidFill>
              </a:rPr>
              <a:t>Navigation</a:t>
            </a:r>
            <a:r>
              <a:rPr lang="vi-VN" dirty="0" smtClean="0">
                <a:solidFill>
                  <a:srgbClr val="131413"/>
                </a:solidFill>
              </a:rPr>
              <a:t> </a:t>
            </a:r>
            <a:r>
              <a:rPr lang="en-US" b="1" dirty="0" smtClean="0">
                <a:solidFill>
                  <a:srgbClr val="131413"/>
                </a:solidFill>
              </a:rPr>
              <a:t>[1]</a:t>
            </a:r>
            <a:endParaRPr lang="en-US" b="1" dirty="0"/>
          </a:p>
        </p:txBody>
      </p:sp>
      <p:pic>
        <p:nvPicPr>
          <p:cNvPr id="7170" name="Picture 2" descr="Image result for robotic navig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32" y="1770314"/>
            <a:ext cx="43815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3135993" y="4681102"/>
            <a:ext cx="5877378" cy="1200329"/>
          </a:xfrm>
          <a:prstGeom prst="rect">
            <a:avLst/>
          </a:prstGeom>
        </p:spPr>
        <p:txBody>
          <a:bodyPr wrap="square">
            <a:spAutoFit/>
          </a:bodyPr>
          <a:lstStyle/>
          <a:p>
            <a:pPr algn="just"/>
            <a:r>
              <a:rPr lang="vi-VN" b="1" dirty="0" smtClean="0"/>
              <a:t>Figure</a:t>
            </a:r>
            <a:r>
              <a:rPr lang="en-US" b="1" dirty="0" smtClean="0"/>
              <a:t> 14.</a:t>
            </a:r>
            <a:r>
              <a:rPr lang="vi-VN" b="1" dirty="0" smtClean="0"/>
              <a:t> </a:t>
            </a:r>
            <a:r>
              <a:rPr lang="en-US" dirty="0" smtClean="0"/>
              <a:t>Image from FMD (left) has an object on a background (street), it makes textures information no longer effective. Image from GTOS (right) has only one surface, so textures information would work better.</a:t>
            </a:r>
            <a:endParaRPr lang="en-US" dirty="0"/>
          </a:p>
        </p:txBody>
      </p:sp>
      <p:pic>
        <p:nvPicPr>
          <p:cNvPr id="2" name="Picture 1"/>
          <p:cNvPicPr>
            <a:picLocks noChangeAspect="1"/>
          </p:cNvPicPr>
          <p:nvPr/>
        </p:nvPicPr>
        <p:blipFill>
          <a:blip r:embed="rId2"/>
          <a:stretch>
            <a:fillRect/>
          </a:stretch>
        </p:blipFill>
        <p:spPr>
          <a:xfrm>
            <a:off x="3382736" y="1857828"/>
            <a:ext cx="5001568" cy="2627086"/>
          </a:xfrm>
          <a:prstGeom prst="rect">
            <a:avLst/>
          </a:prstGeom>
        </p:spPr>
      </p:pic>
    </p:spTree>
    <p:extLst>
      <p:ext uri="{BB962C8B-B14F-4D97-AF65-F5344CB8AC3E}">
        <p14:creationId xmlns:p14="http://schemas.microsoft.com/office/powerpoint/2010/main" val="1963369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3582890" y="4961847"/>
            <a:ext cx="5909948" cy="369332"/>
          </a:xfrm>
          <a:prstGeom prst="rect">
            <a:avLst/>
          </a:prstGeom>
        </p:spPr>
        <p:txBody>
          <a:bodyPr wrap="square">
            <a:spAutoFit/>
          </a:bodyPr>
          <a:lstStyle/>
          <a:p>
            <a:r>
              <a:rPr lang="en-US" b="1" dirty="0" smtClean="0"/>
              <a:t>Table </a:t>
            </a:r>
            <a:r>
              <a:rPr lang="en-US" b="1" dirty="0"/>
              <a:t>4</a:t>
            </a:r>
            <a:r>
              <a:rPr lang="en-US" b="1" dirty="0" smtClean="0"/>
              <a:t>.</a:t>
            </a:r>
            <a:r>
              <a:rPr lang="vi-VN" b="1" dirty="0" smtClean="0"/>
              <a:t> </a:t>
            </a:r>
            <a:r>
              <a:rPr lang="en-US" dirty="0" smtClean="0"/>
              <a:t>Compare with other methods on same datasets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91889145"/>
              </p:ext>
            </p:extLst>
          </p:nvPr>
        </p:nvGraphicFramePr>
        <p:xfrm>
          <a:off x="3582890" y="2137600"/>
          <a:ext cx="5834744" cy="2579543"/>
        </p:xfrm>
        <a:graphic>
          <a:graphicData uri="http://schemas.openxmlformats.org/drawingml/2006/table">
            <a:tbl>
              <a:tblPr firstRow="1" firstCol="1" bandRow="1">
                <a:tableStyleId>{9D7B26C5-4107-4FEC-AEDC-1716B250A1EF}</a:tableStyleId>
              </a:tblPr>
              <a:tblGrid>
                <a:gridCol w="2499842">
                  <a:extLst>
                    <a:ext uri="{9D8B030D-6E8A-4147-A177-3AD203B41FA5}">
                      <a16:colId xmlns:a16="http://schemas.microsoft.com/office/drawing/2014/main" val="2509769350"/>
                    </a:ext>
                  </a:extLst>
                </a:gridCol>
                <a:gridCol w="1383939">
                  <a:extLst>
                    <a:ext uri="{9D8B030D-6E8A-4147-A177-3AD203B41FA5}">
                      <a16:colId xmlns:a16="http://schemas.microsoft.com/office/drawing/2014/main" val="1715445095"/>
                    </a:ext>
                  </a:extLst>
                </a:gridCol>
                <a:gridCol w="1950963">
                  <a:extLst>
                    <a:ext uri="{9D8B030D-6E8A-4147-A177-3AD203B41FA5}">
                      <a16:colId xmlns:a16="http://schemas.microsoft.com/office/drawing/2014/main" val="1998347241"/>
                    </a:ext>
                  </a:extLst>
                </a:gridCol>
              </a:tblGrid>
              <a:tr h="548162">
                <a:tc>
                  <a:txBody>
                    <a:bodyPr/>
                    <a:lstStyle/>
                    <a:p>
                      <a:pPr marL="0" marR="0" algn="just">
                        <a:lnSpc>
                          <a:spcPct val="115000"/>
                        </a:lnSpc>
                        <a:spcBef>
                          <a:spcPts val="0"/>
                        </a:spcBef>
                        <a:spcAft>
                          <a:spcPts val="1000"/>
                        </a:spcAft>
                      </a:pPr>
                      <a:r>
                        <a:rPr lang="vi-VN" sz="1800" dirty="0">
                          <a:effectLst/>
                        </a:rPr>
                        <a:t>Method</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1000"/>
                        </a:spcAft>
                      </a:pPr>
                      <a:r>
                        <a:rPr lang="vi-VN" sz="1800">
                          <a:effectLst/>
                        </a:rPr>
                        <a:t>GTOS</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1000"/>
                        </a:spcAft>
                      </a:pPr>
                      <a:r>
                        <a:rPr lang="vi-VN" sz="1800" dirty="0">
                          <a:effectLst/>
                        </a:rPr>
                        <a:t>FMD</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55476037"/>
                  </a:ext>
                </a:extLst>
              </a:tr>
              <a:tr h="482936">
                <a:tc>
                  <a:txBody>
                    <a:bodyPr/>
                    <a:lstStyle/>
                    <a:p>
                      <a:pPr marL="0" marR="0" algn="just">
                        <a:lnSpc>
                          <a:spcPct val="115000"/>
                        </a:lnSpc>
                        <a:spcBef>
                          <a:spcPts val="0"/>
                        </a:spcBef>
                        <a:spcAft>
                          <a:spcPts val="1000"/>
                        </a:spcAft>
                      </a:pPr>
                      <a:r>
                        <a:rPr lang="vi-VN" sz="1800" b="1" dirty="0" smtClean="0">
                          <a:effectLst/>
                        </a:rPr>
                        <a:t>DAIN</a:t>
                      </a:r>
                      <a:r>
                        <a:rPr lang="en-US" sz="1800" b="1" dirty="0" smtClean="0">
                          <a:effectLst/>
                        </a:rPr>
                        <a:t> [5]</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1000"/>
                        </a:spcAft>
                      </a:pPr>
                      <a:r>
                        <a:rPr lang="vi-VN" sz="1800">
                          <a:effectLst/>
                        </a:rPr>
                        <a:t>81.2 ± 1.7</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1000"/>
                        </a:spcAft>
                      </a:pPr>
                      <a:r>
                        <a:rPr lang="vi-VN" sz="1800" dirty="0">
                          <a:effectLst/>
                        </a:rPr>
                        <a:t> </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1141310"/>
                  </a:ext>
                </a:extLst>
              </a:tr>
              <a:tr h="437662">
                <a:tc>
                  <a:txBody>
                    <a:bodyPr/>
                    <a:lstStyle/>
                    <a:p>
                      <a:pPr marL="0" marR="0" algn="just">
                        <a:lnSpc>
                          <a:spcPct val="115000"/>
                        </a:lnSpc>
                        <a:spcBef>
                          <a:spcPts val="0"/>
                        </a:spcBef>
                        <a:spcAft>
                          <a:spcPts val="1000"/>
                        </a:spcAft>
                      </a:pPr>
                      <a:r>
                        <a:rPr lang="vi-VN" sz="1800" b="1" dirty="0" smtClean="0">
                          <a:effectLst/>
                        </a:rPr>
                        <a:t>Reflectance</a:t>
                      </a:r>
                      <a:r>
                        <a:rPr lang="en-US" sz="1800" b="1" dirty="0" smtClean="0">
                          <a:effectLst/>
                        </a:rPr>
                        <a:t> [6]</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1000"/>
                        </a:spcAft>
                      </a:pPr>
                      <a:r>
                        <a:rPr lang="vi-VN" sz="1800">
                          <a:effectLst/>
                        </a:rPr>
                        <a:t> </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1000"/>
                        </a:spcAft>
                      </a:pPr>
                      <a:r>
                        <a:rPr lang="vi-VN" sz="1800">
                          <a:effectLst/>
                        </a:rPr>
                        <a:t>65.5</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23703145"/>
                  </a:ext>
                </a:extLst>
              </a:tr>
              <a:tr h="482936">
                <a:tc>
                  <a:txBody>
                    <a:bodyPr/>
                    <a:lstStyle/>
                    <a:p>
                      <a:pPr marL="0" marR="0" algn="just">
                        <a:lnSpc>
                          <a:spcPct val="115000"/>
                        </a:lnSpc>
                        <a:spcBef>
                          <a:spcPts val="0"/>
                        </a:spcBef>
                        <a:spcAft>
                          <a:spcPts val="1000"/>
                        </a:spcAft>
                      </a:pPr>
                      <a:r>
                        <a:rPr lang="vi-VN" sz="1800" b="1" dirty="0">
                          <a:effectLst/>
                        </a:rPr>
                        <a:t>SIFT </a:t>
                      </a:r>
                      <a:r>
                        <a:rPr lang="vi-VN" sz="1800" b="1" dirty="0" smtClean="0">
                          <a:effectLst/>
                        </a:rPr>
                        <a:t>IFV+fc7</a:t>
                      </a:r>
                      <a:r>
                        <a:rPr lang="en-US" sz="1800" b="1" dirty="0" smtClean="0">
                          <a:effectLst/>
                        </a:rPr>
                        <a:t> [7]</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1000"/>
                        </a:spcAft>
                      </a:pPr>
                      <a:r>
                        <a:rPr lang="vi-VN" sz="1800">
                          <a:effectLst/>
                        </a:rPr>
                        <a:t> </a:t>
                      </a:r>
                      <a:endParaRPr lang="en-US" sz="18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1000"/>
                        </a:spcAft>
                      </a:pPr>
                      <a:r>
                        <a:rPr lang="vi-VN" sz="1800" dirty="0">
                          <a:effectLst/>
                        </a:rPr>
                        <a:t>69.6 ± 0.3</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792628"/>
                  </a:ext>
                </a:extLst>
              </a:tr>
              <a:tr h="627847">
                <a:tc>
                  <a:txBody>
                    <a:bodyPr/>
                    <a:lstStyle/>
                    <a:p>
                      <a:pPr marL="0" marR="0" algn="just">
                        <a:lnSpc>
                          <a:spcPct val="115000"/>
                        </a:lnSpc>
                        <a:spcBef>
                          <a:spcPts val="0"/>
                        </a:spcBef>
                        <a:spcAft>
                          <a:spcPts val="1000"/>
                        </a:spcAft>
                      </a:pPr>
                      <a:r>
                        <a:rPr lang="vi-VN" sz="1800" b="1" dirty="0">
                          <a:effectLst/>
                        </a:rPr>
                        <a:t>Ours</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1000"/>
                        </a:spcAft>
                      </a:pPr>
                      <a:r>
                        <a:rPr lang="vi-VN" sz="1800" b="1" dirty="0">
                          <a:effectLst/>
                        </a:rPr>
                        <a:t>82.2</a:t>
                      </a:r>
                      <a:r>
                        <a:rPr lang="en-US" sz="1800" b="1" dirty="0">
                          <a:effectLst/>
                        </a:rPr>
                        <a:t> ± </a:t>
                      </a:r>
                      <a:r>
                        <a:rPr lang="vi-VN" sz="1800" b="1" dirty="0">
                          <a:effectLst/>
                        </a:rPr>
                        <a:t>2.3</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1000"/>
                        </a:spcAft>
                      </a:pPr>
                      <a:r>
                        <a:rPr lang="vi-VN" sz="1800" b="1" dirty="0">
                          <a:effectLst/>
                        </a:rPr>
                        <a:t>77.2 ± 0.9</a:t>
                      </a:r>
                      <a:endParaRPr lang="en-US" sz="1800" b="1"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77433203"/>
                  </a:ext>
                </a:extLst>
              </a:tr>
            </a:tbl>
          </a:graphicData>
        </a:graphic>
      </p:graphicFrame>
    </p:spTree>
    <p:extLst>
      <p:ext uri="{BB962C8B-B14F-4D97-AF65-F5344CB8AC3E}">
        <p14:creationId xmlns:p14="http://schemas.microsoft.com/office/powerpoint/2010/main" val="4292551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3734545" y="6123424"/>
            <a:ext cx="4814369" cy="369332"/>
          </a:xfrm>
          <a:prstGeom prst="rect">
            <a:avLst/>
          </a:prstGeom>
        </p:spPr>
        <p:txBody>
          <a:bodyPr wrap="square">
            <a:spAutoFit/>
          </a:bodyPr>
          <a:lstStyle/>
          <a:p>
            <a:r>
              <a:rPr lang="en-US" b="1" dirty="0" smtClean="0"/>
              <a:t>Table 5. </a:t>
            </a:r>
            <a:r>
              <a:rPr lang="en-US" dirty="0" smtClean="0"/>
              <a:t>Accuracy per class on GTOS dataset</a:t>
            </a:r>
            <a:r>
              <a:rPr lang="vi-VN" b="1" dirty="0" smtClean="0"/>
              <a:t> </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967777057"/>
              </p:ext>
            </p:extLst>
          </p:nvPr>
        </p:nvGraphicFramePr>
        <p:xfrm>
          <a:off x="1221386" y="1494972"/>
          <a:ext cx="9419770" cy="4524538"/>
        </p:xfrm>
        <a:graphic>
          <a:graphicData uri="http://schemas.openxmlformats.org/drawingml/2006/table">
            <a:tbl>
              <a:tblPr firstRow="1" firstCol="1" bandRow="1">
                <a:tableStyleId>{9D7B26C5-4107-4FEC-AEDC-1716B250A1EF}</a:tableStyleId>
              </a:tblPr>
              <a:tblGrid>
                <a:gridCol w="1177337">
                  <a:extLst>
                    <a:ext uri="{9D8B030D-6E8A-4147-A177-3AD203B41FA5}">
                      <a16:colId xmlns:a16="http://schemas.microsoft.com/office/drawing/2014/main" val="2113337219"/>
                    </a:ext>
                  </a:extLst>
                </a:gridCol>
                <a:gridCol w="1177337">
                  <a:extLst>
                    <a:ext uri="{9D8B030D-6E8A-4147-A177-3AD203B41FA5}">
                      <a16:colId xmlns:a16="http://schemas.microsoft.com/office/drawing/2014/main" val="2069790118"/>
                    </a:ext>
                  </a:extLst>
                </a:gridCol>
                <a:gridCol w="1177337">
                  <a:extLst>
                    <a:ext uri="{9D8B030D-6E8A-4147-A177-3AD203B41FA5}">
                      <a16:colId xmlns:a16="http://schemas.microsoft.com/office/drawing/2014/main" val="2188394196"/>
                    </a:ext>
                  </a:extLst>
                </a:gridCol>
                <a:gridCol w="1177337">
                  <a:extLst>
                    <a:ext uri="{9D8B030D-6E8A-4147-A177-3AD203B41FA5}">
                      <a16:colId xmlns:a16="http://schemas.microsoft.com/office/drawing/2014/main" val="1923168160"/>
                    </a:ext>
                  </a:extLst>
                </a:gridCol>
                <a:gridCol w="1177337">
                  <a:extLst>
                    <a:ext uri="{9D8B030D-6E8A-4147-A177-3AD203B41FA5}">
                      <a16:colId xmlns:a16="http://schemas.microsoft.com/office/drawing/2014/main" val="1330622414"/>
                    </a:ext>
                  </a:extLst>
                </a:gridCol>
                <a:gridCol w="1177337">
                  <a:extLst>
                    <a:ext uri="{9D8B030D-6E8A-4147-A177-3AD203B41FA5}">
                      <a16:colId xmlns:a16="http://schemas.microsoft.com/office/drawing/2014/main" val="4148692296"/>
                    </a:ext>
                  </a:extLst>
                </a:gridCol>
                <a:gridCol w="1177337">
                  <a:extLst>
                    <a:ext uri="{9D8B030D-6E8A-4147-A177-3AD203B41FA5}">
                      <a16:colId xmlns:a16="http://schemas.microsoft.com/office/drawing/2014/main" val="2017132558"/>
                    </a:ext>
                  </a:extLst>
                </a:gridCol>
                <a:gridCol w="1178411">
                  <a:extLst>
                    <a:ext uri="{9D8B030D-6E8A-4147-A177-3AD203B41FA5}">
                      <a16:colId xmlns:a16="http://schemas.microsoft.com/office/drawing/2014/main" val="1847331930"/>
                    </a:ext>
                  </a:extLst>
                </a:gridCol>
              </a:tblGrid>
              <a:tr h="204192">
                <a:tc>
                  <a:txBody>
                    <a:bodyPr/>
                    <a:lstStyle/>
                    <a:p>
                      <a:pPr marL="0" marR="0" algn="just">
                        <a:spcBef>
                          <a:spcPts val="0"/>
                        </a:spcBef>
                        <a:spcAft>
                          <a:spcPts val="600"/>
                        </a:spcAft>
                      </a:pPr>
                      <a:r>
                        <a:rPr lang="en-US" sz="1600" b="1" dirty="0">
                          <a:effectLst/>
                        </a:rPr>
                        <a:t>Class</a:t>
                      </a:r>
                      <a:endParaRPr lang="en-US" sz="1600" b="1"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Acc (%)</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Class</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Acc (%)</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Class</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Acc (%)</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Class</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Acc (%)</a:t>
                      </a:r>
                      <a:endParaRPr lang="en-US" sz="160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3843129297"/>
                  </a:ext>
                </a:extLst>
              </a:tr>
              <a:tr h="582494">
                <a:tc>
                  <a:txBody>
                    <a:bodyPr/>
                    <a:lstStyle/>
                    <a:p>
                      <a:pPr marL="0" marR="0" algn="just">
                        <a:spcBef>
                          <a:spcPts val="0"/>
                        </a:spcBef>
                        <a:spcAft>
                          <a:spcPts val="600"/>
                        </a:spcAft>
                      </a:pPr>
                      <a:r>
                        <a:rPr lang="en-US" sz="1600" b="0">
                          <a:effectLst/>
                        </a:rPr>
                        <a:t>Painting</a:t>
                      </a:r>
                      <a:endParaRPr lang="en-US" sz="1600" b="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95</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Glass</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83</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Painting turf</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96</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Small limestone</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dirty="0">
                          <a:effectLst/>
                        </a:rPr>
                        <a:t>3</a:t>
                      </a:r>
                      <a:r>
                        <a:rPr lang="en-US" sz="1600" dirty="0" smtClean="0">
                          <a:effectLst/>
                        </a:rPr>
                        <a:t>7</a:t>
                      </a:r>
                      <a:endParaRPr lang="en-US" sz="1600" dirty="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776020195"/>
                  </a:ext>
                </a:extLst>
              </a:tr>
              <a:tr h="388330">
                <a:tc>
                  <a:txBody>
                    <a:bodyPr/>
                    <a:lstStyle/>
                    <a:p>
                      <a:pPr marL="0" marR="0" algn="just">
                        <a:spcBef>
                          <a:spcPts val="0"/>
                        </a:spcBef>
                        <a:spcAft>
                          <a:spcPts val="600"/>
                        </a:spcAft>
                      </a:pPr>
                      <a:r>
                        <a:rPr lang="en-US" sz="1600" b="0">
                          <a:effectLst/>
                        </a:rPr>
                        <a:t>Aluminum</a:t>
                      </a:r>
                      <a:endParaRPr lang="en-US" sz="1600" b="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82</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Grass</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98</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Paper</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90</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Soil</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77</a:t>
                      </a:r>
                      <a:endParaRPr lang="en-US" sz="160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2414284264"/>
                  </a:ext>
                </a:extLst>
              </a:tr>
              <a:tr h="204192">
                <a:tc>
                  <a:txBody>
                    <a:bodyPr/>
                    <a:lstStyle/>
                    <a:p>
                      <a:pPr marL="0" marR="0" algn="just">
                        <a:spcBef>
                          <a:spcPts val="0"/>
                        </a:spcBef>
                        <a:spcAft>
                          <a:spcPts val="600"/>
                        </a:spcAft>
                      </a:pPr>
                      <a:r>
                        <a:rPr lang="en-US" sz="1600" b="0">
                          <a:effectLst/>
                        </a:rPr>
                        <a:t>Asphalt</a:t>
                      </a:r>
                      <a:endParaRPr lang="en-US" sz="1600" b="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90</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Ice mud</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84</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Pebble</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91</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Steel</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96</a:t>
                      </a:r>
                      <a:endParaRPr lang="en-US" sz="160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1071867647"/>
                  </a:ext>
                </a:extLst>
              </a:tr>
              <a:tr h="582494">
                <a:tc>
                  <a:txBody>
                    <a:bodyPr/>
                    <a:lstStyle/>
                    <a:p>
                      <a:pPr marL="0" marR="0" algn="just">
                        <a:spcBef>
                          <a:spcPts val="0"/>
                        </a:spcBef>
                        <a:spcAft>
                          <a:spcPts val="600"/>
                        </a:spcAft>
                      </a:pPr>
                      <a:r>
                        <a:rPr lang="en-US" sz="1600" b="0">
                          <a:effectLst/>
                        </a:rPr>
                        <a:t>Asphalt puddle</a:t>
                      </a:r>
                      <a:endParaRPr lang="en-US" sz="1600" b="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dirty="0">
                          <a:effectLst/>
                        </a:rPr>
                        <a:t>76</a:t>
                      </a:r>
                      <a:endParaRPr lang="en-US" sz="16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Large limestone</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dirty="0">
                          <a:effectLst/>
                        </a:rPr>
                        <a:t>95</a:t>
                      </a:r>
                      <a:endParaRPr lang="en-US" sz="16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Plastic</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89</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Stone asphalt</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40</a:t>
                      </a:r>
                      <a:endParaRPr lang="en-US" sz="160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2560281473"/>
                  </a:ext>
                </a:extLst>
              </a:tr>
              <a:tr h="388330">
                <a:tc>
                  <a:txBody>
                    <a:bodyPr/>
                    <a:lstStyle/>
                    <a:p>
                      <a:pPr marL="0" marR="0" algn="just">
                        <a:spcBef>
                          <a:spcPts val="0"/>
                        </a:spcBef>
                        <a:spcAft>
                          <a:spcPts val="600"/>
                        </a:spcAft>
                      </a:pPr>
                      <a:r>
                        <a:rPr lang="en-US" sz="1600" b="0">
                          <a:effectLst/>
                        </a:rPr>
                        <a:t>Asphalt stone</a:t>
                      </a:r>
                      <a:endParaRPr lang="en-US" sz="1600" b="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dirty="0">
                          <a:effectLst/>
                        </a:rPr>
                        <a:t>60</a:t>
                      </a:r>
                      <a:endParaRPr lang="en-US" sz="16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Leaf</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99</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Plastic cover</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98</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Stone brick</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92</a:t>
                      </a:r>
                      <a:endParaRPr lang="en-US" sz="160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2656801401"/>
                  </a:ext>
                </a:extLst>
              </a:tr>
              <a:tr h="388330">
                <a:tc>
                  <a:txBody>
                    <a:bodyPr/>
                    <a:lstStyle/>
                    <a:p>
                      <a:pPr marL="0" marR="0" algn="just">
                        <a:spcBef>
                          <a:spcPts val="0"/>
                        </a:spcBef>
                        <a:spcAft>
                          <a:spcPts val="600"/>
                        </a:spcAft>
                      </a:pPr>
                      <a:r>
                        <a:rPr lang="en-US" sz="1600" b="0">
                          <a:effectLst/>
                        </a:rPr>
                        <a:t>Brick</a:t>
                      </a:r>
                      <a:endParaRPr lang="en-US" sz="1600" b="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99</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Metal cover</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92</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Root</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99</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Stone cement</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97</a:t>
                      </a:r>
                      <a:endParaRPr lang="en-US" sz="160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3755154004"/>
                  </a:ext>
                </a:extLst>
              </a:tr>
              <a:tr h="388330">
                <a:tc>
                  <a:txBody>
                    <a:bodyPr/>
                    <a:lstStyle/>
                    <a:p>
                      <a:pPr marL="0" marR="0" algn="just">
                        <a:spcBef>
                          <a:spcPts val="0"/>
                        </a:spcBef>
                        <a:spcAft>
                          <a:spcPts val="600"/>
                        </a:spcAft>
                      </a:pPr>
                      <a:r>
                        <a:rPr lang="en-US" sz="1600" b="0">
                          <a:effectLst/>
                        </a:rPr>
                        <a:t>Cement</a:t>
                      </a:r>
                      <a:endParaRPr lang="en-US" sz="1600" b="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71</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Moss</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88</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Rust cover</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94</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Stone mud</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97</a:t>
                      </a:r>
                      <a:endParaRPr lang="en-US" sz="160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2501764406"/>
                  </a:ext>
                </a:extLst>
              </a:tr>
              <a:tr h="204192">
                <a:tc>
                  <a:txBody>
                    <a:bodyPr/>
                    <a:lstStyle/>
                    <a:p>
                      <a:pPr marL="0" marR="0" algn="just">
                        <a:spcBef>
                          <a:spcPts val="0"/>
                        </a:spcBef>
                        <a:spcAft>
                          <a:spcPts val="600"/>
                        </a:spcAft>
                      </a:pPr>
                      <a:r>
                        <a:rPr lang="en-US" sz="1600" b="0">
                          <a:effectLst/>
                        </a:rPr>
                        <a:t>Cloth</a:t>
                      </a:r>
                      <a:endParaRPr lang="en-US" sz="1600" b="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57</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Mud</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56</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Sand</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71</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Turf</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94</a:t>
                      </a:r>
                      <a:endParaRPr lang="en-US" sz="160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409376172"/>
                  </a:ext>
                </a:extLst>
              </a:tr>
              <a:tr h="388330">
                <a:tc>
                  <a:txBody>
                    <a:bodyPr/>
                    <a:lstStyle/>
                    <a:p>
                      <a:pPr marL="0" marR="0" algn="just">
                        <a:spcBef>
                          <a:spcPts val="0"/>
                        </a:spcBef>
                        <a:spcAft>
                          <a:spcPts val="600"/>
                        </a:spcAft>
                      </a:pPr>
                      <a:r>
                        <a:rPr lang="en-US" sz="1600" b="0">
                          <a:effectLst/>
                        </a:rPr>
                        <a:t>Dry grass</a:t>
                      </a:r>
                      <a:endParaRPr lang="en-US" sz="1600" b="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93</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Mud puddle</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dirty="0" smtClean="0">
                          <a:effectLst/>
                        </a:rPr>
                        <a:t>98</a:t>
                      </a:r>
                      <a:endParaRPr lang="en-US" sz="16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Sand paper</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87</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Wood chips</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dirty="0" smtClean="0">
                          <a:effectLst/>
                          <a:latin typeface="Times New Roman" panose="02020603050405020304" pitchFamily="18" charset="0"/>
                          <a:ea typeface="Calibri" panose="020F0502020204030204" pitchFamily="34" charset="0"/>
                        </a:rPr>
                        <a:t>23</a:t>
                      </a:r>
                      <a:endParaRPr lang="en-US" sz="1600" dirty="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2513426724"/>
                  </a:ext>
                </a:extLst>
              </a:tr>
              <a:tr h="388330">
                <a:tc>
                  <a:txBody>
                    <a:bodyPr/>
                    <a:lstStyle/>
                    <a:p>
                      <a:pPr marL="0" marR="0" algn="just">
                        <a:spcBef>
                          <a:spcPts val="0"/>
                        </a:spcBef>
                        <a:spcAft>
                          <a:spcPts val="600"/>
                        </a:spcAft>
                      </a:pPr>
                      <a:r>
                        <a:rPr lang="en-US" sz="1600" b="0" dirty="0">
                          <a:effectLst/>
                        </a:rPr>
                        <a:t>Dry leaf</a:t>
                      </a:r>
                      <a:endParaRPr lang="en-US" sz="16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95</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dirty="0">
                          <a:effectLst/>
                        </a:rPr>
                        <a:t>Paint cover</a:t>
                      </a:r>
                      <a:endParaRPr lang="en-US" sz="16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85</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Shale</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97</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a:effectLst/>
                        </a:rPr>
                        <a:t> </a:t>
                      </a:r>
                      <a:endParaRPr lang="en-US" sz="16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spcBef>
                          <a:spcPts val="0"/>
                        </a:spcBef>
                        <a:spcAft>
                          <a:spcPts val="600"/>
                        </a:spcAft>
                      </a:pPr>
                      <a:r>
                        <a:rPr lang="en-US" sz="1600" dirty="0">
                          <a:effectLst/>
                        </a:rPr>
                        <a:t> </a:t>
                      </a:r>
                      <a:endParaRPr lang="en-US" sz="1600" dirty="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1657498656"/>
                  </a:ext>
                </a:extLst>
              </a:tr>
            </a:tbl>
          </a:graphicData>
        </a:graphic>
      </p:graphicFrame>
    </p:spTree>
    <p:extLst>
      <p:ext uri="{BB962C8B-B14F-4D97-AF65-F5344CB8AC3E}">
        <p14:creationId xmlns:p14="http://schemas.microsoft.com/office/powerpoint/2010/main" val="89988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3842576" y="5354167"/>
            <a:ext cx="4749881" cy="369332"/>
          </a:xfrm>
          <a:prstGeom prst="rect">
            <a:avLst/>
          </a:prstGeom>
        </p:spPr>
        <p:txBody>
          <a:bodyPr wrap="square">
            <a:spAutoFit/>
          </a:bodyPr>
          <a:lstStyle/>
          <a:p>
            <a:r>
              <a:rPr lang="en-US" b="1" dirty="0" smtClean="0"/>
              <a:t>Table </a:t>
            </a:r>
            <a:r>
              <a:rPr lang="en-US" b="1" dirty="0"/>
              <a:t>6</a:t>
            </a:r>
            <a:r>
              <a:rPr lang="en-US" b="1" dirty="0" smtClean="0"/>
              <a:t>. </a:t>
            </a:r>
            <a:r>
              <a:rPr lang="en-US" dirty="0" smtClean="0"/>
              <a:t>Accuracy per class on FMD dataset</a:t>
            </a:r>
            <a:r>
              <a:rPr lang="vi-VN" b="1"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97709616"/>
              </p:ext>
            </p:extLst>
          </p:nvPr>
        </p:nvGraphicFramePr>
        <p:xfrm>
          <a:off x="1541236" y="2477541"/>
          <a:ext cx="8705850" cy="2573430"/>
        </p:xfrm>
        <a:graphic>
          <a:graphicData uri="http://schemas.openxmlformats.org/drawingml/2006/table">
            <a:tbl>
              <a:tblPr firstRow="1" firstCol="1" bandRow="1">
                <a:tableStyleId>{9D7B26C5-4107-4FEC-AEDC-1716B250A1EF}</a:tableStyleId>
              </a:tblPr>
              <a:tblGrid>
                <a:gridCol w="2176214">
                  <a:extLst>
                    <a:ext uri="{9D8B030D-6E8A-4147-A177-3AD203B41FA5}">
                      <a16:colId xmlns:a16="http://schemas.microsoft.com/office/drawing/2014/main" val="454639071"/>
                    </a:ext>
                  </a:extLst>
                </a:gridCol>
                <a:gridCol w="2176214">
                  <a:extLst>
                    <a:ext uri="{9D8B030D-6E8A-4147-A177-3AD203B41FA5}">
                      <a16:colId xmlns:a16="http://schemas.microsoft.com/office/drawing/2014/main" val="3053294581"/>
                    </a:ext>
                  </a:extLst>
                </a:gridCol>
                <a:gridCol w="2176214">
                  <a:extLst>
                    <a:ext uri="{9D8B030D-6E8A-4147-A177-3AD203B41FA5}">
                      <a16:colId xmlns:a16="http://schemas.microsoft.com/office/drawing/2014/main" val="4129413777"/>
                    </a:ext>
                  </a:extLst>
                </a:gridCol>
                <a:gridCol w="2177208">
                  <a:extLst>
                    <a:ext uri="{9D8B030D-6E8A-4147-A177-3AD203B41FA5}">
                      <a16:colId xmlns:a16="http://schemas.microsoft.com/office/drawing/2014/main" val="1869157811"/>
                    </a:ext>
                  </a:extLst>
                </a:gridCol>
              </a:tblGrid>
              <a:tr h="428905">
                <a:tc>
                  <a:txBody>
                    <a:bodyPr/>
                    <a:lstStyle/>
                    <a:p>
                      <a:pPr marL="0" marR="0" algn="just">
                        <a:lnSpc>
                          <a:spcPct val="115000"/>
                        </a:lnSpc>
                        <a:spcBef>
                          <a:spcPts val="0"/>
                        </a:spcBef>
                        <a:spcAft>
                          <a:spcPts val="1000"/>
                        </a:spcAft>
                      </a:pPr>
                      <a:r>
                        <a:rPr lang="en-US" sz="1800" dirty="0">
                          <a:effectLst/>
                        </a:rPr>
                        <a:t>Class</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lnSpc>
                          <a:spcPct val="115000"/>
                        </a:lnSpc>
                        <a:spcBef>
                          <a:spcPts val="0"/>
                        </a:spcBef>
                        <a:spcAft>
                          <a:spcPts val="1000"/>
                        </a:spcAft>
                      </a:pPr>
                      <a:r>
                        <a:rPr lang="en-US" sz="1800">
                          <a:effectLst/>
                        </a:rPr>
                        <a:t>Acc (%)</a:t>
                      </a:r>
                      <a:endParaRPr lang="en-US" sz="18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lnSpc>
                          <a:spcPct val="115000"/>
                        </a:lnSpc>
                        <a:spcBef>
                          <a:spcPts val="0"/>
                        </a:spcBef>
                        <a:spcAft>
                          <a:spcPts val="1000"/>
                        </a:spcAft>
                      </a:pPr>
                      <a:r>
                        <a:rPr lang="en-US" sz="1800">
                          <a:effectLst/>
                        </a:rPr>
                        <a:t>Class</a:t>
                      </a:r>
                      <a:endParaRPr lang="en-US" sz="18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lnSpc>
                          <a:spcPct val="115000"/>
                        </a:lnSpc>
                        <a:spcBef>
                          <a:spcPts val="0"/>
                        </a:spcBef>
                        <a:spcAft>
                          <a:spcPts val="1000"/>
                        </a:spcAft>
                      </a:pPr>
                      <a:r>
                        <a:rPr lang="en-US" sz="1800">
                          <a:effectLst/>
                        </a:rPr>
                        <a:t>Acc (%)</a:t>
                      </a:r>
                      <a:endParaRPr lang="en-US" sz="180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973024388"/>
                  </a:ext>
                </a:extLst>
              </a:tr>
              <a:tr h="428905">
                <a:tc>
                  <a:txBody>
                    <a:bodyPr/>
                    <a:lstStyle/>
                    <a:p>
                      <a:pPr marL="0" marR="0" algn="just">
                        <a:lnSpc>
                          <a:spcPct val="115000"/>
                        </a:lnSpc>
                        <a:spcBef>
                          <a:spcPts val="0"/>
                        </a:spcBef>
                        <a:spcAft>
                          <a:spcPts val="1000"/>
                        </a:spcAft>
                      </a:pPr>
                      <a:r>
                        <a:rPr lang="vi-VN" sz="1800" b="0" dirty="0">
                          <a:effectLst/>
                        </a:rPr>
                        <a:t>fabric</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lnSpc>
                          <a:spcPct val="115000"/>
                        </a:lnSpc>
                        <a:spcBef>
                          <a:spcPts val="0"/>
                        </a:spcBef>
                        <a:spcAft>
                          <a:spcPts val="1000"/>
                        </a:spcAft>
                      </a:pPr>
                      <a:r>
                        <a:rPr lang="en-US" sz="1800" dirty="0">
                          <a:effectLst/>
                        </a:rPr>
                        <a:t>75</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lnSpc>
                          <a:spcPct val="115000"/>
                        </a:lnSpc>
                        <a:spcBef>
                          <a:spcPts val="0"/>
                        </a:spcBef>
                        <a:spcAft>
                          <a:spcPts val="1000"/>
                        </a:spcAft>
                      </a:pPr>
                      <a:r>
                        <a:rPr lang="vi-VN" sz="1800">
                          <a:effectLst/>
                        </a:rPr>
                        <a:t>paper</a:t>
                      </a:r>
                      <a:endParaRPr lang="en-US" sz="18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lnSpc>
                          <a:spcPct val="115000"/>
                        </a:lnSpc>
                        <a:spcBef>
                          <a:spcPts val="0"/>
                        </a:spcBef>
                        <a:spcAft>
                          <a:spcPts val="1000"/>
                        </a:spcAft>
                      </a:pPr>
                      <a:r>
                        <a:rPr lang="en-US" sz="1800">
                          <a:effectLst/>
                        </a:rPr>
                        <a:t>55</a:t>
                      </a:r>
                      <a:endParaRPr lang="en-US" sz="180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3972260096"/>
                  </a:ext>
                </a:extLst>
              </a:tr>
              <a:tr h="428905">
                <a:tc>
                  <a:txBody>
                    <a:bodyPr/>
                    <a:lstStyle/>
                    <a:p>
                      <a:pPr marL="0" marR="0" algn="just">
                        <a:lnSpc>
                          <a:spcPct val="115000"/>
                        </a:lnSpc>
                        <a:spcBef>
                          <a:spcPts val="0"/>
                        </a:spcBef>
                        <a:spcAft>
                          <a:spcPts val="1000"/>
                        </a:spcAft>
                      </a:pPr>
                      <a:r>
                        <a:rPr lang="vi-VN" sz="1800" b="0">
                          <a:effectLst/>
                        </a:rPr>
                        <a:t>foliage</a:t>
                      </a:r>
                      <a:endParaRPr lang="en-US" sz="1800" b="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lnSpc>
                          <a:spcPct val="115000"/>
                        </a:lnSpc>
                        <a:spcBef>
                          <a:spcPts val="0"/>
                        </a:spcBef>
                        <a:spcAft>
                          <a:spcPts val="1000"/>
                        </a:spcAft>
                      </a:pPr>
                      <a:r>
                        <a:rPr lang="en-US" sz="1800">
                          <a:effectLst/>
                        </a:rPr>
                        <a:t>70</a:t>
                      </a:r>
                      <a:endParaRPr lang="en-US" sz="18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lnSpc>
                          <a:spcPct val="115000"/>
                        </a:lnSpc>
                        <a:spcBef>
                          <a:spcPts val="0"/>
                        </a:spcBef>
                        <a:spcAft>
                          <a:spcPts val="1000"/>
                        </a:spcAft>
                      </a:pPr>
                      <a:r>
                        <a:rPr lang="vi-VN" sz="1800">
                          <a:effectLst/>
                        </a:rPr>
                        <a:t>plastic</a:t>
                      </a:r>
                      <a:endParaRPr lang="en-US" sz="18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lnSpc>
                          <a:spcPct val="115000"/>
                        </a:lnSpc>
                        <a:spcBef>
                          <a:spcPts val="0"/>
                        </a:spcBef>
                        <a:spcAft>
                          <a:spcPts val="1000"/>
                        </a:spcAft>
                      </a:pPr>
                      <a:r>
                        <a:rPr lang="en-US" sz="1800">
                          <a:effectLst/>
                        </a:rPr>
                        <a:t>70</a:t>
                      </a:r>
                      <a:endParaRPr lang="en-US" sz="180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4222500243"/>
                  </a:ext>
                </a:extLst>
              </a:tr>
              <a:tr h="428905">
                <a:tc>
                  <a:txBody>
                    <a:bodyPr/>
                    <a:lstStyle/>
                    <a:p>
                      <a:pPr marL="0" marR="0" algn="just">
                        <a:lnSpc>
                          <a:spcPct val="115000"/>
                        </a:lnSpc>
                        <a:spcBef>
                          <a:spcPts val="0"/>
                        </a:spcBef>
                        <a:spcAft>
                          <a:spcPts val="1000"/>
                        </a:spcAft>
                      </a:pPr>
                      <a:r>
                        <a:rPr lang="vi-VN" sz="1800" b="0">
                          <a:effectLst/>
                        </a:rPr>
                        <a:t>glass</a:t>
                      </a:r>
                      <a:endParaRPr lang="en-US" sz="1800" b="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lnSpc>
                          <a:spcPct val="115000"/>
                        </a:lnSpc>
                        <a:spcBef>
                          <a:spcPts val="0"/>
                        </a:spcBef>
                        <a:spcAft>
                          <a:spcPts val="1000"/>
                        </a:spcAft>
                      </a:pPr>
                      <a:r>
                        <a:rPr lang="en-US" sz="1800">
                          <a:effectLst/>
                        </a:rPr>
                        <a:t>95</a:t>
                      </a:r>
                      <a:endParaRPr lang="en-US" sz="18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lnSpc>
                          <a:spcPct val="115000"/>
                        </a:lnSpc>
                        <a:spcBef>
                          <a:spcPts val="0"/>
                        </a:spcBef>
                        <a:spcAft>
                          <a:spcPts val="1000"/>
                        </a:spcAft>
                      </a:pPr>
                      <a:r>
                        <a:rPr lang="vi-VN" sz="1800">
                          <a:effectLst/>
                        </a:rPr>
                        <a:t>stone</a:t>
                      </a:r>
                      <a:endParaRPr lang="en-US" sz="18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lnSpc>
                          <a:spcPct val="115000"/>
                        </a:lnSpc>
                        <a:spcBef>
                          <a:spcPts val="0"/>
                        </a:spcBef>
                        <a:spcAft>
                          <a:spcPts val="1000"/>
                        </a:spcAft>
                      </a:pPr>
                      <a:r>
                        <a:rPr lang="en-US" sz="1800">
                          <a:effectLst/>
                        </a:rPr>
                        <a:t>65</a:t>
                      </a:r>
                      <a:endParaRPr lang="en-US" sz="180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501900292"/>
                  </a:ext>
                </a:extLst>
              </a:tr>
              <a:tr h="428905">
                <a:tc>
                  <a:txBody>
                    <a:bodyPr/>
                    <a:lstStyle/>
                    <a:p>
                      <a:pPr marL="0" marR="0" algn="just">
                        <a:lnSpc>
                          <a:spcPct val="115000"/>
                        </a:lnSpc>
                        <a:spcBef>
                          <a:spcPts val="0"/>
                        </a:spcBef>
                        <a:spcAft>
                          <a:spcPts val="1000"/>
                        </a:spcAft>
                      </a:pPr>
                      <a:r>
                        <a:rPr lang="vi-VN" sz="1800" b="0">
                          <a:effectLst/>
                        </a:rPr>
                        <a:t>leather</a:t>
                      </a:r>
                      <a:endParaRPr lang="en-US" sz="1800" b="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lnSpc>
                          <a:spcPct val="115000"/>
                        </a:lnSpc>
                        <a:spcBef>
                          <a:spcPts val="0"/>
                        </a:spcBef>
                        <a:spcAft>
                          <a:spcPts val="1000"/>
                        </a:spcAft>
                      </a:pPr>
                      <a:r>
                        <a:rPr lang="en-US" sz="1800">
                          <a:effectLst/>
                        </a:rPr>
                        <a:t>90</a:t>
                      </a:r>
                      <a:endParaRPr lang="en-US" sz="18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lnSpc>
                          <a:spcPct val="115000"/>
                        </a:lnSpc>
                        <a:spcBef>
                          <a:spcPts val="0"/>
                        </a:spcBef>
                        <a:spcAft>
                          <a:spcPts val="1000"/>
                        </a:spcAft>
                      </a:pPr>
                      <a:r>
                        <a:rPr lang="vi-VN" sz="1800">
                          <a:effectLst/>
                        </a:rPr>
                        <a:t>water</a:t>
                      </a:r>
                      <a:endParaRPr lang="en-US" sz="18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lnSpc>
                          <a:spcPct val="115000"/>
                        </a:lnSpc>
                        <a:spcBef>
                          <a:spcPts val="0"/>
                        </a:spcBef>
                        <a:spcAft>
                          <a:spcPts val="1000"/>
                        </a:spcAft>
                      </a:pPr>
                      <a:r>
                        <a:rPr lang="en-US" sz="1800" dirty="0">
                          <a:effectLst/>
                        </a:rPr>
                        <a:t>80</a:t>
                      </a:r>
                      <a:endParaRPr lang="en-US" sz="1800" dirty="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3760132120"/>
                  </a:ext>
                </a:extLst>
              </a:tr>
              <a:tr h="428905">
                <a:tc>
                  <a:txBody>
                    <a:bodyPr/>
                    <a:lstStyle/>
                    <a:p>
                      <a:pPr marL="0" marR="0" algn="just">
                        <a:lnSpc>
                          <a:spcPct val="115000"/>
                        </a:lnSpc>
                        <a:spcBef>
                          <a:spcPts val="0"/>
                        </a:spcBef>
                        <a:spcAft>
                          <a:spcPts val="1000"/>
                        </a:spcAft>
                      </a:pPr>
                      <a:r>
                        <a:rPr lang="vi-VN" sz="1800" b="0" dirty="0">
                          <a:effectLst/>
                        </a:rPr>
                        <a:t>metal</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lnSpc>
                          <a:spcPct val="115000"/>
                        </a:lnSpc>
                        <a:spcBef>
                          <a:spcPts val="0"/>
                        </a:spcBef>
                        <a:spcAft>
                          <a:spcPts val="1000"/>
                        </a:spcAft>
                      </a:pPr>
                      <a:r>
                        <a:rPr lang="en-US" sz="1800" dirty="0">
                          <a:effectLst/>
                        </a:rPr>
                        <a:t>65</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lnSpc>
                          <a:spcPct val="115000"/>
                        </a:lnSpc>
                        <a:spcBef>
                          <a:spcPts val="0"/>
                        </a:spcBef>
                        <a:spcAft>
                          <a:spcPts val="1000"/>
                        </a:spcAft>
                      </a:pPr>
                      <a:r>
                        <a:rPr lang="vi-VN" sz="1800">
                          <a:effectLst/>
                        </a:rPr>
                        <a:t>wood</a:t>
                      </a:r>
                      <a:endParaRPr lang="en-US" sz="18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just">
                        <a:lnSpc>
                          <a:spcPct val="115000"/>
                        </a:lnSpc>
                        <a:spcBef>
                          <a:spcPts val="0"/>
                        </a:spcBef>
                        <a:spcAft>
                          <a:spcPts val="1000"/>
                        </a:spcAft>
                      </a:pPr>
                      <a:r>
                        <a:rPr lang="en-US" sz="1800" dirty="0">
                          <a:effectLst/>
                        </a:rPr>
                        <a:t>85</a:t>
                      </a:r>
                      <a:endParaRPr lang="en-US" sz="1800" dirty="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1131453011"/>
                  </a:ext>
                </a:extLst>
              </a:tr>
            </a:tbl>
          </a:graphicData>
        </a:graphic>
      </p:graphicFrame>
    </p:spTree>
    <p:extLst>
      <p:ext uri="{BB962C8B-B14F-4D97-AF65-F5344CB8AC3E}">
        <p14:creationId xmlns:p14="http://schemas.microsoft.com/office/powerpoint/2010/main" val="17568468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3076826" y="6210403"/>
            <a:ext cx="6125231" cy="369332"/>
          </a:xfrm>
          <a:prstGeom prst="rect">
            <a:avLst/>
          </a:prstGeom>
        </p:spPr>
        <p:txBody>
          <a:bodyPr wrap="square">
            <a:spAutoFit/>
          </a:bodyPr>
          <a:lstStyle/>
          <a:p>
            <a:r>
              <a:rPr lang="en-US" b="1" dirty="0" smtClean="0"/>
              <a:t>Figure 15. </a:t>
            </a:r>
            <a:r>
              <a:rPr lang="en-US" dirty="0" smtClean="0"/>
              <a:t>Normalized confusion matrix on GTOS dataset</a:t>
            </a:r>
            <a:r>
              <a:rPr lang="vi-VN" b="1" dirty="0" smtClean="0"/>
              <a:t> </a:t>
            </a:r>
            <a:endParaRPr lang="en-US" dirty="0"/>
          </a:p>
        </p:txBody>
      </p:sp>
      <p:pic>
        <p:nvPicPr>
          <p:cNvPr id="2" name="Picture 1"/>
          <p:cNvPicPr>
            <a:picLocks noChangeAspect="1"/>
          </p:cNvPicPr>
          <p:nvPr/>
        </p:nvPicPr>
        <p:blipFill>
          <a:blip r:embed="rId2"/>
          <a:stretch>
            <a:fillRect/>
          </a:stretch>
        </p:blipFill>
        <p:spPr>
          <a:xfrm>
            <a:off x="3155292" y="1305151"/>
            <a:ext cx="5615020" cy="4857514"/>
          </a:xfrm>
          <a:prstGeom prst="rect">
            <a:avLst/>
          </a:prstGeom>
        </p:spPr>
      </p:pic>
    </p:spTree>
    <p:extLst>
      <p:ext uri="{BB962C8B-B14F-4D97-AF65-F5344CB8AC3E}">
        <p14:creationId xmlns:p14="http://schemas.microsoft.com/office/powerpoint/2010/main" val="4270068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2978172" y="6041124"/>
            <a:ext cx="5969259" cy="369332"/>
          </a:xfrm>
          <a:prstGeom prst="rect">
            <a:avLst/>
          </a:prstGeom>
        </p:spPr>
        <p:txBody>
          <a:bodyPr wrap="square">
            <a:spAutoFit/>
          </a:bodyPr>
          <a:lstStyle/>
          <a:p>
            <a:r>
              <a:rPr lang="en-US" b="1" dirty="0" smtClean="0"/>
              <a:t>Figure 16. </a:t>
            </a:r>
            <a:r>
              <a:rPr lang="en-US" dirty="0" smtClean="0"/>
              <a:t>Normalized confusion matrix on FMD dataset</a:t>
            </a:r>
            <a:r>
              <a:rPr lang="vi-VN" b="1" dirty="0" smtClean="0"/>
              <a:t> </a:t>
            </a:r>
            <a:endParaRPr lang="en-US" dirty="0"/>
          </a:p>
        </p:txBody>
      </p:sp>
      <p:pic>
        <p:nvPicPr>
          <p:cNvPr id="8" name="Picture 7"/>
          <p:cNvPicPr>
            <a:picLocks noChangeAspect="1"/>
          </p:cNvPicPr>
          <p:nvPr/>
        </p:nvPicPr>
        <p:blipFill>
          <a:blip r:embed="rId2"/>
          <a:stretch>
            <a:fillRect/>
          </a:stretch>
        </p:blipFill>
        <p:spPr>
          <a:xfrm>
            <a:off x="3229127" y="1551938"/>
            <a:ext cx="5467350" cy="4210050"/>
          </a:xfrm>
          <a:prstGeom prst="rect">
            <a:avLst/>
          </a:prstGeom>
        </p:spPr>
      </p:pic>
    </p:spTree>
    <p:extLst>
      <p:ext uri="{BB962C8B-B14F-4D97-AF65-F5344CB8AC3E}">
        <p14:creationId xmlns:p14="http://schemas.microsoft.com/office/powerpoint/2010/main" val="2285052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4321370" y="5746986"/>
            <a:ext cx="5708001" cy="369332"/>
          </a:xfrm>
          <a:prstGeom prst="rect">
            <a:avLst/>
          </a:prstGeom>
        </p:spPr>
        <p:txBody>
          <a:bodyPr wrap="square">
            <a:spAutoFit/>
          </a:bodyPr>
          <a:lstStyle/>
          <a:p>
            <a:r>
              <a:rPr lang="en-US" b="1" dirty="0" smtClean="0"/>
              <a:t>Table 7. </a:t>
            </a:r>
            <a:r>
              <a:rPr lang="en-US" dirty="0" smtClean="0"/>
              <a:t>VGG-16 fine-tuning result on GTOS</a:t>
            </a:r>
            <a:r>
              <a:rPr lang="vi-VN" b="1" dirty="0" smtClean="0"/>
              <a:t> </a:t>
            </a:r>
            <a:endParaRPr lang="en-US" dirty="0"/>
          </a:p>
        </p:txBody>
      </p:sp>
      <mc:AlternateContent xmlns:mc="http://schemas.openxmlformats.org/markup-compatibility/2006">
        <mc:Choice xmlns:a14="http://schemas.microsoft.com/office/drawing/2010/main" Requires="a14">
          <p:graphicFrame>
            <p:nvGraphicFramePr>
              <p:cNvPr id="2" name="Table 1"/>
              <p:cNvGraphicFramePr>
                <a:graphicFrameLocks noGrp="1"/>
              </p:cNvGraphicFramePr>
              <p:nvPr>
                <p:extLst>
                  <p:ext uri="{D42A27DB-BD31-4B8C-83A1-F6EECF244321}">
                    <p14:modId xmlns:p14="http://schemas.microsoft.com/office/powerpoint/2010/main" val="33103864"/>
                  </p:ext>
                </p:extLst>
              </p:nvPr>
            </p:nvGraphicFramePr>
            <p:xfrm>
              <a:off x="1422399" y="1754477"/>
              <a:ext cx="9564916" cy="3664722"/>
            </p:xfrm>
            <a:graphic>
              <a:graphicData uri="http://schemas.openxmlformats.org/drawingml/2006/table">
                <a:tbl>
                  <a:tblPr firstRow="1" firstCol="1" bandRow="1">
                    <a:tableStyleId>{3B4B98B0-60AC-42C2-AFA5-B58CD77FA1E5}</a:tableStyleId>
                  </a:tblPr>
                  <a:tblGrid>
                    <a:gridCol w="2670630">
                      <a:extLst>
                        <a:ext uri="{9D8B030D-6E8A-4147-A177-3AD203B41FA5}">
                          <a16:colId xmlns:a16="http://schemas.microsoft.com/office/drawing/2014/main" val="1546971033"/>
                        </a:ext>
                      </a:extLst>
                    </a:gridCol>
                    <a:gridCol w="1669143">
                      <a:extLst>
                        <a:ext uri="{9D8B030D-6E8A-4147-A177-3AD203B41FA5}">
                          <a16:colId xmlns:a16="http://schemas.microsoft.com/office/drawing/2014/main" val="2527704548"/>
                        </a:ext>
                      </a:extLst>
                    </a:gridCol>
                    <a:gridCol w="1567542">
                      <a:extLst>
                        <a:ext uri="{9D8B030D-6E8A-4147-A177-3AD203B41FA5}">
                          <a16:colId xmlns:a16="http://schemas.microsoft.com/office/drawing/2014/main" val="3156262072"/>
                        </a:ext>
                      </a:extLst>
                    </a:gridCol>
                    <a:gridCol w="1828800">
                      <a:extLst>
                        <a:ext uri="{9D8B030D-6E8A-4147-A177-3AD203B41FA5}">
                          <a16:colId xmlns:a16="http://schemas.microsoft.com/office/drawing/2014/main" val="194483565"/>
                        </a:ext>
                      </a:extLst>
                    </a:gridCol>
                    <a:gridCol w="1828801">
                      <a:extLst>
                        <a:ext uri="{9D8B030D-6E8A-4147-A177-3AD203B41FA5}">
                          <a16:colId xmlns:a16="http://schemas.microsoft.com/office/drawing/2014/main" val="2416583946"/>
                        </a:ext>
                      </a:extLst>
                    </a:gridCol>
                  </a:tblGrid>
                  <a:tr h="1159028">
                    <a:tc>
                      <a:txBody>
                        <a:bodyPr/>
                        <a:lstStyle/>
                        <a:p>
                          <a:pPr marL="0" marR="0" algn="ctr">
                            <a:lnSpc>
                              <a:spcPct val="115000"/>
                            </a:lnSpc>
                            <a:spcBef>
                              <a:spcPts val="0"/>
                            </a:spcBef>
                            <a:spcAft>
                              <a:spcPts val="1000"/>
                            </a:spcAft>
                          </a:pPr>
                          <a:r>
                            <a:rPr lang="vi-VN" sz="1800" dirty="0">
                              <a:effectLst/>
                            </a:rPr>
                            <a:t> </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b="0" dirty="0" smtClean="0">
                              <a:effectLst/>
                              <a:latin typeface="Times New Roman" panose="02020603050405020304" pitchFamily="18" charset="0"/>
                              <a:ea typeface="Calibri" panose="020F0502020204030204" pitchFamily="34" charset="0"/>
                            </a:rPr>
                            <a:t>Re-train</a:t>
                          </a:r>
                          <a:r>
                            <a:rPr lang="en-US" sz="1800" b="0" baseline="0" dirty="0" smtClean="0">
                              <a:effectLst/>
                              <a:latin typeface="Times New Roman" panose="02020603050405020304" pitchFamily="18" charset="0"/>
                              <a:ea typeface="Calibri" panose="020F0502020204030204" pitchFamily="34" charset="0"/>
                            </a:rPr>
                            <a:t> last layer</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b="0" dirty="0" smtClean="0">
                              <a:effectLst/>
                            </a:rPr>
                            <a:t>Re-trai</a:t>
                          </a:r>
                          <a:r>
                            <a:rPr lang="en-US" sz="1800" b="0" baseline="0" dirty="0" smtClean="0">
                              <a:effectLst/>
                            </a:rPr>
                            <a:t>n all layers</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b="0" baseline="0" dirty="0" smtClean="0">
                              <a:effectLst/>
                              <a:latin typeface="Times New Roman" panose="02020603050405020304" pitchFamily="18" charset="0"/>
                              <a:ea typeface="Calibri" panose="020F0502020204030204" pitchFamily="34" charset="0"/>
                            </a:rPr>
                            <a:t>Deep </a:t>
                          </a:r>
                          <a:r>
                            <a:rPr lang="en-US" sz="1800" b="0" baseline="0" dirty="0" smtClean="0">
                              <a:effectLst/>
                              <a:latin typeface="Times New Roman" panose="02020603050405020304" pitchFamily="18" charset="0"/>
                              <a:ea typeface="Calibri" panose="020F0502020204030204" pitchFamily="34" charset="0"/>
                            </a:rPr>
                            <a:t>feature from </a:t>
                          </a:r>
                          <a:r>
                            <a:rPr lang="en-US" sz="1800" b="0" baseline="0" dirty="0" smtClean="0">
                              <a:effectLst/>
                              <a:latin typeface="Times New Roman" panose="02020603050405020304" pitchFamily="18" charset="0"/>
                              <a:ea typeface="Calibri" panose="020F0502020204030204" pitchFamily="34" charset="0"/>
                            </a:rPr>
                            <a:t>VGG16</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b="0" dirty="0" smtClean="0">
                              <a:effectLst/>
                            </a:rPr>
                            <a:t>Full-fusion </a:t>
                          </a:r>
                          <a:r>
                            <a:rPr lang="vi-VN" sz="1800" b="0" dirty="0" smtClean="0">
                              <a:solidFill>
                                <a:srgbClr val="131413"/>
                              </a:solidFill>
                            </a:rPr>
                            <a:t>architecture</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2876897326"/>
                      </a:ext>
                    </a:extLst>
                  </a:tr>
                  <a:tr h="863271">
                    <a:tc>
                      <a:txBody>
                        <a:bodyPr/>
                        <a:lstStyle/>
                        <a:p>
                          <a:pPr marL="0" marR="0" algn="l">
                            <a:lnSpc>
                              <a:spcPct val="115000"/>
                            </a:lnSpc>
                            <a:spcBef>
                              <a:spcPts val="0"/>
                            </a:spcBef>
                            <a:spcAft>
                              <a:spcPts val="1000"/>
                            </a:spcAft>
                          </a:pPr>
                          <a:r>
                            <a:rPr lang="en-US" sz="1800" b="0" dirty="0" smtClean="0">
                              <a:effectLst/>
                            </a:rPr>
                            <a:t>Number of training</a:t>
                          </a:r>
                          <a:r>
                            <a:rPr lang="en-US" sz="1800" b="0" baseline="0" dirty="0" smtClean="0">
                              <a:effectLst/>
                            </a:rPr>
                            <a:t> parameters</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vi-VN" sz="1800" dirty="0">
                              <a:effectLst/>
                            </a:rPr>
                            <a:t>39,039</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a:effectLst/>
                            </a:rPr>
                            <a:t>134,299,583</a:t>
                          </a:r>
                          <a:endParaRPr lang="en-US" sz="18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dirty="0">
                              <a:effectLst/>
                            </a:rPr>
                            <a:t> </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a:effectLst/>
                            </a:rPr>
                            <a:t> </a:t>
                          </a:r>
                          <a:endParaRPr lang="en-US" sz="180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3033361269"/>
                      </a:ext>
                    </a:extLst>
                  </a:tr>
                  <a:tr h="651449">
                    <a:tc>
                      <a:txBody>
                        <a:bodyPr/>
                        <a:lstStyle/>
                        <a:p>
                          <a:pPr marL="0" marR="0" algn="l">
                            <a:lnSpc>
                              <a:spcPct val="115000"/>
                            </a:lnSpc>
                            <a:spcBef>
                              <a:spcPts val="0"/>
                            </a:spcBef>
                            <a:spcAft>
                              <a:spcPts val="1000"/>
                            </a:spcAft>
                          </a:pPr>
                          <a:r>
                            <a:rPr lang="en-US" sz="1800" b="0" dirty="0" smtClean="0">
                              <a:effectLst/>
                            </a:rPr>
                            <a:t>Accuracy</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dirty="0">
                              <a:effectLst/>
                            </a:rPr>
                            <a:t>77.9%</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a:effectLst/>
                            </a:rPr>
                            <a:t>78.1%</a:t>
                          </a:r>
                          <a:endParaRPr lang="en-US" sz="18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dirty="0">
                              <a:effectLst/>
                            </a:rPr>
                            <a:t>74.2%</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dirty="0">
                              <a:effectLst/>
                            </a:rPr>
                            <a:t>82.2%</a:t>
                          </a:r>
                          <a:endParaRPr lang="en-US" sz="1800" dirty="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2830820345"/>
                      </a:ext>
                    </a:extLst>
                  </a:tr>
                  <a:tr h="990974">
                    <a:tc>
                      <a:txBody>
                        <a:bodyPr/>
                        <a:lstStyle/>
                        <a:p>
                          <a:pPr marL="0" marR="0" algn="l">
                            <a:lnSpc>
                              <a:spcPct val="115000"/>
                            </a:lnSpc>
                            <a:spcBef>
                              <a:spcPts val="0"/>
                            </a:spcBef>
                            <a:spcAft>
                              <a:spcPts val="1000"/>
                            </a:spcAft>
                          </a:pPr>
                          <a:r>
                            <a:rPr lang="en-US" sz="1800" b="0" dirty="0" smtClean="0">
                              <a:effectLst/>
                              <a:latin typeface="+mn-lt"/>
                              <a:ea typeface="+mn-ea"/>
                            </a:rPr>
                            <a:t>Storage</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14:m>
                            <m:oMath xmlns:m="http://schemas.openxmlformats.org/officeDocument/2006/math">
                              <m:r>
                                <a:rPr lang="en-US" sz="1800">
                                  <a:effectLst/>
                                  <a:latin typeface="Cambria Math" panose="02040503050406030204" pitchFamily="18" charset="0"/>
                                </a:rPr>
                                <m:t>≈</m:t>
                              </m:r>
                            </m:oMath>
                          </a14:m>
                          <a:r>
                            <a:rPr lang="en-US" sz="1800" dirty="0">
                              <a:effectLst/>
                            </a:rPr>
                            <a:t>556 MB</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14:m>
                            <m:oMath xmlns:m="http://schemas.openxmlformats.org/officeDocument/2006/math">
                              <m:r>
                                <a:rPr lang="en-US" sz="1800">
                                  <a:effectLst/>
                                  <a:latin typeface="Cambria Math" panose="02040503050406030204" pitchFamily="18" charset="0"/>
                                </a:rPr>
                                <m:t>≈</m:t>
                              </m:r>
                            </m:oMath>
                          </a14:m>
                          <a:r>
                            <a:rPr lang="en-US" sz="1800" dirty="0">
                              <a:effectLst/>
                            </a:rPr>
                            <a:t>556 MB</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dirty="0">
                              <a:effectLst/>
                            </a:rPr>
                            <a:t>&gt;4GB </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dirty="0">
                              <a:effectLst/>
                            </a:rPr>
                            <a:t>&gt; </a:t>
                          </a:r>
                          <a:r>
                            <a:rPr lang="en-US" sz="1800" dirty="0" smtClean="0">
                              <a:effectLst/>
                            </a:rPr>
                            <a:t>10GB</a:t>
                          </a:r>
                          <a:endParaRPr lang="en-US" sz="1800" dirty="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4056643621"/>
                      </a:ext>
                    </a:extLst>
                  </a:tr>
                </a:tbl>
              </a:graphicData>
            </a:graphic>
          </p:graphicFrame>
        </mc:Choice>
        <mc:Fallback>
          <p:graphicFrame>
            <p:nvGraphicFramePr>
              <p:cNvPr id="2" name="Table 1"/>
              <p:cNvGraphicFramePr>
                <a:graphicFrameLocks noGrp="1"/>
              </p:cNvGraphicFramePr>
              <p:nvPr>
                <p:extLst>
                  <p:ext uri="{D42A27DB-BD31-4B8C-83A1-F6EECF244321}">
                    <p14:modId xmlns:p14="http://schemas.microsoft.com/office/powerpoint/2010/main" val="33103864"/>
                  </p:ext>
                </p:extLst>
              </p:nvPr>
            </p:nvGraphicFramePr>
            <p:xfrm>
              <a:off x="1422399" y="1754477"/>
              <a:ext cx="9564916" cy="3664722"/>
            </p:xfrm>
            <a:graphic>
              <a:graphicData uri="http://schemas.openxmlformats.org/drawingml/2006/table">
                <a:tbl>
                  <a:tblPr firstRow="1" firstCol="1" bandRow="1">
                    <a:tableStyleId>{3B4B98B0-60AC-42C2-AFA5-B58CD77FA1E5}</a:tableStyleId>
                  </a:tblPr>
                  <a:tblGrid>
                    <a:gridCol w="2670630">
                      <a:extLst>
                        <a:ext uri="{9D8B030D-6E8A-4147-A177-3AD203B41FA5}">
                          <a16:colId xmlns:a16="http://schemas.microsoft.com/office/drawing/2014/main" val="1546971033"/>
                        </a:ext>
                      </a:extLst>
                    </a:gridCol>
                    <a:gridCol w="1669143">
                      <a:extLst>
                        <a:ext uri="{9D8B030D-6E8A-4147-A177-3AD203B41FA5}">
                          <a16:colId xmlns:a16="http://schemas.microsoft.com/office/drawing/2014/main" val="2527704548"/>
                        </a:ext>
                      </a:extLst>
                    </a:gridCol>
                    <a:gridCol w="1567542">
                      <a:extLst>
                        <a:ext uri="{9D8B030D-6E8A-4147-A177-3AD203B41FA5}">
                          <a16:colId xmlns:a16="http://schemas.microsoft.com/office/drawing/2014/main" val="3156262072"/>
                        </a:ext>
                      </a:extLst>
                    </a:gridCol>
                    <a:gridCol w="1828800">
                      <a:extLst>
                        <a:ext uri="{9D8B030D-6E8A-4147-A177-3AD203B41FA5}">
                          <a16:colId xmlns:a16="http://schemas.microsoft.com/office/drawing/2014/main" val="194483565"/>
                        </a:ext>
                      </a:extLst>
                    </a:gridCol>
                    <a:gridCol w="1828801">
                      <a:extLst>
                        <a:ext uri="{9D8B030D-6E8A-4147-A177-3AD203B41FA5}">
                          <a16:colId xmlns:a16="http://schemas.microsoft.com/office/drawing/2014/main" val="2416583946"/>
                        </a:ext>
                      </a:extLst>
                    </a:gridCol>
                  </a:tblGrid>
                  <a:tr h="1159028">
                    <a:tc>
                      <a:txBody>
                        <a:bodyPr/>
                        <a:lstStyle/>
                        <a:p>
                          <a:pPr marL="0" marR="0" algn="ctr">
                            <a:lnSpc>
                              <a:spcPct val="115000"/>
                            </a:lnSpc>
                            <a:spcBef>
                              <a:spcPts val="0"/>
                            </a:spcBef>
                            <a:spcAft>
                              <a:spcPts val="1000"/>
                            </a:spcAft>
                          </a:pPr>
                          <a:r>
                            <a:rPr lang="vi-VN" sz="1800" dirty="0">
                              <a:effectLst/>
                            </a:rPr>
                            <a:t> </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b="0" dirty="0" smtClean="0">
                              <a:effectLst/>
                              <a:latin typeface="Times New Roman" panose="02020603050405020304" pitchFamily="18" charset="0"/>
                              <a:ea typeface="Calibri" panose="020F0502020204030204" pitchFamily="34" charset="0"/>
                            </a:rPr>
                            <a:t>Re-train</a:t>
                          </a:r>
                          <a:r>
                            <a:rPr lang="en-US" sz="1800" b="0" baseline="0" dirty="0" smtClean="0">
                              <a:effectLst/>
                              <a:latin typeface="Times New Roman" panose="02020603050405020304" pitchFamily="18" charset="0"/>
                              <a:ea typeface="Calibri" panose="020F0502020204030204" pitchFamily="34" charset="0"/>
                            </a:rPr>
                            <a:t> last layer</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b="0" dirty="0" smtClean="0">
                              <a:effectLst/>
                            </a:rPr>
                            <a:t>Re-trai</a:t>
                          </a:r>
                          <a:r>
                            <a:rPr lang="en-US" sz="1800" b="0" baseline="0" dirty="0" smtClean="0">
                              <a:effectLst/>
                            </a:rPr>
                            <a:t>n all layers</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b="0" baseline="0" dirty="0" smtClean="0">
                              <a:effectLst/>
                              <a:latin typeface="Times New Roman" panose="02020603050405020304" pitchFamily="18" charset="0"/>
                              <a:ea typeface="Calibri" panose="020F0502020204030204" pitchFamily="34" charset="0"/>
                            </a:rPr>
                            <a:t>Deep </a:t>
                          </a:r>
                          <a:r>
                            <a:rPr lang="en-US" sz="1800" b="0" baseline="0" dirty="0" smtClean="0">
                              <a:effectLst/>
                              <a:latin typeface="Times New Roman" panose="02020603050405020304" pitchFamily="18" charset="0"/>
                              <a:ea typeface="Calibri" panose="020F0502020204030204" pitchFamily="34" charset="0"/>
                            </a:rPr>
                            <a:t>feature from </a:t>
                          </a:r>
                          <a:r>
                            <a:rPr lang="en-US" sz="1800" b="0" baseline="0" dirty="0" smtClean="0">
                              <a:effectLst/>
                              <a:latin typeface="Times New Roman" panose="02020603050405020304" pitchFamily="18" charset="0"/>
                              <a:ea typeface="Calibri" panose="020F0502020204030204" pitchFamily="34" charset="0"/>
                            </a:rPr>
                            <a:t>VGG16</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b="0" dirty="0" smtClean="0">
                              <a:effectLst/>
                            </a:rPr>
                            <a:t>Full-fusion </a:t>
                          </a:r>
                          <a:r>
                            <a:rPr lang="vi-VN" sz="1800" b="0" dirty="0" smtClean="0">
                              <a:solidFill>
                                <a:srgbClr val="131413"/>
                              </a:solidFill>
                            </a:rPr>
                            <a:t>architecture</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2876897326"/>
                      </a:ext>
                    </a:extLst>
                  </a:tr>
                  <a:tr h="863271">
                    <a:tc>
                      <a:txBody>
                        <a:bodyPr/>
                        <a:lstStyle/>
                        <a:p>
                          <a:pPr marL="0" marR="0" algn="l">
                            <a:lnSpc>
                              <a:spcPct val="115000"/>
                            </a:lnSpc>
                            <a:spcBef>
                              <a:spcPts val="0"/>
                            </a:spcBef>
                            <a:spcAft>
                              <a:spcPts val="1000"/>
                            </a:spcAft>
                          </a:pPr>
                          <a:r>
                            <a:rPr lang="en-US" sz="1800" b="0" dirty="0" smtClean="0">
                              <a:effectLst/>
                            </a:rPr>
                            <a:t>Number of training</a:t>
                          </a:r>
                          <a:r>
                            <a:rPr lang="en-US" sz="1800" b="0" baseline="0" dirty="0" smtClean="0">
                              <a:effectLst/>
                            </a:rPr>
                            <a:t> parameters</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vi-VN" sz="1800" dirty="0">
                              <a:effectLst/>
                            </a:rPr>
                            <a:t>39,039</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a:effectLst/>
                            </a:rPr>
                            <a:t>134,299,583</a:t>
                          </a:r>
                          <a:endParaRPr lang="en-US" sz="18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dirty="0">
                              <a:effectLst/>
                            </a:rPr>
                            <a:t> </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a:effectLst/>
                            </a:rPr>
                            <a:t> </a:t>
                          </a:r>
                          <a:endParaRPr lang="en-US" sz="180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3033361269"/>
                      </a:ext>
                    </a:extLst>
                  </a:tr>
                  <a:tr h="651449">
                    <a:tc>
                      <a:txBody>
                        <a:bodyPr/>
                        <a:lstStyle/>
                        <a:p>
                          <a:pPr marL="0" marR="0" algn="l">
                            <a:lnSpc>
                              <a:spcPct val="115000"/>
                            </a:lnSpc>
                            <a:spcBef>
                              <a:spcPts val="0"/>
                            </a:spcBef>
                            <a:spcAft>
                              <a:spcPts val="1000"/>
                            </a:spcAft>
                          </a:pPr>
                          <a:r>
                            <a:rPr lang="en-US" sz="1800" b="0" dirty="0" smtClean="0">
                              <a:effectLst/>
                            </a:rPr>
                            <a:t>Accuracy</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dirty="0">
                              <a:effectLst/>
                            </a:rPr>
                            <a:t>77.9%</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a:effectLst/>
                            </a:rPr>
                            <a:t>78.1%</a:t>
                          </a:r>
                          <a:endParaRPr lang="en-US" sz="18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dirty="0">
                              <a:effectLst/>
                            </a:rPr>
                            <a:t>74.2%</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dirty="0">
                              <a:effectLst/>
                            </a:rPr>
                            <a:t>82.2%</a:t>
                          </a:r>
                          <a:endParaRPr lang="en-US" sz="1800" dirty="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2830820345"/>
                      </a:ext>
                    </a:extLst>
                  </a:tr>
                  <a:tr h="990974">
                    <a:tc>
                      <a:txBody>
                        <a:bodyPr/>
                        <a:lstStyle/>
                        <a:p>
                          <a:pPr marL="0" marR="0" algn="l">
                            <a:lnSpc>
                              <a:spcPct val="115000"/>
                            </a:lnSpc>
                            <a:spcBef>
                              <a:spcPts val="0"/>
                            </a:spcBef>
                            <a:spcAft>
                              <a:spcPts val="1000"/>
                            </a:spcAft>
                          </a:pPr>
                          <a:r>
                            <a:rPr lang="en-US" sz="1800" b="0" dirty="0" smtClean="0">
                              <a:effectLst/>
                              <a:latin typeface="+mn-lt"/>
                              <a:ea typeface="+mn-ea"/>
                            </a:rPr>
                            <a:t>Storage</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endParaRPr lang="en-US"/>
                        </a:p>
                      </a:txBody>
                      <a:tcPr marL="54344" marR="54344" marT="0" marB="0" anchor="ctr">
                        <a:blipFill>
                          <a:blip r:embed="rId2"/>
                          <a:stretch>
                            <a:fillRect l="-159854" t="-269939" r="-313504" b="-1227"/>
                          </a:stretch>
                        </a:blipFill>
                      </a:tcPr>
                    </a:tc>
                    <a:tc>
                      <a:txBody>
                        <a:bodyPr/>
                        <a:lstStyle/>
                        <a:p>
                          <a:endParaRPr lang="en-US"/>
                        </a:p>
                      </a:txBody>
                      <a:tcPr marL="54344" marR="54344" marT="0" marB="0" anchor="ctr">
                        <a:blipFill>
                          <a:blip r:embed="rId2"/>
                          <a:stretch>
                            <a:fillRect l="-275969" t="-269939" r="-232946" b="-1227"/>
                          </a:stretch>
                        </a:blipFill>
                      </a:tcPr>
                    </a:tc>
                    <a:tc>
                      <a:txBody>
                        <a:bodyPr/>
                        <a:lstStyle/>
                        <a:p>
                          <a:pPr marL="0" marR="0" algn="r">
                            <a:lnSpc>
                              <a:spcPct val="115000"/>
                            </a:lnSpc>
                            <a:spcBef>
                              <a:spcPts val="0"/>
                            </a:spcBef>
                            <a:spcAft>
                              <a:spcPts val="1000"/>
                            </a:spcAft>
                          </a:pPr>
                          <a:r>
                            <a:rPr lang="en-US" sz="1800" dirty="0">
                              <a:effectLst/>
                            </a:rPr>
                            <a:t>&gt;4GB </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dirty="0">
                              <a:effectLst/>
                            </a:rPr>
                            <a:t>&gt; </a:t>
                          </a:r>
                          <a:r>
                            <a:rPr lang="en-US" sz="1800" dirty="0" smtClean="0">
                              <a:effectLst/>
                            </a:rPr>
                            <a:t>10GB</a:t>
                          </a:r>
                          <a:endParaRPr lang="en-US" sz="1800" dirty="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4056643621"/>
                      </a:ext>
                    </a:extLst>
                  </a:tr>
                </a:tbl>
              </a:graphicData>
            </a:graphic>
          </p:graphicFrame>
        </mc:Fallback>
      </mc:AlternateContent>
    </p:spTree>
    <p:extLst>
      <p:ext uri="{BB962C8B-B14F-4D97-AF65-F5344CB8AC3E}">
        <p14:creationId xmlns:p14="http://schemas.microsoft.com/office/powerpoint/2010/main" val="31614379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3959766" y="5780741"/>
            <a:ext cx="5708001" cy="369332"/>
          </a:xfrm>
          <a:prstGeom prst="rect">
            <a:avLst/>
          </a:prstGeom>
        </p:spPr>
        <p:txBody>
          <a:bodyPr wrap="square">
            <a:spAutoFit/>
          </a:bodyPr>
          <a:lstStyle/>
          <a:p>
            <a:r>
              <a:rPr lang="en-US" b="1" dirty="0" smtClean="0"/>
              <a:t>Table 8. </a:t>
            </a:r>
            <a:r>
              <a:rPr lang="en-US" dirty="0" smtClean="0"/>
              <a:t>VGG-16 fine-tuning result on FMD</a:t>
            </a:r>
            <a:r>
              <a:rPr lang="vi-VN" b="1" dirty="0" smtClean="0"/>
              <a:t> </a:t>
            </a:r>
            <a:endParaRPr lang="en-US" dirty="0"/>
          </a:p>
        </p:txBody>
      </p:sp>
      <mc:AlternateContent xmlns:mc="http://schemas.openxmlformats.org/markup-compatibility/2006">
        <mc:Choice xmlns:a14="http://schemas.microsoft.com/office/drawing/2010/main" Requires="a14">
          <p:graphicFrame>
            <p:nvGraphicFramePr>
              <p:cNvPr id="2" name="Table 1"/>
              <p:cNvGraphicFramePr>
                <a:graphicFrameLocks noGrp="1"/>
              </p:cNvGraphicFramePr>
              <p:nvPr>
                <p:extLst>
                  <p:ext uri="{D42A27DB-BD31-4B8C-83A1-F6EECF244321}">
                    <p14:modId xmlns:p14="http://schemas.microsoft.com/office/powerpoint/2010/main" val="3397870249"/>
                  </p:ext>
                </p:extLst>
              </p:nvPr>
            </p:nvGraphicFramePr>
            <p:xfrm>
              <a:off x="1349828" y="1865221"/>
              <a:ext cx="9564916" cy="3664722"/>
            </p:xfrm>
            <a:graphic>
              <a:graphicData uri="http://schemas.openxmlformats.org/drawingml/2006/table">
                <a:tbl>
                  <a:tblPr firstRow="1" firstCol="1" bandRow="1">
                    <a:tableStyleId>{3B4B98B0-60AC-42C2-AFA5-B58CD77FA1E5}</a:tableStyleId>
                  </a:tblPr>
                  <a:tblGrid>
                    <a:gridCol w="2670630">
                      <a:extLst>
                        <a:ext uri="{9D8B030D-6E8A-4147-A177-3AD203B41FA5}">
                          <a16:colId xmlns:a16="http://schemas.microsoft.com/office/drawing/2014/main" val="1546971033"/>
                        </a:ext>
                      </a:extLst>
                    </a:gridCol>
                    <a:gridCol w="1669143">
                      <a:extLst>
                        <a:ext uri="{9D8B030D-6E8A-4147-A177-3AD203B41FA5}">
                          <a16:colId xmlns:a16="http://schemas.microsoft.com/office/drawing/2014/main" val="2527704548"/>
                        </a:ext>
                      </a:extLst>
                    </a:gridCol>
                    <a:gridCol w="1567542">
                      <a:extLst>
                        <a:ext uri="{9D8B030D-6E8A-4147-A177-3AD203B41FA5}">
                          <a16:colId xmlns:a16="http://schemas.microsoft.com/office/drawing/2014/main" val="3156262072"/>
                        </a:ext>
                      </a:extLst>
                    </a:gridCol>
                    <a:gridCol w="1828800">
                      <a:extLst>
                        <a:ext uri="{9D8B030D-6E8A-4147-A177-3AD203B41FA5}">
                          <a16:colId xmlns:a16="http://schemas.microsoft.com/office/drawing/2014/main" val="194483565"/>
                        </a:ext>
                      </a:extLst>
                    </a:gridCol>
                    <a:gridCol w="1828801">
                      <a:extLst>
                        <a:ext uri="{9D8B030D-6E8A-4147-A177-3AD203B41FA5}">
                          <a16:colId xmlns:a16="http://schemas.microsoft.com/office/drawing/2014/main" val="2416583946"/>
                        </a:ext>
                      </a:extLst>
                    </a:gridCol>
                  </a:tblGrid>
                  <a:tr h="1159028">
                    <a:tc>
                      <a:txBody>
                        <a:bodyPr/>
                        <a:lstStyle/>
                        <a:p>
                          <a:pPr marL="0" marR="0" algn="l">
                            <a:lnSpc>
                              <a:spcPct val="115000"/>
                            </a:lnSpc>
                            <a:spcBef>
                              <a:spcPts val="0"/>
                            </a:spcBef>
                            <a:spcAft>
                              <a:spcPts val="1000"/>
                            </a:spcAft>
                          </a:pPr>
                          <a:r>
                            <a:rPr lang="vi-VN" sz="1800" dirty="0">
                              <a:effectLst/>
                            </a:rPr>
                            <a:t> </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b="0" dirty="0" smtClean="0">
                              <a:effectLst/>
                              <a:latin typeface="Times New Roman" panose="02020603050405020304" pitchFamily="18" charset="0"/>
                              <a:ea typeface="Calibri" panose="020F0502020204030204" pitchFamily="34" charset="0"/>
                            </a:rPr>
                            <a:t>Re-train</a:t>
                          </a:r>
                          <a:r>
                            <a:rPr lang="en-US" sz="1800" b="0" baseline="0" dirty="0" smtClean="0">
                              <a:effectLst/>
                              <a:latin typeface="Times New Roman" panose="02020603050405020304" pitchFamily="18" charset="0"/>
                              <a:ea typeface="Calibri" panose="020F0502020204030204" pitchFamily="34" charset="0"/>
                            </a:rPr>
                            <a:t> last layer</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b="0" dirty="0" smtClean="0">
                              <a:effectLst/>
                            </a:rPr>
                            <a:t>Re-trai</a:t>
                          </a:r>
                          <a:r>
                            <a:rPr lang="en-US" sz="1800" b="0" baseline="0" dirty="0" smtClean="0">
                              <a:effectLst/>
                            </a:rPr>
                            <a:t>n all layers</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b="0" baseline="0" dirty="0" smtClean="0">
                              <a:effectLst/>
                              <a:latin typeface="Times New Roman" panose="02020603050405020304" pitchFamily="18" charset="0"/>
                              <a:ea typeface="Calibri" panose="020F0502020204030204" pitchFamily="34" charset="0"/>
                            </a:rPr>
                            <a:t>Deep </a:t>
                          </a:r>
                          <a:r>
                            <a:rPr lang="en-US" sz="1800" b="0" baseline="0" dirty="0" smtClean="0">
                              <a:effectLst/>
                              <a:latin typeface="Times New Roman" panose="02020603050405020304" pitchFamily="18" charset="0"/>
                              <a:ea typeface="Calibri" panose="020F0502020204030204" pitchFamily="34" charset="0"/>
                            </a:rPr>
                            <a:t>feature from </a:t>
                          </a:r>
                          <a:r>
                            <a:rPr lang="en-US" sz="1800" b="0" baseline="0" dirty="0" smtClean="0">
                              <a:effectLst/>
                              <a:latin typeface="Times New Roman" panose="02020603050405020304" pitchFamily="18" charset="0"/>
                              <a:ea typeface="Calibri" panose="020F0502020204030204" pitchFamily="34" charset="0"/>
                            </a:rPr>
                            <a:t>VGG16</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b="0" dirty="0" smtClean="0">
                              <a:effectLst/>
                            </a:rPr>
                            <a:t>Full-fusion </a:t>
                          </a:r>
                          <a:r>
                            <a:rPr lang="vi-VN" sz="1800" b="0" dirty="0" smtClean="0">
                              <a:solidFill>
                                <a:srgbClr val="131413"/>
                              </a:solidFill>
                            </a:rPr>
                            <a:t>architecture</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2876897326"/>
                      </a:ext>
                    </a:extLst>
                  </a:tr>
                  <a:tr h="863271">
                    <a:tc>
                      <a:txBody>
                        <a:bodyPr/>
                        <a:lstStyle/>
                        <a:p>
                          <a:pPr marL="0" marR="0" algn="l">
                            <a:lnSpc>
                              <a:spcPct val="115000"/>
                            </a:lnSpc>
                            <a:spcBef>
                              <a:spcPts val="0"/>
                            </a:spcBef>
                            <a:spcAft>
                              <a:spcPts val="1000"/>
                            </a:spcAft>
                          </a:pPr>
                          <a:r>
                            <a:rPr lang="en-US" sz="1800" b="0" dirty="0" smtClean="0">
                              <a:effectLst/>
                            </a:rPr>
                            <a:t>Number of training</a:t>
                          </a:r>
                          <a:r>
                            <a:rPr lang="en-US" sz="1800" b="0" baseline="0" dirty="0" smtClean="0">
                              <a:effectLst/>
                            </a:rPr>
                            <a:t> parameters</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vi-VN" sz="1800" dirty="0">
                              <a:effectLst/>
                            </a:rPr>
                            <a:t>39,039</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a:effectLst/>
                            </a:rPr>
                            <a:t>134,299,583</a:t>
                          </a:r>
                          <a:endParaRPr lang="en-US" sz="18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dirty="0">
                              <a:effectLst/>
                            </a:rPr>
                            <a:t> </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dirty="0">
                              <a:effectLst/>
                            </a:rPr>
                            <a:t> </a:t>
                          </a:r>
                          <a:endParaRPr lang="en-US" sz="1800" dirty="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3033361269"/>
                      </a:ext>
                    </a:extLst>
                  </a:tr>
                  <a:tr h="651449">
                    <a:tc>
                      <a:txBody>
                        <a:bodyPr/>
                        <a:lstStyle/>
                        <a:p>
                          <a:pPr marL="0" marR="0" algn="l">
                            <a:lnSpc>
                              <a:spcPct val="115000"/>
                            </a:lnSpc>
                            <a:spcBef>
                              <a:spcPts val="0"/>
                            </a:spcBef>
                            <a:spcAft>
                              <a:spcPts val="1000"/>
                            </a:spcAft>
                          </a:pPr>
                          <a:r>
                            <a:rPr lang="en-US" sz="1800" b="0" dirty="0" smtClean="0">
                              <a:effectLst/>
                            </a:rPr>
                            <a:t>Accuracy</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a:effectLst/>
                              <a:latin typeface="Times New Roman" panose="02020603050405020304" pitchFamily="18" charset="0"/>
                              <a:ea typeface="Times New Roman" panose="02020603050405020304" pitchFamily="18" charset="0"/>
                            </a:rPr>
                            <a:t>75.3%</a:t>
                          </a:r>
                          <a:endParaRPr lang="en-US" sz="18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en-US" sz="1800">
                              <a:effectLst/>
                              <a:latin typeface="Times New Roman" panose="02020603050405020304" pitchFamily="18" charset="0"/>
                              <a:ea typeface="Times New Roman" panose="02020603050405020304" pitchFamily="18" charset="0"/>
                            </a:rPr>
                            <a:t>75.2%</a:t>
                          </a:r>
                          <a:endParaRPr lang="en-US" sz="18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en-US" sz="1800">
                              <a:effectLst/>
                              <a:latin typeface="Times New Roman" panose="02020603050405020304" pitchFamily="18" charset="0"/>
                              <a:ea typeface="Times New Roman" panose="02020603050405020304" pitchFamily="18" charset="0"/>
                            </a:rPr>
                            <a:t>75%</a:t>
                          </a:r>
                          <a:endParaRPr lang="en-US" sz="18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rPr>
                            <a:t>77.2%</a:t>
                          </a:r>
                          <a:endParaRPr lang="en-US" sz="18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830820345"/>
                      </a:ext>
                    </a:extLst>
                  </a:tr>
                  <a:tr h="990974">
                    <a:tc>
                      <a:txBody>
                        <a:bodyPr/>
                        <a:lstStyle/>
                        <a:p>
                          <a:pPr marL="0" marR="0" algn="l">
                            <a:lnSpc>
                              <a:spcPct val="115000"/>
                            </a:lnSpc>
                            <a:spcBef>
                              <a:spcPts val="0"/>
                            </a:spcBef>
                            <a:spcAft>
                              <a:spcPts val="1000"/>
                            </a:spcAft>
                          </a:pPr>
                          <a:r>
                            <a:rPr lang="en-US" sz="1800" b="0" dirty="0" smtClean="0">
                              <a:effectLst/>
                              <a:latin typeface="+mn-lt"/>
                              <a:ea typeface="+mn-ea"/>
                            </a:rPr>
                            <a:t>Storage</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14:m>
                            <m:oMath xmlns:m="http://schemas.openxmlformats.org/officeDocument/2006/math">
                              <m:r>
                                <a:rPr lang="en-US" sz="1800" i="1">
                                  <a:effectLst/>
                                  <a:latin typeface="Cambria Math" panose="02040503050406030204" pitchFamily="18" charset="0"/>
                                  <a:ea typeface="Times New Roman" panose="02020603050405020304" pitchFamily="18" charset="0"/>
                                </a:rPr>
                                <m:t>≈</m:t>
                              </m:r>
                            </m:oMath>
                          </a14:m>
                          <a:r>
                            <a:rPr lang="en-US" sz="1800">
                              <a:effectLst/>
                              <a:latin typeface="Times New Roman" panose="02020603050405020304" pitchFamily="18" charset="0"/>
                              <a:ea typeface="Times New Roman" panose="02020603050405020304" pitchFamily="18" charset="0"/>
                            </a:rPr>
                            <a:t>556 MB</a:t>
                          </a:r>
                          <a:endParaRPr lang="en-US" sz="18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14:m>
                            <m:oMath xmlns:m="http://schemas.openxmlformats.org/officeDocument/2006/math">
                              <m:r>
                                <a:rPr lang="en-US" sz="1800" i="1">
                                  <a:effectLst/>
                                  <a:latin typeface="Cambria Math" panose="02040503050406030204" pitchFamily="18" charset="0"/>
                                  <a:ea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rPr>
                            <a:t>556 MB</a:t>
                          </a:r>
                          <a:endParaRPr lang="en-US" sz="18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rPr>
                            <a:t>&gt; </a:t>
                          </a:r>
                          <a:r>
                            <a:rPr lang="en-US" sz="1800" dirty="0" smtClean="0">
                              <a:effectLst/>
                              <a:latin typeface="Times New Roman" panose="02020603050405020304" pitchFamily="18" charset="0"/>
                              <a:ea typeface="Times New Roman" panose="02020603050405020304" pitchFamily="18" charset="0"/>
                            </a:rPr>
                            <a:t>1GB</a:t>
                          </a:r>
                          <a:endParaRPr lang="en-US" sz="18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rPr>
                            <a:t>&gt; </a:t>
                          </a:r>
                          <a:r>
                            <a:rPr lang="en-US" sz="1800" dirty="0" smtClean="0">
                              <a:effectLst/>
                              <a:latin typeface="Times New Roman" panose="02020603050405020304" pitchFamily="18" charset="0"/>
                              <a:ea typeface="Times New Roman" panose="02020603050405020304" pitchFamily="18" charset="0"/>
                            </a:rPr>
                            <a:t>2GB</a:t>
                          </a:r>
                          <a:endParaRPr lang="en-US" sz="18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4056643621"/>
                      </a:ext>
                    </a:extLst>
                  </a:tr>
                </a:tbl>
              </a:graphicData>
            </a:graphic>
          </p:graphicFrame>
        </mc:Choice>
        <mc:Fallback>
          <p:graphicFrame>
            <p:nvGraphicFramePr>
              <p:cNvPr id="2" name="Table 1"/>
              <p:cNvGraphicFramePr>
                <a:graphicFrameLocks noGrp="1"/>
              </p:cNvGraphicFramePr>
              <p:nvPr>
                <p:extLst>
                  <p:ext uri="{D42A27DB-BD31-4B8C-83A1-F6EECF244321}">
                    <p14:modId xmlns:p14="http://schemas.microsoft.com/office/powerpoint/2010/main" val="3397870249"/>
                  </p:ext>
                </p:extLst>
              </p:nvPr>
            </p:nvGraphicFramePr>
            <p:xfrm>
              <a:off x="1349828" y="1865221"/>
              <a:ext cx="9564916" cy="3664722"/>
            </p:xfrm>
            <a:graphic>
              <a:graphicData uri="http://schemas.openxmlformats.org/drawingml/2006/table">
                <a:tbl>
                  <a:tblPr firstRow="1" firstCol="1" bandRow="1">
                    <a:tableStyleId>{3B4B98B0-60AC-42C2-AFA5-B58CD77FA1E5}</a:tableStyleId>
                  </a:tblPr>
                  <a:tblGrid>
                    <a:gridCol w="2670630">
                      <a:extLst>
                        <a:ext uri="{9D8B030D-6E8A-4147-A177-3AD203B41FA5}">
                          <a16:colId xmlns:a16="http://schemas.microsoft.com/office/drawing/2014/main" val="1546971033"/>
                        </a:ext>
                      </a:extLst>
                    </a:gridCol>
                    <a:gridCol w="1669143">
                      <a:extLst>
                        <a:ext uri="{9D8B030D-6E8A-4147-A177-3AD203B41FA5}">
                          <a16:colId xmlns:a16="http://schemas.microsoft.com/office/drawing/2014/main" val="2527704548"/>
                        </a:ext>
                      </a:extLst>
                    </a:gridCol>
                    <a:gridCol w="1567542">
                      <a:extLst>
                        <a:ext uri="{9D8B030D-6E8A-4147-A177-3AD203B41FA5}">
                          <a16:colId xmlns:a16="http://schemas.microsoft.com/office/drawing/2014/main" val="3156262072"/>
                        </a:ext>
                      </a:extLst>
                    </a:gridCol>
                    <a:gridCol w="1828800">
                      <a:extLst>
                        <a:ext uri="{9D8B030D-6E8A-4147-A177-3AD203B41FA5}">
                          <a16:colId xmlns:a16="http://schemas.microsoft.com/office/drawing/2014/main" val="194483565"/>
                        </a:ext>
                      </a:extLst>
                    </a:gridCol>
                    <a:gridCol w="1828801">
                      <a:extLst>
                        <a:ext uri="{9D8B030D-6E8A-4147-A177-3AD203B41FA5}">
                          <a16:colId xmlns:a16="http://schemas.microsoft.com/office/drawing/2014/main" val="2416583946"/>
                        </a:ext>
                      </a:extLst>
                    </a:gridCol>
                  </a:tblGrid>
                  <a:tr h="1159028">
                    <a:tc>
                      <a:txBody>
                        <a:bodyPr/>
                        <a:lstStyle/>
                        <a:p>
                          <a:pPr marL="0" marR="0" algn="l">
                            <a:lnSpc>
                              <a:spcPct val="115000"/>
                            </a:lnSpc>
                            <a:spcBef>
                              <a:spcPts val="0"/>
                            </a:spcBef>
                            <a:spcAft>
                              <a:spcPts val="1000"/>
                            </a:spcAft>
                          </a:pPr>
                          <a:r>
                            <a:rPr lang="vi-VN" sz="1800" dirty="0">
                              <a:effectLst/>
                            </a:rPr>
                            <a:t> </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b="0" dirty="0" smtClean="0">
                              <a:effectLst/>
                              <a:latin typeface="Times New Roman" panose="02020603050405020304" pitchFamily="18" charset="0"/>
                              <a:ea typeface="Calibri" panose="020F0502020204030204" pitchFamily="34" charset="0"/>
                            </a:rPr>
                            <a:t>Re-train</a:t>
                          </a:r>
                          <a:r>
                            <a:rPr lang="en-US" sz="1800" b="0" baseline="0" dirty="0" smtClean="0">
                              <a:effectLst/>
                              <a:latin typeface="Times New Roman" panose="02020603050405020304" pitchFamily="18" charset="0"/>
                              <a:ea typeface="Calibri" panose="020F0502020204030204" pitchFamily="34" charset="0"/>
                            </a:rPr>
                            <a:t> last layer</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b="0" dirty="0" smtClean="0">
                              <a:effectLst/>
                            </a:rPr>
                            <a:t>Re-trai</a:t>
                          </a:r>
                          <a:r>
                            <a:rPr lang="en-US" sz="1800" b="0" baseline="0" dirty="0" smtClean="0">
                              <a:effectLst/>
                            </a:rPr>
                            <a:t>n all layers</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b="0" baseline="0" dirty="0" smtClean="0">
                              <a:effectLst/>
                              <a:latin typeface="Times New Roman" panose="02020603050405020304" pitchFamily="18" charset="0"/>
                              <a:ea typeface="Calibri" panose="020F0502020204030204" pitchFamily="34" charset="0"/>
                            </a:rPr>
                            <a:t>Deep </a:t>
                          </a:r>
                          <a:r>
                            <a:rPr lang="en-US" sz="1800" b="0" baseline="0" dirty="0" smtClean="0">
                              <a:effectLst/>
                              <a:latin typeface="Times New Roman" panose="02020603050405020304" pitchFamily="18" charset="0"/>
                              <a:ea typeface="Calibri" panose="020F0502020204030204" pitchFamily="34" charset="0"/>
                            </a:rPr>
                            <a:t>feature from </a:t>
                          </a:r>
                          <a:r>
                            <a:rPr lang="en-US" sz="1800" b="0" baseline="0" dirty="0" smtClean="0">
                              <a:effectLst/>
                              <a:latin typeface="Times New Roman" panose="02020603050405020304" pitchFamily="18" charset="0"/>
                              <a:ea typeface="Calibri" panose="020F0502020204030204" pitchFamily="34" charset="0"/>
                            </a:rPr>
                            <a:t>VGG16</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b="0" dirty="0" smtClean="0">
                              <a:effectLst/>
                            </a:rPr>
                            <a:t>Full-fusion </a:t>
                          </a:r>
                          <a:r>
                            <a:rPr lang="vi-VN" sz="1800" b="0" dirty="0" smtClean="0">
                              <a:solidFill>
                                <a:srgbClr val="131413"/>
                              </a:solidFill>
                            </a:rPr>
                            <a:t>architecture</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2876897326"/>
                      </a:ext>
                    </a:extLst>
                  </a:tr>
                  <a:tr h="863271">
                    <a:tc>
                      <a:txBody>
                        <a:bodyPr/>
                        <a:lstStyle/>
                        <a:p>
                          <a:pPr marL="0" marR="0" algn="l">
                            <a:lnSpc>
                              <a:spcPct val="115000"/>
                            </a:lnSpc>
                            <a:spcBef>
                              <a:spcPts val="0"/>
                            </a:spcBef>
                            <a:spcAft>
                              <a:spcPts val="1000"/>
                            </a:spcAft>
                          </a:pPr>
                          <a:r>
                            <a:rPr lang="en-US" sz="1800" b="0" dirty="0" smtClean="0">
                              <a:effectLst/>
                            </a:rPr>
                            <a:t>Number of training</a:t>
                          </a:r>
                          <a:r>
                            <a:rPr lang="en-US" sz="1800" b="0" baseline="0" dirty="0" smtClean="0">
                              <a:effectLst/>
                            </a:rPr>
                            <a:t> parameters</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vi-VN" sz="1800" dirty="0">
                              <a:effectLst/>
                            </a:rPr>
                            <a:t>39,039</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a:effectLst/>
                            </a:rPr>
                            <a:t>134,299,583</a:t>
                          </a:r>
                          <a:endParaRPr lang="en-US" sz="180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dirty="0">
                              <a:effectLst/>
                            </a:rPr>
                            <a:t> </a:t>
                          </a:r>
                          <a:endParaRPr lang="en-US" sz="180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dirty="0">
                              <a:effectLst/>
                            </a:rPr>
                            <a:t> </a:t>
                          </a:r>
                          <a:endParaRPr lang="en-US" sz="1800" dirty="0">
                            <a:effectLst/>
                            <a:latin typeface="Times New Roman" panose="02020603050405020304" pitchFamily="18" charset="0"/>
                            <a:ea typeface="Calibri" panose="020F0502020204030204" pitchFamily="34" charset="0"/>
                          </a:endParaRPr>
                        </a:p>
                      </a:txBody>
                      <a:tcPr marL="54344" marR="54344" marT="0" marB="0" anchor="ctr"/>
                    </a:tc>
                    <a:extLst>
                      <a:ext uri="{0D108BD9-81ED-4DB2-BD59-A6C34878D82A}">
                        <a16:rowId xmlns:a16="http://schemas.microsoft.com/office/drawing/2014/main" val="3033361269"/>
                      </a:ext>
                    </a:extLst>
                  </a:tr>
                  <a:tr h="651449">
                    <a:tc>
                      <a:txBody>
                        <a:bodyPr/>
                        <a:lstStyle/>
                        <a:p>
                          <a:pPr marL="0" marR="0" algn="l">
                            <a:lnSpc>
                              <a:spcPct val="115000"/>
                            </a:lnSpc>
                            <a:spcBef>
                              <a:spcPts val="0"/>
                            </a:spcBef>
                            <a:spcAft>
                              <a:spcPts val="1000"/>
                            </a:spcAft>
                          </a:pPr>
                          <a:r>
                            <a:rPr lang="en-US" sz="1800" b="0" dirty="0" smtClean="0">
                              <a:effectLst/>
                            </a:rPr>
                            <a:t>Accuracy</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pPr marL="0" marR="0" algn="r">
                            <a:lnSpc>
                              <a:spcPct val="115000"/>
                            </a:lnSpc>
                            <a:spcBef>
                              <a:spcPts val="0"/>
                            </a:spcBef>
                            <a:spcAft>
                              <a:spcPts val="1000"/>
                            </a:spcAft>
                          </a:pPr>
                          <a:r>
                            <a:rPr lang="en-US" sz="1800">
                              <a:effectLst/>
                              <a:latin typeface="Times New Roman" panose="02020603050405020304" pitchFamily="18" charset="0"/>
                              <a:ea typeface="Times New Roman" panose="02020603050405020304" pitchFamily="18" charset="0"/>
                            </a:rPr>
                            <a:t>75.3%</a:t>
                          </a:r>
                          <a:endParaRPr lang="en-US" sz="18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en-US" sz="1800">
                              <a:effectLst/>
                              <a:latin typeface="Times New Roman" panose="02020603050405020304" pitchFamily="18" charset="0"/>
                              <a:ea typeface="Times New Roman" panose="02020603050405020304" pitchFamily="18" charset="0"/>
                            </a:rPr>
                            <a:t>75.2%</a:t>
                          </a:r>
                          <a:endParaRPr lang="en-US" sz="18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en-US" sz="1800">
                              <a:effectLst/>
                              <a:latin typeface="Times New Roman" panose="02020603050405020304" pitchFamily="18" charset="0"/>
                              <a:ea typeface="Times New Roman" panose="02020603050405020304" pitchFamily="18" charset="0"/>
                            </a:rPr>
                            <a:t>75%</a:t>
                          </a:r>
                          <a:endParaRPr lang="en-US" sz="18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rPr>
                            <a:t>77.2%</a:t>
                          </a:r>
                          <a:endParaRPr lang="en-US" sz="18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830820345"/>
                      </a:ext>
                    </a:extLst>
                  </a:tr>
                  <a:tr h="990974">
                    <a:tc>
                      <a:txBody>
                        <a:bodyPr/>
                        <a:lstStyle/>
                        <a:p>
                          <a:pPr marL="0" marR="0" algn="l">
                            <a:lnSpc>
                              <a:spcPct val="115000"/>
                            </a:lnSpc>
                            <a:spcBef>
                              <a:spcPts val="0"/>
                            </a:spcBef>
                            <a:spcAft>
                              <a:spcPts val="1000"/>
                            </a:spcAft>
                          </a:pPr>
                          <a:r>
                            <a:rPr lang="en-US" sz="1800" b="0" dirty="0" smtClean="0">
                              <a:effectLst/>
                              <a:latin typeface="+mn-lt"/>
                              <a:ea typeface="+mn-ea"/>
                            </a:rPr>
                            <a:t>Storage</a:t>
                          </a:r>
                          <a:endParaRPr lang="en-US" sz="1800" b="0" dirty="0">
                            <a:effectLst/>
                            <a:latin typeface="Times New Roman" panose="02020603050405020304" pitchFamily="18" charset="0"/>
                            <a:ea typeface="Calibri" panose="020F0502020204030204" pitchFamily="34" charset="0"/>
                          </a:endParaRPr>
                        </a:p>
                      </a:txBody>
                      <a:tcPr marL="54344" marR="54344" marT="0" marB="0" anchor="ctr"/>
                    </a:tc>
                    <a:tc>
                      <a:txBody>
                        <a:bodyPr/>
                        <a:lstStyle/>
                        <a:p>
                          <a:endParaRPr lang="en-US"/>
                        </a:p>
                      </a:txBody>
                      <a:tcPr marL="68580" marR="68580" marT="0" marB="0" anchor="ctr">
                        <a:blipFill>
                          <a:blip r:embed="rId2"/>
                          <a:stretch>
                            <a:fillRect l="-159854" t="-270552" r="-313504" b="-613"/>
                          </a:stretch>
                        </a:blipFill>
                      </a:tcPr>
                    </a:tc>
                    <a:tc>
                      <a:txBody>
                        <a:bodyPr/>
                        <a:lstStyle/>
                        <a:p>
                          <a:endParaRPr lang="en-US"/>
                        </a:p>
                      </a:txBody>
                      <a:tcPr marL="68580" marR="68580" marT="0" marB="0" anchor="ctr">
                        <a:blipFill>
                          <a:blip r:embed="rId2"/>
                          <a:stretch>
                            <a:fillRect l="-275969" t="-270552" r="-232946" b="-613"/>
                          </a:stretch>
                        </a:blipFill>
                      </a:tcPr>
                    </a:tc>
                    <a:tc>
                      <a:txBody>
                        <a:bodyPr/>
                        <a:lstStyle/>
                        <a:p>
                          <a:pPr marL="0" marR="0" algn="r">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rPr>
                            <a:t>&gt; </a:t>
                          </a:r>
                          <a:r>
                            <a:rPr lang="en-US" sz="1800" dirty="0" smtClean="0">
                              <a:effectLst/>
                              <a:latin typeface="Times New Roman" panose="02020603050405020304" pitchFamily="18" charset="0"/>
                              <a:ea typeface="Times New Roman" panose="02020603050405020304" pitchFamily="18" charset="0"/>
                            </a:rPr>
                            <a:t>1GB</a:t>
                          </a:r>
                          <a:endParaRPr lang="en-US" sz="18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rPr>
                            <a:t>&gt; </a:t>
                          </a:r>
                          <a:r>
                            <a:rPr lang="en-US" sz="1800" dirty="0" smtClean="0">
                              <a:effectLst/>
                              <a:latin typeface="Times New Roman" panose="02020603050405020304" pitchFamily="18" charset="0"/>
                              <a:ea typeface="Times New Roman" panose="02020603050405020304" pitchFamily="18" charset="0"/>
                            </a:rPr>
                            <a:t>2GB</a:t>
                          </a:r>
                          <a:endParaRPr lang="en-US" sz="1800" dirty="0">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4056643621"/>
                      </a:ext>
                    </a:extLst>
                  </a:tr>
                </a:tbl>
              </a:graphicData>
            </a:graphic>
          </p:graphicFrame>
        </mc:Fallback>
      </mc:AlternateContent>
    </p:spTree>
    <p:extLst>
      <p:ext uri="{BB962C8B-B14F-4D97-AF65-F5344CB8AC3E}">
        <p14:creationId xmlns:p14="http://schemas.microsoft.com/office/powerpoint/2010/main" val="1209176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Future works</a:t>
            </a:r>
            <a:endParaRPr lang="en-US" b="1" dirty="0">
              <a:latin typeface="Segoe UI Light" panose="020B0502040204020203" pitchFamily="34" charset="0"/>
              <a:cs typeface="Segoe UI Light" panose="020B0502040204020203" pitchFamily="34" charset="0"/>
            </a:endParaRPr>
          </a:p>
        </p:txBody>
      </p:sp>
      <p:sp>
        <p:nvSpPr>
          <p:cNvPr id="7" name="Content Placeholder 17">
            <a:extLst>
              <a:ext uri="{FF2B5EF4-FFF2-40B4-BE49-F238E27FC236}">
                <a16:creationId xmlns:a16="http://schemas.microsoft.com/office/drawing/2014/main" id="{E3AFC553-5063-4F95-98E5-64740764C8DB}"/>
              </a:ext>
            </a:extLst>
          </p:cNvPr>
          <p:cNvSpPr txBox="1">
            <a:spLocks/>
          </p:cNvSpPr>
          <p:nvPr/>
        </p:nvSpPr>
        <p:spPr>
          <a:xfrm>
            <a:off x="521207" y="1347436"/>
            <a:ext cx="4515250" cy="4966277"/>
          </a:xfrm>
          <a:prstGeom prst="rect">
            <a:avLst/>
          </a:prstGeom>
        </p:spPr>
        <p:txBody>
          <a:bodyPr vert="horz" lIns="91440" tIns="45720" rIns="91440" bIns="45720" rtlCol="0" anchor="t">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800" b="1" dirty="0" smtClean="0"/>
              <a:t>Build a full-fusion network (CNN), to:</a:t>
            </a:r>
            <a:endParaRPr lang="vi-VN" sz="1800" b="1" dirty="0" smtClean="0"/>
          </a:p>
          <a:p>
            <a:pPr lvl="0" algn="just">
              <a:spcAft>
                <a:spcPts val="600"/>
              </a:spcAft>
              <a:buFont typeface="Wingdings" panose="05000000000000000000" pitchFamily="2" charset="2"/>
              <a:buChar char="ü"/>
              <a:defRPr/>
            </a:pPr>
            <a:r>
              <a:rPr lang="en-US" sz="1800" dirty="0" smtClean="0"/>
              <a:t>Reduce computational and storage costs</a:t>
            </a:r>
            <a:endParaRPr lang="vi-VN" sz="1800" dirty="0" smtClean="0"/>
          </a:p>
          <a:p>
            <a:pPr lvl="0" algn="just">
              <a:spcAft>
                <a:spcPts val="600"/>
              </a:spcAft>
              <a:buFont typeface="Wingdings" panose="05000000000000000000" pitchFamily="2" charset="2"/>
              <a:buChar char="ü"/>
              <a:defRPr/>
            </a:pPr>
            <a:r>
              <a:rPr lang="en-US" sz="1800" dirty="0" smtClean="0"/>
              <a:t>Reduce training time (by reduce number of layers of the network)</a:t>
            </a:r>
            <a:endParaRPr lang="vi-VN" sz="1800" dirty="0" smtClean="0"/>
          </a:p>
          <a:p>
            <a:pPr lvl="0" algn="just">
              <a:spcAft>
                <a:spcPts val="600"/>
              </a:spcAft>
              <a:buFont typeface="Wingdings" panose="05000000000000000000" pitchFamily="2" charset="2"/>
              <a:buChar char="ü"/>
              <a:defRPr/>
            </a:pPr>
            <a:r>
              <a:rPr lang="vi-VN" sz="1800" dirty="0"/>
              <a:t>Flexible with new data.</a:t>
            </a:r>
            <a:endParaRPr lang="vi-VN" sz="1800" dirty="0" smtClean="0"/>
          </a:p>
          <a:p>
            <a:pPr marL="0" lvl="0" indent="0" algn="just">
              <a:spcAft>
                <a:spcPts val="600"/>
              </a:spcAft>
              <a:buNone/>
              <a:defRPr/>
            </a:pPr>
            <a:r>
              <a:rPr lang="en-US" sz="1800" b="1" dirty="0" smtClean="0"/>
              <a:t>Change combining methods:</a:t>
            </a:r>
            <a:endParaRPr lang="vi-VN" sz="1800" b="1" dirty="0" smtClean="0"/>
          </a:p>
          <a:p>
            <a:pPr lvl="0" algn="just">
              <a:spcAft>
                <a:spcPts val="600"/>
              </a:spcAft>
              <a:buFont typeface="Wingdings" panose="05000000000000000000" pitchFamily="2" charset="2"/>
              <a:buChar char="ü"/>
              <a:defRPr/>
            </a:pPr>
            <a:r>
              <a:rPr lang="en-US" sz="1800" dirty="0" smtClean="0">
                <a:latin typeface="Segoe UI" panose="020B0502040204020203" pitchFamily="34" charset="0"/>
                <a:cs typeface="Segoe UI" panose="020B0502040204020203" pitchFamily="34" charset="0"/>
              </a:rPr>
              <a:t>Combine with weights to determine the priority of features (with one is more important) instead of using </a:t>
            </a:r>
            <a:r>
              <a:rPr lang="en-US" sz="1800" dirty="0">
                <a:latin typeface="Segoe UI" panose="020B0502040204020203" pitchFamily="34" charset="0"/>
                <a:cs typeface="Segoe UI" panose="020B0502040204020203" pitchFamily="34" charset="0"/>
              </a:rPr>
              <a:t>vector concatenation</a:t>
            </a:r>
            <a:endParaRPr lang="vi-VN" sz="1800" dirty="0" smtClean="0">
              <a:latin typeface="Segoe UI" panose="020B0502040204020203" pitchFamily="34" charset="0"/>
              <a:cs typeface="Segoe UI" panose="020B0502040204020203" pitchFamily="34" charset="0"/>
            </a:endParaRPr>
          </a:p>
          <a:p>
            <a:pPr marL="0" indent="0" algn="just">
              <a:spcAft>
                <a:spcPts val="600"/>
              </a:spcAft>
              <a:buNone/>
              <a:defRPr/>
            </a:pPr>
            <a:r>
              <a:rPr lang="en-US" sz="1800" b="1" dirty="0" smtClean="0"/>
              <a:t>Use another information from image:</a:t>
            </a:r>
          </a:p>
          <a:p>
            <a:pPr algn="just">
              <a:spcAft>
                <a:spcPts val="600"/>
              </a:spcAft>
              <a:buFont typeface="Wingdings" panose="05000000000000000000" pitchFamily="2" charset="2"/>
              <a:buChar char="ü"/>
              <a:defRPr/>
            </a:pPr>
            <a:r>
              <a:rPr lang="en-US" sz="1800" dirty="0" smtClean="0"/>
              <a:t>Multiple view point information with differential angular images (subtract an image of a sample for another image of this sample in different view point).</a:t>
            </a:r>
            <a:endParaRPr lang="vi-VN" sz="1800" dirty="0"/>
          </a:p>
          <a:p>
            <a:pPr marL="0" lvl="0" indent="0" algn="just">
              <a:spcAft>
                <a:spcPts val="600"/>
              </a:spcAft>
              <a:buNone/>
              <a:defRPr/>
            </a:pPr>
            <a:endParaRPr lang="vi-VN" sz="1800" dirty="0" smtClean="0">
              <a:latin typeface="Segoe UI" panose="020B0502040204020203" pitchFamily="34" charset="0"/>
              <a:cs typeface="Segoe UI" panose="020B0502040204020203" pitchFamily="34" charset="0"/>
            </a:endParaRPr>
          </a:p>
        </p:txBody>
      </p:sp>
      <p:sp>
        <p:nvSpPr>
          <p:cNvPr id="11" name="Rectangle 10"/>
          <p:cNvSpPr/>
          <p:nvPr/>
        </p:nvSpPr>
        <p:spPr>
          <a:xfrm>
            <a:off x="5657807" y="5000416"/>
            <a:ext cx="5750423" cy="369332"/>
          </a:xfrm>
          <a:prstGeom prst="rect">
            <a:avLst/>
          </a:prstGeom>
        </p:spPr>
        <p:txBody>
          <a:bodyPr wrap="square">
            <a:spAutoFit/>
          </a:bodyPr>
          <a:lstStyle/>
          <a:p>
            <a:r>
              <a:rPr lang="vi-VN" b="1" dirty="0" smtClean="0"/>
              <a:t>Figure</a:t>
            </a:r>
            <a:r>
              <a:rPr lang="en-US" b="1" dirty="0" smtClean="0"/>
              <a:t> 17. </a:t>
            </a:r>
            <a:r>
              <a:rPr lang="en-US" dirty="0" smtClean="0"/>
              <a:t>Examples of Differential Angular Images </a:t>
            </a:r>
            <a:r>
              <a:rPr lang="en-US" b="1" dirty="0" smtClean="0"/>
              <a:t>[5]</a:t>
            </a:r>
            <a:endParaRPr lang="en-US" b="1"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5420041" y="2564310"/>
            <a:ext cx="6118815" cy="2036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p:spPr>
      </p:pic>
    </p:spTree>
    <p:extLst>
      <p:ext uri="{BB962C8B-B14F-4D97-AF65-F5344CB8AC3E}">
        <p14:creationId xmlns:p14="http://schemas.microsoft.com/office/powerpoint/2010/main" val="4003821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References</a:t>
            </a: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21207" y="1531072"/>
            <a:ext cx="10782896" cy="4911931"/>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b="1" dirty="0" smtClean="0">
                <a:solidFill>
                  <a:schemeClr val="tx1">
                    <a:lumMod val="95000"/>
                    <a:lumOff val="5000"/>
                  </a:schemeClr>
                </a:solidFill>
                <a:cs typeface="Segoe UI" panose="020B0502040204020203" pitchFamily="34" charset="0"/>
              </a:rPr>
              <a:t>[1] </a:t>
            </a:r>
            <a:r>
              <a:rPr lang="en-US" sz="1800" dirty="0">
                <a:solidFill>
                  <a:schemeClr val="tx1">
                    <a:lumMod val="95000"/>
                    <a:lumOff val="5000"/>
                  </a:schemeClr>
                </a:solidFill>
                <a:cs typeface="Segoe UI" panose="020B0502040204020203" pitchFamily="34" charset="0"/>
              </a:rPr>
              <a:t>Na, Y.-K. a. Oh and Se-Young, </a:t>
            </a:r>
            <a:r>
              <a:rPr lang="en-US" sz="1800" i="1" dirty="0">
                <a:solidFill>
                  <a:schemeClr val="tx1">
                    <a:lumMod val="95000"/>
                    <a:lumOff val="5000"/>
                  </a:schemeClr>
                </a:solidFill>
                <a:cs typeface="Segoe UI" panose="020B0502040204020203" pitchFamily="34" charset="0"/>
              </a:rPr>
              <a:t>"Hybrid control for autonomous mobile robot navigation using neural network based behavior modules and environment classification,"</a:t>
            </a:r>
            <a:r>
              <a:rPr lang="en-US" sz="1800" dirty="0">
                <a:solidFill>
                  <a:schemeClr val="tx1">
                    <a:lumMod val="95000"/>
                    <a:lumOff val="5000"/>
                  </a:schemeClr>
                </a:solidFill>
                <a:cs typeface="Segoe UI" panose="020B0502040204020203" pitchFamily="34" charset="0"/>
              </a:rPr>
              <a:t> Autonomous Robots, vol. 15, pp. 193--206, 2003. </a:t>
            </a:r>
            <a:endParaRPr lang="en-US" sz="1800" dirty="0" smtClean="0">
              <a:solidFill>
                <a:schemeClr val="tx1">
                  <a:lumMod val="95000"/>
                  <a:lumOff val="5000"/>
                </a:schemeClr>
              </a:solidFill>
              <a:cs typeface="Segoe UI" panose="020B0502040204020203" pitchFamily="34" charset="0"/>
            </a:endParaRPr>
          </a:p>
          <a:p>
            <a:pPr marL="0" lvl="0" indent="0">
              <a:spcAft>
                <a:spcPts val="600"/>
              </a:spcAft>
              <a:buNone/>
              <a:defRPr/>
            </a:pPr>
            <a:r>
              <a:rPr lang="en-US" sz="1800" b="1" dirty="0" smtClean="0">
                <a:solidFill>
                  <a:schemeClr val="tx1">
                    <a:lumMod val="95000"/>
                    <a:lumOff val="5000"/>
                  </a:schemeClr>
                </a:solidFill>
                <a:cs typeface="Segoe UI" panose="020B0502040204020203" pitchFamily="34" charset="0"/>
              </a:rPr>
              <a:t>[2</a:t>
            </a:r>
            <a:r>
              <a:rPr lang="en-US" sz="1800" b="1" dirty="0">
                <a:solidFill>
                  <a:schemeClr val="tx1">
                    <a:lumMod val="95000"/>
                    <a:lumOff val="5000"/>
                  </a:schemeClr>
                </a:solidFill>
                <a:cs typeface="Segoe UI" panose="020B0502040204020203" pitchFamily="34" charset="0"/>
              </a:rPr>
              <a:t>] </a:t>
            </a:r>
            <a:r>
              <a:rPr lang="en-US" sz="1800" dirty="0" err="1">
                <a:solidFill>
                  <a:schemeClr val="tx1">
                    <a:lumMod val="95000"/>
                    <a:lumOff val="5000"/>
                  </a:schemeClr>
                </a:solidFill>
                <a:cs typeface="Segoe UI" panose="020B0502040204020203" pitchFamily="34" charset="0"/>
              </a:rPr>
              <a:t>Saadat</a:t>
            </a:r>
            <a:r>
              <a:rPr lang="en-US" sz="1800" dirty="0">
                <a:solidFill>
                  <a:schemeClr val="tx1">
                    <a:lumMod val="95000"/>
                    <a:lumOff val="5000"/>
                  </a:schemeClr>
                </a:solidFill>
                <a:cs typeface="Segoe UI" panose="020B0502040204020203" pitchFamily="34" charset="0"/>
              </a:rPr>
              <a:t>, M. a. Nan and Ping, </a:t>
            </a:r>
            <a:r>
              <a:rPr lang="en-US" sz="1800" i="1" dirty="0">
                <a:solidFill>
                  <a:schemeClr val="tx1">
                    <a:lumMod val="95000"/>
                    <a:lumOff val="5000"/>
                  </a:schemeClr>
                </a:solidFill>
                <a:cs typeface="Segoe UI" panose="020B0502040204020203" pitchFamily="34" charset="0"/>
              </a:rPr>
              <a:t>"Industrial applications of automatic manipulation of flexible materials," </a:t>
            </a:r>
            <a:r>
              <a:rPr lang="en-US" sz="1800" dirty="0">
                <a:solidFill>
                  <a:schemeClr val="tx1">
                    <a:lumMod val="95000"/>
                    <a:lumOff val="5000"/>
                  </a:schemeClr>
                </a:solidFill>
                <a:cs typeface="Segoe UI" panose="020B0502040204020203" pitchFamily="34" charset="0"/>
              </a:rPr>
              <a:t>Industrial Robot: An International Journal, vol. 29, pp. 434--442, 2002</a:t>
            </a:r>
            <a:r>
              <a:rPr lang="en-US" sz="1800" dirty="0" smtClean="0">
                <a:solidFill>
                  <a:schemeClr val="tx1">
                    <a:lumMod val="95000"/>
                    <a:lumOff val="5000"/>
                  </a:schemeClr>
                </a:solidFill>
                <a:cs typeface="Segoe UI" panose="020B0502040204020203" pitchFamily="34" charset="0"/>
              </a:rPr>
              <a:t>.</a:t>
            </a:r>
          </a:p>
          <a:p>
            <a:pPr marL="0" lvl="0" indent="0">
              <a:spcAft>
                <a:spcPts val="600"/>
              </a:spcAft>
              <a:buNone/>
              <a:defRPr/>
            </a:pPr>
            <a:r>
              <a:rPr lang="en-US" sz="1800" b="1" dirty="0" smtClean="0">
                <a:solidFill>
                  <a:schemeClr val="tx1">
                    <a:lumMod val="95000"/>
                    <a:lumOff val="5000"/>
                  </a:schemeClr>
                </a:solidFill>
                <a:cs typeface="Segoe UI" panose="020B0502040204020203" pitchFamily="34" charset="0"/>
              </a:rPr>
              <a:t>[</a:t>
            </a:r>
            <a:r>
              <a:rPr lang="en-US" sz="1800" b="1" dirty="0">
                <a:solidFill>
                  <a:schemeClr val="tx1">
                    <a:lumMod val="95000"/>
                    <a:lumOff val="5000"/>
                  </a:schemeClr>
                </a:solidFill>
                <a:cs typeface="Segoe UI" panose="020B0502040204020203" pitchFamily="34" charset="0"/>
              </a:rPr>
              <a:t>3] </a:t>
            </a:r>
            <a:r>
              <a:rPr lang="en-US" sz="1800" dirty="0">
                <a:solidFill>
                  <a:schemeClr val="tx1">
                    <a:lumMod val="95000"/>
                    <a:lumOff val="5000"/>
                  </a:schemeClr>
                </a:solidFill>
                <a:cs typeface="Segoe UI" panose="020B0502040204020203" pitchFamily="34" charset="0"/>
              </a:rPr>
              <a:t>L. </a:t>
            </a:r>
            <a:r>
              <a:rPr lang="en-US" sz="1800" dirty="0" err="1">
                <a:solidFill>
                  <a:schemeClr val="tx1">
                    <a:lumMod val="95000"/>
                    <a:lumOff val="5000"/>
                  </a:schemeClr>
                </a:solidFill>
                <a:cs typeface="Segoe UI" panose="020B0502040204020203" pitchFamily="34" charset="0"/>
              </a:rPr>
              <a:t>Sharan</a:t>
            </a:r>
            <a:r>
              <a:rPr lang="en-US" sz="1800" dirty="0">
                <a:solidFill>
                  <a:schemeClr val="tx1">
                    <a:lumMod val="95000"/>
                    <a:lumOff val="5000"/>
                  </a:schemeClr>
                </a:solidFill>
                <a:cs typeface="Segoe UI" panose="020B0502040204020203" pitchFamily="34" charset="0"/>
              </a:rPr>
              <a:t>, R. </a:t>
            </a:r>
            <a:r>
              <a:rPr lang="en-US" sz="1800" dirty="0" err="1">
                <a:solidFill>
                  <a:schemeClr val="tx1">
                    <a:lumMod val="95000"/>
                    <a:lumOff val="5000"/>
                  </a:schemeClr>
                </a:solidFill>
                <a:cs typeface="Segoe UI" panose="020B0502040204020203" pitchFamily="34" charset="0"/>
              </a:rPr>
              <a:t>Rosenholtz</a:t>
            </a:r>
            <a:r>
              <a:rPr lang="en-US" sz="1800" dirty="0">
                <a:solidFill>
                  <a:schemeClr val="tx1">
                    <a:lumMod val="95000"/>
                    <a:lumOff val="5000"/>
                  </a:schemeClr>
                </a:solidFill>
                <a:cs typeface="Segoe UI" panose="020B0502040204020203" pitchFamily="34" charset="0"/>
              </a:rPr>
              <a:t> and E. Adelson, </a:t>
            </a:r>
            <a:r>
              <a:rPr lang="en-US" sz="1800" i="1" dirty="0">
                <a:solidFill>
                  <a:schemeClr val="tx1">
                    <a:lumMod val="95000"/>
                    <a:lumOff val="5000"/>
                  </a:schemeClr>
                </a:solidFill>
                <a:cs typeface="Segoe UI" panose="020B0502040204020203" pitchFamily="34" charset="0"/>
              </a:rPr>
              <a:t>"Material perception: What can you see in a brief glance?," </a:t>
            </a:r>
            <a:r>
              <a:rPr lang="en-US" sz="1800" dirty="0">
                <a:solidFill>
                  <a:schemeClr val="tx1">
                    <a:lumMod val="95000"/>
                    <a:lumOff val="5000"/>
                  </a:schemeClr>
                </a:solidFill>
                <a:cs typeface="Segoe UI" panose="020B0502040204020203" pitchFamily="34" charset="0"/>
              </a:rPr>
              <a:t>Journal of Vision, vol. 9, pp. 784-784, 2009. </a:t>
            </a:r>
            <a:endParaRPr lang="en-US" sz="1800" dirty="0" smtClean="0">
              <a:solidFill>
                <a:schemeClr val="tx1">
                  <a:lumMod val="95000"/>
                  <a:lumOff val="5000"/>
                </a:schemeClr>
              </a:solidFill>
              <a:cs typeface="Segoe UI" panose="020B0502040204020203" pitchFamily="34" charset="0"/>
            </a:endParaRPr>
          </a:p>
          <a:p>
            <a:pPr marL="0" lvl="0" indent="0">
              <a:spcAft>
                <a:spcPts val="600"/>
              </a:spcAft>
              <a:buNone/>
              <a:defRPr/>
            </a:pPr>
            <a:r>
              <a:rPr lang="en-US" sz="1800" b="1" dirty="0" smtClean="0">
                <a:solidFill>
                  <a:schemeClr val="tx1">
                    <a:lumMod val="95000"/>
                    <a:lumOff val="5000"/>
                  </a:schemeClr>
                </a:solidFill>
                <a:cs typeface="Segoe UI" panose="020B0502040204020203" pitchFamily="34" charset="0"/>
              </a:rPr>
              <a:t>[4]</a:t>
            </a:r>
            <a:r>
              <a:rPr lang="vi-VN" sz="1800" b="1" dirty="0">
                <a:solidFill>
                  <a:schemeClr val="tx1">
                    <a:lumMod val="95000"/>
                    <a:lumOff val="5000"/>
                  </a:schemeClr>
                </a:solidFill>
              </a:rPr>
              <a:t> </a:t>
            </a:r>
            <a:r>
              <a:rPr lang="vi-VN" sz="1800" dirty="0">
                <a:solidFill>
                  <a:schemeClr val="tx1">
                    <a:lumMod val="95000"/>
                    <a:lumOff val="5000"/>
                  </a:schemeClr>
                </a:solidFill>
              </a:rPr>
              <a:t>A. Davis, K. L. Bouman, J. G. Chen, M. Rubinstein, F. Durand and W. T. Freeman, </a:t>
            </a:r>
            <a:r>
              <a:rPr lang="vi-VN" sz="1800" i="1" dirty="0">
                <a:solidFill>
                  <a:schemeClr val="tx1">
                    <a:lumMod val="95000"/>
                    <a:lumOff val="5000"/>
                  </a:schemeClr>
                </a:solidFill>
              </a:rPr>
              <a:t>"Visual vibrometry: Estimating material properties from small motion in video,"</a:t>
            </a:r>
            <a:r>
              <a:rPr lang="vi-VN" sz="1800" dirty="0">
                <a:solidFill>
                  <a:schemeClr val="tx1">
                    <a:lumMod val="95000"/>
                    <a:lumOff val="5000"/>
                  </a:schemeClr>
                </a:solidFill>
              </a:rPr>
              <a:t> in Proceedings of the IEEE Conference on Computer Vision and Pattern Recognition, 2015. </a:t>
            </a:r>
            <a:endParaRPr lang="en-US" sz="1800" dirty="0" smtClean="0">
              <a:solidFill>
                <a:schemeClr val="tx1">
                  <a:lumMod val="95000"/>
                  <a:lumOff val="5000"/>
                </a:schemeClr>
              </a:solidFill>
            </a:endParaRPr>
          </a:p>
          <a:p>
            <a:pPr marL="0" indent="0">
              <a:spcAft>
                <a:spcPts val="600"/>
              </a:spcAft>
              <a:buNone/>
              <a:defRPr/>
            </a:pPr>
            <a:r>
              <a:rPr lang="en-US" sz="1800" b="1" dirty="0" smtClean="0">
                <a:solidFill>
                  <a:schemeClr val="tx1">
                    <a:lumMod val="95000"/>
                    <a:lumOff val="5000"/>
                  </a:schemeClr>
                </a:solidFill>
                <a:cs typeface="Segoe UI" panose="020B0502040204020203" pitchFamily="34" charset="0"/>
              </a:rPr>
              <a:t>[5] </a:t>
            </a:r>
            <a:r>
              <a:rPr lang="en-US" sz="1800" dirty="0">
                <a:solidFill>
                  <a:schemeClr val="tx1">
                    <a:lumMod val="95000"/>
                    <a:lumOff val="5000"/>
                  </a:schemeClr>
                </a:solidFill>
                <a:cs typeface="Segoe UI" panose="020B0502040204020203" pitchFamily="34" charset="0"/>
              </a:rPr>
              <a:t>J. </a:t>
            </a:r>
            <a:r>
              <a:rPr lang="en-US" sz="1800" dirty="0" err="1">
                <a:solidFill>
                  <a:schemeClr val="tx1">
                    <a:lumMod val="95000"/>
                    <a:lumOff val="5000"/>
                  </a:schemeClr>
                </a:solidFill>
                <a:cs typeface="Segoe UI" panose="020B0502040204020203" pitchFamily="34" charset="0"/>
              </a:rPr>
              <a:t>Xue</a:t>
            </a:r>
            <a:r>
              <a:rPr lang="en-US" sz="1800" dirty="0">
                <a:solidFill>
                  <a:schemeClr val="tx1">
                    <a:lumMod val="95000"/>
                    <a:lumOff val="5000"/>
                  </a:schemeClr>
                </a:solidFill>
                <a:cs typeface="Segoe UI" panose="020B0502040204020203" pitchFamily="34" charset="0"/>
              </a:rPr>
              <a:t>, H. Zhang, K. Dana and K. Nishino</a:t>
            </a:r>
            <a:r>
              <a:rPr lang="en-US" sz="1800" i="1" dirty="0">
                <a:solidFill>
                  <a:schemeClr val="tx1">
                    <a:lumMod val="95000"/>
                    <a:lumOff val="5000"/>
                  </a:schemeClr>
                </a:solidFill>
                <a:cs typeface="Segoe UI" panose="020B0502040204020203" pitchFamily="34" charset="0"/>
              </a:rPr>
              <a:t>, "Differential angular imaging for material recognition," </a:t>
            </a:r>
            <a:r>
              <a:rPr lang="en-US" sz="1800" dirty="0">
                <a:solidFill>
                  <a:schemeClr val="tx1">
                    <a:lumMod val="95000"/>
                    <a:lumOff val="5000"/>
                  </a:schemeClr>
                </a:solidFill>
                <a:cs typeface="Segoe UI" panose="020B0502040204020203" pitchFamily="34" charset="0"/>
              </a:rPr>
              <a:t>in IEEE Conference on Computer Vision and Pattern Recognition (CVPR), 2017. </a:t>
            </a:r>
            <a:endParaRPr lang="en-US" sz="1800" dirty="0" smtClean="0">
              <a:solidFill>
                <a:schemeClr val="tx1">
                  <a:lumMod val="95000"/>
                  <a:lumOff val="5000"/>
                </a:schemeClr>
              </a:solidFill>
              <a:cs typeface="Segoe UI" panose="020B0502040204020203" pitchFamily="34" charset="0"/>
            </a:endParaRPr>
          </a:p>
          <a:p>
            <a:pPr marL="0" indent="0">
              <a:spcAft>
                <a:spcPts val="600"/>
              </a:spcAft>
              <a:buNone/>
              <a:defRPr/>
            </a:pPr>
            <a:r>
              <a:rPr lang="en-US" sz="1800" b="1" dirty="0" smtClean="0">
                <a:solidFill>
                  <a:schemeClr val="tx1">
                    <a:lumMod val="95000"/>
                    <a:lumOff val="5000"/>
                  </a:schemeClr>
                </a:solidFill>
                <a:cs typeface="Segoe UI" panose="020B0502040204020203" pitchFamily="34" charset="0"/>
              </a:rPr>
              <a:t>[6</a:t>
            </a:r>
            <a:r>
              <a:rPr lang="en-US" sz="1800" b="1" dirty="0">
                <a:solidFill>
                  <a:schemeClr val="tx1">
                    <a:lumMod val="95000"/>
                    <a:lumOff val="5000"/>
                  </a:schemeClr>
                </a:solidFill>
                <a:cs typeface="Segoe UI" panose="020B0502040204020203" pitchFamily="34" charset="0"/>
              </a:rPr>
              <a:t>] </a:t>
            </a:r>
            <a:r>
              <a:rPr lang="en-US" sz="1800" dirty="0">
                <a:solidFill>
                  <a:schemeClr val="tx1">
                    <a:lumMod val="95000"/>
                    <a:lumOff val="5000"/>
                  </a:schemeClr>
                </a:solidFill>
                <a:cs typeface="Segoe UI" panose="020B0502040204020203" pitchFamily="34" charset="0"/>
              </a:rPr>
              <a:t>H. Zhang, K. Dana and K. Nishino</a:t>
            </a:r>
            <a:r>
              <a:rPr lang="en-US" sz="1800" i="1" dirty="0">
                <a:solidFill>
                  <a:schemeClr val="tx1">
                    <a:lumMod val="95000"/>
                    <a:lumOff val="5000"/>
                  </a:schemeClr>
                </a:solidFill>
                <a:cs typeface="Segoe UI" panose="020B0502040204020203" pitchFamily="34" charset="0"/>
              </a:rPr>
              <a:t>, "Reflectance hashing for material recognition," </a:t>
            </a:r>
            <a:r>
              <a:rPr lang="en-US" sz="1800" dirty="0">
                <a:solidFill>
                  <a:schemeClr val="tx1">
                    <a:lumMod val="95000"/>
                    <a:lumOff val="5000"/>
                  </a:schemeClr>
                </a:solidFill>
                <a:cs typeface="Segoe UI" panose="020B0502040204020203" pitchFamily="34" charset="0"/>
              </a:rPr>
              <a:t>in Computer Vision and Pattern Recognition (CVPR), 2015 IEEE Conference on, 2015. </a:t>
            </a:r>
          </a:p>
          <a:p>
            <a:pPr marL="0" lvl="0" indent="0">
              <a:spcAft>
                <a:spcPts val="600"/>
              </a:spcAft>
              <a:buNone/>
              <a:defRPr/>
            </a:pPr>
            <a:endParaRPr lang="en-US" sz="1800" dirty="0">
              <a:solidFill>
                <a:schemeClr val="tx1">
                  <a:lumMod val="95000"/>
                  <a:lumOff val="5000"/>
                </a:schemeClr>
              </a:solidFill>
              <a:cs typeface="Segoe UI" panose="020B0502040204020203" pitchFamily="34" charset="0"/>
            </a:endParaRPr>
          </a:p>
        </p:txBody>
      </p:sp>
    </p:spTree>
    <p:extLst>
      <p:ext uri="{BB962C8B-B14F-4D97-AF65-F5344CB8AC3E}">
        <p14:creationId xmlns:p14="http://schemas.microsoft.com/office/powerpoint/2010/main" val="2891540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000" b="1" dirty="0">
                <a:solidFill>
                  <a:srgbClr val="D24726"/>
                </a:solidFill>
                <a:latin typeface="Segoe UI" panose="020B0502040204020203" pitchFamily="34" charset="0"/>
                <a:cs typeface="Segoe UI" panose="020B0502040204020203" pitchFamily="34" charset="0"/>
              </a:rPr>
              <a:t>What is material classification?</a:t>
            </a:r>
            <a:endParaRPr lang="en-US" sz="2000"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41608" y="2087664"/>
            <a:ext cx="5352735" cy="4313136"/>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dirty="0">
                <a:latin typeface="Segoe UI" panose="020B0502040204020203" pitchFamily="34" charset="0"/>
                <a:cs typeface="Segoe UI" panose="020B0502040204020203" pitchFamily="34" charset="0"/>
              </a:rPr>
              <a:t>The main goal is </a:t>
            </a:r>
            <a:r>
              <a:rPr lang="en-US" sz="1800" b="1" i="1" dirty="0" smtClean="0">
                <a:solidFill>
                  <a:schemeClr val="tx1"/>
                </a:solidFill>
                <a:latin typeface="Segoe UI" panose="020B0502040204020203" pitchFamily="34" charset="0"/>
                <a:cs typeface="Segoe UI" panose="020B0502040204020203" pitchFamily="34" charset="0"/>
              </a:rPr>
              <a:t>providing material </a:t>
            </a:r>
            <a:r>
              <a:rPr lang="en-US" sz="1800" b="1" i="1" dirty="0">
                <a:solidFill>
                  <a:schemeClr val="tx1"/>
                </a:solidFill>
                <a:latin typeface="Segoe UI" panose="020B0502040204020203" pitchFamily="34" charset="0"/>
                <a:cs typeface="Segoe UI" panose="020B0502040204020203" pitchFamily="34" charset="0"/>
              </a:rPr>
              <a:t>information </a:t>
            </a:r>
            <a:r>
              <a:rPr lang="en-US" sz="1800" dirty="0">
                <a:latin typeface="Segoe UI" panose="020B0502040204020203" pitchFamily="34" charset="0"/>
                <a:cs typeface="Segoe UI" panose="020B0502040204020203" pitchFamily="34" charset="0"/>
              </a:rPr>
              <a:t>in an image.</a:t>
            </a:r>
          </a:p>
          <a:p>
            <a:pPr marL="0" lvl="0" indent="0" algn="just">
              <a:spcAft>
                <a:spcPts val="600"/>
              </a:spcAft>
              <a:buNone/>
              <a:defRPr/>
            </a:pPr>
            <a:r>
              <a:rPr lang="en-US" sz="1800" dirty="0" smtClean="0">
                <a:latin typeface="Segoe UI" panose="020B0502040204020203" pitchFamily="34" charset="0"/>
                <a:cs typeface="Segoe UI" panose="020B0502040204020203" pitchFamily="34" charset="0"/>
              </a:rPr>
              <a:t>Given </a:t>
            </a:r>
            <a:r>
              <a:rPr lang="en-US" sz="1800" dirty="0">
                <a:latin typeface="Segoe UI" panose="020B0502040204020203" pitchFamily="34" charset="0"/>
                <a:cs typeface="Segoe UI" panose="020B0502040204020203" pitchFamily="34" charset="0"/>
              </a:rPr>
              <a:t>an image I, the computer need to find out </a:t>
            </a:r>
            <a:r>
              <a:rPr lang="en-US" sz="1800" b="1" i="1" dirty="0">
                <a:solidFill>
                  <a:schemeClr val="tx1"/>
                </a:solidFill>
                <a:latin typeface="Segoe UI" panose="020B0502040204020203" pitchFamily="34" charset="0"/>
                <a:cs typeface="Segoe UI" panose="020B0502040204020203" pitchFamily="34" charset="0"/>
              </a:rPr>
              <a:t>what material its surface is made of </a:t>
            </a:r>
            <a:r>
              <a:rPr lang="en-US" sz="1800" dirty="0">
                <a:latin typeface="Segoe UI" panose="020B0502040204020203" pitchFamily="34" charset="0"/>
                <a:cs typeface="Segoe UI" panose="020B0502040204020203" pitchFamily="34" charset="0"/>
              </a:rPr>
              <a:t>(such as metal, plastic, stone, brick, glass, wood, etc</a:t>
            </a:r>
            <a:r>
              <a:rPr lang="en-US"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marL="0" lvl="0" indent="0" algn="just">
              <a:spcAft>
                <a:spcPts val="600"/>
              </a:spcAft>
              <a:buNone/>
              <a:defRPr/>
            </a:pPr>
            <a:r>
              <a:rPr lang="en-US" sz="1800" b="1" dirty="0" smtClean="0">
                <a:latin typeface="Segoe UI" panose="020B0502040204020203" pitchFamily="34" charset="0"/>
                <a:cs typeface="Segoe UI" panose="020B0502040204020203" pitchFamily="34" charset="0"/>
              </a:rPr>
              <a:t>Input: </a:t>
            </a:r>
            <a:r>
              <a:rPr lang="en-US" sz="1800" dirty="0" smtClean="0">
                <a:latin typeface="Segoe UI" panose="020B0502040204020203" pitchFamily="34" charset="0"/>
                <a:cs typeface="Segoe UI" panose="020B0502040204020203" pitchFamily="34" charset="0"/>
              </a:rPr>
              <a:t>An image of a surface or an </a:t>
            </a:r>
            <a:r>
              <a:rPr lang="en-US" sz="1800" dirty="0" smtClean="0">
                <a:latin typeface="Segoe UI" panose="020B0502040204020203" pitchFamily="34" charset="0"/>
                <a:cs typeface="Segoe UI" panose="020B0502040204020203" pitchFamily="34" charset="0"/>
              </a:rPr>
              <a:t>object</a:t>
            </a:r>
            <a:endParaRPr lang="en-US" sz="1800" dirty="0" smtClean="0">
              <a:latin typeface="Segoe UI" panose="020B0502040204020203" pitchFamily="34" charset="0"/>
              <a:cs typeface="Segoe UI" panose="020B0502040204020203" pitchFamily="34" charset="0"/>
            </a:endParaRPr>
          </a:p>
          <a:p>
            <a:pPr marL="0" lvl="0" indent="0" algn="just">
              <a:spcAft>
                <a:spcPts val="600"/>
              </a:spcAft>
              <a:buNone/>
              <a:defRPr/>
            </a:pPr>
            <a:r>
              <a:rPr lang="en-US" sz="1800" b="1" dirty="0" smtClean="0">
                <a:latin typeface="Segoe UI" panose="020B0502040204020203" pitchFamily="34" charset="0"/>
                <a:cs typeface="Segoe UI" panose="020B0502040204020203" pitchFamily="34" charset="0"/>
              </a:rPr>
              <a:t>Output</a:t>
            </a:r>
            <a:r>
              <a:rPr lang="en-US" sz="1800" dirty="0" smtClean="0">
                <a:latin typeface="Segoe UI" panose="020B0502040204020203" pitchFamily="34" charset="0"/>
                <a:cs typeface="Segoe UI" panose="020B0502040204020203" pitchFamily="34" charset="0"/>
              </a:rPr>
              <a:t>: The material of this image</a:t>
            </a:r>
            <a:endParaRPr lang="en-US" sz="1800" dirty="0">
              <a:latin typeface="Segoe UI" panose="020B0502040204020203" pitchFamily="34" charset="0"/>
              <a:cs typeface="Segoe UI" panose="020B0502040204020203" pitchFamily="34" charset="0"/>
            </a:endParaRPr>
          </a:p>
        </p:txBody>
      </p:sp>
      <p:sp>
        <p:nvSpPr>
          <p:cNvPr id="2" name="Text Box 2"/>
          <p:cNvSpPr txBox="1">
            <a:spLocks noChangeArrowheads="1"/>
          </p:cNvSpPr>
          <p:nvPr/>
        </p:nvSpPr>
        <p:spPr bwMode="auto">
          <a:xfrm>
            <a:off x="10468562" y="2725839"/>
            <a:ext cx="1118835" cy="4559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Brick</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4" name="Text Box 5"/>
          <p:cNvSpPr txBox="1">
            <a:spLocks noChangeArrowheads="1"/>
          </p:cNvSpPr>
          <p:nvPr/>
        </p:nvSpPr>
        <p:spPr bwMode="auto">
          <a:xfrm>
            <a:off x="10439987" y="3391001"/>
            <a:ext cx="1147410" cy="4079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Leaf</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192" y="2087664"/>
            <a:ext cx="1209675" cy="225742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3"/>
          <p:cNvSpPr>
            <a:spLocks noChangeArrowheads="1"/>
          </p:cNvSpPr>
          <p:nvPr/>
        </p:nvSpPr>
        <p:spPr bwMode="auto">
          <a:xfrm>
            <a:off x="8389254" y="3017658"/>
            <a:ext cx="1198222" cy="431323"/>
          </a:xfrm>
          <a:prstGeom prst="roundRect">
            <a:avLst>
              <a:gd name="adj" fmla="val 16667"/>
            </a:avLst>
          </a:prstGeom>
          <a:solidFill>
            <a:srgbClr val="EEECE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Classifier</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cxnSp>
        <p:nvCxnSpPr>
          <p:cNvPr id="10" name="AutoShape 5"/>
          <p:cNvCxnSpPr>
            <a:cxnSpLocks noChangeShapeType="1"/>
          </p:cNvCxnSpPr>
          <p:nvPr/>
        </p:nvCxnSpPr>
        <p:spPr bwMode="auto">
          <a:xfrm>
            <a:off x="7333250" y="2600081"/>
            <a:ext cx="914400" cy="581660"/>
          </a:xfrm>
          <a:prstGeom prst="straightConnector1">
            <a:avLst/>
          </a:prstGeom>
          <a:noFill/>
          <a:ln w="9525">
            <a:solidFill>
              <a:schemeClr val="tx1">
                <a:lumMod val="75000"/>
                <a:lumOff val="25000"/>
              </a:schemeClr>
            </a:solidFill>
            <a:round/>
            <a:headEnd type="none" w="med" len="med"/>
            <a:tailEnd type="triangle" w="med" len="med"/>
          </a:ln>
          <a:extLst>
            <a:ext uri="{909E8E84-426E-40DD-AFC4-6F175D3DCCD1}">
              <a14:hiddenFill xmlns:a14="http://schemas.microsoft.com/office/drawing/2010/main">
                <a:noFill/>
              </a14:hiddenFill>
            </a:ext>
          </a:extLst>
        </p:spPr>
      </p:cxnSp>
      <p:cxnSp>
        <p:nvCxnSpPr>
          <p:cNvPr id="11" name="AutoShape 6"/>
          <p:cNvCxnSpPr>
            <a:cxnSpLocks noChangeShapeType="1"/>
          </p:cNvCxnSpPr>
          <p:nvPr/>
        </p:nvCxnSpPr>
        <p:spPr bwMode="auto">
          <a:xfrm flipV="1">
            <a:off x="7356745" y="3312551"/>
            <a:ext cx="866775" cy="486410"/>
          </a:xfrm>
          <a:prstGeom prst="straightConnector1">
            <a:avLst/>
          </a:prstGeom>
          <a:noFill/>
          <a:ln w="9525">
            <a:solidFill>
              <a:schemeClr val="tx1">
                <a:lumMod val="85000"/>
                <a:lumOff val="15000"/>
              </a:schemeClr>
            </a:solidFill>
            <a:round/>
            <a:headEnd type="none" w="med" len="med"/>
            <a:tailEnd type="triangle" w="med" len="med"/>
          </a:ln>
          <a:extLst>
            <a:ext uri="{909E8E84-426E-40DD-AFC4-6F175D3DCCD1}">
              <a14:hiddenFill xmlns:a14="http://schemas.microsoft.com/office/drawing/2010/main">
                <a:noFill/>
              </a14:hiddenFill>
            </a:ext>
          </a:extLst>
        </p:spPr>
      </p:cxnSp>
      <p:cxnSp>
        <p:nvCxnSpPr>
          <p:cNvPr id="12" name="AutoShape 12"/>
          <p:cNvCxnSpPr>
            <a:cxnSpLocks noChangeShapeType="1"/>
          </p:cNvCxnSpPr>
          <p:nvPr/>
        </p:nvCxnSpPr>
        <p:spPr bwMode="auto">
          <a:xfrm flipV="1">
            <a:off x="9681309" y="2914441"/>
            <a:ext cx="693420" cy="225425"/>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13" name="AutoShape 13"/>
          <p:cNvCxnSpPr>
            <a:cxnSpLocks noChangeShapeType="1"/>
          </p:cNvCxnSpPr>
          <p:nvPr/>
        </p:nvCxnSpPr>
        <p:spPr bwMode="auto">
          <a:xfrm>
            <a:off x="9662426" y="3278289"/>
            <a:ext cx="653415" cy="225425"/>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7" name="Rectangle 9"/>
          <p:cNvSpPr>
            <a:spLocks noChangeArrowheads="1"/>
          </p:cNvSpPr>
          <p:nvPr/>
        </p:nvSpPr>
        <p:spPr bwMode="auto">
          <a:xfrm>
            <a:off x="5965371" y="36215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3"/>
          <p:cNvSpPr>
            <a:spLocks noChangeArrowheads="1"/>
          </p:cNvSpPr>
          <p:nvPr/>
        </p:nvSpPr>
        <p:spPr bwMode="auto">
          <a:xfrm>
            <a:off x="6422571" y="8193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4"/>
          <p:cNvSpPr>
            <a:spLocks noChangeArrowheads="1"/>
          </p:cNvSpPr>
          <p:nvPr/>
        </p:nvSpPr>
        <p:spPr bwMode="auto">
          <a:xfrm>
            <a:off x="6422571" y="30767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6">
            <a:extLst>
              <a:ext uri="{FF2B5EF4-FFF2-40B4-BE49-F238E27FC236}">
                <a16:creationId xmlns:a16="http://schemas.microsoft.com/office/drawing/2014/main" id="{89A0A751-FA03-44FE-B2D3-CE7D1EE38EF6}"/>
              </a:ext>
            </a:extLst>
          </p:cNvPr>
          <p:cNvSpPr/>
          <p:nvPr/>
        </p:nvSpPr>
        <p:spPr>
          <a:xfrm>
            <a:off x="6845535" y="4907492"/>
            <a:ext cx="4285660" cy="369332"/>
          </a:xfrm>
          <a:prstGeom prst="rect">
            <a:avLst/>
          </a:prstGeom>
        </p:spPr>
        <p:txBody>
          <a:bodyPr wrap="none">
            <a:spAutoFit/>
          </a:bodyPr>
          <a:lstStyle/>
          <a:p>
            <a:r>
              <a:rPr lang="en-US" b="1" dirty="0">
                <a:solidFill>
                  <a:srgbClr val="131413"/>
                </a:solidFill>
              </a:rPr>
              <a:t>Figure </a:t>
            </a:r>
            <a:r>
              <a:rPr lang="en-US" b="1" dirty="0" smtClean="0">
                <a:solidFill>
                  <a:srgbClr val="131413"/>
                </a:solidFill>
              </a:rPr>
              <a:t>2. </a:t>
            </a:r>
            <a:r>
              <a:rPr lang="vi-VN" dirty="0" smtClean="0">
                <a:solidFill>
                  <a:srgbClr val="131413"/>
                </a:solidFill>
              </a:rPr>
              <a:t>Material classification</a:t>
            </a:r>
            <a:r>
              <a:rPr lang="en-US" dirty="0" smtClean="0">
                <a:solidFill>
                  <a:srgbClr val="131413"/>
                </a:solidFill>
              </a:rPr>
              <a:t> example</a:t>
            </a:r>
            <a:endParaRPr lang="en-US"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References</a:t>
            </a: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21207" y="1531072"/>
            <a:ext cx="10782896" cy="4911931"/>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b="1" dirty="0" smtClean="0">
                <a:solidFill>
                  <a:schemeClr val="tx1"/>
                </a:solidFill>
                <a:cs typeface="Segoe UI" panose="020B0502040204020203" pitchFamily="34" charset="0"/>
              </a:rPr>
              <a:t>[7</a:t>
            </a:r>
            <a:r>
              <a:rPr lang="en-US" sz="1800" b="1" dirty="0">
                <a:solidFill>
                  <a:schemeClr val="tx1"/>
                </a:solidFill>
                <a:cs typeface="Segoe UI" panose="020B0502040204020203" pitchFamily="34" charset="0"/>
              </a:rPr>
              <a:t>] </a:t>
            </a:r>
            <a:r>
              <a:rPr lang="en-US" sz="1800" dirty="0">
                <a:solidFill>
                  <a:schemeClr val="tx1"/>
                </a:solidFill>
                <a:cs typeface="Segoe UI" panose="020B0502040204020203" pitchFamily="34" charset="0"/>
              </a:rPr>
              <a:t>S. Bell, P. Upchurch, N. </a:t>
            </a:r>
            <a:r>
              <a:rPr lang="en-US" sz="1800" dirty="0" err="1">
                <a:solidFill>
                  <a:schemeClr val="tx1"/>
                </a:solidFill>
                <a:cs typeface="Segoe UI" panose="020B0502040204020203" pitchFamily="34" charset="0"/>
              </a:rPr>
              <a:t>Snavely</a:t>
            </a:r>
            <a:r>
              <a:rPr lang="en-US" sz="1800" dirty="0">
                <a:solidFill>
                  <a:schemeClr val="tx1"/>
                </a:solidFill>
                <a:cs typeface="Segoe UI" panose="020B0502040204020203" pitchFamily="34" charset="0"/>
              </a:rPr>
              <a:t> and K. </a:t>
            </a:r>
            <a:r>
              <a:rPr lang="en-US" sz="1800" dirty="0" err="1">
                <a:solidFill>
                  <a:schemeClr val="tx1"/>
                </a:solidFill>
                <a:cs typeface="Segoe UI" panose="020B0502040204020203" pitchFamily="34" charset="0"/>
              </a:rPr>
              <a:t>Bala</a:t>
            </a:r>
            <a:r>
              <a:rPr lang="en-US" sz="1800" i="1" dirty="0">
                <a:solidFill>
                  <a:schemeClr val="tx1"/>
                </a:solidFill>
                <a:cs typeface="Segoe UI" panose="020B0502040204020203" pitchFamily="34" charset="0"/>
              </a:rPr>
              <a:t>, "Material recognition in the wild with the materials in context database (supplemental material),"</a:t>
            </a:r>
            <a:r>
              <a:rPr lang="en-US" sz="1800" dirty="0">
                <a:solidFill>
                  <a:schemeClr val="tx1"/>
                </a:solidFill>
                <a:cs typeface="Segoe UI" panose="020B0502040204020203" pitchFamily="34" charset="0"/>
              </a:rPr>
              <a:t> in Computer Vision and Pattern Recognition (CVPR), 2015. </a:t>
            </a:r>
            <a:endParaRPr lang="en-US" sz="1800" dirty="0" smtClean="0">
              <a:solidFill>
                <a:schemeClr val="tx1"/>
              </a:solidFill>
              <a:cs typeface="Segoe UI" panose="020B0502040204020203" pitchFamily="34" charset="0"/>
            </a:endParaRPr>
          </a:p>
          <a:p>
            <a:pPr marL="0" lvl="0" indent="0">
              <a:spcAft>
                <a:spcPts val="600"/>
              </a:spcAft>
              <a:buNone/>
              <a:defRPr/>
            </a:pPr>
            <a:r>
              <a:rPr lang="en-US" sz="1800" b="1" dirty="0" smtClean="0">
                <a:solidFill>
                  <a:schemeClr val="tx1"/>
                </a:solidFill>
                <a:cs typeface="Segoe UI" panose="020B0502040204020203" pitchFamily="34" charset="0"/>
              </a:rPr>
              <a:t>[8</a:t>
            </a:r>
            <a:r>
              <a:rPr lang="en-US" sz="1800" b="1" dirty="0">
                <a:solidFill>
                  <a:schemeClr val="tx1"/>
                </a:solidFill>
                <a:cs typeface="Segoe UI" panose="020B0502040204020203" pitchFamily="34" charset="0"/>
              </a:rPr>
              <a:t>] </a:t>
            </a:r>
            <a:r>
              <a:rPr lang="en-US" sz="1800" dirty="0">
                <a:solidFill>
                  <a:schemeClr val="tx1"/>
                </a:solidFill>
                <a:cs typeface="Segoe UI" panose="020B0502040204020203" pitchFamily="34" charset="0"/>
              </a:rPr>
              <a:t>P. </a:t>
            </a:r>
            <a:r>
              <a:rPr lang="en-US" sz="1800" dirty="0" err="1">
                <a:solidFill>
                  <a:schemeClr val="tx1"/>
                </a:solidFill>
                <a:cs typeface="Segoe UI" panose="020B0502040204020203" pitchFamily="34" charset="0"/>
              </a:rPr>
              <a:t>Saponaro</a:t>
            </a:r>
            <a:r>
              <a:rPr lang="en-US" sz="1800" dirty="0">
                <a:solidFill>
                  <a:schemeClr val="tx1"/>
                </a:solidFill>
                <a:cs typeface="Segoe UI" panose="020B0502040204020203" pitchFamily="34" charset="0"/>
              </a:rPr>
              <a:t>, S. Sorensen, A. </a:t>
            </a:r>
            <a:r>
              <a:rPr lang="en-US" sz="1800" dirty="0" err="1">
                <a:solidFill>
                  <a:schemeClr val="tx1"/>
                </a:solidFill>
                <a:cs typeface="Segoe UI" panose="020B0502040204020203" pitchFamily="34" charset="0"/>
              </a:rPr>
              <a:t>Kolagunda</a:t>
            </a:r>
            <a:r>
              <a:rPr lang="en-US" sz="1800" dirty="0">
                <a:solidFill>
                  <a:schemeClr val="tx1"/>
                </a:solidFill>
                <a:cs typeface="Segoe UI" panose="020B0502040204020203" pitchFamily="34" charset="0"/>
              </a:rPr>
              <a:t> and C. </a:t>
            </a:r>
            <a:r>
              <a:rPr lang="en-US" sz="1800" dirty="0" err="1">
                <a:solidFill>
                  <a:schemeClr val="tx1"/>
                </a:solidFill>
                <a:cs typeface="Segoe UI" panose="020B0502040204020203" pitchFamily="34" charset="0"/>
              </a:rPr>
              <a:t>Kambhamettu</a:t>
            </a:r>
            <a:r>
              <a:rPr lang="en-US" sz="1800" dirty="0">
                <a:solidFill>
                  <a:schemeClr val="tx1"/>
                </a:solidFill>
                <a:cs typeface="Segoe UI" panose="020B0502040204020203" pitchFamily="34" charset="0"/>
              </a:rPr>
              <a:t>, </a:t>
            </a:r>
            <a:r>
              <a:rPr lang="en-US" sz="1800" i="1" dirty="0">
                <a:solidFill>
                  <a:schemeClr val="tx1"/>
                </a:solidFill>
                <a:cs typeface="Segoe UI" panose="020B0502040204020203" pitchFamily="34" charset="0"/>
              </a:rPr>
              <a:t>"Material classification with thermal imagery.,"</a:t>
            </a:r>
            <a:r>
              <a:rPr lang="en-US" sz="1800" dirty="0">
                <a:solidFill>
                  <a:schemeClr val="tx1"/>
                </a:solidFill>
                <a:cs typeface="Segoe UI" panose="020B0502040204020203" pitchFamily="34" charset="0"/>
              </a:rPr>
              <a:t> in CVPR, 2015</a:t>
            </a:r>
            <a:r>
              <a:rPr lang="en-US" sz="1800" dirty="0" smtClean="0">
                <a:solidFill>
                  <a:schemeClr val="tx1"/>
                </a:solidFill>
                <a:cs typeface="Segoe UI" panose="020B0502040204020203" pitchFamily="34" charset="0"/>
              </a:rPr>
              <a:t>.</a:t>
            </a:r>
          </a:p>
          <a:p>
            <a:pPr marL="0" lvl="0" indent="0">
              <a:spcAft>
                <a:spcPts val="600"/>
              </a:spcAft>
              <a:buNone/>
              <a:defRPr/>
            </a:pPr>
            <a:r>
              <a:rPr lang="en-US" sz="1800" b="1" dirty="0" smtClean="0">
                <a:solidFill>
                  <a:schemeClr val="tx1"/>
                </a:solidFill>
                <a:cs typeface="Segoe UI" panose="020B0502040204020203" pitchFamily="34" charset="0"/>
              </a:rPr>
              <a:t>[9</a:t>
            </a:r>
            <a:r>
              <a:rPr lang="en-US" sz="1800" b="1" dirty="0">
                <a:solidFill>
                  <a:schemeClr val="tx1"/>
                </a:solidFill>
                <a:cs typeface="Segoe UI" panose="020B0502040204020203" pitchFamily="34" charset="0"/>
              </a:rPr>
              <a:t>] </a:t>
            </a:r>
            <a:r>
              <a:rPr lang="en-US" sz="1800" dirty="0">
                <a:solidFill>
                  <a:schemeClr val="tx1"/>
                </a:solidFill>
                <a:cs typeface="Segoe UI" panose="020B0502040204020203" pitchFamily="34" charset="0"/>
              </a:rPr>
              <a:t>A. Davis, K. L. </a:t>
            </a:r>
            <a:r>
              <a:rPr lang="en-US" sz="1800" dirty="0" err="1">
                <a:solidFill>
                  <a:schemeClr val="tx1"/>
                </a:solidFill>
                <a:cs typeface="Segoe UI" panose="020B0502040204020203" pitchFamily="34" charset="0"/>
              </a:rPr>
              <a:t>Bouman</a:t>
            </a:r>
            <a:r>
              <a:rPr lang="en-US" sz="1800" dirty="0">
                <a:solidFill>
                  <a:schemeClr val="tx1"/>
                </a:solidFill>
                <a:cs typeface="Segoe UI" panose="020B0502040204020203" pitchFamily="34" charset="0"/>
              </a:rPr>
              <a:t>, J. G. Chen, M. Rubinstein, F. Durand and W. T. Freeman, </a:t>
            </a:r>
            <a:r>
              <a:rPr lang="en-US" sz="1800" i="1" dirty="0">
                <a:solidFill>
                  <a:schemeClr val="tx1"/>
                </a:solidFill>
                <a:cs typeface="Segoe UI" panose="020B0502040204020203" pitchFamily="34" charset="0"/>
              </a:rPr>
              <a:t>"Visual </a:t>
            </a:r>
            <a:r>
              <a:rPr lang="en-US" sz="1800" i="1" dirty="0" err="1">
                <a:solidFill>
                  <a:schemeClr val="tx1"/>
                </a:solidFill>
                <a:cs typeface="Segoe UI" panose="020B0502040204020203" pitchFamily="34" charset="0"/>
              </a:rPr>
              <a:t>vibrometry</a:t>
            </a:r>
            <a:r>
              <a:rPr lang="en-US" sz="1800" i="1" dirty="0">
                <a:solidFill>
                  <a:schemeClr val="tx1"/>
                </a:solidFill>
                <a:cs typeface="Segoe UI" panose="020B0502040204020203" pitchFamily="34" charset="0"/>
              </a:rPr>
              <a:t>: Estimating material properties from small motion in video,"</a:t>
            </a:r>
            <a:r>
              <a:rPr lang="en-US" sz="1800" dirty="0">
                <a:solidFill>
                  <a:schemeClr val="tx1"/>
                </a:solidFill>
                <a:cs typeface="Segoe UI" panose="020B0502040204020203" pitchFamily="34" charset="0"/>
              </a:rPr>
              <a:t> in Proceedings of the IEEE Conference on Computer Vision and Pattern Recognition, 2015. </a:t>
            </a:r>
            <a:endParaRPr lang="en-US" sz="1800" dirty="0" smtClean="0">
              <a:solidFill>
                <a:schemeClr val="tx1"/>
              </a:solidFill>
              <a:cs typeface="Segoe UI" panose="020B0502040204020203" pitchFamily="34" charset="0"/>
            </a:endParaRPr>
          </a:p>
          <a:p>
            <a:pPr marL="0" lvl="0" indent="0">
              <a:spcAft>
                <a:spcPts val="600"/>
              </a:spcAft>
              <a:buNone/>
              <a:defRPr/>
            </a:pPr>
            <a:r>
              <a:rPr lang="en-US" sz="1800" b="1" dirty="0" smtClean="0">
                <a:solidFill>
                  <a:schemeClr val="tx1"/>
                </a:solidFill>
                <a:cs typeface="Segoe UI" panose="020B0502040204020203" pitchFamily="34" charset="0"/>
              </a:rPr>
              <a:t>[10</a:t>
            </a:r>
            <a:r>
              <a:rPr lang="en-US" sz="1800" b="1" dirty="0">
                <a:solidFill>
                  <a:schemeClr val="tx1"/>
                </a:solidFill>
                <a:cs typeface="Segoe UI" panose="020B0502040204020203" pitchFamily="34" charset="0"/>
              </a:rPr>
              <a:t>] </a:t>
            </a:r>
            <a:r>
              <a:rPr lang="en-US" sz="1800" dirty="0">
                <a:solidFill>
                  <a:schemeClr val="tx1"/>
                </a:solidFill>
                <a:cs typeface="Segoe UI" panose="020B0502040204020203" pitchFamily="34" charset="0"/>
              </a:rPr>
              <a:t>P. </a:t>
            </a:r>
            <a:r>
              <a:rPr lang="en-US" sz="1800" dirty="0" err="1">
                <a:solidFill>
                  <a:schemeClr val="tx1"/>
                </a:solidFill>
                <a:cs typeface="Segoe UI" panose="020B0502040204020203" pitchFamily="34" charset="0"/>
              </a:rPr>
              <a:t>Saponaro</a:t>
            </a:r>
            <a:r>
              <a:rPr lang="en-US" sz="1800" dirty="0">
                <a:solidFill>
                  <a:schemeClr val="tx1"/>
                </a:solidFill>
                <a:cs typeface="Segoe UI" panose="020B0502040204020203" pitchFamily="34" charset="0"/>
              </a:rPr>
              <a:t>, S. Sorensen, A. </a:t>
            </a:r>
            <a:r>
              <a:rPr lang="en-US" sz="1800" dirty="0" err="1">
                <a:solidFill>
                  <a:schemeClr val="tx1"/>
                </a:solidFill>
                <a:cs typeface="Segoe UI" panose="020B0502040204020203" pitchFamily="34" charset="0"/>
              </a:rPr>
              <a:t>Kolagunda</a:t>
            </a:r>
            <a:r>
              <a:rPr lang="en-US" sz="1800" dirty="0">
                <a:solidFill>
                  <a:schemeClr val="tx1"/>
                </a:solidFill>
                <a:cs typeface="Segoe UI" panose="020B0502040204020203" pitchFamily="34" charset="0"/>
              </a:rPr>
              <a:t> and C. </a:t>
            </a:r>
            <a:r>
              <a:rPr lang="en-US" sz="1800" dirty="0" err="1">
                <a:solidFill>
                  <a:schemeClr val="tx1"/>
                </a:solidFill>
                <a:cs typeface="Segoe UI" panose="020B0502040204020203" pitchFamily="34" charset="0"/>
              </a:rPr>
              <a:t>Kambhamettu</a:t>
            </a:r>
            <a:r>
              <a:rPr lang="en-US" sz="1800" dirty="0">
                <a:solidFill>
                  <a:schemeClr val="tx1"/>
                </a:solidFill>
                <a:cs typeface="Segoe UI" panose="020B0502040204020203" pitchFamily="34" charset="0"/>
              </a:rPr>
              <a:t>, </a:t>
            </a:r>
            <a:r>
              <a:rPr lang="en-US" sz="1800" i="1" dirty="0">
                <a:solidFill>
                  <a:schemeClr val="tx1"/>
                </a:solidFill>
                <a:cs typeface="Segoe UI" panose="020B0502040204020203" pitchFamily="34" charset="0"/>
              </a:rPr>
              <a:t>"Material classification with thermal imagery.,"</a:t>
            </a:r>
            <a:r>
              <a:rPr lang="en-US" sz="1800" dirty="0">
                <a:solidFill>
                  <a:schemeClr val="tx1"/>
                </a:solidFill>
                <a:cs typeface="Segoe UI" panose="020B0502040204020203" pitchFamily="34" charset="0"/>
              </a:rPr>
              <a:t> in CVPR, </a:t>
            </a:r>
            <a:r>
              <a:rPr lang="en-US" sz="1800" dirty="0" smtClean="0">
                <a:solidFill>
                  <a:schemeClr val="tx1"/>
                </a:solidFill>
                <a:cs typeface="Segoe UI" panose="020B0502040204020203" pitchFamily="34" charset="0"/>
              </a:rPr>
              <a:t>2015</a:t>
            </a:r>
          </a:p>
          <a:p>
            <a:pPr marL="0" lvl="0" indent="0">
              <a:spcAft>
                <a:spcPts val="600"/>
              </a:spcAft>
              <a:buNone/>
              <a:defRPr/>
            </a:pPr>
            <a:r>
              <a:rPr lang="en-US" sz="1800" b="1" dirty="0" smtClean="0">
                <a:solidFill>
                  <a:schemeClr val="tx1"/>
                </a:solidFill>
                <a:cs typeface="Segoe UI" panose="020B0502040204020203" pitchFamily="34" charset="0"/>
              </a:rPr>
              <a:t>[11] </a:t>
            </a:r>
            <a:r>
              <a:rPr lang="en-US" sz="1800" dirty="0">
                <a:solidFill>
                  <a:schemeClr val="tx1"/>
                </a:solidFill>
                <a:cs typeface="Segoe UI" panose="020B0502040204020203" pitchFamily="34" charset="0"/>
              </a:rPr>
              <a:t>C. Liu, L. </a:t>
            </a:r>
            <a:r>
              <a:rPr lang="en-US" sz="1800" dirty="0" err="1">
                <a:solidFill>
                  <a:schemeClr val="tx1"/>
                </a:solidFill>
                <a:cs typeface="Segoe UI" panose="020B0502040204020203" pitchFamily="34" charset="0"/>
              </a:rPr>
              <a:t>Sharan</a:t>
            </a:r>
            <a:r>
              <a:rPr lang="en-US" sz="1800" dirty="0">
                <a:solidFill>
                  <a:schemeClr val="tx1"/>
                </a:solidFill>
                <a:cs typeface="Segoe UI" panose="020B0502040204020203" pitchFamily="34" charset="0"/>
              </a:rPr>
              <a:t>, E. H. Adelson and R. </a:t>
            </a:r>
            <a:r>
              <a:rPr lang="en-US" sz="1800" dirty="0" err="1">
                <a:solidFill>
                  <a:schemeClr val="tx1"/>
                </a:solidFill>
                <a:cs typeface="Segoe UI" panose="020B0502040204020203" pitchFamily="34" charset="0"/>
              </a:rPr>
              <a:t>Rosenholtz</a:t>
            </a:r>
            <a:r>
              <a:rPr lang="en-US" sz="1800" i="1" dirty="0">
                <a:solidFill>
                  <a:schemeClr val="tx1"/>
                </a:solidFill>
                <a:cs typeface="Segoe UI" panose="020B0502040204020203" pitchFamily="34" charset="0"/>
              </a:rPr>
              <a:t>, "Exploring features in a </a:t>
            </a:r>
            <a:r>
              <a:rPr lang="en-US" sz="1800" i="1" dirty="0" err="1">
                <a:solidFill>
                  <a:schemeClr val="tx1"/>
                </a:solidFill>
                <a:cs typeface="Segoe UI" panose="020B0502040204020203" pitchFamily="34" charset="0"/>
              </a:rPr>
              <a:t>bayesian</a:t>
            </a:r>
            <a:r>
              <a:rPr lang="en-US" sz="1800" i="1" dirty="0">
                <a:solidFill>
                  <a:schemeClr val="tx1"/>
                </a:solidFill>
                <a:cs typeface="Segoe UI" panose="020B0502040204020203" pitchFamily="34" charset="0"/>
              </a:rPr>
              <a:t> framework for material recognition,"</a:t>
            </a:r>
            <a:r>
              <a:rPr lang="en-US" sz="1800" dirty="0">
                <a:solidFill>
                  <a:schemeClr val="tx1"/>
                </a:solidFill>
                <a:cs typeface="Segoe UI" panose="020B0502040204020203" pitchFamily="34" charset="0"/>
              </a:rPr>
              <a:t> in Computer Vision and Pattern Recognition (CVPR), 2010 IEEE Conference on, 2010. </a:t>
            </a:r>
            <a:endParaRPr lang="en-US" sz="1800" dirty="0" smtClean="0">
              <a:solidFill>
                <a:schemeClr val="tx1"/>
              </a:solidFill>
              <a:cs typeface="Segoe UI" panose="020B0502040204020203" pitchFamily="34" charset="0"/>
            </a:endParaRPr>
          </a:p>
          <a:p>
            <a:pPr marL="0" lvl="0" indent="0">
              <a:spcAft>
                <a:spcPts val="600"/>
              </a:spcAft>
              <a:buNone/>
              <a:defRPr/>
            </a:pPr>
            <a:r>
              <a:rPr lang="en-US" sz="1800" b="1" dirty="0" smtClean="0">
                <a:solidFill>
                  <a:schemeClr val="tx1"/>
                </a:solidFill>
                <a:cs typeface="Segoe UI" panose="020B0502040204020203" pitchFamily="34" charset="0"/>
              </a:rPr>
              <a:t>[12</a:t>
            </a:r>
            <a:r>
              <a:rPr lang="en-US" sz="1800" b="1" dirty="0">
                <a:solidFill>
                  <a:schemeClr val="tx1"/>
                </a:solidFill>
                <a:cs typeface="Segoe UI" panose="020B0502040204020203" pitchFamily="34" charset="0"/>
              </a:rPr>
              <a:t>] </a:t>
            </a:r>
            <a:r>
              <a:rPr lang="en-US" sz="1800" dirty="0">
                <a:solidFill>
                  <a:schemeClr val="tx1"/>
                </a:solidFill>
                <a:cs typeface="Segoe UI" panose="020B0502040204020203" pitchFamily="34" charset="0"/>
              </a:rPr>
              <a:t>D. Hu, L. Bo and X. Ren, </a:t>
            </a:r>
            <a:r>
              <a:rPr lang="en-US" sz="1800" i="1" dirty="0">
                <a:solidFill>
                  <a:schemeClr val="tx1"/>
                </a:solidFill>
                <a:cs typeface="Segoe UI" panose="020B0502040204020203" pitchFamily="34" charset="0"/>
              </a:rPr>
              <a:t>"Toward Robust Material Recognition for Everyday Objects.,"</a:t>
            </a:r>
            <a:r>
              <a:rPr lang="en-US" sz="1800" dirty="0">
                <a:solidFill>
                  <a:schemeClr val="tx1"/>
                </a:solidFill>
                <a:cs typeface="Segoe UI" panose="020B0502040204020203" pitchFamily="34" charset="0"/>
              </a:rPr>
              <a:t> in BMVC, 2011. </a:t>
            </a:r>
            <a:endParaRPr lang="en-US" sz="1800" dirty="0">
              <a:solidFill>
                <a:schemeClr val="tx1"/>
              </a:solidFill>
              <a:cs typeface="Segoe UI" panose="020B0502040204020203" pitchFamily="34" charset="0"/>
            </a:endParaRPr>
          </a:p>
        </p:txBody>
      </p:sp>
    </p:spTree>
    <p:extLst>
      <p:ext uri="{BB962C8B-B14F-4D97-AF65-F5344CB8AC3E}">
        <p14:creationId xmlns:p14="http://schemas.microsoft.com/office/powerpoint/2010/main" val="3699817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this task?</a:t>
            </a:r>
          </a:p>
        </p:txBody>
      </p:sp>
      <p:sp>
        <p:nvSpPr>
          <p:cNvPr id="4"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For more detail please email me at </a:t>
            </a:r>
            <a:r>
              <a:rPr lang="en-US" sz="2000" b="1" dirty="0">
                <a:solidFill>
                  <a:srgbClr val="D24726"/>
                </a:solidFill>
                <a:latin typeface="Segoe UI Light" panose="020B0502040204020203" pitchFamily="34" charset="0"/>
                <a:cs typeface="Segoe UI Light" panose="020B0502040204020203" pitchFamily="34" charset="0"/>
              </a:rPr>
              <a:t>14520040@gm.uit.edu.vn.</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b="1" u="sng" dirty="0">
                <a:solidFill>
                  <a:schemeClr val="accent1">
                    <a:lumMod val="75000"/>
                  </a:schemeClr>
                </a:solidFill>
                <a:latin typeface="Segoe UI Light" panose="020B0502040204020203" pitchFamily="34" charset="0"/>
                <a:cs typeface="Segoe UI Light" panose="020B0502040204020203" pitchFamily="34" charset="0"/>
                <a:hlinkClick r:id="rId3"/>
              </a:rPr>
              <a:t>Look for more information about the data set</a:t>
            </a:r>
            <a:endParaRPr lang="en-US" sz="2000" b="1" dirty="0">
              <a:solidFill>
                <a:schemeClr val="accent1">
                  <a:lumMod val="75000"/>
                </a:schemeClr>
              </a:solidFill>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b="1" u="sng" dirty="0">
                <a:solidFill>
                  <a:schemeClr val="accent1">
                    <a:lumMod val="75000"/>
                  </a:schemeClr>
                </a:solidFill>
                <a:latin typeface="Segoe UI Light" panose="020B0502040204020203" pitchFamily="34" charset="0"/>
                <a:cs typeface="Segoe UI Light" panose="020B0502040204020203" pitchFamily="34" charset="0"/>
                <a:hlinkClick r:id="rId4"/>
              </a:rPr>
              <a:t>Interested in my work, you can find it here</a:t>
            </a:r>
            <a:endParaRPr lang="en-US" sz="2000" b="1" u="sng" dirty="0">
              <a:solidFill>
                <a:schemeClr val="accent1">
                  <a:lumMod val="75000"/>
                </a:schemeClr>
              </a:solidFill>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b="1" u="sng" dirty="0">
                <a:solidFill>
                  <a:schemeClr val="accent1">
                    <a:lumMod val="75000"/>
                  </a:schemeClr>
                </a:solidFill>
                <a:latin typeface="Segoe UI Light" panose="020B0502040204020203" pitchFamily="34" charset="0"/>
                <a:cs typeface="Segoe UI Light" panose="020B0502040204020203" pitchFamily="34" charset="0"/>
                <a:hlinkClick r:id="rId5" tooltip="Give feedback about this tour"/>
              </a:rPr>
              <a:t>Give feedback about this </a:t>
            </a:r>
            <a:r>
              <a:rPr lang="en-US" sz="2000" b="1" u="sng" dirty="0">
                <a:solidFill>
                  <a:schemeClr val="accent1">
                    <a:lumMod val="75000"/>
                  </a:schemeClr>
                </a:solidFill>
                <a:latin typeface="Segoe UI Light" panose="020B0502040204020203" pitchFamily="34" charset="0"/>
                <a:cs typeface="Segoe UI Light" panose="020B0502040204020203" pitchFamily="34" charset="0"/>
              </a:rPr>
              <a:t>work</a:t>
            </a: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5" name="Picture 4"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9623" y="3744357"/>
            <a:ext cx="661940" cy="661940"/>
          </a:xfrm>
          <a:prstGeom prst="rect">
            <a:avLst/>
          </a:prstGeom>
        </p:spPr>
      </p:pic>
      <p:pic>
        <p:nvPicPr>
          <p:cNvPr id="6" name="Picture 5" descr="Arrow pointing right with a hyperlink to the PowerPoint team blog. Select the image to visit the PowerPoint team blog ">
            <a:hlinkClick r:id="rId4"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9623" y="4406297"/>
            <a:ext cx="661940" cy="661940"/>
          </a:xfrm>
          <a:prstGeom prst="rect">
            <a:avLst/>
          </a:prstGeom>
        </p:spPr>
      </p:pic>
      <p:pic>
        <p:nvPicPr>
          <p:cNvPr id="7" name="Picture 6" descr="Arrow pointing right with a hyperlink to the PowerPoint team blog. Select the image to visit the PowerPoint team blog ">
            <a:hlinkClick r:id="rId7"/>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9623" y="5068237"/>
            <a:ext cx="661940" cy="661940"/>
          </a:xfrm>
          <a:prstGeom prst="rect">
            <a:avLst/>
          </a:prstGeom>
        </p:spPr>
      </p:pic>
    </p:spTree>
    <p:extLst>
      <p:ext uri="{BB962C8B-B14F-4D97-AF65-F5344CB8AC3E}">
        <p14:creationId xmlns:p14="http://schemas.microsoft.com/office/powerpoint/2010/main" val="720890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b="1" dirty="0">
                <a:solidFill>
                  <a:schemeClr val="bg1"/>
                </a:solidFill>
              </a:rPr>
              <a:t>Thank </a:t>
            </a:r>
            <a:r>
              <a:rPr lang="en-US" sz="4800" b="1" dirty="0" smtClean="0">
                <a:solidFill>
                  <a:schemeClr val="bg1"/>
                </a:solidFill>
              </a:rPr>
              <a:t>you</a:t>
            </a:r>
            <a:endParaRPr lang="en-US" sz="4800" b="1"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endParaRPr lang="en-US" sz="2400" dirty="0">
              <a:solidFill>
                <a:schemeClr val="bg1"/>
              </a:solidFill>
              <a:latin typeface="+mj-lt"/>
            </a:endParaRPr>
          </a:p>
        </p:txBody>
      </p:sp>
      <p:sp>
        <p:nvSpPr>
          <p:cNvPr id="5" name="Subtitle 2">
            <a:extLst>
              <a:ext uri="{FF2B5EF4-FFF2-40B4-BE49-F238E27FC236}">
                <a16:creationId xmlns:a16="http://schemas.microsoft.com/office/drawing/2014/main" id="{6C337489-6FFA-4E70-A2B0-977A089E482B}"/>
              </a:ext>
            </a:extLst>
          </p:cNvPr>
          <p:cNvSpPr txBox="1">
            <a:spLocks/>
          </p:cNvSpPr>
          <p:nvPr/>
        </p:nvSpPr>
        <p:spPr>
          <a:xfrm>
            <a:off x="1736035" y="5097300"/>
            <a:ext cx="6344461" cy="598444"/>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400" b="1" dirty="0">
                <a:solidFill>
                  <a:schemeClr val="bg1"/>
                </a:solidFill>
                <a:latin typeface="+mj-lt"/>
              </a:rPr>
              <a:t>Computer </a:t>
            </a:r>
            <a:r>
              <a:rPr lang="en-US" sz="2400" b="1" dirty="0" smtClean="0">
                <a:solidFill>
                  <a:schemeClr val="bg1"/>
                </a:solidFill>
                <a:latin typeface="+mj-lt"/>
              </a:rPr>
              <a:t>Vision</a:t>
            </a:r>
            <a:endParaRPr lang="en-US" sz="2400" b="1" dirty="0">
              <a:solidFill>
                <a:schemeClr val="bg1"/>
              </a:solidFill>
              <a:latin typeface="+mj-lt"/>
            </a:endParaRPr>
          </a:p>
        </p:txBody>
      </p:sp>
      <p:pic>
        <p:nvPicPr>
          <p:cNvPr id="7" name="Picture 6">
            <a:extLst>
              <a:ext uri="{FF2B5EF4-FFF2-40B4-BE49-F238E27FC236}">
                <a16:creationId xmlns:a16="http://schemas.microsoft.com/office/drawing/2014/main" id="{B811B009-3645-4B25-8C77-E39A6C1E5F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620" y="4956315"/>
            <a:ext cx="880415" cy="880415"/>
          </a:xfrm>
          <a:prstGeom prst="rect">
            <a:avLst/>
          </a:prstGeom>
        </p:spPr>
      </p:pic>
    </p:spTree>
    <p:extLst>
      <p:ext uri="{BB962C8B-B14F-4D97-AF65-F5344CB8AC3E}">
        <p14:creationId xmlns:p14="http://schemas.microsoft.com/office/powerpoint/2010/main" val="1217532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41610" y="1524708"/>
            <a:ext cx="5133476" cy="423362"/>
          </a:xfrm>
          <a:prstGeom prst="rect">
            <a:avLst/>
          </a:prstGeom>
        </p:spPr>
        <p:txBody>
          <a:bodyPr vert="horz" lIns="91440" tIns="45720" rIns="91440" bIns="45720" rtlCol="0" anchor="ctr">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2000" b="1" dirty="0">
                <a:solidFill>
                  <a:srgbClr val="D24726"/>
                </a:solidFill>
                <a:latin typeface="Segoe UI" panose="020B0502040204020203" pitchFamily="34" charset="0"/>
                <a:cs typeface="Segoe UI" panose="020B0502040204020203" pitchFamily="34" charset="0"/>
              </a:rPr>
              <a:t>Why do we need material classification?</a:t>
            </a:r>
            <a:endParaRPr lang="en-US" sz="2000"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41610" y="2235200"/>
            <a:ext cx="4930276" cy="4209143"/>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lgn="just">
              <a:spcAft>
                <a:spcPts val="600"/>
              </a:spcAft>
              <a:buFont typeface="Wingdings" panose="05000000000000000000" pitchFamily="2" charset="2"/>
              <a:buChar char="ü"/>
              <a:defRPr/>
            </a:pPr>
            <a:r>
              <a:rPr lang="en-US" sz="1800" dirty="0">
                <a:cs typeface="Segoe UI" panose="020B0502040204020203" pitchFamily="34" charset="0"/>
              </a:rPr>
              <a:t>V</a:t>
            </a:r>
            <a:r>
              <a:rPr lang="en-US" sz="1800" dirty="0" smtClean="0">
                <a:cs typeface="Segoe UI" panose="020B0502040204020203" pitchFamily="34" charset="0"/>
              </a:rPr>
              <a:t>aluable</a:t>
            </a:r>
            <a:r>
              <a:rPr lang="en-US" sz="1800" b="1" dirty="0" smtClean="0">
                <a:cs typeface="Segoe UI" panose="020B0502040204020203" pitchFamily="34" charset="0"/>
              </a:rPr>
              <a:t> </a:t>
            </a:r>
            <a:r>
              <a:rPr lang="en-US" sz="1800" dirty="0" smtClean="0">
                <a:cs typeface="Segoe UI" panose="020B0502040204020203" pitchFamily="34" charset="0"/>
              </a:rPr>
              <a:t>information</a:t>
            </a:r>
          </a:p>
          <a:p>
            <a:pPr lvl="0" algn="just">
              <a:spcAft>
                <a:spcPts val="600"/>
              </a:spcAft>
              <a:buFont typeface="Wingdings" panose="05000000000000000000" pitchFamily="2" charset="2"/>
              <a:buChar char="ü"/>
              <a:defRPr/>
            </a:pPr>
            <a:r>
              <a:rPr lang="en-US" sz="1800" dirty="0">
                <a:cs typeface="Segoe UI" panose="020B0502040204020203" pitchFamily="34" charset="0"/>
              </a:rPr>
              <a:t>O</a:t>
            </a:r>
            <a:r>
              <a:rPr lang="en-US" sz="1800" dirty="0" smtClean="0">
                <a:cs typeface="Segoe UI" panose="020B0502040204020203" pitchFamily="34" charset="0"/>
              </a:rPr>
              <a:t>ne </a:t>
            </a:r>
            <a:r>
              <a:rPr lang="en-US" sz="1800" dirty="0">
                <a:cs typeface="Segoe UI" panose="020B0502040204020203" pitchFamily="34" charset="0"/>
              </a:rPr>
              <a:t>of significant keys for </a:t>
            </a:r>
            <a:r>
              <a:rPr lang="en-US" sz="1800" dirty="0">
                <a:solidFill>
                  <a:srgbClr val="D24726"/>
                </a:solidFill>
                <a:cs typeface="Segoe UI" panose="020B0502040204020203" pitchFamily="34" charset="0"/>
              </a:rPr>
              <a:t>improving scene understanding </a:t>
            </a:r>
            <a:r>
              <a:rPr lang="en-US" sz="1800" dirty="0">
                <a:cs typeface="Segoe UI" panose="020B0502040204020203" pitchFamily="34" charset="0"/>
              </a:rPr>
              <a:t>in Computer </a:t>
            </a:r>
            <a:r>
              <a:rPr lang="en-US" sz="1800" dirty="0" smtClean="0">
                <a:cs typeface="Segoe UI" panose="020B0502040204020203" pitchFamily="34" charset="0"/>
              </a:rPr>
              <a:t>Vision</a:t>
            </a:r>
            <a:r>
              <a:rPr lang="en-US" sz="1800" dirty="0" smtClean="0">
                <a:cs typeface="Segoe UI" panose="020B0502040204020203" pitchFamily="34" charset="0"/>
              </a:rPr>
              <a:t>.</a:t>
            </a:r>
            <a:endParaRPr lang="en-US" sz="1800" dirty="0">
              <a:cs typeface="Segoe UI" panose="020B0502040204020203" pitchFamily="34" charset="0"/>
            </a:endParaRPr>
          </a:p>
          <a:p>
            <a:pPr lvl="0" algn="just">
              <a:spcAft>
                <a:spcPts val="600"/>
              </a:spcAft>
              <a:buFont typeface="Wingdings" panose="05000000000000000000" pitchFamily="2" charset="2"/>
              <a:buChar char="ü"/>
              <a:defRPr/>
            </a:pPr>
            <a:r>
              <a:rPr lang="en-US" sz="1800" dirty="0">
                <a:cs typeface="Segoe UI" panose="020B0502040204020203" pitchFamily="34" charset="0"/>
              </a:rPr>
              <a:t>Being used in </a:t>
            </a:r>
            <a:r>
              <a:rPr lang="en-US" sz="1800" dirty="0">
                <a:solidFill>
                  <a:srgbClr val="D24726"/>
                </a:solidFill>
                <a:cs typeface="Segoe UI" panose="020B0502040204020203" pitchFamily="34" charset="0"/>
              </a:rPr>
              <a:t>variety of applications</a:t>
            </a:r>
            <a:r>
              <a:rPr lang="en-US" sz="1800" dirty="0">
                <a:cs typeface="Segoe UI" panose="020B0502040204020203" pitchFamily="34" charset="0"/>
              </a:rPr>
              <a:t> in real world </a:t>
            </a:r>
            <a:r>
              <a:rPr lang="en-US" sz="1800" dirty="0" smtClean="0">
                <a:cs typeface="Segoe UI" panose="020B0502040204020203" pitchFamily="34" charset="0"/>
              </a:rPr>
              <a:t>(Advanced </a:t>
            </a:r>
            <a:r>
              <a:rPr lang="en-US" sz="1800" dirty="0">
                <a:cs typeface="Segoe UI" panose="020B0502040204020203" pitchFamily="34" charset="0"/>
              </a:rPr>
              <a:t>Driver-Assistance </a:t>
            </a:r>
            <a:r>
              <a:rPr lang="en-US" sz="1800" dirty="0" smtClean="0">
                <a:cs typeface="Segoe UI" panose="020B0502040204020203" pitchFamily="34" charset="0"/>
              </a:rPr>
              <a:t>Systems, </a:t>
            </a:r>
            <a:r>
              <a:rPr lang="en-US" sz="1800" dirty="0">
                <a:cs typeface="Segoe UI" panose="020B0502040204020203" pitchFamily="34" charset="0"/>
              </a:rPr>
              <a:t>Robotic </a:t>
            </a:r>
            <a:r>
              <a:rPr lang="en-US" sz="1800" dirty="0" smtClean="0">
                <a:cs typeface="Segoe UI" panose="020B0502040204020203" pitchFamily="34" charset="0"/>
              </a:rPr>
              <a:t>Manipulation, </a:t>
            </a:r>
            <a:r>
              <a:rPr lang="en-US" sz="1800" dirty="0">
                <a:cs typeface="Segoe UI" panose="020B0502040204020203" pitchFamily="34" charset="0"/>
              </a:rPr>
              <a:t>Robotic </a:t>
            </a:r>
            <a:r>
              <a:rPr lang="en-US" sz="1800" dirty="0" smtClean="0">
                <a:cs typeface="Segoe UI" panose="020B0502040204020203" pitchFamily="34" charset="0"/>
              </a:rPr>
              <a:t>Navigation, </a:t>
            </a:r>
            <a:r>
              <a:rPr lang="en-US" sz="1800" dirty="0">
                <a:cs typeface="Segoe UI" panose="020B0502040204020203" pitchFamily="34" charset="0"/>
              </a:rPr>
              <a:t>etc</a:t>
            </a:r>
            <a:r>
              <a:rPr lang="en-US" sz="1800" dirty="0" smtClean="0">
                <a:cs typeface="Segoe UI" panose="020B0502040204020203" pitchFamily="34" charset="0"/>
              </a:rPr>
              <a:t>. </a:t>
            </a:r>
            <a:r>
              <a:rPr lang="en-US" sz="1800" b="1" dirty="0" smtClean="0">
                <a:cs typeface="Segoe UI" panose="020B0502040204020203" pitchFamily="34" charset="0"/>
              </a:rPr>
              <a:t>[1] [2</a:t>
            </a:r>
            <a:r>
              <a:rPr lang="en-US" sz="1800" b="1" dirty="0" smtClean="0">
                <a:cs typeface="Segoe UI" panose="020B0502040204020203" pitchFamily="34" charset="0"/>
              </a:rPr>
              <a:t>])</a:t>
            </a:r>
            <a:endParaRPr lang="en-US" sz="1800" b="1" dirty="0">
              <a:cs typeface="Segoe UI" panose="020B0502040204020203" pitchFamily="34" charset="0"/>
            </a:endParaRPr>
          </a:p>
        </p:txBody>
      </p:sp>
      <p:sp>
        <p:nvSpPr>
          <p:cNvPr id="16" name="Rectangle 15">
            <a:extLst>
              <a:ext uri="{FF2B5EF4-FFF2-40B4-BE49-F238E27FC236}">
                <a16:creationId xmlns:a16="http://schemas.microsoft.com/office/drawing/2014/main" id="{4B2BD142-F53C-4422-86F2-4479E83EBB02}"/>
              </a:ext>
            </a:extLst>
          </p:cNvPr>
          <p:cNvSpPr/>
          <p:nvPr/>
        </p:nvSpPr>
        <p:spPr>
          <a:xfrm>
            <a:off x="5965286" y="4369964"/>
            <a:ext cx="5004689" cy="1200329"/>
          </a:xfrm>
          <a:prstGeom prst="rect">
            <a:avLst/>
          </a:prstGeom>
        </p:spPr>
        <p:txBody>
          <a:bodyPr wrap="square">
            <a:spAutoFit/>
          </a:bodyPr>
          <a:lstStyle/>
          <a:p>
            <a:pPr algn="just"/>
            <a:r>
              <a:rPr lang="en-US" b="1" dirty="0"/>
              <a:t>Figure </a:t>
            </a:r>
            <a:r>
              <a:rPr lang="en-US" b="1" dirty="0" smtClean="0"/>
              <a:t>3. </a:t>
            </a:r>
            <a:r>
              <a:rPr lang="en-US" dirty="0">
                <a:solidFill>
                  <a:srgbClr val="131413"/>
                </a:solidFill>
              </a:rPr>
              <a:t>Bottles with similar </a:t>
            </a:r>
            <a:r>
              <a:rPr lang="en-US" dirty="0" smtClean="0">
                <a:solidFill>
                  <a:srgbClr val="131413"/>
                </a:solidFill>
              </a:rPr>
              <a:t>shape are </a:t>
            </a:r>
            <a:r>
              <a:rPr lang="en-US" dirty="0">
                <a:solidFill>
                  <a:srgbClr val="131413"/>
                </a:solidFill>
              </a:rPr>
              <a:t>made of different materials which decides its physical properties and could be extremely useful information in various </a:t>
            </a:r>
            <a:r>
              <a:rPr lang="en-US" dirty="0" smtClean="0">
                <a:solidFill>
                  <a:srgbClr val="131413"/>
                </a:solidFill>
              </a:rPr>
              <a:t>situations.</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633210" y="1678333"/>
            <a:ext cx="3395980" cy="244919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p:spPr>
      </p:pic>
    </p:spTree>
    <p:extLst>
      <p:ext uri="{BB962C8B-B14F-4D97-AF65-F5344CB8AC3E}">
        <p14:creationId xmlns:p14="http://schemas.microsoft.com/office/powerpoint/2010/main" val="1257195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000" b="1" dirty="0">
                <a:solidFill>
                  <a:srgbClr val="D24726"/>
                </a:solidFill>
                <a:latin typeface="Segoe UI" panose="020B0502040204020203" pitchFamily="34" charset="0"/>
                <a:cs typeface="Segoe UI" panose="020B0502040204020203" pitchFamily="34" charset="0"/>
              </a:rPr>
              <a:t>Challenges</a:t>
            </a:r>
            <a:endParaRPr lang="en-US" sz="2000"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41610" y="2087664"/>
            <a:ext cx="4321704" cy="3274045"/>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dirty="0">
                <a:cs typeface="Segoe UI" panose="020B0502040204020203" pitchFamily="34" charset="0"/>
              </a:rPr>
              <a:t>Surface texture, geometry variants.</a:t>
            </a:r>
          </a:p>
          <a:p>
            <a:pPr marL="0" lvl="0" indent="0">
              <a:spcAft>
                <a:spcPts val="600"/>
              </a:spcAft>
              <a:buNone/>
              <a:defRPr/>
            </a:pPr>
            <a:r>
              <a:rPr lang="en-US" sz="1800" dirty="0">
                <a:cs typeface="Segoe UI" panose="020B0502040204020203" pitchFamily="34" charset="0"/>
              </a:rPr>
              <a:t>Similar texture patterns, shape with different materials.</a:t>
            </a:r>
          </a:p>
          <a:p>
            <a:pPr marL="0" lvl="0" indent="0">
              <a:spcAft>
                <a:spcPts val="600"/>
              </a:spcAft>
              <a:buNone/>
              <a:defRPr/>
            </a:pPr>
            <a:r>
              <a:rPr lang="en-US" sz="1800" dirty="0">
                <a:cs typeface="Segoe UI" panose="020B0502040204020203" pitchFamily="34" charset="0"/>
              </a:rPr>
              <a:t>Lighting conditions.</a:t>
            </a:r>
          </a:p>
          <a:p>
            <a:pPr marL="0" lvl="0" indent="0">
              <a:spcAft>
                <a:spcPts val="600"/>
              </a:spcAft>
              <a:buNone/>
              <a:defRPr/>
            </a:pPr>
            <a:r>
              <a:rPr lang="en-US" sz="1800" dirty="0">
                <a:cs typeface="Segoe UI" panose="020B0502040204020203" pitchFamily="34" charset="0"/>
              </a:rPr>
              <a:t>Clutter.</a:t>
            </a:r>
          </a:p>
          <a:p>
            <a:pPr marL="0" lvl="0" indent="0">
              <a:spcAft>
                <a:spcPts val="600"/>
              </a:spcAft>
              <a:buNone/>
              <a:defRPr/>
            </a:pPr>
            <a:r>
              <a:rPr lang="en-US" sz="1800" dirty="0">
                <a:cs typeface="Segoe UI" panose="020B0502040204020203" pitchFamily="34" charset="0"/>
              </a:rPr>
              <a:t>Combining them.</a:t>
            </a:r>
          </a:p>
          <a:p>
            <a:pPr marL="0" lvl="0" indent="0">
              <a:spcAft>
                <a:spcPts val="600"/>
              </a:spcAft>
              <a:buNone/>
              <a:defRPr/>
            </a:pPr>
            <a:endParaRPr lang="en-US" sz="1800"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B5FB8ADB-C2AE-4965-AFCE-863372C5206C}"/>
              </a:ext>
            </a:extLst>
          </p:cNvPr>
          <p:cNvSpPr/>
          <p:nvPr/>
        </p:nvSpPr>
        <p:spPr>
          <a:xfrm>
            <a:off x="6096220" y="3540020"/>
            <a:ext cx="4399281" cy="369332"/>
          </a:xfrm>
          <a:prstGeom prst="rect">
            <a:avLst/>
          </a:prstGeom>
        </p:spPr>
        <p:txBody>
          <a:bodyPr wrap="none">
            <a:spAutoFit/>
          </a:bodyPr>
          <a:lstStyle/>
          <a:p>
            <a:r>
              <a:rPr lang="en-US" b="1" dirty="0">
                <a:solidFill>
                  <a:srgbClr val="131413"/>
                </a:solidFill>
              </a:rPr>
              <a:t>Figure 4</a:t>
            </a:r>
            <a:r>
              <a:rPr lang="en-US" b="1" dirty="0" smtClean="0">
                <a:solidFill>
                  <a:srgbClr val="131413"/>
                </a:solidFill>
              </a:rPr>
              <a:t>. </a:t>
            </a:r>
            <a:r>
              <a:rPr lang="en-US" dirty="0">
                <a:solidFill>
                  <a:srgbClr val="131413"/>
                </a:solidFill>
              </a:rPr>
              <a:t>Surfaces with similar </a:t>
            </a:r>
            <a:r>
              <a:rPr lang="en-US" dirty="0" smtClean="0">
                <a:solidFill>
                  <a:srgbClr val="131413"/>
                </a:solidFill>
              </a:rPr>
              <a:t>texture </a:t>
            </a:r>
            <a:r>
              <a:rPr lang="en-US" b="1" dirty="0" smtClean="0">
                <a:solidFill>
                  <a:srgbClr val="131413"/>
                </a:solidFill>
              </a:rPr>
              <a:t>[3]</a:t>
            </a:r>
            <a:endParaRPr lang="en-US" b="1" dirty="0"/>
          </a:p>
        </p:txBody>
      </p:sp>
      <p:pic>
        <p:nvPicPr>
          <p:cNvPr id="7" name="Picture 6">
            <a:extLst>
              <a:ext uri="{FF2B5EF4-FFF2-40B4-BE49-F238E27FC236}">
                <a16:creationId xmlns:a16="http://schemas.microsoft.com/office/drawing/2014/main" id="{78115E41-E1F2-46AB-861A-8856107B1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200" y="4015251"/>
            <a:ext cx="4639322" cy="1648055"/>
          </a:xfrm>
          <a:prstGeom prst="rect">
            <a:avLst/>
          </a:prstGeom>
        </p:spPr>
      </p:pic>
      <p:sp>
        <p:nvSpPr>
          <p:cNvPr id="10" name="Rectangle 9">
            <a:extLst>
              <a:ext uri="{FF2B5EF4-FFF2-40B4-BE49-F238E27FC236}">
                <a16:creationId xmlns:a16="http://schemas.microsoft.com/office/drawing/2014/main" id="{682E680A-4623-4EB7-BE35-91200536E075}"/>
              </a:ext>
            </a:extLst>
          </p:cNvPr>
          <p:cNvSpPr/>
          <p:nvPr/>
        </p:nvSpPr>
        <p:spPr>
          <a:xfrm>
            <a:off x="6035209" y="5840769"/>
            <a:ext cx="4521302" cy="369332"/>
          </a:xfrm>
          <a:prstGeom prst="rect">
            <a:avLst/>
          </a:prstGeom>
        </p:spPr>
        <p:txBody>
          <a:bodyPr wrap="none">
            <a:spAutoFit/>
          </a:bodyPr>
          <a:lstStyle/>
          <a:p>
            <a:r>
              <a:rPr lang="en-US" b="1" dirty="0">
                <a:solidFill>
                  <a:srgbClr val="131413"/>
                </a:solidFill>
              </a:rPr>
              <a:t>Figure </a:t>
            </a:r>
            <a:r>
              <a:rPr lang="en-US" b="1" dirty="0" smtClean="0">
                <a:solidFill>
                  <a:srgbClr val="131413"/>
                </a:solidFill>
              </a:rPr>
              <a:t>5. </a:t>
            </a:r>
            <a:r>
              <a:rPr lang="en-US" dirty="0">
                <a:solidFill>
                  <a:srgbClr val="131413"/>
                </a:solidFill>
              </a:rPr>
              <a:t>Samples from </a:t>
            </a:r>
            <a:r>
              <a:rPr lang="en-US" dirty="0" smtClean="0">
                <a:solidFill>
                  <a:srgbClr val="131413"/>
                </a:solidFill>
              </a:rPr>
              <a:t>Open-Surfaces </a:t>
            </a:r>
            <a:r>
              <a:rPr lang="en-US" b="1" dirty="0" smtClean="0">
                <a:solidFill>
                  <a:srgbClr val="131413"/>
                </a:solidFill>
              </a:rPr>
              <a:t>[4]</a:t>
            </a:r>
            <a:endParaRPr lang="en-US" b="1" dirty="0">
              <a:solidFill>
                <a:srgbClr val="131413"/>
              </a:solidFill>
            </a:endParaRP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5676580" y="1687032"/>
            <a:ext cx="5238562" cy="1781424"/>
          </a:xfrm>
          <a:prstGeom prst="rect">
            <a:avLst/>
          </a:prstGeom>
          <a:noFill/>
          <a:ln>
            <a:noFill/>
          </a:ln>
        </p:spPr>
      </p:pic>
    </p:spTree>
    <p:extLst>
      <p:ext uri="{BB962C8B-B14F-4D97-AF65-F5344CB8AC3E}">
        <p14:creationId xmlns:p14="http://schemas.microsoft.com/office/powerpoint/2010/main" val="1251985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Related Works - CVPR Milestone</a:t>
            </a:r>
          </a:p>
        </p:txBody>
      </p:sp>
      <p:pic>
        <p:nvPicPr>
          <p:cNvPr id="8" name="Picture 7">
            <a:extLst>
              <a:ext uri="{FF2B5EF4-FFF2-40B4-BE49-F238E27FC236}">
                <a16:creationId xmlns:a16="http://schemas.microsoft.com/office/drawing/2014/main" id="{68BE539B-1E36-413B-A206-4D91122A4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477" y="556592"/>
            <a:ext cx="9144001" cy="685800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Related Works </a:t>
            </a:r>
            <a:r>
              <a:rPr lang="en-US" b="1" dirty="0" smtClean="0">
                <a:latin typeface="Segoe UI Light" panose="020B0502040204020203" pitchFamily="34" charset="0"/>
                <a:cs typeface="Segoe UI Light" panose="020B0502040204020203" pitchFamily="34" charset="0"/>
              </a:rPr>
              <a:t>– Some Datasets</a:t>
            </a:r>
            <a:endParaRPr lang="en-US" b="1" dirty="0">
              <a:latin typeface="Segoe UI Light" panose="020B0502040204020203" pitchFamily="34" charset="0"/>
              <a:cs typeface="Segoe UI Light" panose="020B0502040204020203" pitchFamily="34" charset="0"/>
            </a:endParaRPr>
          </a:p>
        </p:txBody>
      </p:sp>
      <p:graphicFrame>
        <p:nvGraphicFramePr>
          <p:cNvPr id="4" name="Table 3">
            <a:extLst>
              <a:ext uri="{FF2B5EF4-FFF2-40B4-BE49-F238E27FC236}">
                <a16:creationId xmlns:a16="http://schemas.microsoft.com/office/drawing/2014/main" id="{073600F5-9DB8-4925-82D7-7A054F1FCDDB}"/>
              </a:ext>
            </a:extLst>
          </p:cNvPr>
          <p:cNvGraphicFramePr>
            <a:graphicFrameLocks noGrp="1"/>
          </p:cNvGraphicFramePr>
          <p:nvPr>
            <p:extLst>
              <p:ext uri="{D42A27DB-BD31-4B8C-83A1-F6EECF244321}">
                <p14:modId xmlns:p14="http://schemas.microsoft.com/office/powerpoint/2010/main" val="2953246537"/>
              </p:ext>
            </p:extLst>
          </p:nvPr>
        </p:nvGraphicFramePr>
        <p:xfrm>
          <a:off x="971824" y="1514179"/>
          <a:ext cx="10345536" cy="4170232"/>
        </p:xfrm>
        <a:graphic>
          <a:graphicData uri="http://schemas.openxmlformats.org/drawingml/2006/table">
            <a:tbl>
              <a:tblPr firstRow="1" bandRow="1">
                <a:tableStyleId>{9D7B26C5-4107-4FEC-AEDC-1716B250A1EF}</a:tableStyleId>
              </a:tblPr>
              <a:tblGrid>
                <a:gridCol w="1996663">
                  <a:extLst>
                    <a:ext uri="{9D8B030D-6E8A-4147-A177-3AD203B41FA5}">
                      <a16:colId xmlns:a16="http://schemas.microsoft.com/office/drawing/2014/main" val="3511913387"/>
                    </a:ext>
                  </a:extLst>
                </a:gridCol>
                <a:gridCol w="1046922">
                  <a:extLst>
                    <a:ext uri="{9D8B030D-6E8A-4147-A177-3AD203B41FA5}">
                      <a16:colId xmlns:a16="http://schemas.microsoft.com/office/drawing/2014/main" val="537785079"/>
                    </a:ext>
                  </a:extLst>
                </a:gridCol>
                <a:gridCol w="954156">
                  <a:extLst>
                    <a:ext uri="{9D8B030D-6E8A-4147-A177-3AD203B41FA5}">
                      <a16:colId xmlns:a16="http://schemas.microsoft.com/office/drawing/2014/main" val="2768532246"/>
                    </a:ext>
                  </a:extLst>
                </a:gridCol>
                <a:gridCol w="967409">
                  <a:extLst>
                    <a:ext uri="{9D8B030D-6E8A-4147-A177-3AD203B41FA5}">
                      <a16:colId xmlns:a16="http://schemas.microsoft.com/office/drawing/2014/main" val="3852025656"/>
                    </a:ext>
                  </a:extLst>
                </a:gridCol>
                <a:gridCol w="1285461">
                  <a:extLst>
                    <a:ext uri="{9D8B030D-6E8A-4147-A177-3AD203B41FA5}">
                      <a16:colId xmlns:a16="http://schemas.microsoft.com/office/drawing/2014/main" val="3687889626"/>
                    </a:ext>
                  </a:extLst>
                </a:gridCol>
                <a:gridCol w="993913">
                  <a:extLst>
                    <a:ext uri="{9D8B030D-6E8A-4147-A177-3AD203B41FA5}">
                      <a16:colId xmlns:a16="http://schemas.microsoft.com/office/drawing/2014/main" val="940712187"/>
                    </a:ext>
                  </a:extLst>
                </a:gridCol>
                <a:gridCol w="927652">
                  <a:extLst>
                    <a:ext uri="{9D8B030D-6E8A-4147-A177-3AD203B41FA5}">
                      <a16:colId xmlns:a16="http://schemas.microsoft.com/office/drawing/2014/main" val="3169701397"/>
                    </a:ext>
                  </a:extLst>
                </a:gridCol>
                <a:gridCol w="1431235">
                  <a:extLst>
                    <a:ext uri="{9D8B030D-6E8A-4147-A177-3AD203B41FA5}">
                      <a16:colId xmlns:a16="http://schemas.microsoft.com/office/drawing/2014/main" val="1395315361"/>
                    </a:ext>
                  </a:extLst>
                </a:gridCol>
                <a:gridCol w="742125">
                  <a:extLst>
                    <a:ext uri="{9D8B030D-6E8A-4147-A177-3AD203B41FA5}">
                      <a16:colId xmlns:a16="http://schemas.microsoft.com/office/drawing/2014/main" val="808488028"/>
                    </a:ext>
                  </a:extLst>
                </a:gridCol>
              </a:tblGrid>
              <a:tr h="204169">
                <a:tc>
                  <a:txBody>
                    <a:bodyPr/>
                    <a:lstStyle/>
                    <a:p>
                      <a:pPr algn="l"/>
                      <a:r>
                        <a:rPr lang="en-US" sz="1600" b="1" dirty="0"/>
                        <a:t>Name</a:t>
                      </a:r>
                    </a:p>
                  </a:txBody>
                  <a:tcPr anchor="ctr"/>
                </a:tc>
                <a:tc>
                  <a:txBody>
                    <a:bodyPr/>
                    <a:lstStyle/>
                    <a:p>
                      <a:pPr algn="l"/>
                      <a:r>
                        <a:rPr lang="en-US" sz="1600" b="1" dirty="0"/>
                        <a:t>Samples</a:t>
                      </a:r>
                    </a:p>
                  </a:txBody>
                  <a:tcPr anchor="ctr"/>
                </a:tc>
                <a:tc>
                  <a:txBody>
                    <a:bodyPr/>
                    <a:lstStyle/>
                    <a:p>
                      <a:pPr algn="l"/>
                      <a:r>
                        <a:rPr lang="en-US" sz="1600" b="1" dirty="0"/>
                        <a:t>Classes</a:t>
                      </a:r>
                    </a:p>
                  </a:txBody>
                  <a:tcPr anchor="ctr"/>
                </a:tc>
                <a:tc>
                  <a:txBody>
                    <a:bodyPr/>
                    <a:lstStyle/>
                    <a:p>
                      <a:pPr algn="l"/>
                      <a:r>
                        <a:rPr lang="en-US" sz="1600" b="1" dirty="0"/>
                        <a:t>Views</a:t>
                      </a:r>
                    </a:p>
                  </a:txBody>
                  <a:tcPr anchor="ctr"/>
                </a:tc>
                <a:tc>
                  <a:txBody>
                    <a:bodyPr/>
                    <a:lstStyle/>
                    <a:p>
                      <a:pPr algn="l"/>
                      <a:r>
                        <a:rPr lang="en-US" sz="1600" b="1" dirty="0"/>
                        <a:t>Illumination</a:t>
                      </a:r>
                    </a:p>
                  </a:txBody>
                  <a:tcPr anchor="ctr"/>
                </a:tc>
                <a:tc>
                  <a:txBody>
                    <a:bodyPr/>
                    <a:lstStyle/>
                    <a:p>
                      <a:pPr algn="l"/>
                      <a:r>
                        <a:rPr lang="en-US" sz="1600" b="1" dirty="0"/>
                        <a:t>In scene</a:t>
                      </a:r>
                    </a:p>
                  </a:txBody>
                  <a:tcPr anchor="ctr"/>
                </a:tc>
                <a:tc>
                  <a:txBody>
                    <a:bodyPr/>
                    <a:lstStyle/>
                    <a:p>
                      <a:pPr algn="l"/>
                      <a:r>
                        <a:rPr lang="en-US" sz="1600" b="1" dirty="0"/>
                        <a:t>Scene image</a:t>
                      </a:r>
                    </a:p>
                  </a:txBody>
                  <a:tcPr anchor="ctr"/>
                </a:tc>
                <a:tc>
                  <a:txBody>
                    <a:bodyPr/>
                    <a:lstStyle/>
                    <a:p>
                      <a:pPr algn="l"/>
                      <a:r>
                        <a:rPr lang="en-US" sz="1600" b="1" dirty="0"/>
                        <a:t>Camera parameters</a:t>
                      </a:r>
                    </a:p>
                  </a:txBody>
                  <a:tcPr anchor="ctr"/>
                </a:tc>
                <a:tc>
                  <a:txBody>
                    <a:bodyPr/>
                    <a:lstStyle/>
                    <a:p>
                      <a:pPr algn="l"/>
                      <a:r>
                        <a:rPr lang="en-US" sz="1600" b="1" dirty="0"/>
                        <a:t>Year</a:t>
                      </a:r>
                    </a:p>
                  </a:txBody>
                  <a:tcPr anchor="ctr"/>
                </a:tc>
                <a:extLst>
                  <a:ext uri="{0D108BD9-81ED-4DB2-BD59-A6C34878D82A}">
                    <a16:rowId xmlns:a16="http://schemas.microsoft.com/office/drawing/2014/main" val="2998418795"/>
                  </a:ext>
                </a:extLst>
              </a:tr>
              <a:tr h="513016">
                <a:tc>
                  <a:txBody>
                    <a:bodyPr/>
                    <a:lstStyle/>
                    <a:p>
                      <a:r>
                        <a:rPr lang="en-US" sz="1600" dirty="0" err="1"/>
                        <a:t>CUReT</a:t>
                      </a:r>
                      <a:endParaRPr lang="en-US" sz="1600" dirty="0"/>
                    </a:p>
                  </a:txBody>
                  <a:tcPr anchor="ctr"/>
                </a:tc>
                <a:tc>
                  <a:txBody>
                    <a:bodyPr/>
                    <a:lstStyle/>
                    <a:p>
                      <a:r>
                        <a:rPr lang="en-US" sz="1600" dirty="0"/>
                        <a:t>61</a:t>
                      </a:r>
                    </a:p>
                  </a:txBody>
                  <a:tcPr anchor="ctr"/>
                </a:tc>
                <a:tc>
                  <a:txBody>
                    <a:bodyPr/>
                    <a:lstStyle/>
                    <a:p>
                      <a:r>
                        <a:rPr lang="en-US" sz="1600" dirty="0"/>
                        <a:t>61</a:t>
                      </a:r>
                    </a:p>
                  </a:txBody>
                  <a:tcPr anchor="ctr"/>
                </a:tc>
                <a:tc>
                  <a:txBody>
                    <a:bodyPr/>
                    <a:lstStyle/>
                    <a:p>
                      <a:r>
                        <a:rPr lang="en-US" sz="1600" dirty="0"/>
                        <a:t>205</a:t>
                      </a:r>
                    </a:p>
                  </a:txBody>
                  <a:tcPr anchor="ctr"/>
                </a:tc>
                <a:tc>
                  <a:txBody>
                    <a:bodyPr/>
                    <a:lstStyle/>
                    <a:p>
                      <a:r>
                        <a:rPr lang="en-US" sz="1600" dirty="0"/>
                        <a:t>205</a:t>
                      </a:r>
                    </a:p>
                  </a:txBody>
                  <a:tcPr anchor="ctr"/>
                </a:tc>
                <a:tc>
                  <a:txBody>
                    <a:bodyPr/>
                    <a:lstStyle/>
                    <a:p>
                      <a:r>
                        <a:rPr lang="en-US" sz="1600" dirty="0"/>
                        <a:t>No</a:t>
                      </a:r>
                    </a:p>
                  </a:txBody>
                  <a:tcPr anchor="ctr"/>
                </a:tc>
                <a:tc>
                  <a:txBody>
                    <a:bodyPr/>
                    <a:lstStyle/>
                    <a:p>
                      <a:r>
                        <a:rPr lang="en-US" sz="1600" dirty="0"/>
                        <a:t>No</a:t>
                      </a:r>
                    </a:p>
                  </a:txBody>
                  <a:tcPr anchor="ctr"/>
                </a:tc>
                <a:tc>
                  <a:txBody>
                    <a:bodyPr/>
                    <a:lstStyle/>
                    <a:p>
                      <a:r>
                        <a:rPr lang="en-US" sz="1600" dirty="0"/>
                        <a:t>No</a:t>
                      </a:r>
                    </a:p>
                  </a:txBody>
                  <a:tcPr anchor="ctr"/>
                </a:tc>
                <a:tc>
                  <a:txBody>
                    <a:bodyPr/>
                    <a:lstStyle/>
                    <a:p>
                      <a:r>
                        <a:rPr lang="en-US" sz="1600" dirty="0"/>
                        <a:t>1999</a:t>
                      </a:r>
                    </a:p>
                  </a:txBody>
                  <a:tcPr anchor="ctr"/>
                </a:tc>
                <a:extLst>
                  <a:ext uri="{0D108BD9-81ED-4DB2-BD59-A6C34878D82A}">
                    <a16:rowId xmlns:a16="http://schemas.microsoft.com/office/drawing/2014/main" val="3143559183"/>
                  </a:ext>
                </a:extLst>
              </a:tr>
              <a:tr h="513016">
                <a:tc>
                  <a:txBody>
                    <a:bodyPr/>
                    <a:lstStyle/>
                    <a:p>
                      <a:r>
                        <a:rPr lang="en-US" sz="1600" b="0" i="0" u="none" strike="noStrike" kern="1200" baseline="0" dirty="0">
                          <a:solidFill>
                            <a:schemeClr val="tx1"/>
                          </a:solidFill>
                          <a:latin typeface="+mn-lt"/>
                          <a:ea typeface="+mn-ea"/>
                          <a:cs typeface="+mn-cs"/>
                        </a:rPr>
                        <a:t>KTH-TIPS</a:t>
                      </a:r>
                      <a:endParaRPr lang="en-US" sz="1600" dirty="0"/>
                    </a:p>
                  </a:txBody>
                  <a:tcPr anchor="ctr"/>
                </a:tc>
                <a:tc>
                  <a:txBody>
                    <a:bodyPr/>
                    <a:lstStyle/>
                    <a:p>
                      <a:r>
                        <a:rPr lang="en-US" sz="1600" dirty="0"/>
                        <a:t>11</a:t>
                      </a:r>
                    </a:p>
                  </a:txBody>
                  <a:tcPr anchor="ctr"/>
                </a:tc>
                <a:tc>
                  <a:txBody>
                    <a:bodyPr/>
                    <a:lstStyle/>
                    <a:p>
                      <a:r>
                        <a:rPr lang="en-US" sz="1600" dirty="0"/>
                        <a:t>11</a:t>
                      </a:r>
                    </a:p>
                  </a:txBody>
                  <a:tcPr anchor="ctr"/>
                </a:tc>
                <a:tc>
                  <a:txBody>
                    <a:bodyPr/>
                    <a:lstStyle/>
                    <a:p>
                      <a:r>
                        <a:rPr lang="en-US" sz="1600" dirty="0"/>
                        <a:t>27</a:t>
                      </a:r>
                    </a:p>
                  </a:txBody>
                  <a:tcPr anchor="ctr"/>
                </a:tc>
                <a:tc>
                  <a:txBody>
                    <a:bodyPr/>
                    <a:lstStyle/>
                    <a:p>
                      <a:r>
                        <a:rPr lang="en-US" sz="1600" dirty="0"/>
                        <a:t>3</a:t>
                      </a:r>
                    </a:p>
                  </a:txBody>
                  <a:tcPr anchor="ctr"/>
                </a:tc>
                <a:tc>
                  <a:txBody>
                    <a:bodyPr/>
                    <a:lstStyle/>
                    <a:p>
                      <a:r>
                        <a:rPr lang="en-US" sz="1600" dirty="0"/>
                        <a:t>No</a:t>
                      </a:r>
                    </a:p>
                  </a:txBody>
                  <a:tcPr anchor="ctr"/>
                </a:tc>
                <a:tc>
                  <a:txBody>
                    <a:bodyPr/>
                    <a:lstStyle/>
                    <a:p>
                      <a:r>
                        <a:rPr lang="en-US" sz="1600" dirty="0"/>
                        <a:t>No</a:t>
                      </a:r>
                    </a:p>
                  </a:txBody>
                  <a:tcPr anchor="ctr"/>
                </a:tc>
                <a:tc>
                  <a:txBody>
                    <a:bodyPr/>
                    <a:lstStyle/>
                    <a:p>
                      <a:r>
                        <a:rPr lang="en-US" sz="1600" dirty="0"/>
                        <a:t>No</a:t>
                      </a:r>
                    </a:p>
                  </a:txBody>
                  <a:tcPr anchor="ctr"/>
                </a:tc>
                <a:tc>
                  <a:txBody>
                    <a:bodyPr/>
                    <a:lstStyle/>
                    <a:p>
                      <a:r>
                        <a:rPr lang="en-US" sz="1600" dirty="0"/>
                        <a:t>2004</a:t>
                      </a:r>
                    </a:p>
                  </a:txBody>
                  <a:tcPr anchor="ctr"/>
                </a:tc>
                <a:extLst>
                  <a:ext uri="{0D108BD9-81ED-4DB2-BD59-A6C34878D82A}">
                    <a16:rowId xmlns:a16="http://schemas.microsoft.com/office/drawing/2014/main" val="1017335553"/>
                  </a:ext>
                </a:extLst>
              </a:tr>
              <a:tr h="513016">
                <a:tc>
                  <a:txBody>
                    <a:bodyPr/>
                    <a:lstStyle/>
                    <a:p>
                      <a:r>
                        <a:rPr lang="en-US" sz="1600" b="0" i="0" u="none" strike="noStrike" kern="1200" baseline="0" dirty="0">
                          <a:solidFill>
                            <a:schemeClr val="tx1"/>
                          </a:solidFill>
                          <a:latin typeface="+mn-lt"/>
                          <a:ea typeface="+mn-ea"/>
                          <a:cs typeface="+mn-cs"/>
                        </a:rPr>
                        <a:t>UBO2014</a:t>
                      </a:r>
                      <a:endParaRPr lang="en-US" sz="1600" dirty="0"/>
                    </a:p>
                  </a:txBody>
                  <a:tcPr anchor="ctr"/>
                </a:tc>
                <a:tc>
                  <a:txBody>
                    <a:bodyPr/>
                    <a:lstStyle/>
                    <a:p>
                      <a:r>
                        <a:rPr lang="en-US" sz="1600" dirty="0"/>
                        <a:t>84</a:t>
                      </a:r>
                    </a:p>
                  </a:txBody>
                  <a:tcPr anchor="ctr"/>
                </a:tc>
                <a:tc>
                  <a:txBody>
                    <a:bodyPr/>
                    <a:lstStyle/>
                    <a:p>
                      <a:r>
                        <a:rPr lang="en-US" sz="1600" dirty="0"/>
                        <a:t>7</a:t>
                      </a:r>
                    </a:p>
                  </a:txBody>
                  <a:tcPr anchor="ctr"/>
                </a:tc>
                <a:tc>
                  <a:txBody>
                    <a:bodyPr/>
                    <a:lstStyle/>
                    <a:p>
                      <a:r>
                        <a:rPr lang="en-US" sz="1600" dirty="0"/>
                        <a:t>151</a:t>
                      </a:r>
                    </a:p>
                  </a:txBody>
                  <a:tcPr anchor="ctr"/>
                </a:tc>
                <a:tc>
                  <a:txBody>
                    <a:bodyPr/>
                    <a:lstStyle/>
                    <a:p>
                      <a:r>
                        <a:rPr lang="en-US" sz="1600" dirty="0"/>
                        <a:t>151</a:t>
                      </a:r>
                    </a:p>
                  </a:txBody>
                  <a:tcPr anchor="ctr"/>
                </a:tc>
                <a:tc>
                  <a:txBody>
                    <a:bodyPr/>
                    <a:lstStyle/>
                    <a:p>
                      <a:r>
                        <a:rPr lang="en-US" sz="1600" dirty="0"/>
                        <a:t>No</a:t>
                      </a:r>
                    </a:p>
                  </a:txBody>
                  <a:tcPr anchor="ctr"/>
                </a:tc>
                <a:tc>
                  <a:txBody>
                    <a:bodyPr/>
                    <a:lstStyle/>
                    <a:p>
                      <a:r>
                        <a:rPr lang="en-US" sz="1600" dirty="0"/>
                        <a:t>No</a:t>
                      </a:r>
                    </a:p>
                  </a:txBody>
                  <a:tcPr anchor="ctr"/>
                </a:tc>
                <a:tc>
                  <a:txBody>
                    <a:bodyPr/>
                    <a:lstStyle/>
                    <a:p>
                      <a:r>
                        <a:rPr lang="en-US" sz="1600" dirty="0"/>
                        <a:t>No</a:t>
                      </a:r>
                    </a:p>
                  </a:txBody>
                  <a:tcPr anchor="ctr"/>
                </a:tc>
                <a:tc>
                  <a:txBody>
                    <a:bodyPr/>
                    <a:lstStyle/>
                    <a:p>
                      <a:r>
                        <a:rPr lang="en-US" sz="1600" dirty="0"/>
                        <a:t>2014</a:t>
                      </a:r>
                    </a:p>
                  </a:txBody>
                  <a:tcPr anchor="ctr"/>
                </a:tc>
                <a:extLst>
                  <a:ext uri="{0D108BD9-81ED-4DB2-BD59-A6C34878D82A}">
                    <a16:rowId xmlns:a16="http://schemas.microsoft.com/office/drawing/2014/main" val="2155504493"/>
                  </a:ext>
                </a:extLst>
              </a:tr>
              <a:tr h="513016">
                <a:tc>
                  <a:txBody>
                    <a:bodyPr/>
                    <a:lstStyle/>
                    <a:p>
                      <a:r>
                        <a:rPr lang="en-US" sz="1600" b="0" i="0" u="none" strike="noStrike" kern="1200" baseline="0" dirty="0">
                          <a:solidFill>
                            <a:schemeClr val="tx1"/>
                          </a:solidFill>
                          <a:latin typeface="+mn-lt"/>
                          <a:ea typeface="+mn-ea"/>
                          <a:cs typeface="+mn-cs"/>
                        </a:rPr>
                        <a:t>Reflectance</a:t>
                      </a:r>
                      <a:endParaRPr lang="en-US" sz="1600" dirty="0"/>
                    </a:p>
                  </a:txBody>
                  <a:tcPr anchor="ctr"/>
                </a:tc>
                <a:tc>
                  <a:txBody>
                    <a:bodyPr/>
                    <a:lstStyle/>
                    <a:p>
                      <a:r>
                        <a:rPr lang="en-US" sz="1600" dirty="0"/>
                        <a:t>190</a:t>
                      </a:r>
                    </a:p>
                  </a:txBody>
                  <a:tcPr anchor="ctr"/>
                </a:tc>
                <a:tc>
                  <a:txBody>
                    <a:bodyPr/>
                    <a:lstStyle/>
                    <a:p>
                      <a:r>
                        <a:rPr lang="en-US" sz="1600" dirty="0"/>
                        <a:t>19</a:t>
                      </a:r>
                    </a:p>
                  </a:txBody>
                  <a:tcPr anchor="ctr"/>
                </a:tc>
                <a:tc>
                  <a:txBody>
                    <a:bodyPr/>
                    <a:lstStyle/>
                    <a:p>
                      <a:r>
                        <a:rPr lang="en-US" sz="1600" dirty="0"/>
                        <a:t>3</a:t>
                      </a:r>
                    </a:p>
                  </a:txBody>
                  <a:tcPr anchor="ctr"/>
                </a:tc>
                <a:tc>
                  <a:txBody>
                    <a:bodyPr/>
                    <a:lstStyle/>
                    <a:p>
                      <a:r>
                        <a:rPr lang="en-US" sz="1600" dirty="0"/>
                        <a:t>3</a:t>
                      </a:r>
                    </a:p>
                  </a:txBody>
                  <a:tcPr anchor="ctr"/>
                </a:tc>
                <a:tc>
                  <a:txBody>
                    <a:bodyPr/>
                    <a:lstStyle/>
                    <a:p>
                      <a:r>
                        <a:rPr lang="en-US" sz="1600" dirty="0"/>
                        <a:t>No</a:t>
                      </a:r>
                    </a:p>
                  </a:txBody>
                  <a:tcPr anchor="ctr"/>
                </a:tc>
                <a:tc>
                  <a:txBody>
                    <a:bodyPr/>
                    <a:lstStyle/>
                    <a:p>
                      <a:r>
                        <a:rPr lang="en-US" sz="1600" dirty="0"/>
                        <a:t>No</a:t>
                      </a:r>
                    </a:p>
                  </a:txBody>
                  <a:tcPr anchor="ctr"/>
                </a:tc>
                <a:tc>
                  <a:txBody>
                    <a:bodyPr/>
                    <a:lstStyle/>
                    <a:p>
                      <a:r>
                        <a:rPr lang="en-US" sz="1600" dirty="0"/>
                        <a:t>Yes</a:t>
                      </a:r>
                    </a:p>
                  </a:txBody>
                  <a:tcPr anchor="ctr"/>
                </a:tc>
                <a:tc>
                  <a:txBody>
                    <a:bodyPr/>
                    <a:lstStyle/>
                    <a:p>
                      <a:r>
                        <a:rPr lang="en-US" sz="1600" dirty="0"/>
                        <a:t>2015</a:t>
                      </a:r>
                    </a:p>
                  </a:txBody>
                  <a:tcPr anchor="ctr"/>
                </a:tc>
                <a:extLst>
                  <a:ext uri="{0D108BD9-81ED-4DB2-BD59-A6C34878D82A}">
                    <a16:rowId xmlns:a16="http://schemas.microsoft.com/office/drawing/2014/main" val="3954453027"/>
                  </a:ext>
                </a:extLst>
              </a:tr>
              <a:tr h="513016">
                <a:tc>
                  <a:txBody>
                    <a:bodyPr/>
                    <a:lstStyle/>
                    <a:p>
                      <a:r>
                        <a:rPr lang="en-US" sz="1600" b="0" i="0" u="none" strike="noStrike" kern="1200" baseline="0" dirty="0">
                          <a:solidFill>
                            <a:schemeClr val="tx1"/>
                          </a:solidFill>
                          <a:latin typeface="+mn-lt"/>
                          <a:ea typeface="+mn-ea"/>
                          <a:cs typeface="+mn-cs"/>
                        </a:rPr>
                        <a:t>4D Light-field</a:t>
                      </a:r>
                      <a:endParaRPr lang="en-US" sz="1600" dirty="0"/>
                    </a:p>
                  </a:txBody>
                  <a:tcPr anchor="ctr"/>
                </a:tc>
                <a:tc>
                  <a:txBody>
                    <a:bodyPr/>
                    <a:lstStyle/>
                    <a:p>
                      <a:r>
                        <a:rPr lang="en-US" sz="1600" dirty="0"/>
                        <a:t>1200</a:t>
                      </a:r>
                    </a:p>
                  </a:txBody>
                  <a:tcPr anchor="ctr"/>
                </a:tc>
                <a:tc>
                  <a:txBody>
                    <a:bodyPr/>
                    <a:lstStyle/>
                    <a:p>
                      <a:r>
                        <a:rPr lang="en-US" sz="1600" dirty="0"/>
                        <a:t>12</a:t>
                      </a:r>
                    </a:p>
                  </a:txBody>
                  <a:tcPr anchor="ctr"/>
                </a:tc>
                <a:tc>
                  <a:txBody>
                    <a:bodyPr/>
                    <a:lstStyle/>
                    <a:p>
                      <a:r>
                        <a:rPr lang="en-US" sz="1600" dirty="0"/>
                        <a:t>1</a:t>
                      </a:r>
                    </a:p>
                  </a:txBody>
                  <a:tcPr anchor="ctr"/>
                </a:tc>
                <a:tc>
                  <a:txBody>
                    <a:bodyPr/>
                    <a:lstStyle/>
                    <a:p>
                      <a:r>
                        <a:rPr lang="en-US" sz="1600" dirty="0"/>
                        <a:t>1</a:t>
                      </a:r>
                    </a:p>
                  </a:txBody>
                  <a:tcPr anchor="ctr"/>
                </a:tc>
                <a:tc>
                  <a:txBody>
                    <a:bodyPr/>
                    <a:lstStyle/>
                    <a:p>
                      <a:r>
                        <a:rPr lang="en-US" sz="1600" dirty="0"/>
                        <a:t>Yes</a:t>
                      </a:r>
                    </a:p>
                  </a:txBody>
                  <a:tcPr anchor="ctr"/>
                </a:tc>
                <a:tc>
                  <a:txBody>
                    <a:bodyPr/>
                    <a:lstStyle/>
                    <a:p>
                      <a:r>
                        <a:rPr lang="en-US" sz="1600" dirty="0"/>
                        <a:t>No</a:t>
                      </a:r>
                    </a:p>
                  </a:txBody>
                  <a:tcPr anchor="ctr"/>
                </a:tc>
                <a:tc>
                  <a:txBody>
                    <a:bodyPr/>
                    <a:lstStyle/>
                    <a:p>
                      <a:r>
                        <a:rPr lang="en-US" sz="1600" dirty="0"/>
                        <a:t>No</a:t>
                      </a:r>
                    </a:p>
                  </a:txBody>
                  <a:tcPr anchor="ctr"/>
                </a:tc>
                <a:tc>
                  <a:txBody>
                    <a:bodyPr/>
                    <a:lstStyle/>
                    <a:p>
                      <a:r>
                        <a:rPr lang="en-US" sz="1600" dirty="0"/>
                        <a:t>2016</a:t>
                      </a:r>
                    </a:p>
                  </a:txBody>
                  <a:tcPr anchor="ctr"/>
                </a:tc>
                <a:extLst>
                  <a:ext uri="{0D108BD9-81ED-4DB2-BD59-A6C34878D82A}">
                    <a16:rowId xmlns:a16="http://schemas.microsoft.com/office/drawing/2014/main" val="2625225333"/>
                  </a:ext>
                </a:extLst>
              </a:tr>
              <a:tr h="513016">
                <a:tc>
                  <a:txBody>
                    <a:bodyPr/>
                    <a:lstStyle/>
                    <a:p>
                      <a:r>
                        <a:rPr lang="en-US" sz="1600" b="0" i="0" u="none" strike="noStrike" kern="1200" baseline="0" dirty="0">
                          <a:solidFill>
                            <a:schemeClr val="tx1"/>
                          </a:solidFill>
                          <a:latin typeface="+mn-lt"/>
                          <a:ea typeface="+mn-ea"/>
                          <a:cs typeface="+mn-cs"/>
                        </a:rPr>
                        <a:t>NISAR</a:t>
                      </a:r>
                      <a:endParaRPr lang="en-US" sz="1600" dirty="0"/>
                    </a:p>
                  </a:txBody>
                  <a:tcPr anchor="ctr"/>
                </a:tc>
                <a:tc>
                  <a:txBody>
                    <a:bodyPr/>
                    <a:lstStyle/>
                    <a:p>
                      <a:r>
                        <a:rPr lang="en-US" sz="1600" dirty="0"/>
                        <a:t>100</a:t>
                      </a:r>
                    </a:p>
                  </a:txBody>
                  <a:tcPr anchor="ctr"/>
                </a:tc>
                <a:tc>
                  <a:txBody>
                    <a:bodyPr/>
                    <a:lstStyle/>
                    <a:p>
                      <a:r>
                        <a:rPr lang="en-US" sz="1600" dirty="0"/>
                        <a:t>100</a:t>
                      </a:r>
                    </a:p>
                  </a:txBody>
                  <a:tcPr anchor="ctr"/>
                </a:tc>
                <a:tc>
                  <a:txBody>
                    <a:bodyPr/>
                    <a:lstStyle/>
                    <a:p>
                      <a:r>
                        <a:rPr lang="en-US" sz="1600" dirty="0"/>
                        <a:t>9</a:t>
                      </a:r>
                    </a:p>
                  </a:txBody>
                  <a:tcPr anchor="ctr"/>
                </a:tc>
                <a:tc>
                  <a:txBody>
                    <a:bodyPr/>
                    <a:lstStyle/>
                    <a:p>
                      <a:r>
                        <a:rPr lang="en-US" sz="1600" dirty="0"/>
                        <a:t>12</a:t>
                      </a:r>
                    </a:p>
                  </a:txBody>
                  <a:tcPr anchor="ctr"/>
                </a:tc>
                <a:tc>
                  <a:txBody>
                    <a:bodyPr/>
                    <a:lstStyle/>
                    <a:p>
                      <a:r>
                        <a:rPr lang="en-US" sz="1600" dirty="0"/>
                        <a:t>No</a:t>
                      </a:r>
                    </a:p>
                  </a:txBody>
                  <a:tcPr anchor="ctr"/>
                </a:tc>
                <a:tc>
                  <a:txBody>
                    <a:bodyPr/>
                    <a:lstStyle/>
                    <a:p>
                      <a:r>
                        <a:rPr lang="en-US" sz="1600" dirty="0"/>
                        <a:t>No</a:t>
                      </a:r>
                    </a:p>
                  </a:txBody>
                  <a:tcPr anchor="ctr"/>
                </a:tc>
                <a:tc>
                  <a:txBody>
                    <a:bodyPr/>
                    <a:lstStyle/>
                    <a:p>
                      <a:r>
                        <a:rPr lang="en-US" sz="1600" dirty="0"/>
                        <a:t>No</a:t>
                      </a:r>
                    </a:p>
                  </a:txBody>
                  <a:tcPr anchor="ctr"/>
                </a:tc>
                <a:tc>
                  <a:txBody>
                    <a:bodyPr/>
                    <a:lstStyle/>
                    <a:p>
                      <a:r>
                        <a:rPr lang="en-US" sz="1600" dirty="0"/>
                        <a:t>2016</a:t>
                      </a:r>
                    </a:p>
                  </a:txBody>
                  <a:tcPr anchor="ctr"/>
                </a:tc>
                <a:extLst>
                  <a:ext uri="{0D108BD9-81ED-4DB2-BD59-A6C34878D82A}">
                    <a16:rowId xmlns:a16="http://schemas.microsoft.com/office/drawing/2014/main" val="4079236212"/>
                  </a:ext>
                </a:extLst>
              </a:tr>
              <a:tr h="513016">
                <a:tc>
                  <a:txBody>
                    <a:bodyPr/>
                    <a:lstStyle/>
                    <a:p>
                      <a:r>
                        <a:rPr lang="en-US" sz="1600" b="0" i="0" u="none" strike="noStrike" kern="1200" baseline="0" dirty="0">
                          <a:solidFill>
                            <a:schemeClr val="tx1"/>
                          </a:solidFill>
                          <a:latin typeface="+mn-lt"/>
                          <a:ea typeface="+mn-ea"/>
                          <a:cs typeface="+mn-cs"/>
                        </a:rPr>
                        <a:t>GTOS</a:t>
                      </a:r>
                      <a:endParaRPr lang="en-US" sz="1600" dirty="0"/>
                    </a:p>
                  </a:txBody>
                  <a:tcPr anchor="ctr"/>
                </a:tc>
                <a:tc>
                  <a:txBody>
                    <a:bodyPr/>
                    <a:lstStyle/>
                    <a:p>
                      <a:r>
                        <a:rPr lang="en-US" sz="1600" dirty="0"/>
                        <a:t>606</a:t>
                      </a:r>
                    </a:p>
                  </a:txBody>
                  <a:tcPr anchor="ctr"/>
                </a:tc>
                <a:tc>
                  <a:txBody>
                    <a:bodyPr/>
                    <a:lstStyle/>
                    <a:p>
                      <a:r>
                        <a:rPr lang="en-US" sz="1600" dirty="0"/>
                        <a:t>40</a:t>
                      </a:r>
                    </a:p>
                  </a:txBody>
                  <a:tcPr anchor="ctr"/>
                </a:tc>
                <a:tc>
                  <a:txBody>
                    <a:bodyPr/>
                    <a:lstStyle/>
                    <a:p>
                      <a:r>
                        <a:rPr lang="en-US" sz="1600" dirty="0"/>
                        <a:t>19</a:t>
                      </a:r>
                    </a:p>
                  </a:txBody>
                  <a:tcPr anchor="ctr"/>
                </a:tc>
                <a:tc>
                  <a:txBody>
                    <a:bodyPr/>
                    <a:lstStyle/>
                    <a:p>
                      <a:r>
                        <a:rPr lang="en-US" sz="1600" dirty="0"/>
                        <a:t>4</a:t>
                      </a:r>
                    </a:p>
                  </a:txBody>
                  <a:tcPr anchor="ctr"/>
                </a:tc>
                <a:tc>
                  <a:txBody>
                    <a:bodyPr/>
                    <a:lstStyle/>
                    <a:p>
                      <a:r>
                        <a:rPr lang="en-US" sz="1600" dirty="0"/>
                        <a:t>Yes</a:t>
                      </a:r>
                    </a:p>
                  </a:txBody>
                  <a:tcPr anchor="ctr"/>
                </a:tc>
                <a:tc>
                  <a:txBody>
                    <a:bodyPr/>
                    <a:lstStyle/>
                    <a:p>
                      <a:r>
                        <a:rPr lang="en-US" sz="1600" dirty="0"/>
                        <a:t>Yes</a:t>
                      </a:r>
                    </a:p>
                  </a:txBody>
                  <a:tcPr anchor="ctr"/>
                </a:tc>
                <a:tc>
                  <a:txBody>
                    <a:bodyPr/>
                    <a:lstStyle/>
                    <a:p>
                      <a:r>
                        <a:rPr lang="en-US" sz="1600" dirty="0"/>
                        <a:t>Yes</a:t>
                      </a:r>
                    </a:p>
                  </a:txBody>
                  <a:tcPr anchor="ctr"/>
                </a:tc>
                <a:tc>
                  <a:txBody>
                    <a:bodyPr/>
                    <a:lstStyle/>
                    <a:p>
                      <a:r>
                        <a:rPr lang="en-US" sz="1600" dirty="0" smtClean="0"/>
                        <a:t>2017</a:t>
                      </a:r>
                      <a:endParaRPr lang="en-US" sz="1600" dirty="0"/>
                    </a:p>
                  </a:txBody>
                  <a:tcPr anchor="ctr"/>
                </a:tc>
                <a:extLst>
                  <a:ext uri="{0D108BD9-81ED-4DB2-BD59-A6C34878D82A}">
                    <a16:rowId xmlns:a16="http://schemas.microsoft.com/office/drawing/2014/main" val="1875191757"/>
                  </a:ext>
                </a:extLst>
              </a:tr>
            </a:tbl>
          </a:graphicData>
        </a:graphic>
      </p:graphicFrame>
      <p:sp>
        <p:nvSpPr>
          <p:cNvPr id="7" name="Rectangle 6">
            <a:extLst>
              <a:ext uri="{FF2B5EF4-FFF2-40B4-BE49-F238E27FC236}">
                <a16:creationId xmlns:a16="http://schemas.microsoft.com/office/drawing/2014/main" id="{8B19BE3B-4AF6-4E21-8200-D8B705C4F14D}"/>
              </a:ext>
            </a:extLst>
          </p:cNvPr>
          <p:cNvSpPr/>
          <p:nvPr/>
        </p:nvSpPr>
        <p:spPr>
          <a:xfrm>
            <a:off x="3519155" y="5941177"/>
            <a:ext cx="5711931" cy="369332"/>
          </a:xfrm>
          <a:prstGeom prst="rect">
            <a:avLst/>
          </a:prstGeom>
        </p:spPr>
        <p:txBody>
          <a:bodyPr wrap="square">
            <a:spAutoFit/>
          </a:bodyPr>
          <a:lstStyle/>
          <a:p>
            <a:r>
              <a:rPr lang="en-US" b="1" dirty="0"/>
              <a:t>Table 1. </a:t>
            </a:r>
            <a:r>
              <a:rPr lang="en-US" dirty="0"/>
              <a:t>Some publicly available </a:t>
            </a:r>
            <a:r>
              <a:rPr lang="en-US" dirty="0" smtClean="0"/>
              <a:t>material datasets. </a:t>
            </a:r>
            <a:r>
              <a:rPr lang="en-US" b="1" dirty="0" smtClean="0"/>
              <a:t>[5]</a:t>
            </a:r>
            <a:r>
              <a:rPr lang="en-US" dirty="0" smtClean="0"/>
              <a:t> </a:t>
            </a:r>
            <a:endParaRPr lang="en-US" dirty="0"/>
          </a:p>
        </p:txBody>
      </p:sp>
    </p:spTree>
    <p:extLst>
      <p:ext uri="{BB962C8B-B14F-4D97-AF65-F5344CB8AC3E}">
        <p14:creationId xmlns:p14="http://schemas.microsoft.com/office/powerpoint/2010/main" val="3486891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Related </a:t>
            </a:r>
            <a:r>
              <a:rPr lang="en-US" b="1" dirty="0" smtClean="0">
                <a:latin typeface="Segoe UI Light" panose="020B0502040204020203" pitchFamily="34" charset="0"/>
                <a:cs typeface="Segoe UI Light" panose="020B0502040204020203" pitchFamily="34" charset="0"/>
              </a:rPr>
              <a:t>Works</a:t>
            </a:r>
            <a:endParaRPr lang="en-US" b="1" dirty="0">
              <a:latin typeface="Segoe UI Light" panose="020B0502040204020203" pitchFamily="34" charset="0"/>
              <a:cs typeface="Segoe UI Light" panose="020B0502040204020203" pitchFamily="34" charset="0"/>
            </a:endParaRPr>
          </a:p>
        </p:txBody>
      </p:sp>
      <p:cxnSp>
        <p:nvCxnSpPr>
          <p:cNvPr id="5" name="Straight Connector 4" descr="Light grey line separating Morph text and images"/>
          <p:cNvCxnSpPr/>
          <p:nvPr/>
        </p:nvCxnSpPr>
        <p:spPr>
          <a:xfrm>
            <a:off x="5919493" y="1328249"/>
            <a:ext cx="0" cy="503681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 name="Content Placeholder 17"/>
          <p:cNvSpPr txBox="1">
            <a:spLocks/>
          </p:cNvSpPr>
          <p:nvPr/>
        </p:nvSpPr>
        <p:spPr>
          <a:xfrm>
            <a:off x="5919493" y="1328249"/>
            <a:ext cx="5662907"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600"/>
              </a:spcAft>
              <a:buNone/>
              <a:defRPr/>
            </a:pPr>
            <a:r>
              <a:rPr lang="en-US" sz="2000" b="1" dirty="0" smtClean="0">
                <a:solidFill>
                  <a:srgbClr val="D24726"/>
                </a:solidFill>
                <a:latin typeface="Segoe UI" panose="020B0502040204020203" pitchFamily="34" charset="0"/>
                <a:cs typeface="Segoe UI" panose="020B0502040204020203" pitchFamily="34" charset="0"/>
              </a:rPr>
              <a:t>Image-based methods</a:t>
            </a:r>
            <a:endParaRPr lang="en-US" sz="2000" dirty="0">
              <a:latin typeface="Segoe UI" panose="020B0502040204020203" pitchFamily="34" charset="0"/>
              <a:cs typeface="Segoe UI" panose="020B0502040204020203" pitchFamily="34" charset="0"/>
            </a:endParaRPr>
          </a:p>
        </p:txBody>
      </p:sp>
      <p:sp>
        <p:nvSpPr>
          <p:cNvPr id="6" name="Content Placeholder 17"/>
          <p:cNvSpPr txBox="1">
            <a:spLocks/>
          </p:cNvSpPr>
          <p:nvPr/>
        </p:nvSpPr>
        <p:spPr>
          <a:xfrm>
            <a:off x="521207" y="1328249"/>
            <a:ext cx="52641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600"/>
              </a:spcAft>
              <a:buNone/>
              <a:defRPr/>
            </a:pPr>
            <a:r>
              <a:rPr lang="en-US" sz="2000" b="1" dirty="0" smtClean="0">
                <a:solidFill>
                  <a:srgbClr val="D24726"/>
                </a:solidFill>
                <a:latin typeface="Segoe UI" panose="020B0502040204020203" pitchFamily="34" charset="0"/>
                <a:cs typeface="Segoe UI" panose="020B0502040204020203" pitchFamily="34" charset="0"/>
              </a:rPr>
              <a:t>Lab-based methods</a:t>
            </a:r>
            <a:endParaRPr lang="en-US" sz="2000" dirty="0">
              <a:latin typeface="Segoe UI" panose="020B0502040204020203" pitchFamily="34" charset="0"/>
              <a:cs typeface="Segoe UI" panose="020B0502040204020203" pitchFamily="34" charset="0"/>
            </a:endParaRPr>
          </a:p>
        </p:txBody>
      </p:sp>
      <p:sp>
        <p:nvSpPr>
          <p:cNvPr id="10" name="Content Placeholder 17">
            <a:extLst>
              <a:ext uri="{FF2B5EF4-FFF2-40B4-BE49-F238E27FC236}">
                <a16:creationId xmlns:a16="http://schemas.microsoft.com/office/drawing/2014/main" id="{E3AFC553-5063-4F95-98E5-64740764C8DB}"/>
              </a:ext>
            </a:extLst>
          </p:cNvPr>
          <p:cNvSpPr txBox="1">
            <a:spLocks/>
          </p:cNvSpPr>
          <p:nvPr/>
        </p:nvSpPr>
        <p:spPr>
          <a:xfrm>
            <a:off x="521206" y="1853210"/>
            <a:ext cx="5264105" cy="643246"/>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100" dirty="0" smtClean="0">
                <a:cs typeface="Segoe UI" panose="020B0502040204020203" pitchFamily="34" charset="0"/>
              </a:rPr>
              <a:t>Using </a:t>
            </a:r>
            <a:r>
              <a:rPr lang="en-US" sz="2100" b="1" dirty="0" smtClean="0">
                <a:cs typeface="Segoe UI" panose="020B0502040204020203" pitchFamily="34" charset="0"/>
              </a:rPr>
              <a:t>image </a:t>
            </a:r>
            <a:r>
              <a:rPr lang="en-US" sz="2100" dirty="0" smtClean="0">
                <a:cs typeface="Segoe UI" panose="020B0502040204020203" pitchFamily="34" charset="0"/>
              </a:rPr>
              <a:t>and</a:t>
            </a:r>
            <a:r>
              <a:rPr lang="en-US" sz="2100" b="1" dirty="0" smtClean="0">
                <a:cs typeface="Segoe UI" panose="020B0502040204020203" pitchFamily="34" charset="0"/>
              </a:rPr>
              <a:t> other physical </a:t>
            </a:r>
            <a:r>
              <a:rPr lang="en-US" sz="2100" b="1" dirty="0">
                <a:cs typeface="Segoe UI" panose="020B0502040204020203" pitchFamily="34" charset="0"/>
              </a:rPr>
              <a:t>properties</a:t>
            </a:r>
            <a:r>
              <a:rPr lang="en-US" sz="2100" dirty="0">
                <a:cs typeface="Segoe UI" panose="020B0502040204020203" pitchFamily="34" charset="0"/>
              </a:rPr>
              <a:t> </a:t>
            </a:r>
            <a:r>
              <a:rPr lang="en-US" sz="2100" dirty="0" smtClean="0">
                <a:cs typeface="Segoe UI" panose="020B0502040204020203" pitchFamily="34" charset="0"/>
              </a:rPr>
              <a:t>          </a:t>
            </a:r>
            <a:r>
              <a:rPr lang="en-US" sz="1800" i="1" dirty="0" smtClean="0">
                <a:cs typeface="Segoe UI" panose="020B0502040204020203" pitchFamily="34" charset="0"/>
              </a:rPr>
              <a:t>(</a:t>
            </a:r>
            <a:r>
              <a:rPr lang="en-US" sz="1800" i="1" dirty="0">
                <a:cs typeface="Segoe UI" panose="020B0502040204020203" pitchFamily="34" charset="0"/>
              </a:rPr>
              <a:t>elasticity, water permeation, optic </a:t>
            </a:r>
            <a:r>
              <a:rPr lang="en-US" sz="1800" i="1" dirty="0" smtClean="0">
                <a:cs typeface="Segoe UI" panose="020B0502040204020203" pitchFamily="34" charset="0"/>
              </a:rPr>
              <a:t>response, etc</a:t>
            </a:r>
            <a:r>
              <a:rPr lang="en-US" sz="1800" dirty="0" smtClean="0">
                <a:cs typeface="Segoe UI" panose="020B0502040204020203" pitchFamily="34" charset="0"/>
              </a:rPr>
              <a:t>.). </a:t>
            </a:r>
            <a:r>
              <a:rPr lang="en-US" sz="1800" b="1" dirty="0" smtClean="0">
                <a:cs typeface="Segoe UI" panose="020B0502040204020203" pitchFamily="34" charset="0"/>
              </a:rPr>
              <a:t>[9] [10]</a:t>
            </a:r>
            <a:endParaRPr lang="en-US" sz="1800" b="1" dirty="0" smtClean="0">
              <a:cs typeface="Segoe UI" panose="020B0502040204020203" pitchFamily="34" charset="0"/>
            </a:endParaRPr>
          </a:p>
          <a:p>
            <a:pPr marL="0" lvl="0" indent="0">
              <a:spcAft>
                <a:spcPts val="600"/>
              </a:spcAft>
              <a:buNone/>
              <a:defRPr/>
            </a:pPr>
            <a:endParaRPr lang="vi-VN" sz="1800" dirty="0" smtClean="0">
              <a:cs typeface="Segoe UI" panose="020B0502040204020203" pitchFamily="34" charset="0"/>
            </a:endParaRPr>
          </a:p>
        </p:txBody>
      </p:sp>
      <p:sp>
        <p:nvSpPr>
          <p:cNvPr id="12" name="Content Placeholder 17">
            <a:extLst>
              <a:ext uri="{FF2B5EF4-FFF2-40B4-BE49-F238E27FC236}">
                <a16:creationId xmlns:a16="http://schemas.microsoft.com/office/drawing/2014/main" id="{E3AFC553-5063-4F95-98E5-64740764C8DB}"/>
              </a:ext>
            </a:extLst>
          </p:cNvPr>
          <p:cNvSpPr txBox="1">
            <a:spLocks/>
          </p:cNvSpPr>
          <p:nvPr/>
        </p:nvSpPr>
        <p:spPr>
          <a:xfrm>
            <a:off x="6053676" y="1863106"/>
            <a:ext cx="5264105" cy="531749"/>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800" dirty="0" smtClean="0">
                <a:cs typeface="Segoe UI" panose="020B0502040204020203" pitchFamily="34" charset="0"/>
              </a:rPr>
              <a:t>Using 2D </a:t>
            </a:r>
            <a:r>
              <a:rPr lang="en-US" sz="1800" b="1" dirty="0" smtClean="0">
                <a:cs typeface="Segoe UI" panose="020B0502040204020203" pitchFamily="34" charset="0"/>
              </a:rPr>
              <a:t>color image </a:t>
            </a:r>
            <a:r>
              <a:rPr lang="en-US" sz="1800" dirty="0" smtClean="0">
                <a:cs typeface="Segoe UI" panose="020B0502040204020203" pitchFamily="34" charset="0"/>
              </a:rPr>
              <a:t>only. </a:t>
            </a:r>
            <a:r>
              <a:rPr lang="en-US" sz="1800" b="1" dirty="0" smtClean="0">
                <a:cs typeface="Segoe UI" panose="020B0502040204020203" pitchFamily="34" charset="0"/>
              </a:rPr>
              <a:t>[11] [12]</a:t>
            </a:r>
            <a:endParaRPr lang="en-US" sz="1800" b="1" dirty="0" smtClean="0">
              <a:cs typeface="Segoe UI" panose="020B0502040204020203" pitchFamily="34" charset="0"/>
            </a:endParaRPr>
          </a:p>
          <a:p>
            <a:pPr marL="0" lvl="0" indent="0">
              <a:spcAft>
                <a:spcPts val="600"/>
              </a:spcAft>
              <a:buNone/>
              <a:defRPr/>
            </a:pPr>
            <a:endParaRPr lang="vi-VN" sz="1800" dirty="0" smtClean="0">
              <a:cs typeface="Segoe UI" panose="020B0502040204020203" pitchFamily="34" charset="0"/>
            </a:endParaRPr>
          </a:p>
        </p:txBody>
      </p:sp>
      <p:pic>
        <p:nvPicPr>
          <p:cNvPr id="13" name="Picture 12"/>
          <p:cNvPicPr/>
          <p:nvPr/>
        </p:nvPicPr>
        <p:blipFill>
          <a:blip r:embed="rId3">
            <a:extLst>
              <a:ext uri="{28A0092B-C50C-407E-A947-70E740481C1C}">
                <a14:useLocalDpi xmlns:a14="http://schemas.microsoft.com/office/drawing/2010/main" val="0"/>
              </a:ext>
            </a:extLst>
          </a:blip>
          <a:stretch>
            <a:fillRect/>
          </a:stretch>
        </p:blipFill>
        <p:spPr>
          <a:xfrm>
            <a:off x="6304731" y="4193989"/>
            <a:ext cx="4900296" cy="21042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p:spPr>
      </p:pic>
      <p:pic>
        <p:nvPicPr>
          <p:cNvPr id="14" name="Picture 13"/>
          <p:cNvPicPr/>
          <p:nvPr/>
        </p:nvPicPr>
        <p:blipFill>
          <a:blip r:embed="rId4" cstate="print">
            <a:extLst>
              <a:ext uri="{28A0092B-C50C-407E-A947-70E740481C1C}">
                <a14:useLocalDpi xmlns:a14="http://schemas.microsoft.com/office/drawing/2010/main" val="0"/>
              </a:ext>
            </a:extLst>
          </a:blip>
          <a:stretch>
            <a:fillRect/>
          </a:stretch>
        </p:blipFill>
        <p:spPr>
          <a:xfrm>
            <a:off x="699689" y="4193989"/>
            <a:ext cx="4907137" cy="165149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p:spPr>
      </p:pic>
      <p:sp>
        <p:nvSpPr>
          <p:cNvPr id="15" name="Content Placeholder 17">
            <a:extLst>
              <a:ext uri="{FF2B5EF4-FFF2-40B4-BE49-F238E27FC236}">
                <a16:creationId xmlns:a16="http://schemas.microsoft.com/office/drawing/2014/main" id="{E3AFC553-5063-4F95-98E5-64740764C8DB}"/>
              </a:ext>
            </a:extLst>
          </p:cNvPr>
          <p:cNvSpPr txBox="1">
            <a:spLocks/>
          </p:cNvSpPr>
          <p:nvPr/>
        </p:nvSpPr>
        <p:spPr>
          <a:xfrm>
            <a:off x="521206" y="2732577"/>
            <a:ext cx="5264105" cy="401338"/>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800" dirty="0" smtClean="0">
                <a:cs typeface="Segoe UI" panose="020B0502040204020203" pitchFamily="34" charset="0"/>
              </a:rPr>
              <a:t>High performance</a:t>
            </a:r>
            <a:endParaRPr lang="en-US" sz="1800" dirty="0" smtClean="0">
              <a:cs typeface="Segoe UI" panose="020B0502040204020203" pitchFamily="34" charset="0"/>
            </a:endParaRPr>
          </a:p>
          <a:p>
            <a:pPr marL="0" lvl="0" indent="0">
              <a:spcAft>
                <a:spcPts val="600"/>
              </a:spcAft>
              <a:buNone/>
              <a:defRPr/>
            </a:pPr>
            <a:endParaRPr lang="vi-VN" sz="1800" dirty="0" smtClean="0">
              <a:cs typeface="Segoe UI" panose="020B0502040204020203" pitchFamily="34" charset="0"/>
            </a:endParaRPr>
          </a:p>
        </p:txBody>
      </p:sp>
      <p:sp>
        <p:nvSpPr>
          <p:cNvPr id="16" name="Content Placeholder 17">
            <a:extLst>
              <a:ext uri="{FF2B5EF4-FFF2-40B4-BE49-F238E27FC236}">
                <a16:creationId xmlns:a16="http://schemas.microsoft.com/office/drawing/2014/main" id="{E3AFC553-5063-4F95-98E5-64740764C8DB}"/>
              </a:ext>
            </a:extLst>
          </p:cNvPr>
          <p:cNvSpPr txBox="1">
            <a:spLocks/>
          </p:cNvSpPr>
          <p:nvPr/>
        </p:nvSpPr>
        <p:spPr>
          <a:xfrm>
            <a:off x="6053675" y="2715087"/>
            <a:ext cx="5528725" cy="404014"/>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800" dirty="0" smtClean="0">
                <a:cs typeface="Segoe UI" panose="020B0502040204020203" pitchFamily="34" charset="0"/>
              </a:rPr>
              <a:t>Lack of information, often based on object classification </a:t>
            </a:r>
            <a:endParaRPr lang="vi-VN" sz="1800" dirty="0" smtClean="0">
              <a:cs typeface="Segoe UI" panose="020B0502040204020203" pitchFamily="34" charset="0"/>
            </a:endParaRPr>
          </a:p>
        </p:txBody>
      </p:sp>
      <p:sp>
        <p:nvSpPr>
          <p:cNvPr id="18" name="Rectangle 17"/>
          <p:cNvSpPr/>
          <p:nvPr/>
        </p:nvSpPr>
        <p:spPr>
          <a:xfrm>
            <a:off x="521206" y="3386747"/>
            <a:ext cx="5264105" cy="369332"/>
          </a:xfrm>
          <a:prstGeom prst="rect">
            <a:avLst/>
          </a:prstGeom>
        </p:spPr>
        <p:txBody>
          <a:bodyPr wrap="square">
            <a:spAutoFit/>
          </a:bodyPr>
          <a:lstStyle/>
          <a:p>
            <a:r>
              <a:rPr lang="en-US" dirty="0" smtClean="0"/>
              <a:t>Requires </a:t>
            </a:r>
            <a:r>
              <a:rPr lang="en-US" dirty="0"/>
              <a:t>special </a:t>
            </a:r>
            <a:r>
              <a:rPr lang="en-US" dirty="0" smtClean="0"/>
              <a:t>equipment </a:t>
            </a:r>
            <a:r>
              <a:rPr lang="en-US" dirty="0"/>
              <a:t>to </a:t>
            </a:r>
            <a:r>
              <a:rPr lang="en-US" dirty="0" smtClean="0"/>
              <a:t>build</a:t>
            </a:r>
            <a:endParaRPr lang="en-US" dirty="0"/>
          </a:p>
        </p:txBody>
      </p:sp>
      <p:sp>
        <p:nvSpPr>
          <p:cNvPr id="19" name="Rectangle 18"/>
          <p:cNvSpPr/>
          <p:nvPr/>
        </p:nvSpPr>
        <p:spPr>
          <a:xfrm>
            <a:off x="6053675" y="3386747"/>
            <a:ext cx="5264105" cy="369332"/>
          </a:xfrm>
          <a:prstGeom prst="rect">
            <a:avLst/>
          </a:prstGeom>
        </p:spPr>
        <p:txBody>
          <a:bodyPr wrap="square">
            <a:spAutoFit/>
          </a:bodyPr>
          <a:lstStyle/>
          <a:p>
            <a:r>
              <a:rPr lang="en-US" dirty="0" smtClean="0"/>
              <a:t>Easy to build</a:t>
            </a:r>
            <a:endParaRPr lang="en-US" dirty="0"/>
          </a:p>
        </p:txBody>
      </p:sp>
    </p:spTree>
    <p:extLst>
      <p:ext uri="{BB962C8B-B14F-4D97-AF65-F5344CB8AC3E}">
        <p14:creationId xmlns:p14="http://schemas.microsoft.com/office/powerpoint/2010/main" val="1147097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5" grpId="0"/>
      <p:bldP spid="16"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smtClean="0">
                <a:latin typeface="Segoe UI Light" panose="020B0502040204020203" pitchFamily="34" charset="0"/>
                <a:cs typeface="Segoe UI Light" panose="020B0502040204020203" pitchFamily="34" charset="0"/>
              </a:rPr>
              <a:t>Method</a:t>
            </a:r>
            <a:r>
              <a:rPr lang="vi-VN" b="1" dirty="0" smtClean="0">
                <a:latin typeface="Segoe UI Light" panose="020B0502040204020203" pitchFamily="34" charset="0"/>
                <a:cs typeface="Segoe UI Light" panose="020B0502040204020203" pitchFamily="34" charset="0"/>
              </a:rPr>
              <a:t>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09" y="140705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2000" b="1" dirty="0" smtClean="0">
                <a:solidFill>
                  <a:srgbClr val="D24726"/>
                </a:solidFill>
                <a:latin typeface="Segoe UI" panose="020B0502040204020203" pitchFamily="34" charset="0"/>
                <a:cs typeface="Segoe UI" panose="020B0502040204020203" pitchFamily="34" charset="0"/>
              </a:rPr>
              <a:t>Main idea</a:t>
            </a:r>
            <a:endParaRPr lang="en-US" sz="2000" dirty="0">
              <a:latin typeface="Segoe UI" panose="020B0502040204020203" pitchFamily="34" charset="0"/>
              <a:cs typeface="Segoe UI" panose="020B0502040204020203" pitchFamily="34" charset="0"/>
            </a:endParaRPr>
          </a:p>
        </p:txBody>
      </p:sp>
      <p:sp>
        <p:nvSpPr>
          <p:cNvPr id="5" name="Content Placeholder 17">
            <a:extLst>
              <a:ext uri="{FF2B5EF4-FFF2-40B4-BE49-F238E27FC236}">
                <a16:creationId xmlns:a16="http://schemas.microsoft.com/office/drawing/2014/main" id="{E3AFC553-5063-4F95-98E5-64740764C8DB}"/>
              </a:ext>
            </a:extLst>
          </p:cNvPr>
          <p:cNvSpPr txBox="1">
            <a:spLocks/>
          </p:cNvSpPr>
          <p:nvPr/>
        </p:nvSpPr>
        <p:spPr>
          <a:xfrm>
            <a:off x="541609" y="1948070"/>
            <a:ext cx="4509362" cy="4535857"/>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vi-VN" sz="1800" dirty="0" smtClean="0">
                <a:cs typeface="Segoe UI" panose="020B0502040204020203" pitchFamily="34" charset="0"/>
              </a:rPr>
              <a:t>Previous image-based methods often reply on </a:t>
            </a:r>
            <a:r>
              <a:rPr lang="vi-VN" sz="1800" b="1" dirty="0" smtClean="0">
                <a:cs typeface="Segoe UI" panose="020B0502040204020203" pitchFamily="34" charset="0"/>
              </a:rPr>
              <a:t>object classification </a:t>
            </a:r>
            <a:r>
              <a:rPr lang="vi-VN" sz="1800" dirty="0" smtClean="0">
                <a:cs typeface="Segoe UI" panose="020B0502040204020203" pitchFamily="34" charset="0"/>
              </a:rPr>
              <a:t>to predict material.</a:t>
            </a:r>
            <a:endParaRPr lang="en-US" sz="1800" dirty="0" smtClean="0">
              <a:cs typeface="Segoe UI" panose="020B0502040204020203" pitchFamily="34" charset="0"/>
            </a:endParaRPr>
          </a:p>
          <a:p>
            <a:pPr marL="0" lvl="0" indent="0" algn="just">
              <a:spcAft>
                <a:spcPts val="600"/>
              </a:spcAft>
              <a:buNone/>
              <a:defRPr/>
            </a:pPr>
            <a:r>
              <a:rPr lang="vi-VN" sz="1800" dirty="0" smtClean="0">
                <a:cs typeface="Segoe UI" panose="020B0502040204020203" pitchFamily="34" charset="0"/>
              </a:rPr>
              <a:t>It’s easy to be fooled by </a:t>
            </a:r>
            <a:r>
              <a:rPr lang="vi-VN" sz="1800" b="1" dirty="0" smtClean="0">
                <a:cs typeface="Segoe UI" panose="020B0502040204020203" pitchFamily="34" charset="0"/>
              </a:rPr>
              <a:t>similar objects </a:t>
            </a:r>
            <a:r>
              <a:rPr lang="vi-VN" sz="1800" dirty="0" smtClean="0">
                <a:cs typeface="Segoe UI" panose="020B0502040204020203" pitchFamily="34" charset="0"/>
              </a:rPr>
              <a:t>maded of different materials.</a:t>
            </a:r>
          </a:p>
          <a:p>
            <a:pPr marL="0" indent="0" algn="just">
              <a:spcAft>
                <a:spcPts val="600"/>
              </a:spcAft>
              <a:buNone/>
              <a:defRPr/>
            </a:pPr>
            <a:r>
              <a:rPr lang="vi-VN" sz="1800" dirty="0" smtClean="0">
                <a:cs typeface="Segoe UI" panose="020B0502040204020203" pitchFamily="34" charset="0"/>
              </a:rPr>
              <a:t>To not only avoid these miss-classification samples, but also inherit the success of previous object classification architectures, we combine:</a:t>
            </a:r>
          </a:p>
          <a:p>
            <a:pPr algn="just">
              <a:spcAft>
                <a:spcPts val="600"/>
              </a:spcAft>
              <a:buFont typeface="Wingdings" panose="05000000000000000000" pitchFamily="2" charset="2"/>
              <a:buChar char="ü"/>
              <a:defRPr/>
            </a:pPr>
            <a:r>
              <a:rPr lang="vi-VN" sz="1800" b="1" dirty="0" smtClean="0">
                <a:cs typeface="Segoe UI" panose="020B0502040204020203" pitchFamily="34" charset="0"/>
              </a:rPr>
              <a:t>Deep features </a:t>
            </a:r>
            <a:r>
              <a:rPr lang="vi-VN" sz="1800" dirty="0" smtClean="0">
                <a:cs typeface="Segoe UI" panose="020B0502040204020203" pitchFamily="34" charset="0"/>
              </a:rPr>
              <a:t>from a success pre-trained CNN for object classification.</a:t>
            </a:r>
          </a:p>
          <a:p>
            <a:pPr algn="just">
              <a:spcAft>
                <a:spcPts val="600"/>
              </a:spcAft>
              <a:buFont typeface="Wingdings" panose="05000000000000000000" pitchFamily="2" charset="2"/>
              <a:buChar char="ü"/>
              <a:defRPr/>
            </a:pPr>
            <a:r>
              <a:rPr lang="vi-VN" sz="1800" b="1" dirty="0" smtClean="0">
                <a:cs typeface="Segoe UI" panose="020B0502040204020203" pitchFamily="34" charset="0"/>
              </a:rPr>
              <a:t>Handcrafted features </a:t>
            </a:r>
            <a:r>
              <a:rPr lang="vi-VN" sz="1800" dirty="0" smtClean="0">
                <a:cs typeface="Segoe UI" panose="020B0502040204020203" pitchFamily="34" charset="0"/>
              </a:rPr>
              <a:t>represent for geometry and textures information of object</a:t>
            </a:r>
            <a:r>
              <a:rPr lang="en-US" sz="1800" dirty="0" smtClean="0">
                <a:cs typeface="Segoe UI" panose="020B0502040204020203" pitchFamily="34" charset="0"/>
              </a:rPr>
              <a:t>.</a:t>
            </a:r>
            <a:endParaRPr lang="vi-VN" sz="1800" dirty="0">
              <a:cs typeface="Segoe UI" panose="020B0502040204020203" pitchFamily="34" charset="0"/>
            </a:endParaRPr>
          </a:p>
          <a:p>
            <a:pPr marL="0" lvl="0" indent="0">
              <a:spcAft>
                <a:spcPts val="600"/>
              </a:spcAft>
              <a:buNone/>
              <a:defRPr/>
            </a:pPr>
            <a:endParaRPr lang="vi-VN" sz="1800" dirty="0" smtClean="0">
              <a:cs typeface="Segoe UI" panose="020B0502040204020203" pitchFamily="34" charset="0"/>
            </a:endParaRPr>
          </a:p>
        </p:txBody>
      </p:sp>
      <p:pic>
        <p:nvPicPr>
          <p:cNvPr id="11" name="Picture 10">
            <a:extLst>
              <a:ext uri="{FF2B5EF4-FFF2-40B4-BE49-F238E27FC236}">
                <a16:creationId xmlns:a16="http://schemas.microsoft.com/office/drawing/2014/main" id="{C7DC3F47-3A02-4F20-B647-43AA3DAC4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2382" y="1830420"/>
            <a:ext cx="5876119" cy="2971574"/>
          </a:xfrm>
          <a:prstGeom prst="rect">
            <a:avLst/>
          </a:prstGeom>
        </p:spPr>
      </p:pic>
      <p:sp>
        <p:nvSpPr>
          <p:cNvPr id="12" name="Rectangle 11">
            <a:extLst>
              <a:ext uri="{FF2B5EF4-FFF2-40B4-BE49-F238E27FC236}">
                <a16:creationId xmlns:a16="http://schemas.microsoft.com/office/drawing/2014/main" id="{89A0A751-FA03-44FE-B2D3-CE7D1EE38EF6}"/>
              </a:ext>
            </a:extLst>
          </p:cNvPr>
          <p:cNvSpPr/>
          <p:nvPr/>
        </p:nvSpPr>
        <p:spPr>
          <a:xfrm>
            <a:off x="5472382" y="4959503"/>
            <a:ext cx="5876120" cy="923330"/>
          </a:xfrm>
          <a:prstGeom prst="rect">
            <a:avLst/>
          </a:prstGeom>
        </p:spPr>
        <p:txBody>
          <a:bodyPr wrap="square">
            <a:spAutoFit/>
          </a:bodyPr>
          <a:lstStyle/>
          <a:p>
            <a:pPr algn="just"/>
            <a:r>
              <a:rPr lang="en-US" b="1" dirty="0">
                <a:solidFill>
                  <a:srgbClr val="131413"/>
                </a:solidFill>
              </a:rPr>
              <a:t>Figure </a:t>
            </a:r>
            <a:r>
              <a:rPr lang="en-US" b="1" dirty="0" smtClean="0">
                <a:solidFill>
                  <a:srgbClr val="131413"/>
                </a:solidFill>
              </a:rPr>
              <a:t>6. </a:t>
            </a:r>
            <a:r>
              <a:rPr lang="en-US" dirty="0">
                <a:solidFill>
                  <a:srgbClr val="131413"/>
                </a:solidFill>
              </a:rPr>
              <a:t>While the main object in both scenes can be </a:t>
            </a:r>
            <a:r>
              <a:rPr lang="en-US" dirty="0" smtClean="0">
                <a:solidFill>
                  <a:srgbClr val="131413"/>
                </a:solidFill>
              </a:rPr>
              <a:t>considered as </a:t>
            </a:r>
            <a:r>
              <a:rPr lang="en-US" dirty="0">
                <a:solidFill>
                  <a:srgbClr val="131413"/>
                </a:solidFill>
              </a:rPr>
              <a:t>”stone” it is obvious that their material is different</a:t>
            </a:r>
            <a:endParaRPr lang="en-US" dirty="0"/>
          </a:p>
        </p:txBody>
      </p:sp>
    </p:spTree>
    <p:extLst>
      <p:ext uri="{BB962C8B-B14F-4D97-AF65-F5344CB8AC3E}">
        <p14:creationId xmlns:p14="http://schemas.microsoft.com/office/powerpoint/2010/main" val="1811670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WelcomeDoc">
  <a:themeElements>
    <a:clrScheme name="Office">
      <a:dk1>
        <a:sysClr val="windowText" lastClr="B4B4B4"/>
      </a:dk1>
      <a:lt1>
        <a:sysClr val="window" lastClr="1F1F1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B4B4B4"/>
      </a:dk1>
      <a:lt1>
        <a:sysClr val="window" lastClr="1F1F1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B4B4B4"/>
      </a:dk1>
      <a:lt1>
        <a:sysClr val="window" lastClr="1F1F1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1052</TotalTime>
  <Words>2080</Words>
  <Application>Microsoft Office PowerPoint</Application>
  <PresentationFormat>Widescreen</PresentationFormat>
  <Paragraphs>469</Paragraphs>
  <Slides>32</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Cambria Math</vt:lpstr>
      <vt:lpstr>Segoe UI</vt:lpstr>
      <vt:lpstr>Segoe UI Light</vt:lpstr>
      <vt:lpstr>Segoe UI Semibold</vt:lpstr>
      <vt:lpstr>Times New Roman</vt:lpstr>
      <vt:lpstr>Wingdings</vt:lpstr>
      <vt:lpstr>WelcomeDoc</vt:lpstr>
      <vt:lpstr>Material Classification using Deep Learning</vt:lpstr>
      <vt:lpstr>Contents</vt:lpstr>
      <vt:lpstr>Introduction</vt:lpstr>
      <vt:lpstr>Introduction</vt:lpstr>
      <vt:lpstr>Introduction</vt:lpstr>
      <vt:lpstr>Related Works - CVPR Milestone</vt:lpstr>
      <vt:lpstr>Related Works – Some Datasets</vt:lpstr>
      <vt:lpstr>Related Works</vt:lpstr>
      <vt:lpstr>Methods</vt:lpstr>
      <vt:lpstr>Methods</vt:lpstr>
      <vt:lpstr>Methods</vt:lpstr>
      <vt:lpstr>Methods</vt:lpstr>
      <vt:lpstr>Experiments</vt:lpstr>
      <vt:lpstr>Experiments</vt:lpstr>
      <vt:lpstr>Experiments</vt:lpstr>
      <vt:lpstr>Evaluation</vt:lpstr>
      <vt:lpstr>Evaluation</vt:lpstr>
      <vt:lpstr>Evaluation</vt:lpstr>
      <vt:lpstr>Evaluation</vt:lpstr>
      <vt:lpstr>Evaluation</vt:lpstr>
      <vt:lpstr>Evaluation</vt:lpstr>
      <vt:lpstr>Evaluation</vt:lpstr>
      <vt:lpstr>Evaluation</vt:lpstr>
      <vt:lpstr>Evaluation</vt:lpstr>
      <vt:lpstr>Evaluation</vt:lpstr>
      <vt:lpstr>Evaluation</vt:lpstr>
      <vt:lpstr>Evaluation</vt:lpstr>
      <vt:lpstr>Future works</vt:lpstr>
      <vt:lpstr>References</vt:lpstr>
      <vt:lpstr>References</vt:lpstr>
      <vt:lpstr>More questions about this task?</vt:lpstr>
      <vt:lpstr>Thank you</vt:lpstr>
    </vt:vector>
  </TitlesOfParts>
  <Company>Vina Game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Anh. Trương Phúc (2)</dc:creator>
  <cp:keywords/>
  <cp:lastModifiedBy>Truong Phuc Anh</cp:lastModifiedBy>
  <cp:revision>348</cp:revision>
  <dcterms:created xsi:type="dcterms:W3CDTF">2018-01-17T03:35:27Z</dcterms:created>
  <dcterms:modified xsi:type="dcterms:W3CDTF">2018-08-01T14:23:38Z</dcterms:modified>
  <cp:version/>
</cp:coreProperties>
</file>