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10287000" cx="18288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Amatic SC"/>
      <p:regular r:id="rId50"/>
      <p:bold r:id="rId51"/>
    </p:embeddedFont>
    <p:embeddedFont>
      <p:font typeface="Coiny"/>
      <p:regular r:id="rId52"/>
    </p:embeddedFont>
    <p:embeddedFont>
      <p:font typeface="Comfortaa Medium"/>
      <p:regular r:id="rId53"/>
      <p:bold r:id="rId54"/>
    </p:embeddedFont>
    <p:embeddedFont>
      <p:font typeface="Comforta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ggEJwJe6ksMZGd0BzevqKaHlQX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maticSC-bold.fntdata"/><Relationship Id="rId50" Type="http://schemas.openxmlformats.org/officeDocument/2006/relationships/font" Target="fonts/AmaticSC-regular.fntdata"/><Relationship Id="rId53" Type="http://schemas.openxmlformats.org/officeDocument/2006/relationships/font" Target="fonts/ComfortaaMedium-regular.fntdata"/><Relationship Id="rId52" Type="http://schemas.openxmlformats.org/officeDocument/2006/relationships/font" Target="fonts/Coiny-regular.fntdata"/><Relationship Id="rId11" Type="http://schemas.openxmlformats.org/officeDocument/2006/relationships/slide" Target="slides/slide6.xml"/><Relationship Id="rId55" Type="http://schemas.openxmlformats.org/officeDocument/2006/relationships/font" Target="fonts/Comfortaa-regular.fntdata"/><Relationship Id="rId10" Type="http://schemas.openxmlformats.org/officeDocument/2006/relationships/slide" Target="slides/slide5.xml"/><Relationship Id="rId54" Type="http://schemas.openxmlformats.org/officeDocument/2006/relationships/font" Target="fonts/ComfortaaMedium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7d7bc7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7A7A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quản lí như thêm, sửa, xóa bài viết, cài đặt trang web… </a:t>
            </a:r>
            <a:endParaRPr sz="1600">
              <a:solidFill>
                <a:srgbClr val="7A7A7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217d7bc738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7d7bc7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217d7bc73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17d7bc7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217d7bc73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adb5b69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11adb5b691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7d7bc7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1217d7bc738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c43700a0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11ac43700a0_0_7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adb5b691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11adb5b6911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67aac0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2367aac0f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adb5b691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7" name="Google Shape;617;g11adb5b6911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ac43700a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g11ac43700a0_0_6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adb5b69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2" name="Google Shape;652;g11adb5b691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17d7bc73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2" name="Google Shape;682;g1217d7bc738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67aac0f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2367aac0f8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ac43700a0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3" name="Google Shape;693;g11ac43700a0_0_9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67aac0f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2367aac0f8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1"/>
          <p:cNvSpPr txBox="1"/>
          <p:nvPr/>
        </p:nvSpPr>
        <p:spPr>
          <a:xfrm>
            <a:off x="730450" y="9587000"/>
            <a:ext cx="21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6.pn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6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6.png"/><Relationship Id="rId5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55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Relationship Id="rId8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61.png"/><Relationship Id="rId6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64.png"/><Relationship Id="rId5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66.png"/><Relationship Id="rId6" Type="http://schemas.openxmlformats.org/officeDocument/2006/relationships/image" Target="../media/image65.png"/><Relationship Id="rId7" Type="http://schemas.openxmlformats.org/officeDocument/2006/relationships/image" Target="../media/image6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Relationship Id="rId4" Type="http://schemas.openxmlformats.org/officeDocument/2006/relationships/image" Target="../media/image6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69.png"/><Relationship Id="rId6" Type="http://schemas.openxmlformats.org/officeDocument/2006/relationships/image" Target="../media/image7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0.png"/><Relationship Id="rId4" Type="http://schemas.openxmlformats.org/officeDocument/2006/relationships/image" Target="../media/image79.png"/><Relationship Id="rId5" Type="http://schemas.openxmlformats.org/officeDocument/2006/relationships/image" Target="../media/image7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Relationship Id="rId5" Type="http://schemas.openxmlformats.org/officeDocument/2006/relationships/image" Target="../media/image7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Relationship Id="rId5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Relationship Id="rId5" Type="http://schemas.openxmlformats.org/officeDocument/2006/relationships/image" Target="../media/image81.png"/><Relationship Id="rId6" Type="http://schemas.openxmlformats.org/officeDocument/2006/relationships/image" Target="../media/image8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Relationship Id="rId5" Type="http://schemas.openxmlformats.org/officeDocument/2006/relationships/image" Target="../media/image82.png"/><Relationship Id="rId6" Type="http://schemas.openxmlformats.org/officeDocument/2006/relationships/image" Target="../media/image8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3" Type="http://schemas.openxmlformats.org/officeDocument/2006/relationships/image" Target="../media/image6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3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91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8C7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1028700" y="1028700"/>
            <a:ext cx="16230600" cy="8229600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78538" y="7185105"/>
            <a:ext cx="15222538" cy="780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0123" y="1913778"/>
            <a:ext cx="2403103" cy="326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5715" y="3276120"/>
            <a:ext cx="5542976" cy="482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326" y="5177251"/>
            <a:ext cx="2294777" cy="324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0582" y="6139273"/>
            <a:ext cx="1776217" cy="228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32731" y="7391492"/>
            <a:ext cx="5208943" cy="818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15509" y="203514"/>
            <a:ext cx="2443388" cy="246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949781" y="1309349"/>
            <a:ext cx="3462885" cy="27199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8802000" y="2885250"/>
            <a:ext cx="849210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FINAL</a:t>
            </a:r>
            <a:r>
              <a:rPr b="0" i="0" lang="en-US" sz="7000" u="none" cap="none" strike="noStrike">
                <a:solidFill>
                  <a:srgbClr val="000000"/>
                </a:solidFill>
                <a:latin typeface="Coiny"/>
                <a:ea typeface="Coiny"/>
                <a:cs typeface="Coiny"/>
                <a:sym typeface="Coiny"/>
              </a:rPr>
              <a:t> </a:t>
            </a:r>
            <a:r>
              <a:rPr b="0" i="0" lang="en-US" sz="7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REPORT</a:t>
            </a:r>
            <a:endParaRPr b="0" i="0" sz="70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011620" y="2157225"/>
            <a:ext cx="6580500" cy="7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b="0" i="0" lang="en-US" sz="3327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Presented by Group 8</a:t>
            </a:r>
            <a:r>
              <a:rPr b="0" i="0" lang="en-US" sz="3027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435735" y="7661906"/>
            <a:ext cx="8089256" cy="151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Subject: </a:t>
            </a:r>
            <a:r>
              <a:rPr b="0" i="0" lang="en-US" sz="32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Data analysis with R/python</a:t>
            </a:r>
            <a:endParaRPr b="0" i="0" sz="32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Teacher: Nguyen Phat Dat</a:t>
            </a:r>
            <a:endParaRPr b="0" i="0" sz="3527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909254" y="4615247"/>
            <a:ext cx="9794100" cy="221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Customer segmentation with FRM and K - means</a:t>
            </a:r>
            <a:endParaRPr b="1" i="0" sz="48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7d7bc738_0_63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217d7bc738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17d7bc738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217d7bc738_0_63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17d7bc738_0_63"/>
          <p:cNvSpPr txBox="1"/>
          <p:nvPr/>
        </p:nvSpPr>
        <p:spPr>
          <a:xfrm>
            <a:off x="4319725" y="1538450"/>
            <a:ext cx="9583800" cy="1824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99"/>
              <a:buFont typeface="Arial"/>
              <a:buNone/>
            </a:pPr>
            <a:r>
              <a:rPr b="0" i="0" lang="en-US" sz="8199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RFM analysis</a:t>
            </a:r>
            <a:endParaRPr b="0" i="0" sz="14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02" name="Google Shape;202;g1217d7bc738_0_63"/>
          <p:cNvSpPr txBox="1"/>
          <p:nvPr/>
        </p:nvSpPr>
        <p:spPr>
          <a:xfrm>
            <a:off x="5254898" y="3740026"/>
            <a:ext cx="7771590" cy="6275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RFM analysis is a customer segmentation technique. RFM includes 3 main indicators: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❁ ❁ ❁ ❁ ❁ ❁ ❁ ❁ ❁ ❁ ❁ ❁ ❁ ❁ ❁ ❁</a:t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1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Recency (R) : Last transaction time.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1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Frequency (F): frequency of customer purchases.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1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Monetary value (M) : total amount spent by the customer.</a:t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1217d7bc738_0_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1217d7bc738_0_63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10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7d7bc738_0_2"/>
          <p:cNvSpPr/>
          <p:nvPr/>
        </p:nvSpPr>
        <p:spPr>
          <a:xfrm>
            <a:off x="1028700" y="1053414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1217d7bc738_0_2"/>
          <p:cNvCxnSpPr/>
          <p:nvPr/>
        </p:nvCxnSpPr>
        <p:spPr>
          <a:xfrm rot="5377642">
            <a:off x="7761659" y="6467217"/>
            <a:ext cx="3644177" cy="0"/>
          </a:xfrm>
          <a:prstGeom prst="straightConnector1">
            <a:avLst/>
          </a:prstGeom>
          <a:noFill/>
          <a:ln cap="rnd" cmpd="sng" w="47625">
            <a:solidFill>
              <a:srgbClr val="86625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g1217d7bc73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217d7bc738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217d7bc738_0_2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17d7bc738_0_2"/>
          <p:cNvSpPr txBox="1"/>
          <p:nvPr/>
        </p:nvSpPr>
        <p:spPr>
          <a:xfrm>
            <a:off x="3734499" y="1458075"/>
            <a:ext cx="10587240" cy="1824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99"/>
              <a:buFont typeface="Arial"/>
              <a:buNone/>
            </a:pPr>
            <a:r>
              <a:rPr b="0" i="0" lang="en-US" sz="8199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K-means clustering</a:t>
            </a:r>
            <a:endParaRPr b="0" i="0" sz="14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15" name="Google Shape;215;g1217d7bc738_0_2"/>
          <p:cNvSpPr txBox="1"/>
          <p:nvPr/>
        </p:nvSpPr>
        <p:spPr>
          <a:xfrm>
            <a:off x="1500000" y="4663570"/>
            <a:ext cx="7216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K-means is a simple clustering </a:t>
            </a:r>
            <a:r>
              <a:rPr lang="en-US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algorithm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unsupervised learning.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g1217d7bc738_0_2"/>
          <p:cNvSpPr txBox="1"/>
          <p:nvPr/>
        </p:nvSpPr>
        <p:spPr>
          <a:xfrm>
            <a:off x="10255838" y="4663570"/>
            <a:ext cx="6336609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K-means is used to solve clustering problems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g1217d7bc738_0_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217d7bc738_0_2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11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7d7bc738_0_30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217d7bc738_0_30"/>
          <p:cNvCxnSpPr/>
          <p:nvPr/>
        </p:nvCxnSpPr>
        <p:spPr>
          <a:xfrm rot="5377642">
            <a:off x="7761659" y="6467217"/>
            <a:ext cx="3644177" cy="0"/>
          </a:xfrm>
          <a:prstGeom prst="straightConnector1">
            <a:avLst/>
          </a:prstGeom>
          <a:noFill/>
          <a:ln cap="rnd" cmpd="sng" w="47625">
            <a:solidFill>
              <a:srgbClr val="86625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g1217d7bc73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217d7bc738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17d7bc738_0_30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17d7bc738_0_30"/>
          <p:cNvSpPr txBox="1"/>
          <p:nvPr/>
        </p:nvSpPr>
        <p:spPr>
          <a:xfrm>
            <a:off x="4106138" y="1417900"/>
            <a:ext cx="9759300" cy="1824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99"/>
              <a:buFont typeface="Arial"/>
              <a:buNone/>
            </a:pPr>
            <a:r>
              <a:rPr b="0" i="0" lang="en-US" sz="8199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K-means++</a:t>
            </a:r>
            <a:endParaRPr b="0" i="0" sz="14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29" name="Google Shape;229;g1217d7bc738_0_30"/>
          <p:cNvSpPr txBox="1"/>
          <p:nvPr/>
        </p:nvSpPr>
        <p:spPr>
          <a:xfrm>
            <a:off x="1745735" y="3478771"/>
            <a:ext cx="11921564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The K-means algorithm has the disadvantage that it is sensitive to initializing or mean points.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17d7bc738_0_30"/>
          <p:cNvSpPr txBox="1"/>
          <p:nvPr/>
        </p:nvSpPr>
        <p:spPr>
          <a:xfrm>
            <a:off x="1707800" y="4533500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1217d7bc738_0_30"/>
          <p:cNvSpPr txBox="1"/>
          <p:nvPr/>
        </p:nvSpPr>
        <p:spPr>
          <a:xfrm>
            <a:off x="1745735" y="5596519"/>
            <a:ext cx="7735500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overcome the above disadvantage, we use K-mean ++</a:t>
            </a:r>
            <a:endParaRPr/>
          </a:p>
        </p:txBody>
      </p:sp>
      <p:sp>
        <p:nvSpPr>
          <p:cNvPr id="232" name="Google Shape;232;g1217d7bc738_0_30"/>
          <p:cNvSpPr/>
          <p:nvPr/>
        </p:nvSpPr>
        <p:spPr>
          <a:xfrm>
            <a:off x="10476804" y="448775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217d7bc738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6804" y="4487755"/>
            <a:ext cx="5751254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217d7bc738_0_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1217d7bc738_0_30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12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4106138" y="1417900"/>
            <a:ext cx="9759300" cy="1824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99"/>
              <a:buFont typeface="Arial"/>
              <a:buNone/>
            </a:pPr>
            <a:r>
              <a:rPr b="0" i="0" lang="en-US" sz="8199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Elbow method</a:t>
            </a:r>
            <a:endParaRPr b="0" i="0" sz="14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1745734" y="3478771"/>
            <a:ext cx="130102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To determine the number of clusters in the K-means alogorithm.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1707800" y="4533500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0476804" y="448775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0221933" y="4574535"/>
            <a:ext cx="18753362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4001" y="4217404"/>
            <a:ext cx="7161610" cy="486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13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2592897" y="1417900"/>
            <a:ext cx="12778908" cy="1785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Calinski-harabasz index</a:t>
            </a:r>
            <a:endParaRPr b="0" i="0" sz="12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745735" y="3478771"/>
            <a:ext cx="11921564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The CH index (also known as variance ratio criterion) is a measure of how similar an object with 3 steps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707800" y="4533500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10476804" y="448775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9777" y="4578706"/>
            <a:ext cx="5524719" cy="570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850" y="4944194"/>
            <a:ext cx="6532375" cy="5342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14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592897" y="1417900"/>
            <a:ext cx="12778908" cy="1785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Calinski-harabasz index</a:t>
            </a:r>
            <a:endParaRPr b="0" i="0" sz="12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707800" y="4533500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0476804" y="448775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517" y="3136934"/>
            <a:ext cx="787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15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7331" y="7306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1943885" y="3651563"/>
            <a:ext cx="366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2592897" y="1417900"/>
            <a:ext cx="1277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Silhouette</a:t>
            </a:r>
            <a:r>
              <a:rPr b="0" i="0" lang="en-US" sz="8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 index</a:t>
            </a:r>
            <a:endParaRPr b="0" i="0" sz="12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1707800" y="4533500"/>
            <a:ext cx="75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10476804" y="448775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1745735" y="3478771"/>
            <a:ext cx="1192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measures the distance of a data point in the cluster to the center point of the cluster.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1967" y="5002633"/>
            <a:ext cx="676910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17525000" y="9469000"/>
            <a:ext cx="8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16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A68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db5b6911_1_1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1adb5b6911_1_1"/>
          <p:cNvSpPr txBox="1"/>
          <p:nvPr/>
        </p:nvSpPr>
        <p:spPr>
          <a:xfrm>
            <a:off x="11331662" y="3917468"/>
            <a:ext cx="932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866255"/>
                </a:solidFill>
                <a:latin typeface="Amatic SC"/>
                <a:ea typeface="Amatic SC"/>
                <a:cs typeface="Amatic SC"/>
                <a:sym typeface="Amatic SC"/>
              </a:rPr>
              <a:t>EDA</a:t>
            </a:r>
            <a:endParaRPr b="1" i="0" sz="120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03" name="Google Shape;303;g11adb5b6911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962" y="3056289"/>
            <a:ext cx="5542976" cy="482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1adb5b6911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0502" y="6610172"/>
            <a:ext cx="900750" cy="12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1adb5b6911_1_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11adb5b6911_1_1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17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A68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7d7bc738_0_76"/>
          <p:cNvSpPr/>
          <p:nvPr/>
        </p:nvSpPr>
        <p:spPr>
          <a:xfrm>
            <a:off x="1032013" y="1030375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1217d7bc738_0_76"/>
          <p:cNvPicPr preferRelativeResize="0"/>
          <p:nvPr/>
        </p:nvPicPr>
        <p:blipFill rotWithShape="1">
          <a:blip r:embed="rId3">
            <a:alphaModFix/>
          </a:blip>
          <a:srcRect b="-5028" l="-5029" r="-5028" t="-5029"/>
          <a:stretch/>
        </p:blipFill>
        <p:spPr>
          <a:xfrm>
            <a:off x="1028704" y="19148"/>
            <a:ext cx="2812955" cy="371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217d7bc738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8850" y="466300"/>
            <a:ext cx="4750625" cy="28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217d7bc738_0_76"/>
          <p:cNvSpPr txBox="1"/>
          <p:nvPr/>
        </p:nvSpPr>
        <p:spPr>
          <a:xfrm>
            <a:off x="4262399" y="2912808"/>
            <a:ext cx="75431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1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Loading packages.</a:t>
            </a:r>
            <a:endParaRPr b="1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217d7bc738_0_76"/>
          <p:cNvSpPr/>
          <p:nvPr/>
        </p:nvSpPr>
        <p:spPr>
          <a:xfrm>
            <a:off x="2783612" y="4696883"/>
            <a:ext cx="286373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1217d7bc738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3613" y="4696883"/>
            <a:ext cx="9772750" cy="394793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217d7bc738_0_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1217d7bc738_0_76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18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A68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/>
          <p:nvPr/>
        </p:nvSpPr>
        <p:spPr>
          <a:xfrm>
            <a:off x="1032013" y="1030375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 rotWithShape="1">
          <a:blip r:embed="rId3">
            <a:alphaModFix/>
          </a:blip>
          <a:srcRect b="-5028" l="-5029" r="-5028" t="-5029"/>
          <a:stretch/>
        </p:blipFill>
        <p:spPr>
          <a:xfrm>
            <a:off x="1028704" y="19148"/>
            <a:ext cx="2812955" cy="371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8850" y="466300"/>
            <a:ext cx="4750625" cy="28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 txBox="1"/>
          <p:nvPr/>
        </p:nvSpPr>
        <p:spPr>
          <a:xfrm>
            <a:off x="4110642" y="1426908"/>
            <a:ext cx="75431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1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Box plots of all variables.</a:t>
            </a:r>
            <a:endParaRPr b="1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2783612" y="4696883"/>
            <a:ext cx="286373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4262399" y="4619044"/>
            <a:ext cx="26296692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4004" y="3258522"/>
            <a:ext cx="8272501" cy="562457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19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CBB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68" y="267111"/>
            <a:ext cx="2605115" cy="249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3984" y="7735811"/>
            <a:ext cx="1700948" cy="213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3379201" y="822500"/>
            <a:ext cx="8942400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Members:</a:t>
            </a:r>
            <a:endParaRPr b="1" i="0" sz="9000" u="none" cap="none" strike="noStrike">
              <a:solidFill>
                <a:srgbClr val="866255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895883" y="3501455"/>
            <a:ext cx="12330000" cy="7271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❁ Trần Đức Duy - K194050694</a:t>
            </a:r>
            <a:endParaRPr b="1" i="0" sz="45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5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❁ Phạm Thành Đạt – K194111601</a:t>
            </a:r>
            <a:endParaRPr b="1" i="0" sz="45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5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❁ Huỳnh Nhật Hào – K194111603</a:t>
            </a:r>
            <a:endParaRPr b="1" i="0" sz="45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❁ Lương Trường Phước - K194111624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❁ Trương Thành Sang – K184060799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00" u="none" cap="none" strike="noStrike">
              <a:solidFill>
                <a:srgbClr val="8662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825915" y="7443087"/>
            <a:ext cx="3368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74458" y="6688840"/>
            <a:ext cx="1036739" cy="12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05414" y="413600"/>
            <a:ext cx="4211337" cy="24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A68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/>
          <p:nvPr/>
        </p:nvSpPr>
        <p:spPr>
          <a:xfrm>
            <a:off x="1032013" y="1030375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-5028" l="-5029" r="-5028" t="-5029"/>
          <a:stretch/>
        </p:blipFill>
        <p:spPr>
          <a:xfrm>
            <a:off x="1028704" y="19148"/>
            <a:ext cx="2812955" cy="371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8850" y="466300"/>
            <a:ext cx="4750625" cy="28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 txBox="1"/>
          <p:nvPr/>
        </p:nvSpPr>
        <p:spPr>
          <a:xfrm>
            <a:off x="4110642" y="1426908"/>
            <a:ext cx="7543157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1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Scatter plots between DATE and GMV variables.</a:t>
            </a:r>
            <a:endParaRPr b="1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2783612" y="4696883"/>
            <a:ext cx="286373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4262399" y="4619044"/>
            <a:ext cx="26296692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2501717" y="4774723"/>
            <a:ext cx="2808041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1718" y="4774722"/>
            <a:ext cx="11354790" cy="412674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20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A68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/>
          <p:nvPr/>
        </p:nvSpPr>
        <p:spPr>
          <a:xfrm>
            <a:off x="1032013" y="1030375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 b="-5028" l="-5029" r="-5028" t="-5029"/>
          <a:stretch/>
        </p:blipFill>
        <p:spPr>
          <a:xfrm>
            <a:off x="1028704" y="19148"/>
            <a:ext cx="2812955" cy="371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8850" y="466300"/>
            <a:ext cx="4750625" cy="28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/>
        </p:nvSpPr>
        <p:spPr>
          <a:xfrm>
            <a:off x="4110642" y="1426908"/>
            <a:ext cx="7543157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</a:t>
            </a:r>
            <a:r>
              <a:rPr b="1" i="0" lang="en-US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Histogram of order_id, user_id, GMV, DATE variables.</a:t>
            </a:r>
            <a:endParaRPr b="1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2783612" y="4696883"/>
            <a:ext cx="286373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4262399" y="4619044"/>
            <a:ext cx="26296692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2501717" y="4774723"/>
            <a:ext cx="2808041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4139870" y="3459200"/>
            <a:ext cx="2849245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870" y="3459200"/>
            <a:ext cx="8963250" cy="579742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17448800" y="9469000"/>
            <a:ext cx="72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21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ac43700a0_0_791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g11ac43700a0_0_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3005" y="5485451"/>
            <a:ext cx="45719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1ac43700a0_0_791"/>
          <p:cNvSpPr txBox="1"/>
          <p:nvPr/>
        </p:nvSpPr>
        <p:spPr>
          <a:xfrm>
            <a:off x="3502967" y="3401478"/>
            <a:ext cx="1060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866255"/>
                </a:solidFill>
                <a:latin typeface="Amatic SC"/>
                <a:ea typeface="Amatic SC"/>
                <a:cs typeface="Amatic SC"/>
                <a:sym typeface="Amatic SC"/>
              </a:rPr>
              <a:t>Data analysis</a:t>
            </a:r>
            <a:endParaRPr b="1" i="0" sz="120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68" name="Google Shape;368;g11ac43700a0_0_7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g11ac43700a0_0_791"/>
          <p:cNvSpPr txBox="1"/>
          <p:nvPr/>
        </p:nvSpPr>
        <p:spPr>
          <a:xfrm>
            <a:off x="17525000" y="9469000"/>
            <a:ext cx="86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22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 txBox="1"/>
          <p:nvPr/>
        </p:nvSpPr>
        <p:spPr>
          <a:xfrm>
            <a:off x="1395359" y="1257181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Create table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377" name="Google Shape;377;p5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086100"/>
            <a:ext cx="7772400" cy="571435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"/>
          <p:cNvSpPr txBox="1"/>
          <p:nvPr/>
        </p:nvSpPr>
        <p:spPr>
          <a:xfrm>
            <a:off x="3941604" y="2202434"/>
            <a:ext cx="130102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Code create pivot table.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5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23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adb5b6911_1_42"/>
          <p:cNvSpPr/>
          <p:nvPr/>
        </p:nvSpPr>
        <p:spPr>
          <a:xfrm>
            <a:off x="1028700" y="1044742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11adb5b6911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1578">
            <a:off x="14916275" y="6054318"/>
            <a:ext cx="3427974" cy="396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1adb5b6911_1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400" y="0"/>
            <a:ext cx="43370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1adb5b6911_1_42"/>
          <p:cNvSpPr/>
          <p:nvPr/>
        </p:nvSpPr>
        <p:spPr>
          <a:xfrm>
            <a:off x="4892474" y="2794643"/>
            <a:ext cx="2784067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11adb5b6911_1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3869" y="4225759"/>
            <a:ext cx="5753101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1adb5b6911_1_42"/>
          <p:cNvSpPr/>
          <p:nvPr/>
        </p:nvSpPr>
        <p:spPr>
          <a:xfrm>
            <a:off x="5021036" y="3656379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11adb5b6911_1_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7300" y="6019799"/>
            <a:ext cx="57531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1adb5b6911_1_42"/>
          <p:cNvSpPr/>
          <p:nvPr/>
        </p:nvSpPr>
        <p:spPr>
          <a:xfrm>
            <a:off x="4892473" y="569149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11adb5b6911_1_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7300" y="7934158"/>
            <a:ext cx="57531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1adb5b6911_1_42"/>
          <p:cNvSpPr txBox="1"/>
          <p:nvPr/>
        </p:nvSpPr>
        <p:spPr>
          <a:xfrm>
            <a:off x="18123450" y="1206576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adb5b6911_1_42"/>
          <p:cNvSpPr/>
          <p:nvPr/>
        </p:nvSpPr>
        <p:spPr>
          <a:xfrm>
            <a:off x="11298107" y="378649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11adb5b6911_1_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0693" y="4831233"/>
            <a:ext cx="575310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1adb5b6911_1_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g11adb5b6911_1_42"/>
          <p:cNvSpPr txBox="1"/>
          <p:nvPr/>
        </p:nvSpPr>
        <p:spPr>
          <a:xfrm>
            <a:off x="17525000" y="9469000"/>
            <a:ext cx="7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24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8"/>
          <p:cNvSpPr txBox="1"/>
          <p:nvPr/>
        </p:nvSpPr>
        <p:spPr>
          <a:xfrm>
            <a:off x="1395359" y="1257181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Standardization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07" name="Google Shape;407;p28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3941604" y="2202434"/>
            <a:ext cx="130102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Code standardize data by Z-score method: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604" y="3255941"/>
            <a:ext cx="8957967" cy="23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8"/>
          <p:cNvSpPr txBox="1"/>
          <p:nvPr/>
        </p:nvSpPr>
        <p:spPr>
          <a:xfrm>
            <a:off x="4242430" y="5874292"/>
            <a:ext cx="130102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Result after standardization: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4465" y="6879836"/>
            <a:ext cx="8995106" cy="329622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28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25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9"/>
          <p:cNvSpPr txBox="1"/>
          <p:nvPr/>
        </p:nvSpPr>
        <p:spPr>
          <a:xfrm>
            <a:off x="1395359" y="1257181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Remove outliers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23" name="Google Shape;423;p29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5360047" y="2364366"/>
            <a:ext cx="1301025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Outlier detection: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1796144" y="5907543"/>
            <a:ext cx="5753100" cy="7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Remove outlier: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425" y="3300151"/>
            <a:ext cx="57531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6143" y="6938937"/>
            <a:ext cx="5753100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9"/>
          <p:cNvSpPr txBox="1"/>
          <p:nvPr/>
        </p:nvSpPr>
        <p:spPr>
          <a:xfrm>
            <a:off x="8316686" y="5929396"/>
            <a:ext cx="894261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Shape of data frame after removing outliers: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81485" y="6853512"/>
            <a:ext cx="2748300" cy="233946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26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0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using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44" name="Google Shape;444;p30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879" y="2808831"/>
            <a:ext cx="7870864" cy="644611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0"/>
          <p:cNvSpPr txBox="1"/>
          <p:nvPr/>
        </p:nvSpPr>
        <p:spPr>
          <a:xfrm>
            <a:off x="3595498" y="2816811"/>
            <a:ext cx="1075089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Calculate level: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0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27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1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using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62" name="Google Shape;462;p31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3397378" y="2849588"/>
            <a:ext cx="1075089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Visualizing against each of the factors: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3503485" y="3706569"/>
            <a:ext cx="3746401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Scatterplot: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3057" y="4711241"/>
            <a:ext cx="5046971" cy="555786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1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4320" y="4681498"/>
            <a:ext cx="5380484" cy="567271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31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28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2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using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84" name="Google Shape;484;p32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3397378" y="2849588"/>
            <a:ext cx="1075089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Visualizing against each of the factors: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3503485" y="3706569"/>
            <a:ext cx="3746401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Scatterplot: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9144000" y="393978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3939786"/>
            <a:ext cx="5194300" cy="5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29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67aac0f8_0_21"/>
          <p:cNvSpPr/>
          <p:nvPr/>
        </p:nvSpPr>
        <p:spPr>
          <a:xfrm>
            <a:off x="566250" y="1046417"/>
            <a:ext cx="17212250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367aac0f8_0_21"/>
          <p:cNvSpPr txBox="1"/>
          <p:nvPr/>
        </p:nvSpPr>
        <p:spPr>
          <a:xfrm>
            <a:off x="2268878" y="2081333"/>
            <a:ext cx="613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367aac0f8_0_21"/>
          <p:cNvSpPr txBox="1"/>
          <p:nvPr/>
        </p:nvSpPr>
        <p:spPr>
          <a:xfrm>
            <a:off x="917999" y="2226100"/>
            <a:ext cx="8390123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Comfortaa"/>
              <a:buAutoNum type="arabicPeriod"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Product overview and</a:t>
            </a:r>
            <a:b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introduction	  </a:t>
            </a:r>
            <a:b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  </a:t>
            </a:r>
            <a:endParaRPr/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Arial"/>
              <a:buAutoNum type="arabicPeriod"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Approach	</a:t>
            </a:r>
            <a:endParaRPr/>
          </a:p>
          <a:p>
            <a:pPr indent="-2984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Arial"/>
              <a:buAutoNum type="arabicPeriod"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EDA</a:t>
            </a:r>
            <a:b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	         </a:t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				        </a:t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							</a:t>
            </a:r>
            <a:endParaRPr b="1" i="0" sz="3800" u="none" cap="none" strike="noStrike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12367aac0f8_0_21"/>
          <p:cNvSpPr txBox="1"/>
          <p:nvPr/>
        </p:nvSpPr>
        <p:spPr>
          <a:xfrm>
            <a:off x="1195425" y="188750"/>
            <a:ext cx="9810342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3D85C6"/>
                </a:solidFill>
                <a:latin typeface="Coiny"/>
                <a:ea typeface="Coiny"/>
                <a:cs typeface="Coiny"/>
                <a:sym typeface="Coiny"/>
              </a:rPr>
              <a:t>Main Content</a:t>
            </a:r>
            <a:endParaRPr b="1" i="0" sz="9000" u="none" cap="none" strike="noStrike">
              <a:solidFill>
                <a:srgbClr val="3D85C6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121" name="Google Shape;121;g12367aac0f8_0_21"/>
          <p:cNvSpPr txBox="1"/>
          <p:nvPr/>
        </p:nvSpPr>
        <p:spPr>
          <a:xfrm>
            <a:off x="8399675" y="2133850"/>
            <a:ext cx="9377100" cy="8032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4. Data analysis		  </a:t>
            </a:r>
            <a:endParaRPr/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5143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Arial"/>
              <a:buAutoNum type="arabicPeriod" startAt="5"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Experiment</a:t>
            </a:r>
            <a:endParaRPr/>
          </a:p>
          <a:p>
            <a:pPr indent="-298450" lvl="0" marL="527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6. Conclusion</a:t>
            </a:r>
            <a:endParaRPr/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   </a:t>
            </a:r>
            <a:endParaRPr/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	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400" u="none" cap="none" strike="noStrike">
                <a:solidFill>
                  <a:srgbClr val="6FA8DC"/>
                </a:solidFill>
                <a:latin typeface="Comfortaa"/>
                <a:ea typeface="Comfortaa"/>
                <a:cs typeface="Comfortaa"/>
                <a:sym typeface="Comfortaa"/>
              </a:rPr>
              <a:t>							 	</a:t>
            </a:r>
            <a:endParaRPr b="1" i="0" sz="3400" u="none" cap="none" strike="noStrike">
              <a:solidFill>
                <a:srgbClr val="6FA8D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2" name="Google Shape;122;g12367aac0f8_0_21"/>
          <p:cNvCxnSpPr/>
          <p:nvPr/>
        </p:nvCxnSpPr>
        <p:spPr>
          <a:xfrm>
            <a:off x="8175603" y="2113758"/>
            <a:ext cx="31200" cy="630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23" name="Google Shape;123;g12367aac0f8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1782" y="8004473"/>
            <a:ext cx="1776217" cy="2282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367aac0f8_0_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12367aac0f8_0_21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3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using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06" name="Google Shape;506;p33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3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9144000" y="393978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5510425" y="39671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7593" y="3662455"/>
            <a:ext cx="57531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3"/>
          <p:cNvSpPr txBox="1"/>
          <p:nvPr/>
        </p:nvSpPr>
        <p:spPr>
          <a:xfrm>
            <a:off x="3700465" y="2867311"/>
            <a:ext cx="3746401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Heatmap: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11437188" y="3771784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7188" y="3771784"/>
            <a:ext cx="5753100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3"/>
          <p:cNvSpPr/>
          <p:nvPr/>
        </p:nvSpPr>
        <p:spPr>
          <a:xfrm>
            <a:off x="3402922" y="7088359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2922" y="7088359"/>
            <a:ext cx="57531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3"/>
          <p:cNvSpPr/>
          <p:nvPr/>
        </p:nvSpPr>
        <p:spPr>
          <a:xfrm>
            <a:off x="11536498" y="727710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36498" y="7277100"/>
            <a:ext cx="57531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17525000" y="9469000"/>
            <a:ext cx="9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30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4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using RFM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34" name="Google Shape;534;p34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4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9144000" y="393978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5510425" y="39671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/>
          <p:nvPr/>
        </p:nvSpPr>
        <p:spPr>
          <a:xfrm>
            <a:off x="3700465" y="2867311"/>
            <a:ext cx="3746401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Treemap: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11437188" y="3771784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3402922" y="7088359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11536498" y="727710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/>
          <p:nvPr/>
        </p:nvSpPr>
        <p:spPr>
          <a:xfrm>
            <a:off x="8532095" y="3641547"/>
            <a:ext cx="2143362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2095" y="2676014"/>
            <a:ext cx="6757547" cy="6578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4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</a:t>
            </a: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1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5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with K-means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60" name="Google Shape;560;p35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5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9144000" y="393978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5510425" y="39671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3700465" y="2867311"/>
            <a:ext cx="12613221" cy="2880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Select K using elbow and calinski-harabasz index methods: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11437188" y="3771784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3402922" y="7088359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1536498" y="727710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8532095" y="3641547"/>
            <a:ext cx="2143362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1974314" y="479620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433" y="5372214"/>
            <a:ext cx="47371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5"/>
          <p:cNvSpPr/>
          <p:nvPr/>
        </p:nvSpPr>
        <p:spPr>
          <a:xfrm>
            <a:off x="10500269" y="465059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091" y="5485755"/>
            <a:ext cx="5381662" cy="431245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5"/>
          <p:cNvSpPr/>
          <p:nvPr/>
        </p:nvSpPr>
        <p:spPr>
          <a:xfrm>
            <a:off x="12317496" y="465059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17496" y="4650595"/>
            <a:ext cx="5765800" cy="56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17525000" y="9469000"/>
            <a:ext cx="7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32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AF94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53" y="0"/>
            <a:ext cx="301502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6"/>
          <p:cNvSpPr txBox="1"/>
          <p:nvPr/>
        </p:nvSpPr>
        <p:spPr>
          <a:xfrm>
            <a:off x="2133266" y="1323944"/>
            <a:ext cx="1549066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segmentation with K-means</a:t>
            </a:r>
            <a:endParaRPr b="1" i="0" sz="50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91" name="Google Shape;591;p36"/>
          <p:cNvSpPr/>
          <p:nvPr/>
        </p:nvSpPr>
        <p:spPr>
          <a:xfrm flipH="1" rot="10800000">
            <a:off x="5257800" y="5485755"/>
            <a:ext cx="3152748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3941605" y="3255941"/>
            <a:ext cx="268721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3904465" y="6879836"/>
            <a:ext cx="2859371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3904465" y="32674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1796143" y="69389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11581484" y="6853512"/>
            <a:ext cx="3270704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4408222" y="399359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1974314" y="4675004"/>
            <a:ext cx="2229336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6"/>
          <p:cNvSpPr/>
          <p:nvPr/>
        </p:nvSpPr>
        <p:spPr>
          <a:xfrm flipH="1" rot="10800000">
            <a:off x="5357349" y="6062478"/>
            <a:ext cx="2475366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9144000" y="3939786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6"/>
          <p:cNvSpPr/>
          <p:nvPr/>
        </p:nvSpPr>
        <p:spPr>
          <a:xfrm>
            <a:off x="5510425" y="396713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11437188" y="3771784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3402922" y="7088359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11536498" y="727710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8532095" y="3641547"/>
            <a:ext cx="21433629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6"/>
          <p:cNvSpPr/>
          <p:nvPr/>
        </p:nvSpPr>
        <p:spPr>
          <a:xfrm>
            <a:off x="1974314" y="4796207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10500269" y="465059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6"/>
          <p:cNvSpPr/>
          <p:nvPr/>
        </p:nvSpPr>
        <p:spPr>
          <a:xfrm>
            <a:off x="12317496" y="465059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/>
          <p:nvPr/>
        </p:nvSpPr>
        <p:spPr>
          <a:xfrm>
            <a:off x="1454664" y="4572000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4314" y="3993596"/>
            <a:ext cx="6376659" cy="633442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6"/>
          <p:cNvSpPr/>
          <p:nvPr/>
        </p:nvSpPr>
        <p:spPr>
          <a:xfrm>
            <a:off x="9648551" y="5829484"/>
            <a:ext cx="2525758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8550" y="4135488"/>
            <a:ext cx="7945615" cy="613899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33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D2EA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adb5b6911_1_53"/>
          <p:cNvSpPr/>
          <p:nvPr/>
        </p:nvSpPr>
        <p:spPr>
          <a:xfrm>
            <a:off x="1028700" y="1053414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g11adb5b6911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79" y="730680"/>
            <a:ext cx="3300579" cy="195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11adb5b6911_1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4506" y="741723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11adb5b6911_1_53"/>
          <p:cNvSpPr txBox="1"/>
          <p:nvPr/>
        </p:nvSpPr>
        <p:spPr>
          <a:xfrm>
            <a:off x="3157275" y="3643089"/>
            <a:ext cx="12523904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-US" sz="15000" u="none" cap="none" strike="noStrike">
                <a:solidFill>
                  <a:srgbClr val="866255"/>
                </a:solidFill>
                <a:latin typeface="Amatic SC"/>
                <a:ea typeface="Amatic SC"/>
                <a:cs typeface="Amatic SC"/>
                <a:sym typeface="Amatic SC"/>
              </a:rPr>
              <a:t>EXPERIMENT</a:t>
            </a:r>
            <a:endParaRPr b="1" i="0" sz="150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3" name="Google Shape;623;g11adb5b6911_1_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g11adb5b6911_1_53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34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ac43700a0_0_624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g11ac43700a0_0_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5" y="-494775"/>
            <a:ext cx="348635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1ac43700a0_0_6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3986" y="6490350"/>
            <a:ext cx="413028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1ac43700a0_0_624"/>
          <p:cNvSpPr txBox="1"/>
          <p:nvPr/>
        </p:nvSpPr>
        <p:spPr>
          <a:xfrm>
            <a:off x="3146303" y="2226282"/>
            <a:ext cx="1075089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Summary clusters and RFM segments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1ac43700a0_0_624"/>
          <p:cNvSpPr/>
          <p:nvPr/>
        </p:nvSpPr>
        <p:spPr>
          <a:xfrm>
            <a:off x="6252519" y="4479747"/>
            <a:ext cx="22128627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g11ac43700a0_0_6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2519" y="3476917"/>
            <a:ext cx="6623221" cy="5778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1ac43700a0_0_6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g11ac43700a0_0_624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35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5" y="-494775"/>
            <a:ext cx="348635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3986" y="6490350"/>
            <a:ext cx="413028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7"/>
          <p:cNvSpPr txBox="1"/>
          <p:nvPr/>
        </p:nvSpPr>
        <p:spPr>
          <a:xfrm>
            <a:off x="3146302" y="2226282"/>
            <a:ext cx="1289276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➤ Code show values R, F, M of cluster and rfm - segment-name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6252519" y="4479747"/>
            <a:ext cx="22128627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4127155" y="4353407"/>
            <a:ext cx="3166259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8493" y="3620025"/>
            <a:ext cx="11764200" cy="5375694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9" name="Google Shape;649;p37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36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adb5b6911_0_4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g11adb5b6911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5" y="-494775"/>
            <a:ext cx="348635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11adb5b6911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3986" y="6490350"/>
            <a:ext cx="413028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1adb5b6911_0_4"/>
          <p:cNvSpPr txBox="1"/>
          <p:nvPr/>
        </p:nvSpPr>
        <p:spPr>
          <a:xfrm>
            <a:off x="4299449" y="1237025"/>
            <a:ext cx="11137575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Competitive advantage</a:t>
            </a:r>
            <a:endParaRPr b="0" i="0" sz="70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658" name="Google Shape;658;g11adb5b6911_0_4"/>
          <p:cNvSpPr txBox="1"/>
          <p:nvPr/>
        </p:nvSpPr>
        <p:spPr>
          <a:xfrm>
            <a:off x="2494278" y="3474628"/>
            <a:ext cx="6929228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Code show line plot RFM.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59" name="Google Shape;659;g11adb5b6911_0_4"/>
          <p:cNvSpPr txBox="1"/>
          <p:nvPr/>
        </p:nvSpPr>
        <p:spPr>
          <a:xfrm>
            <a:off x="2494278" y="6132804"/>
            <a:ext cx="8892851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Code show line plot K-means.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60" name="Google Shape;660;g11adb5b6911_0_4"/>
          <p:cNvSpPr/>
          <p:nvPr/>
        </p:nvSpPr>
        <p:spPr>
          <a:xfrm>
            <a:off x="2494278" y="4633274"/>
            <a:ext cx="18956751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g11adb5b6911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4278" y="4633274"/>
            <a:ext cx="8892851" cy="111896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11adb5b6911_0_4"/>
          <p:cNvSpPr/>
          <p:nvPr/>
        </p:nvSpPr>
        <p:spPr>
          <a:xfrm>
            <a:off x="2494278" y="7709062"/>
            <a:ext cx="2559374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11adb5b6911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4277" y="7709061"/>
            <a:ext cx="8932687" cy="1340889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1adb5b6911_0_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g11adb5b6911_0_4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37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5" y="-494775"/>
            <a:ext cx="348635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3986" y="6490350"/>
            <a:ext cx="413028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8"/>
          <p:cNvSpPr txBox="1"/>
          <p:nvPr/>
        </p:nvSpPr>
        <p:spPr>
          <a:xfrm>
            <a:off x="4270067" y="1483444"/>
            <a:ext cx="7760039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 </a:t>
            </a:r>
            <a:r>
              <a:rPr b="0" i="0" lang="en-US" sz="36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Line plots K-means and RFM.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1881292" y="5296186"/>
            <a:ext cx="33187733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293" y="3257820"/>
            <a:ext cx="6268794" cy="45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8"/>
          <p:cNvSpPr/>
          <p:nvPr/>
        </p:nvSpPr>
        <p:spPr>
          <a:xfrm>
            <a:off x="5429304" y="3310028"/>
            <a:ext cx="24068392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4739" y="3310028"/>
            <a:ext cx="6065530" cy="4384447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8"/>
          <p:cNvSpPr txBox="1"/>
          <p:nvPr/>
        </p:nvSpPr>
        <p:spPr>
          <a:xfrm>
            <a:off x="17376350" y="9469000"/>
            <a:ext cx="76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38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66255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17d7bc738_1_41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217d7bc738_1_41"/>
          <p:cNvSpPr txBox="1"/>
          <p:nvPr/>
        </p:nvSpPr>
        <p:spPr>
          <a:xfrm>
            <a:off x="2273939" y="2023547"/>
            <a:ext cx="634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17d7bc738_1_41"/>
          <p:cNvSpPr txBox="1"/>
          <p:nvPr/>
        </p:nvSpPr>
        <p:spPr>
          <a:xfrm>
            <a:off x="2011600" y="1840200"/>
            <a:ext cx="128454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C27BA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Conclusion</a:t>
            </a:r>
            <a:endParaRPr b="1" i="0" sz="6000" u="none" cap="none" strike="noStrike">
              <a:solidFill>
                <a:srgbClr val="C27BA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87" name="Google Shape;687;g1217d7bc738_1_41"/>
          <p:cNvSpPr txBox="1"/>
          <p:nvPr/>
        </p:nvSpPr>
        <p:spPr>
          <a:xfrm>
            <a:off x="2086825" y="3429000"/>
            <a:ext cx="14935200" cy="5932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5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 We made two kinds of segmentation, RFM quantiles and K-means clustering methods.</a:t>
            </a:r>
            <a:endParaRPr b="0" i="0" sz="45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674EA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 This data set is the transaction information of an online store, project is highly practical and will be studied further in the future..</a:t>
            </a:r>
            <a:endParaRPr b="0" i="0" sz="45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74EA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688" name="Google Shape;688;g1217d7bc738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0056" y="7117180"/>
            <a:ext cx="3141969" cy="2254363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1217d7bc738_1_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g1217d7bc738_1_41"/>
          <p:cNvSpPr txBox="1"/>
          <p:nvPr/>
        </p:nvSpPr>
        <p:spPr>
          <a:xfrm>
            <a:off x="17525000" y="9469000"/>
            <a:ext cx="94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39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67aac0f8_0_103"/>
          <p:cNvSpPr/>
          <p:nvPr/>
        </p:nvSpPr>
        <p:spPr>
          <a:xfrm>
            <a:off x="1032000" y="1572925"/>
            <a:ext cx="8221801" cy="6792570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2367aac0f8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1579">
            <a:off x="13144805" y="4055572"/>
            <a:ext cx="4578240" cy="48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2367aac0f8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3225" y="714925"/>
            <a:ext cx="43370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367aac0f8_0_103"/>
          <p:cNvSpPr txBox="1"/>
          <p:nvPr/>
        </p:nvSpPr>
        <p:spPr>
          <a:xfrm>
            <a:off x="1773788" y="2982908"/>
            <a:ext cx="6738224" cy="4321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76923C"/>
                </a:solidFill>
                <a:latin typeface="Coiny"/>
                <a:ea typeface="Coiny"/>
                <a:cs typeface="Coiny"/>
                <a:sym typeface="Coiny"/>
              </a:rPr>
              <a:t>Product overview and introduction</a:t>
            </a:r>
            <a:endParaRPr b="1" i="0" sz="8000" u="none" cap="none" strike="noStrike">
              <a:solidFill>
                <a:srgbClr val="76923C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pic>
        <p:nvPicPr>
          <p:cNvPr id="134" name="Google Shape;134;g12367aac0f8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93032" y="-602227"/>
            <a:ext cx="3669745" cy="2175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367aac0f8_0_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12367aac0f8_0_103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4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AF5F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ac43700a0_0_962"/>
          <p:cNvSpPr/>
          <p:nvPr/>
        </p:nvSpPr>
        <p:spPr>
          <a:xfrm>
            <a:off x="1028700" y="1028700"/>
            <a:ext cx="16223987" cy="8226247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g11ac43700a0_0_9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731" y="8368399"/>
            <a:ext cx="15222538" cy="780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11ac43700a0_0_9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512" y="4703839"/>
            <a:ext cx="5542976" cy="482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11ac43700a0_0_9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9529" y="8743367"/>
            <a:ext cx="5208943" cy="818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11ac43700a0_0_9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77990" y="4432072"/>
            <a:ext cx="2403103" cy="326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11ac43700a0_0_9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75716" y="4397614"/>
            <a:ext cx="3462885" cy="271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1ac43700a0_0_9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0983" y="6604970"/>
            <a:ext cx="2294777" cy="324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1ac43700a0_0_9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82296" y="7248746"/>
            <a:ext cx="1776217" cy="228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g11ac43700a0_0_9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959399" y="244941"/>
            <a:ext cx="2443388" cy="246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g11ac43700a0_0_9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561528" y="346895"/>
            <a:ext cx="4188518" cy="367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g11ac43700a0_0_96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082951" y="6063808"/>
            <a:ext cx="2958666" cy="568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1ac43700a0_0_9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986313" y="2710746"/>
            <a:ext cx="694214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1ac43700a0_0_962"/>
          <p:cNvSpPr txBox="1"/>
          <p:nvPr/>
        </p:nvSpPr>
        <p:spPr>
          <a:xfrm>
            <a:off x="4755288" y="1534241"/>
            <a:ext cx="87774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9"/>
              <a:buFont typeface="Arial"/>
              <a:buNone/>
            </a:pPr>
            <a:r>
              <a:rPr b="0" i="0" lang="en-US" sz="11739" u="none" cap="none" strike="noStrike">
                <a:solidFill>
                  <a:srgbClr val="866255"/>
                </a:solidFill>
                <a:latin typeface="Coiny"/>
                <a:ea typeface="Coiny"/>
                <a:cs typeface="Coiny"/>
                <a:sym typeface="Coiny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708" name="Google Shape;708;g11ac43700a0_0_962"/>
          <p:cNvSpPr txBox="1"/>
          <p:nvPr/>
        </p:nvSpPr>
        <p:spPr>
          <a:xfrm>
            <a:off x="4572001" y="3417791"/>
            <a:ext cx="9630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61"/>
              <a:buFont typeface="Arial"/>
              <a:buNone/>
            </a:pPr>
            <a:r>
              <a:rPr b="0" i="0" lang="en-US" sz="3761" u="none" cap="none" strike="noStrike">
                <a:solidFill>
                  <a:srgbClr val="866255"/>
                </a:solidFill>
                <a:latin typeface="Comfortaa"/>
                <a:ea typeface="Comfortaa"/>
                <a:cs typeface="Comfortaa"/>
                <a:sym typeface="Comfortaa"/>
              </a:rPr>
              <a:t>Do you have any question?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9" name="Google Shape;709;g11ac43700a0_0_96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16402787" y="6063808"/>
            <a:ext cx="2958666" cy="5689743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11ac43700a0_0_9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g11ac43700a0_0_962"/>
          <p:cNvSpPr txBox="1"/>
          <p:nvPr/>
        </p:nvSpPr>
        <p:spPr>
          <a:xfrm>
            <a:off x="17252675" y="9469000"/>
            <a:ext cx="8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40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0EE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67aac0f8_0_39"/>
          <p:cNvSpPr/>
          <p:nvPr/>
        </p:nvSpPr>
        <p:spPr>
          <a:xfrm>
            <a:off x="629175" y="732998"/>
            <a:ext cx="17006362" cy="8936126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12367aac0f8_0_39"/>
          <p:cNvCxnSpPr/>
          <p:nvPr/>
        </p:nvCxnSpPr>
        <p:spPr>
          <a:xfrm rot="5377642">
            <a:off x="7615309" y="7562242"/>
            <a:ext cx="3644177" cy="0"/>
          </a:xfrm>
          <a:prstGeom prst="straightConnector1">
            <a:avLst/>
          </a:prstGeom>
          <a:noFill/>
          <a:ln cap="rnd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2367aac0f8_0_39"/>
          <p:cNvSpPr txBox="1"/>
          <p:nvPr/>
        </p:nvSpPr>
        <p:spPr>
          <a:xfrm>
            <a:off x="1501396" y="632259"/>
            <a:ext cx="15848301" cy="11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1" i="0" lang="en-US" sz="5900" u="none" cap="none" strike="noStrike">
                <a:solidFill>
                  <a:srgbClr val="7EAF94"/>
                </a:solidFill>
                <a:latin typeface="Coiny"/>
                <a:ea typeface="Coiny"/>
                <a:cs typeface="Coiny"/>
                <a:sym typeface="Coiny"/>
              </a:rPr>
              <a:t>Project overview</a:t>
            </a:r>
            <a:endParaRPr/>
          </a:p>
        </p:txBody>
      </p:sp>
      <p:sp>
        <p:nvSpPr>
          <p:cNvPr id="144" name="Google Shape;144;g12367aac0f8_0_39"/>
          <p:cNvSpPr txBox="1"/>
          <p:nvPr/>
        </p:nvSpPr>
        <p:spPr>
          <a:xfrm>
            <a:off x="1505937" y="2274919"/>
            <a:ext cx="9761630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This research combines the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quantitative value of RFM attributes and the K-means algorithm.</a:t>
            </a:r>
            <a:endParaRPr b="1" i="0" sz="3800" u="none" cap="none" strike="noStrike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g12367aac0f8_0_39"/>
          <p:cNvSpPr txBox="1"/>
          <p:nvPr/>
        </p:nvSpPr>
        <p:spPr>
          <a:xfrm>
            <a:off x="6055977" y="4866342"/>
            <a:ext cx="8604354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7EAF94"/>
                </a:solidFill>
                <a:latin typeface="Coiny"/>
                <a:ea typeface="Coiny"/>
                <a:cs typeface="Coiny"/>
                <a:sym typeface="Coiny"/>
              </a:rPr>
              <a:t>Objectives and scopes</a:t>
            </a:r>
            <a:endParaRPr b="1" i="0" sz="4500" u="none" cap="none" strike="noStrike">
              <a:solidFill>
                <a:srgbClr val="7EAF9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146" name="Google Shape;146;g12367aac0f8_0_39"/>
          <p:cNvSpPr txBox="1"/>
          <p:nvPr/>
        </p:nvSpPr>
        <p:spPr>
          <a:xfrm>
            <a:off x="9753899" y="5992200"/>
            <a:ext cx="7663199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</a:t>
            </a:r>
            <a:r>
              <a:rPr b="1" i="0" lang="en-US" sz="34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Scope: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Time scopes: 1/1/2021 - 31/3/2022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Space scopes: transactions of service company.</a:t>
            </a:r>
            <a:endParaRPr b="1" i="0" sz="3400" u="none" cap="none" strike="noStrike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g12367aac0f8_0_39"/>
          <p:cNvSpPr txBox="1"/>
          <p:nvPr/>
        </p:nvSpPr>
        <p:spPr>
          <a:xfrm>
            <a:off x="847199" y="5992200"/>
            <a:ext cx="8602049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❁</a:t>
            </a:r>
            <a:r>
              <a:rPr b="1" i="0" lang="en-US" sz="34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 Object: the study was conducted through an empirical method on a dataset with 52761 transactions of service group stores, with 5 customer segments. </a:t>
            </a:r>
            <a:endParaRPr/>
          </a:p>
        </p:txBody>
      </p:sp>
      <p:cxnSp>
        <p:nvCxnSpPr>
          <p:cNvPr id="148" name="Google Shape;148;g12367aac0f8_0_39"/>
          <p:cNvCxnSpPr/>
          <p:nvPr/>
        </p:nvCxnSpPr>
        <p:spPr>
          <a:xfrm rot="5377642">
            <a:off x="7767709" y="7714642"/>
            <a:ext cx="3644177" cy="0"/>
          </a:xfrm>
          <a:prstGeom prst="straightConnector1">
            <a:avLst/>
          </a:prstGeom>
          <a:noFill/>
          <a:ln cap="rnd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9" name="Google Shape;149;g12367aac0f8_0_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2367aac0f8_0_39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5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0E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629175" y="692100"/>
            <a:ext cx="17006362" cy="8936126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501396" y="632259"/>
            <a:ext cx="15848301" cy="11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1" i="0" lang="en-US" sz="5900" u="none" cap="none" strike="noStrike">
                <a:solidFill>
                  <a:srgbClr val="7EAF94"/>
                </a:solidFill>
                <a:latin typeface="Coiny"/>
                <a:ea typeface="Coiny"/>
                <a:cs typeface="Coiny"/>
                <a:sym typeface="Coiny"/>
              </a:rPr>
              <a:t>Research methods and procedures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088" y="-13839537"/>
            <a:ext cx="6159500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2855033" y="2911336"/>
            <a:ext cx="316090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400" y="2372915"/>
            <a:ext cx="9943688" cy="669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6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0EE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629175" y="692100"/>
            <a:ext cx="17006362" cy="8936126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175162" y="928481"/>
            <a:ext cx="15848301" cy="11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1" i="0" lang="en-US" sz="5900" u="none" cap="none" strike="noStrike">
                <a:solidFill>
                  <a:srgbClr val="7EAF94"/>
                </a:solidFill>
                <a:latin typeface="Coiny"/>
                <a:ea typeface="Coiny"/>
                <a:cs typeface="Coiny"/>
                <a:sym typeface="Coiny"/>
              </a:rPr>
              <a:t>Introduction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088" y="-13839537"/>
            <a:ext cx="6159500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9933183" y="3314344"/>
            <a:ext cx="19963047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962" y="2345186"/>
            <a:ext cx="8458214" cy="623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7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0E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629175" y="692100"/>
            <a:ext cx="17006362" cy="8936126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1501396" y="632259"/>
            <a:ext cx="15848301" cy="1180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1" i="0" lang="en-US" sz="5900" u="none" cap="none" strike="noStrike">
                <a:solidFill>
                  <a:srgbClr val="7EAF94"/>
                </a:solidFill>
                <a:latin typeface="Coiny"/>
                <a:ea typeface="Coiny"/>
                <a:cs typeface="Coiny"/>
                <a:sym typeface="Coiny"/>
              </a:rPr>
              <a:t>Literature review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175161" y="2877940"/>
            <a:ext cx="164604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Keymart (2001) show that RFM model.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Schijns and </a:t>
            </a:r>
            <a:r>
              <a:rPr b="1" lang="en-US" sz="38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Schroeder</a:t>
            </a: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(1996) from the point of view of </a:t>
            </a:r>
            <a:r>
              <a:rPr b="1" lang="en-US" sz="38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consumer</a:t>
            </a: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behavior.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Jiang and Tuzhilin (2009) presents a direct clustering approach that clusters the customer not based on computed statistics.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088" y="-13839537"/>
            <a:ext cx="6159500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8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D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/>
          <p:nvPr/>
        </p:nvSpPr>
        <p:spPr>
          <a:xfrm>
            <a:off x="1028700" y="1028700"/>
            <a:ext cx="16230600" cy="8229600"/>
          </a:xfrm>
          <a:custGeom>
            <a:rect b="b" l="l" r="r" t="t"/>
            <a:pathLst>
              <a:path extrusionOk="0" h="2783840" w="5490351">
                <a:moveTo>
                  <a:pt x="5365891" y="2783840"/>
                </a:moveTo>
                <a:lnTo>
                  <a:pt x="124460" y="2783840"/>
                </a:lnTo>
                <a:cubicBezTo>
                  <a:pt x="55880" y="2783840"/>
                  <a:pt x="0" y="2727960"/>
                  <a:pt x="0" y="2659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65891" y="0"/>
                </a:lnTo>
                <a:cubicBezTo>
                  <a:pt x="5434471" y="0"/>
                  <a:pt x="5490351" y="55880"/>
                  <a:pt x="5490351" y="124460"/>
                </a:cubicBezTo>
                <a:lnTo>
                  <a:pt x="5490351" y="2659380"/>
                </a:lnTo>
                <a:cubicBezTo>
                  <a:pt x="5490351" y="2727960"/>
                  <a:pt x="5434471" y="2783840"/>
                  <a:pt x="5365891" y="2783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b="22862" l="0" r="0" t="0"/>
          <a:stretch/>
        </p:blipFill>
        <p:spPr>
          <a:xfrm>
            <a:off x="5086350" y="6072301"/>
            <a:ext cx="8115301" cy="1596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"/>
          <p:cNvSpPr txBox="1"/>
          <p:nvPr/>
        </p:nvSpPr>
        <p:spPr>
          <a:xfrm>
            <a:off x="5459003" y="3545175"/>
            <a:ext cx="79272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866255"/>
                </a:solidFill>
                <a:latin typeface="Amatic SC"/>
                <a:ea typeface="Amatic SC"/>
                <a:cs typeface="Amatic SC"/>
                <a:sym typeface="Amatic SC"/>
              </a:rPr>
              <a:t>Approach</a:t>
            </a:r>
            <a:endParaRPr b="1" i="0" sz="120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0133" y="41227"/>
            <a:ext cx="459054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17525000" y="9469000"/>
            <a:ext cx="6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rPr>
              <a:t>9</a:t>
            </a:r>
            <a:endParaRPr sz="3600">
              <a:solidFill>
                <a:schemeClr val="dk1"/>
              </a:solidFill>
              <a:latin typeface="Coiny"/>
              <a:ea typeface="Coiny"/>
              <a:cs typeface="Coiny"/>
              <a:sym typeface="Coiny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