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Calibri" panose="020F0502020204030204" pitchFamily="34" charset="0"/>
      <p:regular r:id="rId12"/>
      <p:bold r:id="rId13"/>
      <p:italic r:id="rId14"/>
      <p:boldItalic r:id="rId15"/>
    </p:embeddedFont>
    <p:embeddedFont>
      <p:font typeface="Fira Mono Medium" panose="020B0609050000020004" pitchFamily="49" charset="0"/>
      <p:regular r:id="rId16"/>
    </p:embeddedFont>
    <p:embeddedFont>
      <p:font typeface="Fira Sans" panose="020B0503050000020004" pitchFamily="3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0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67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55746"/>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TÌM HIỂU VỀ XML: ỨNG DỤNG XML TRONG PHÁT TRIỂN WEB</a:t>
            </a:r>
            <a:endParaRPr lang="en-US" sz="4450" dirty="0"/>
          </a:p>
        </p:txBody>
      </p:sp>
      <p:sp>
        <p:nvSpPr>
          <p:cNvPr id="4" name="Text 1"/>
          <p:cNvSpPr/>
          <p:nvPr/>
        </p:nvSpPr>
        <p:spPr>
          <a:xfrm>
            <a:off x="793790" y="4622244"/>
            <a:ext cx="7556421" cy="1451610"/>
          </a:xfrm>
          <a:prstGeom prst="rect">
            <a:avLst/>
          </a:prstGeom>
          <a:noFill/>
          <a:ln/>
        </p:spPr>
        <p:txBody>
          <a:bodyPr wrap="square" lIns="0" tIns="0" rIns="0" bIns="0" rtlCol="0" anchor="t"/>
          <a:lstStyle/>
          <a:p>
            <a:pPr marL="0" indent="0">
              <a:lnSpc>
                <a:spcPts val="2850"/>
              </a:lnSpc>
              <a:buNone/>
            </a:pPr>
            <a:r>
              <a:rPr lang="en-US" sz="1750" dirty="0">
                <a:solidFill>
                  <a:schemeClr val="bg1"/>
                </a:solidFill>
              </a:rPr>
              <a:t>PHẠM VŨ KHÁNH TRƯỜNG - 28211154033</a:t>
            </a:r>
          </a:p>
          <a:p>
            <a:pPr marL="0" indent="0">
              <a:lnSpc>
                <a:spcPts val="2850"/>
              </a:lnSpc>
              <a:buNone/>
            </a:pPr>
            <a:endParaRPr lang="en-US" sz="175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65453" y="601385"/>
            <a:ext cx="9613225" cy="683538"/>
          </a:xfrm>
          <a:prstGeom prst="rect">
            <a:avLst/>
          </a:prstGeom>
          <a:noFill/>
          <a:ln/>
        </p:spPr>
        <p:txBody>
          <a:bodyPr wrap="none" lIns="0" tIns="0" rIns="0" bIns="0" rtlCol="0" anchor="t"/>
          <a:lstStyle/>
          <a:p>
            <a:pPr marL="0" indent="0">
              <a:lnSpc>
                <a:spcPts val="5350"/>
              </a:lnSpc>
              <a:buNone/>
            </a:pPr>
            <a:r>
              <a:rPr lang="en-US" sz="4300" dirty="0">
                <a:solidFill>
                  <a:srgbClr val="FBF3FA"/>
                </a:solidFill>
                <a:latin typeface="Fira Mono Medium" pitchFamily="34" charset="0"/>
                <a:ea typeface="Fira Mono Medium" pitchFamily="34" charset="-122"/>
                <a:cs typeface="Fira Mono Medium" pitchFamily="34" charset="-120"/>
              </a:rPr>
              <a:t>Định nghĩa và Đặc điểm của XML</a:t>
            </a:r>
            <a:endParaRPr lang="en-US" sz="4300" dirty="0"/>
          </a:p>
        </p:txBody>
      </p:sp>
      <p:sp>
        <p:nvSpPr>
          <p:cNvPr id="3" name="Text 1"/>
          <p:cNvSpPr/>
          <p:nvPr/>
        </p:nvSpPr>
        <p:spPr>
          <a:xfrm>
            <a:off x="765453" y="1722358"/>
            <a:ext cx="13099494" cy="1049774"/>
          </a:xfrm>
          <a:prstGeom prst="rect">
            <a:avLst/>
          </a:prstGeom>
          <a:noFill/>
          <a:ln/>
        </p:spPr>
        <p:txBody>
          <a:bodyPr wrap="square" lIns="0" tIns="0" rIns="0" bIns="0" rtlCol="0" anchor="t"/>
          <a:lstStyle/>
          <a:p>
            <a:pPr marL="0" indent="0">
              <a:lnSpc>
                <a:spcPts val="2750"/>
              </a:lnSpc>
              <a:buNone/>
            </a:pPr>
            <a:r>
              <a:rPr lang="en-US" sz="1700" dirty="0">
                <a:solidFill>
                  <a:srgbClr val="E0D6DE"/>
                </a:solidFill>
                <a:latin typeface="Fira Sans" pitchFamily="34" charset="0"/>
                <a:ea typeface="Fira Sans" pitchFamily="34" charset="-122"/>
                <a:cs typeface="Fira Sans" pitchFamily="34" charset="-120"/>
              </a:rPr>
              <a:t>XML (Extensible Markup Language) là một ngôn ngữ đánh dấu có thể mở rộng, được sử dụng để tạo ra các định dạng dữ liệu có cấu trúc. Nó cho phép người dùng tự định nghĩa các thẻ và thuộc tính riêng của họ, phù hợp với nhu cầu cụ thể của họ. XML tập trung vào việc tạo ra các định dạng dữ liệu độc lập với nền tảng, có thể dễ dàng đọc và phân tích bởi các ứng dụng khác nhau.</a:t>
            </a:r>
            <a:endParaRPr lang="en-US" sz="1700" dirty="0"/>
          </a:p>
        </p:txBody>
      </p:sp>
      <p:sp>
        <p:nvSpPr>
          <p:cNvPr id="4" name="Text 2"/>
          <p:cNvSpPr/>
          <p:nvPr/>
        </p:nvSpPr>
        <p:spPr>
          <a:xfrm>
            <a:off x="765453" y="3236833"/>
            <a:ext cx="2734032" cy="341709"/>
          </a:xfrm>
          <a:prstGeom prst="rect">
            <a:avLst/>
          </a:prstGeom>
          <a:noFill/>
          <a:ln/>
        </p:spPr>
        <p:txBody>
          <a:bodyPr wrap="none" lIns="0" tIns="0" rIns="0" bIns="0" rtlCol="0" anchor="t"/>
          <a:lstStyle/>
          <a:p>
            <a:pPr marL="0" indent="0">
              <a:lnSpc>
                <a:spcPts val="2650"/>
              </a:lnSpc>
              <a:buNone/>
            </a:pPr>
            <a:r>
              <a:rPr lang="en-US" sz="2150" dirty="0">
                <a:solidFill>
                  <a:srgbClr val="FBF3FA"/>
                </a:solidFill>
                <a:latin typeface="Fira Mono Medium" pitchFamily="34" charset="0"/>
                <a:ea typeface="Fira Mono Medium" pitchFamily="34" charset="-122"/>
                <a:cs typeface="Fira Mono Medium" pitchFamily="34" charset="-120"/>
              </a:rPr>
              <a:t>Đặc điểm chính</a:t>
            </a:r>
            <a:endParaRPr lang="en-US" sz="2150" dirty="0"/>
          </a:p>
        </p:txBody>
      </p:sp>
      <p:sp>
        <p:nvSpPr>
          <p:cNvPr id="5" name="Text 3"/>
          <p:cNvSpPr/>
          <p:nvPr/>
        </p:nvSpPr>
        <p:spPr>
          <a:xfrm>
            <a:off x="765453" y="3797260"/>
            <a:ext cx="6282928"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E0D6DE"/>
                </a:solidFill>
                <a:latin typeface="Fira Sans" pitchFamily="34" charset="0"/>
                <a:ea typeface="Fira Sans" pitchFamily="34" charset="-122"/>
                <a:cs typeface="Fira Sans" pitchFamily="34" charset="-120"/>
              </a:rPr>
              <a:t>Có thể mở rộng</a:t>
            </a:r>
            <a:endParaRPr lang="en-US" sz="1700" dirty="0"/>
          </a:p>
        </p:txBody>
      </p:sp>
      <p:sp>
        <p:nvSpPr>
          <p:cNvPr id="6" name="Text 4"/>
          <p:cNvSpPr/>
          <p:nvPr/>
        </p:nvSpPr>
        <p:spPr>
          <a:xfrm>
            <a:off x="765453" y="4223623"/>
            <a:ext cx="6282928"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E0D6DE"/>
                </a:solidFill>
                <a:latin typeface="Fira Sans" pitchFamily="34" charset="0"/>
                <a:ea typeface="Fira Sans" pitchFamily="34" charset="-122"/>
                <a:cs typeface="Fira Sans" pitchFamily="34" charset="-120"/>
              </a:rPr>
              <a:t>Độc lập với nền tảng</a:t>
            </a:r>
            <a:endParaRPr lang="en-US" sz="1700" dirty="0"/>
          </a:p>
        </p:txBody>
      </p:sp>
      <p:sp>
        <p:nvSpPr>
          <p:cNvPr id="7" name="Text 5"/>
          <p:cNvSpPr/>
          <p:nvPr/>
        </p:nvSpPr>
        <p:spPr>
          <a:xfrm>
            <a:off x="765453" y="4649986"/>
            <a:ext cx="6282928"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E0D6DE"/>
                </a:solidFill>
                <a:latin typeface="Fira Sans" pitchFamily="34" charset="0"/>
                <a:ea typeface="Fira Sans" pitchFamily="34" charset="-122"/>
                <a:cs typeface="Fira Sans" pitchFamily="34" charset="-120"/>
              </a:rPr>
              <a:t>Dễ đọc và phân tích</a:t>
            </a:r>
            <a:endParaRPr lang="en-US" sz="1700" dirty="0"/>
          </a:p>
        </p:txBody>
      </p:sp>
      <p:sp>
        <p:nvSpPr>
          <p:cNvPr id="8" name="Text 6"/>
          <p:cNvSpPr/>
          <p:nvPr/>
        </p:nvSpPr>
        <p:spPr>
          <a:xfrm>
            <a:off x="765453" y="5076349"/>
            <a:ext cx="6282928"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E0D6DE"/>
                </a:solidFill>
                <a:latin typeface="Fira Sans" pitchFamily="34" charset="0"/>
                <a:ea typeface="Fira Sans" pitchFamily="34" charset="-122"/>
                <a:cs typeface="Fira Sans" pitchFamily="34" charset="-120"/>
              </a:rPr>
              <a:t>Có khả năng tự mô tả</a:t>
            </a:r>
            <a:endParaRPr lang="en-US" sz="1700" dirty="0"/>
          </a:p>
        </p:txBody>
      </p:sp>
      <p:pic>
        <p:nvPicPr>
          <p:cNvPr id="9" name="Image 0" descr="preencoded.png"/>
          <p:cNvPicPr>
            <a:picLocks noChangeAspect="1"/>
          </p:cNvPicPr>
          <p:nvPr/>
        </p:nvPicPr>
        <p:blipFill>
          <a:blip r:embed="rId3"/>
          <a:stretch>
            <a:fillRect/>
          </a:stretch>
        </p:blipFill>
        <p:spPr>
          <a:xfrm>
            <a:off x="7589639" y="3264098"/>
            <a:ext cx="6282928" cy="42987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79170"/>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Sự khác biệt giữa XML và HTML</a:t>
            </a:r>
            <a:endParaRPr lang="en-US" sz="4450" dirty="0"/>
          </a:p>
        </p:txBody>
      </p:sp>
      <p:sp>
        <p:nvSpPr>
          <p:cNvPr id="4" name="Text 1"/>
          <p:cNvSpPr/>
          <p:nvPr/>
        </p:nvSpPr>
        <p:spPr>
          <a:xfrm>
            <a:off x="6280190" y="2736890"/>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Mặc dù XML và HTML đều là ngôn ngữ đánh dấu, nhưng chúng có mục đích sử dụng khác nhau. HTML được sử dụng để định dạng nội dung web và hiển thị trên trình duyệt, trong khi XML được sử dụng để lưu trữ và trao đổi dữ liệu.</a:t>
            </a:r>
            <a:endParaRPr lang="en-US" sz="1750" dirty="0"/>
          </a:p>
        </p:txBody>
      </p:sp>
      <p:sp>
        <p:nvSpPr>
          <p:cNvPr id="5" name="Shape 2"/>
          <p:cNvSpPr/>
          <p:nvPr/>
        </p:nvSpPr>
        <p:spPr>
          <a:xfrm>
            <a:off x="6280190" y="4698802"/>
            <a:ext cx="510302" cy="510302"/>
          </a:xfrm>
          <a:prstGeom prst="roundRect">
            <a:avLst>
              <a:gd name="adj" fmla="val 6667"/>
            </a:avLst>
          </a:prstGeom>
          <a:solidFill>
            <a:srgbClr val="2E2E2F"/>
          </a:solidFill>
          <a:ln/>
        </p:spPr>
      </p:sp>
      <p:sp>
        <p:nvSpPr>
          <p:cNvPr id="6" name="Text 3"/>
          <p:cNvSpPr/>
          <p:nvPr/>
        </p:nvSpPr>
        <p:spPr>
          <a:xfrm>
            <a:off x="6433185" y="4783812"/>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cs typeface="Fira Mono Medium" pitchFamily="34" charset="-120"/>
              </a:rPr>
              <a:t>1</a:t>
            </a:r>
            <a:endParaRPr lang="en-US" sz="2650" dirty="0"/>
          </a:p>
        </p:txBody>
      </p:sp>
      <p:sp>
        <p:nvSpPr>
          <p:cNvPr id="7" name="Text 4"/>
          <p:cNvSpPr/>
          <p:nvPr/>
        </p:nvSpPr>
        <p:spPr>
          <a:xfrm>
            <a:off x="7017306" y="469880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1. Mục đích</a:t>
            </a:r>
            <a:endParaRPr lang="en-US" sz="2200" dirty="0"/>
          </a:p>
        </p:txBody>
      </p:sp>
      <p:sp>
        <p:nvSpPr>
          <p:cNvPr id="8" name="Text 5"/>
          <p:cNvSpPr/>
          <p:nvPr/>
        </p:nvSpPr>
        <p:spPr>
          <a:xfrm>
            <a:off x="7017306" y="5189220"/>
            <a:ext cx="2927747"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HTML dành cho hiển thị web, XML dành cho dữ liệu</a:t>
            </a:r>
            <a:endParaRPr lang="en-US" sz="1750" dirty="0"/>
          </a:p>
        </p:txBody>
      </p:sp>
      <p:sp>
        <p:nvSpPr>
          <p:cNvPr id="9" name="Shape 6"/>
          <p:cNvSpPr/>
          <p:nvPr/>
        </p:nvSpPr>
        <p:spPr>
          <a:xfrm>
            <a:off x="10171867" y="4698802"/>
            <a:ext cx="510302" cy="510302"/>
          </a:xfrm>
          <a:prstGeom prst="roundRect">
            <a:avLst>
              <a:gd name="adj" fmla="val 6667"/>
            </a:avLst>
          </a:prstGeom>
          <a:solidFill>
            <a:srgbClr val="2E2E2F"/>
          </a:solidFill>
          <a:ln/>
        </p:spPr>
      </p:sp>
      <p:sp>
        <p:nvSpPr>
          <p:cNvPr id="10" name="Text 7"/>
          <p:cNvSpPr/>
          <p:nvPr/>
        </p:nvSpPr>
        <p:spPr>
          <a:xfrm>
            <a:off x="10324862" y="4783812"/>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cs typeface="Fira Mono Medium" pitchFamily="34" charset="-120"/>
              </a:rPr>
              <a:t>2</a:t>
            </a:r>
            <a:endParaRPr lang="en-US" sz="2650" dirty="0"/>
          </a:p>
        </p:txBody>
      </p:sp>
      <p:sp>
        <p:nvSpPr>
          <p:cNvPr id="11" name="Text 8"/>
          <p:cNvSpPr/>
          <p:nvPr/>
        </p:nvSpPr>
        <p:spPr>
          <a:xfrm>
            <a:off x="10908983" y="469880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2. Cấu trúc</a:t>
            </a:r>
            <a:endParaRPr lang="en-US" sz="2200" dirty="0"/>
          </a:p>
        </p:txBody>
      </p:sp>
      <p:sp>
        <p:nvSpPr>
          <p:cNvPr id="12" name="Text 9"/>
          <p:cNvSpPr/>
          <p:nvPr/>
        </p:nvSpPr>
        <p:spPr>
          <a:xfrm>
            <a:off x="10908983" y="5189220"/>
            <a:ext cx="2927747"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HTML có cấu trúc cố định, XML có cấu trúc tùy chỉnh</a:t>
            </a:r>
            <a:endParaRPr lang="en-US" sz="1750" dirty="0"/>
          </a:p>
        </p:txBody>
      </p:sp>
      <p:sp>
        <p:nvSpPr>
          <p:cNvPr id="13" name="Shape 10"/>
          <p:cNvSpPr/>
          <p:nvPr/>
        </p:nvSpPr>
        <p:spPr>
          <a:xfrm>
            <a:off x="6280190" y="6396990"/>
            <a:ext cx="510302" cy="510302"/>
          </a:xfrm>
          <a:prstGeom prst="roundRect">
            <a:avLst>
              <a:gd name="adj" fmla="val 6667"/>
            </a:avLst>
          </a:prstGeom>
          <a:solidFill>
            <a:srgbClr val="2E2E2F"/>
          </a:solidFill>
          <a:ln/>
        </p:spPr>
      </p:sp>
      <p:sp>
        <p:nvSpPr>
          <p:cNvPr id="14" name="Text 11"/>
          <p:cNvSpPr/>
          <p:nvPr/>
        </p:nvSpPr>
        <p:spPr>
          <a:xfrm>
            <a:off x="6433185" y="6482001"/>
            <a:ext cx="204192" cy="340281"/>
          </a:xfrm>
          <a:prstGeom prst="rect">
            <a:avLst/>
          </a:prstGeom>
          <a:noFill/>
          <a:ln/>
        </p:spPr>
        <p:txBody>
          <a:bodyPr wrap="none" lIns="0" tIns="0" rIns="0" bIns="0" rtlCol="0" anchor="t"/>
          <a:lstStyle/>
          <a:p>
            <a:pPr marL="0" indent="0" algn="ctr">
              <a:lnSpc>
                <a:spcPts val="2650"/>
              </a:lnSpc>
              <a:buNone/>
            </a:pPr>
            <a:r>
              <a:rPr lang="en-US" sz="2650" dirty="0">
                <a:solidFill>
                  <a:srgbClr val="E0D6DE"/>
                </a:solidFill>
                <a:latin typeface="Fira Mono Medium" pitchFamily="34" charset="0"/>
                <a:ea typeface="Fira Mono Medium" pitchFamily="34" charset="-122"/>
                <a:cs typeface="Fira Mono Medium" pitchFamily="34" charset="-120"/>
              </a:rPr>
              <a:t>3</a:t>
            </a:r>
            <a:endParaRPr lang="en-US" sz="2650" dirty="0"/>
          </a:p>
        </p:txBody>
      </p:sp>
      <p:sp>
        <p:nvSpPr>
          <p:cNvPr id="15" name="Text 12"/>
          <p:cNvSpPr/>
          <p:nvPr/>
        </p:nvSpPr>
        <p:spPr>
          <a:xfrm>
            <a:off x="7017306" y="639699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3. Sử dụng</a:t>
            </a:r>
            <a:endParaRPr lang="en-US" sz="2200" dirty="0"/>
          </a:p>
        </p:txBody>
      </p:sp>
      <p:sp>
        <p:nvSpPr>
          <p:cNvPr id="16" name="Text 13"/>
          <p:cNvSpPr/>
          <p:nvPr/>
        </p:nvSpPr>
        <p:spPr>
          <a:xfrm>
            <a:off x="7017306" y="6887408"/>
            <a:ext cx="6819305" cy="362903"/>
          </a:xfrm>
          <a:prstGeom prst="rect">
            <a:avLst/>
          </a:prstGeom>
          <a:noFill/>
          <a:ln/>
        </p:spPr>
        <p:txBody>
          <a:bodyPr wrap="non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HTML để hiển thị nội dung, XML để lưu trữ và trao đổi dữ liệu</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651629"/>
            <a:ext cx="9851112" cy="708779"/>
          </a:xfrm>
          <a:prstGeom prst="rect">
            <a:avLst/>
          </a:prstGeom>
          <a:noFill/>
          <a:ln/>
        </p:spPr>
        <p:txBody>
          <a:bodyPr wrap="non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Khái niệm và Cấu trúc của DTD</a:t>
            </a:r>
            <a:endParaRPr lang="en-US" sz="4450" dirty="0"/>
          </a:p>
        </p:txBody>
      </p:sp>
      <p:sp>
        <p:nvSpPr>
          <p:cNvPr id="3" name="Text 1"/>
          <p:cNvSpPr/>
          <p:nvPr/>
        </p:nvSpPr>
        <p:spPr>
          <a:xfrm>
            <a:off x="793790" y="1814036"/>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DTD (Document Type Definition) là một tập hợp các quy tắc xác định cấu trúc và nội dung hợp lệ của một tài liệu XML. Nó giúp đảm bảo tính nhất quán và dễ dàng xử lý dữ liệu.</a:t>
            </a:r>
            <a:endParaRPr lang="en-US" sz="1750" dirty="0"/>
          </a:p>
        </p:txBody>
      </p:sp>
      <p:sp>
        <p:nvSpPr>
          <p:cNvPr id="4" name="Text 2"/>
          <p:cNvSpPr/>
          <p:nvPr/>
        </p:nvSpPr>
        <p:spPr>
          <a:xfrm>
            <a:off x="793790" y="302180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BF3FA"/>
                </a:solidFill>
                <a:latin typeface="Fira Mono Medium" pitchFamily="34" charset="0"/>
                <a:ea typeface="Fira Mono Medium" pitchFamily="34" charset="-122"/>
                <a:cs typeface="Fira Mono Medium" pitchFamily="34" charset="-120"/>
              </a:rPr>
              <a:t>Cấu trúc DTD</a:t>
            </a:r>
            <a:endParaRPr lang="en-US" sz="2200" dirty="0"/>
          </a:p>
        </p:txBody>
      </p:sp>
      <p:sp>
        <p:nvSpPr>
          <p:cNvPr id="5" name="Text 3"/>
          <p:cNvSpPr/>
          <p:nvPr/>
        </p:nvSpPr>
        <p:spPr>
          <a:xfrm>
            <a:off x="793790" y="360295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DTD được viết bằng ngôn ngữ đánh dấu riêng, sử dụng các thẻ để mô tả các phần tử, thuộc tính, kiểu dữ liệu và các quy tắc xác thực.</a:t>
            </a:r>
            <a:endParaRPr lang="en-US" sz="1750" dirty="0"/>
          </a:p>
        </p:txBody>
      </p:sp>
      <p:pic>
        <p:nvPicPr>
          <p:cNvPr id="6" name="Image 0" descr="preencoded.png"/>
          <p:cNvPicPr>
            <a:picLocks noChangeAspect="1"/>
          </p:cNvPicPr>
          <p:nvPr/>
        </p:nvPicPr>
        <p:blipFill>
          <a:blip r:embed="rId3"/>
          <a:stretch>
            <a:fillRect/>
          </a:stretch>
        </p:blipFill>
        <p:spPr>
          <a:xfrm>
            <a:off x="7599521" y="3050143"/>
            <a:ext cx="6244709" cy="42726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75216" y="610314"/>
            <a:ext cx="10615970" cy="692110"/>
          </a:xfrm>
          <a:prstGeom prst="rect">
            <a:avLst/>
          </a:prstGeom>
          <a:noFill/>
          <a:ln/>
        </p:spPr>
        <p:txBody>
          <a:bodyPr wrap="none" lIns="0" tIns="0" rIns="0" bIns="0" rtlCol="0" anchor="t"/>
          <a:lstStyle/>
          <a:p>
            <a:pPr marL="0" indent="0">
              <a:lnSpc>
                <a:spcPts val="5450"/>
              </a:lnSpc>
              <a:buNone/>
            </a:pPr>
            <a:r>
              <a:rPr lang="en-US" sz="4350" dirty="0">
                <a:solidFill>
                  <a:srgbClr val="FBF3FA"/>
                </a:solidFill>
                <a:latin typeface="Fira Mono Medium" pitchFamily="34" charset="0"/>
                <a:ea typeface="Fira Mono Medium" pitchFamily="34" charset="-122"/>
                <a:cs typeface="Fira Mono Medium" pitchFamily="34" charset="-120"/>
              </a:rPr>
              <a:t>Khái niệm và Cấu trúc của Schema</a:t>
            </a:r>
            <a:endParaRPr lang="en-US" sz="4350" dirty="0"/>
          </a:p>
        </p:txBody>
      </p:sp>
      <p:sp>
        <p:nvSpPr>
          <p:cNvPr id="3" name="Text 1"/>
          <p:cNvSpPr/>
          <p:nvPr/>
        </p:nvSpPr>
        <p:spPr>
          <a:xfrm>
            <a:off x="775216" y="1745337"/>
            <a:ext cx="13079968" cy="354330"/>
          </a:xfrm>
          <a:prstGeom prst="rect">
            <a:avLst/>
          </a:prstGeom>
          <a:noFill/>
          <a:ln/>
        </p:spPr>
        <p:txBody>
          <a:bodyPr wrap="none" lIns="0" tIns="0" rIns="0" bIns="0" rtlCol="0" anchor="t"/>
          <a:lstStyle/>
          <a:p>
            <a:pPr marL="0" indent="0">
              <a:lnSpc>
                <a:spcPts val="2750"/>
              </a:lnSpc>
              <a:buNone/>
            </a:pPr>
            <a:r>
              <a:rPr lang="en-US" sz="1700" dirty="0">
                <a:solidFill>
                  <a:srgbClr val="E0D6DE"/>
                </a:solidFill>
                <a:latin typeface="Fira Sans" pitchFamily="34" charset="0"/>
                <a:ea typeface="Fira Sans" pitchFamily="34" charset="-122"/>
                <a:cs typeface="Fira Sans" pitchFamily="34" charset="-120"/>
              </a:rPr>
              <a:t>Schema là một tập hợp các quy tắc xác định cấu trúc và nội dung hợp lệ của một tài liệu XML, được viết bằng ngôn ngữ XML.</a:t>
            </a:r>
            <a:endParaRPr lang="en-US" sz="1700" dirty="0"/>
          </a:p>
        </p:txBody>
      </p:sp>
      <p:pic>
        <p:nvPicPr>
          <p:cNvPr id="4" name="Image 0" descr="preencoded.png"/>
          <p:cNvPicPr>
            <a:picLocks noChangeAspect="1"/>
          </p:cNvPicPr>
          <p:nvPr/>
        </p:nvPicPr>
        <p:blipFill>
          <a:blip r:embed="rId3"/>
          <a:stretch>
            <a:fillRect/>
          </a:stretch>
        </p:blipFill>
        <p:spPr>
          <a:xfrm>
            <a:off x="3235881" y="2348746"/>
            <a:ext cx="1618536" cy="1276112"/>
          </a:xfrm>
          <a:prstGeom prst="rect">
            <a:avLst/>
          </a:prstGeom>
        </p:spPr>
      </p:pic>
      <p:sp>
        <p:nvSpPr>
          <p:cNvPr id="5" name="Text 2"/>
          <p:cNvSpPr/>
          <p:nvPr/>
        </p:nvSpPr>
        <p:spPr>
          <a:xfrm>
            <a:off x="3962043" y="2923461"/>
            <a:ext cx="166092" cy="442913"/>
          </a:xfrm>
          <a:prstGeom prst="rect">
            <a:avLst/>
          </a:prstGeom>
          <a:noFill/>
          <a:ln/>
        </p:spPr>
        <p:txBody>
          <a:bodyPr wrap="none" lIns="0" tIns="0" rIns="0" bIns="0" rtlCol="0" anchor="t"/>
          <a:lstStyle/>
          <a:p>
            <a:pPr marL="0" indent="0" algn="ctr">
              <a:lnSpc>
                <a:spcPts val="3450"/>
              </a:lnSpc>
              <a:buNone/>
            </a:pPr>
            <a:r>
              <a:rPr lang="en-US" sz="2150" dirty="0">
                <a:solidFill>
                  <a:srgbClr val="E0D6DE"/>
                </a:solidFill>
                <a:latin typeface="Fira Mono Medium" pitchFamily="34" charset="0"/>
                <a:ea typeface="Fira Mono Medium" pitchFamily="34" charset="-122"/>
                <a:cs typeface="Fira Mono Medium" pitchFamily="34" charset="-120"/>
              </a:rPr>
              <a:t>1</a:t>
            </a:r>
            <a:endParaRPr lang="en-US" sz="2150" dirty="0"/>
          </a:p>
        </p:txBody>
      </p:sp>
      <p:sp>
        <p:nvSpPr>
          <p:cNvPr id="6" name="Text 3"/>
          <p:cNvSpPr/>
          <p:nvPr/>
        </p:nvSpPr>
        <p:spPr>
          <a:xfrm>
            <a:off x="5075873" y="2813804"/>
            <a:ext cx="2491383" cy="345996"/>
          </a:xfrm>
          <a:prstGeom prst="rect">
            <a:avLst/>
          </a:prstGeom>
          <a:noFill/>
          <a:ln/>
        </p:spPr>
        <p:txBody>
          <a:bodyPr wrap="none" lIns="0" tIns="0" rIns="0" bIns="0" rtlCol="0" anchor="t"/>
          <a:lstStyle/>
          <a:p>
            <a:pPr marL="0" indent="0" algn="l">
              <a:lnSpc>
                <a:spcPts val="2700"/>
              </a:lnSpc>
              <a:buNone/>
            </a:pPr>
            <a:r>
              <a:rPr lang="en-US" sz="2150" dirty="0">
                <a:solidFill>
                  <a:srgbClr val="E0D6DE"/>
                </a:solidFill>
                <a:latin typeface="Fira Mono Medium" pitchFamily="34" charset="0"/>
                <a:ea typeface="Fira Mono Medium" pitchFamily="34" charset="-122"/>
                <a:cs typeface="Fira Mono Medium" pitchFamily="34" charset="-120"/>
              </a:rPr>
              <a:t>Cấu trúc Schema</a:t>
            </a:r>
            <a:endParaRPr lang="en-US" sz="2150" dirty="0"/>
          </a:p>
        </p:txBody>
      </p:sp>
      <p:sp>
        <p:nvSpPr>
          <p:cNvPr id="7" name="Shape 4"/>
          <p:cNvSpPr/>
          <p:nvPr/>
        </p:nvSpPr>
        <p:spPr>
          <a:xfrm>
            <a:off x="4909780" y="3637240"/>
            <a:ext cx="8890040" cy="15240"/>
          </a:xfrm>
          <a:prstGeom prst="roundRect">
            <a:avLst>
              <a:gd name="adj" fmla="val 218008"/>
            </a:avLst>
          </a:prstGeom>
          <a:solidFill>
            <a:srgbClr val="474748"/>
          </a:solidFill>
          <a:ln/>
        </p:spPr>
      </p:sp>
      <p:pic>
        <p:nvPicPr>
          <p:cNvPr id="8" name="Image 1" descr="preencoded.png"/>
          <p:cNvPicPr>
            <a:picLocks noChangeAspect="1"/>
          </p:cNvPicPr>
          <p:nvPr/>
        </p:nvPicPr>
        <p:blipFill>
          <a:blip r:embed="rId4"/>
          <a:stretch>
            <a:fillRect/>
          </a:stretch>
        </p:blipFill>
        <p:spPr>
          <a:xfrm>
            <a:off x="2426494" y="3680222"/>
            <a:ext cx="3237190" cy="1276112"/>
          </a:xfrm>
          <a:prstGeom prst="rect">
            <a:avLst/>
          </a:prstGeom>
        </p:spPr>
      </p:pic>
      <p:sp>
        <p:nvSpPr>
          <p:cNvPr id="9" name="Text 5"/>
          <p:cNvSpPr/>
          <p:nvPr/>
        </p:nvSpPr>
        <p:spPr>
          <a:xfrm>
            <a:off x="3961924" y="4096822"/>
            <a:ext cx="166092" cy="442913"/>
          </a:xfrm>
          <a:prstGeom prst="rect">
            <a:avLst/>
          </a:prstGeom>
          <a:noFill/>
          <a:ln/>
        </p:spPr>
        <p:txBody>
          <a:bodyPr wrap="none" lIns="0" tIns="0" rIns="0" bIns="0" rtlCol="0" anchor="t"/>
          <a:lstStyle/>
          <a:p>
            <a:pPr marL="0" indent="0" algn="ctr">
              <a:lnSpc>
                <a:spcPts val="3450"/>
              </a:lnSpc>
              <a:buNone/>
            </a:pPr>
            <a:r>
              <a:rPr lang="en-US" sz="2150" dirty="0">
                <a:solidFill>
                  <a:srgbClr val="E0D6DE"/>
                </a:solidFill>
                <a:latin typeface="Fira Mono Medium" pitchFamily="34" charset="0"/>
                <a:ea typeface="Fira Mono Medium" pitchFamily="34" charset="-122"/>
                <a:cs typeface="Fira Mono Medium" pitchFamily="34" charset="-120"/>
              </a:rPr>
              <a:t>2</a:t>
            </a:r>
            <a:endParaRPr lang="en-US" sz="2150" dirty="0"/>
          </a:p>
        </p:txBody>
      </p:sp>
      <p:sp>
        <p:nvSpPr>
          <p:cNvPr id="10" name="Text 6"/>
          <p:cNvSpPr/>
          <p:nvPr/>
        </p:nvSpPr>
        <p:spPr>
          <a:xfrm>
            <a:off x="5885140" y="3901678"/>
            <a:ext cx="4484489" cy="345996"/>
          </a:xfrm>
          <a:prstGeom prst="rect">
            <a:avLst/>
          </a:prstGeom>
          <a:noFill/>
          <a:ln/>
        </p:spPr>
        <p:txBody>
          <a:bodyPr wrap="none" lIns="0" tIns="0" rIns="0" bIns="0" rtlCol="0" anchor="t"/>
          <a:lstStyle/>
          <a:p>
            <a:pPr marL="0" indent="0" algn="l">
              <a:lnSpc>
                <a:spcPts val="2700"/>
              </a:lnSpc>
              <a:buNone/>
            </a:pPr>
            <a:r>
              <a:rPr lang="en-US" sz="2150" dirty="0">
                <a:solidFill>
                  <a:srgbClr val="E0D6DE"/>
                </a:solidFill>
                <a:latin typeface="Fira Mono Medium" pitchFamily="34" charset="0"/>
                <a:ea typeface="Fira Mono Medium" pitchFamily="34" charset="-122"/>
                <a:cs typeface="Fira Mono Medium" pitchFamily="34" charset="-120"/>
              </a:rPr>
              <a:t>XSD (XML Schema Definition)</a:t>
            </a:r>
            <a:endParaRPr lang="en-US" sz="2150" dirty="0"/>
          </a:p>
        </p:txBody>
      </p:sp>
      <p:sp>
        <p:nvSpPr>
          <p:cNvPr id="11" name="Text 7"/>
          <p:cNvSpPr/>
          <p:nvPr/>
        </p:nvSpPr>
        <p:spPr>
          <a:xfrm>
            <a:off x="5885140" y="4380547"/>
            <a:ext cx="4484489" cy="354330"/>
          </a:xfrm>
          <a:prstGeom prst="rect">
            <a:avLst/>
          </a:prstGeom>
          <a:noFill/>
          <a:ln/>
        </p:spPr>
        <p:txBody>
          <a:bodyPr wrap="none" lIns="0" tIns="0" rIns="0" bIns="0" rtlCol="0" anchor="t"/>
          <a:lstStyle/>
          <a:p>
            <a:pPr marL="0" indent="0" algn="l">
              <a:lnSpc>
                <a:spcPts val="2750"/>
              </a:lnSpc>
              <a:buNone/>
            </a:pPr>
            <a:r>
              <a:rPr lang="en-US" sz="1700" dirty="0">
                <a:solidFill>
                  <a:srgbClr val="E0D6DE"/>
                </a:solidFill>
                <a:latin typeface="Fira Sans" pitchFamily="34" charset="0"/>
                <a:ea typeface="Fira Sans" pitchFamily="34" charset="-122"/>
                <a:cs typeface="Fira Sans" pitchFamily="34" charset="-120"/>
              </a:rPr>
              <a:t>Là ngôn ngữ chính để tạo Schema cho XML.</a:t>
            </a:r>
            <a:endParaRPr lang="en-US" sz="1700" dirty="0"/>
          </a:p>
        </p:txBody>
      </p:sp>
      <p:sp>
        <p:nvSpPr>
          <p:cNvPr id="12" name="Shape 8"/>
          <p:cNvSpPr/>
          <p:nvPr/>
        </p:nvSpPr>
        <p:spPr>
          <a:xfrm>
            <a:off x="5719048" y="4968716"/>
            <a:ext cx="8080772" cy="15240"/>
          </a:xfrm>
          <a:prstGeom prst="roundRect">
            <a:avLst>
              <a:gd name="adj" fmla="val 218008"/>
            </a:avLst>
          </a:prstGeom>
          <a:solidFill>
            <a:srgbClr val="474748"/>
          </a:solidFill>
          <a:ln/>
        </p:spPr>
      </p:sp>
      <p:pic>
        <p:nvPicPr>
          <p:cNvPr id="13" name="Image 2" descr="preencoded.png"/>
          <p:cNvPicPr>
            <a:picLocks noChangeAspect="1"/>
          </p:cNvPicPr>
          <p:nvPr/>
        </p:nvPicPr>
        <p:blipFill>
          <a:blip r:embed="rId5"/>
          <a:stretch>
            <a:fillRect/>
          </a:stretch>
        </p:blipFill>
        <p:spPr>
          <a:xfrm>
            <a:off x="1617226" y="5011698"/>
            <a:ext cx="4855845" cy="1276112"/>
          </a:xfrm>
          <a:prstGeom prst="rect">
            <a:avLst/>
          </a:prstGeom>
        </p:spPr>
      </p:pic>
      <p:sp>
        <p:nvSpPr>
          <p:cNvPr id="14" name="Text 9"/>
          <p:cNvSpPr/>
          <p:nvPr/>
        </p:nvSpPr>
        <p:spPr>
          <a:xfrm>
            <a:off x="3962043" y="5428298"/>
            <a:ext cx="166092" cy="442913"/>
          </a:xfrm>
          <a:prstGeom prst="rect">
            <a:avLst/>
          </a:prstGeom>
          <a:noFill/>
          <a:ln/>
        </p:spPr>
        <p:txBody>
          <a:bodyPr wrap="none" lIns="0" tIns="0" rIns="0" bIns="0" rtlCol="0" anchor="t"/>
          <a:lstStyle/>
          <a:p>
            <a:pPr marL="0" indent="0" algn="ctr">
              <a:lnSpc>
                <a:spcPts val="3450"/>
              </a:lnSpc>
              <a:buNone/>
            </a:pPr>
            <a:r>
              <a:rPr lang="en-US" sz="2150" dirty="0">
                <a:solidFill>
                  <a:srgbClr val="E0D6DE"/>
                </a:solidFill>
                <a:latin typeface="Fira Mono Medium" pitchFamily="34" charset="0"/>
                <a:ea typeface="Fira Mono Medium" pitchFamily="34" charset="-122"/>
                <a:cs typeface="Fira Mono Medium" pitchFamily="34" charset="-120"/>
              </a:rPr>
              <a:t>3</a:t>
            </a:r>
            <a:endParaRPr lang="en-US" sz="2150" dirty="0"/>
          </a:p>
        </p:txBody>
      </p:sp>
      <p:sp>
        <p:nvSpPr>
          <p:cNvPr id="15" name="Text 10"/>
          <p:cNvSpPr/>
          <p:nvPr/>
        </p:nvSpPr>
        <p:spPr>
          <a:xfrm>
            <a:off x="6694527" y="5233154"/>
            <a:ext cx="2768679" cy="345996"/>
          </a:xfrm>
          <a:prstGeom prst="rect">
            <a:avLst/>
          </a:prstGeom>
          <a:noFill/>
          <a:ln/>
        </p:spPr>
        <p:txBody>
          <a:bodyPr wrap="none" lIns="0" tIns="0" rIns="0" bIns="0" rtlCol="0" anchor="t"/>
          <a:lstStyle/>
          <a:p>
            <a:pPr marL="0" indent="0" algn="l">
              <a:lnSpc>
                <a:spcPts val="2700"/>
              </a:lnSpc>
              <a:buNone/>
            </a:pPr>
            <a:r>
              <a:rPr lang="en-US" sz="2150" dirty="0">
                <a:solidFill>
                  <a:srgbClr val="E0D6DE"/>
                </a:solidFill>
                <a:latin typeface="Fira Mono Medium" pitchFamily="34" charset="0"/>
                <a:ea typeface="Fira Mono Medium" pitchFamily="34" charset="-122"/>
                <a:cs typeface="Fira Mono Medium" pitchFamily="34" charset="-120"/>
              </a:rPr>
              <a:t>Các quy tắc</a:t>
            </a:r>
            <a:endParaRPr lang="en-US" sz="2150" dirty="0"/>
          </a:p>
        </p:txBody>
      </p:sp>
      <p:sp>
        <p:nvSpPr>
          <p:cNvPr id="16" name="Text 11"/>
          <p:cNvSpPr/>
          <p:nvPr/>
        </p:nvSpPr>
        <p:spPr>
          <a:xfrm>
            <a:off x="6694527" y="5712023"/>
            <a:ext cx="5914787" cy="354330"/>
          </a:xfrm>
          <a:prstGeom prst="rect">
            <a:avLst/>
          </a:prstGeom>
          <a:noFill/>
          <a:ln/>
        </p:spPr>
        <p:txBody>
          <a:bodyPr wrap="none" lIns="0" tIns="0" rIns="0" bIns="0" rtlCol="0" anchor="t"/>
          <a:lstStyle/>
          <a:p>
            <a:pPr marL="0" indent="0" algn="l">
              <a:lnSpc>
                <a:spcPts val="2750"/>
              </a:lnSpc>
              <a:buNone/>
            </a:pPr>
            <a:r>
              <a:rPr lang="en-US" sz="1700" dirty="0">
                <a:solidFill>
                  <a:srgbClr val="E0D6DE"/>
                </a:solidFill>
                <a:latin typeface="Fira Sans" pitchFamily="34" charset="0"/>
                <a:ea typeface="Fira Sans" pitchFamily="34" charset="-122"/>
                <a:cs typeface="Fira Sans" pitchFamily="34" charset="-120"/>
              </a:rPr>
              <a:t>Xác định các phần tử, thuộc tính, kiểu dữ liệu và ràng buộc.</a:t>
            </a:r>
            <a:endParaRPr lang="en-US" sz="1700" dirty="0"/>
          </a:p>
        </p:txBody>
      </p:sp>
      <p:sp>
        <p:nvSpPr>
          <p:cNvPr id="17" name="Shape 12"/>
          <p:cNvSpPr/>
          <p:nvPr/>
        </p:nvSpPr>
        <p:spPr>
          <a:xfrm>
            <a:off x="6528435" y="6300192"/>
            <a:ext cx="7271385" cy="15240"/>
          </a:xfrm>
          <a:prstGeom prst="roundRect">
            <a:avLst>
              <a:gd name="adj" fmla="val 218008"/>
            </a:avLst>
          </a:prstGeom>
          <a:solidFill>
            <a:srgbClr val="474748"/>
          </a:solidFill>
          <a:ln/>
        </p:spPr>
      </p:sp>
      <p:pic>
        <p:nvPicPr>
          <p:cNvPr id="18" name="Image 3" descr="preencoded.png"/>
          <p:cNvPicPr>
            <a:picLocks noChangeAspect="1"/>
          </p:cNvPicPr>
          <p:nvPr/>
        </p:nvPicPr>
        <p:blipFill>
          <a:blip r:embed="rId6"/>
          <a:stretch>
            <a:fillRect/>
          </a:stretch>
        </p:blipFill>
        <p:spPr>
          <a:xfrm>
            <a:off x="807839" y="6343174"/>
            <a:ext cx="6474500" cy="1276112"/>
          </a:xfrm>
          <a:prstGeom prst="rect">
            <a:avLst/>
          </a:prstGeom>
        </p:spPr>
      </p:pic>
      <p:sp>
        <p:nvSpPr>
          <p:cNvPr id="19" name="Text 13"/>
          <p:cNvSpPr/>
          <p:nvPr/>
        </p:nvSpPr>
        <p:spPr>
          <a:xfrm>
            <a:off x="3962043" y="6759773"/>
            <a:ext cx="166092" cy="442913"/>
          </a:xfrm>
          <a:prstGeom prst="rect">
            <a:avLst/>
          </a:prstGeom>
          <a:noFill/>
          <a:ln/>
        </p:spPr>
        <p:txBody>
          <a:bodyPr wrap="none" lIns="0" tIns="0" rIns="0" bIns="0" rtlCol="0" anchor="t"/>
          <a:lstStyle/>
          <a:p>
            <a:pPr marL="0" indent="0" algn="ctr">
              <a:lnSpc>
                <a:spcPts val="3450"/>
              </a:lnSpc>
              <a:buNone/>
            </a:pPr>
            <a:r>
              <a:rPr lang="en-US" sz="2150" dirty="0">
                <a:solidFill>
                  <a:srgbClr val="E0D6DE"/>
                </a:solidFill>
                <a:latin typeface="Fira Mono Medium" pitchFamily="34" charset="0"/>
                <a:ea typeface="Fira Mono Medium" pitchFamily="34" charset="-122"/>
                <a:cs typeface="Fira Mono Medium" pitchFamily="34" charset="-120"/>
              </a:rPr>
              <a:t>4</a:t>
            </a:r>
            <a:endParaRPr lang="en-US" sz="2150" dirty="0"/>
          </a:p>
        </p:txBody>
      </p:sp>
      <p:sp>
        <p:nvSpPr>
          <p:cNvPr id="20" name="Text 14"/>
          <p:cNvSpPr/>
          <p:nvPr/>
        </p:nvSpPr>
        <p:spPr>
          <a:xfrm>
            <a:off x="7503795" y="6564630"/>
            <a:ext cx="2768679" cy="345996"/>
          </a:xfrm>
          <a:prstGeom prst="rect">
            <a:avLst/>
          </a:prstGeom>
          <a:noFill/>
          <a:ln/>
        </p:spPr>
        <p:txBody>
          <a:bodyPr wrap="none" lIns="0" tIns="0" rIns="0" bIns="0" rtlCol="0" anchor="t"/>
          <a:lstStyle/>
          <a:p>
            <a:pPr marL="0" indent="0" algn="l">
              <a:lnSpc>
                <a:spcPts val="2700"/>
              </a:lnSpc>
              <a:buNone/>
            </a:pPr>
            <a:r>
              <a:rPr lang="en-US" sz="2150" dirty="0">
                <a:solidFill>
                  <a:srgbClr val="E0D6DE"/>
                </a:solidFill>
                <a:latin typeface="Fira Mono Medium" pitchFamily="34" charset="0"/>
                <a:ea typeface="Fira Mono Medium" pitchFamily="34" charset="-122"/>
                <a:cs typeface="Fira Mono Medium" pitchFamily="34" charset="-120"/>
              </a:rPr>
              <a:t>Mô tả</a:t>
            </a:r>
            <a:endParaRPr lang="en-US" sz="2150" dirty="0"/>
          </a:p>
        </p:txBody>
      </p:sp>
      <p:sp>
        <p:nvSpPr>
          <p:cNvPr id="21" name="Text 15"/>
          <p:cNvSpPr/>
          <p:nvPr/>
        </p:nvSpPr>
        <p:spPr>
          <a:xfrm>
            <a:off x="7503795" y="7043499"/>
            <a:ext cx="4433649" cy="354330"/>
          </a:xfrm>
          <a:prstGeom prst="rect">
            <a:avLst/>
          </a:prstGeom>
          <a:noFill/>
          <a:ln/>
        </p:spPr>
        <p:txBody>
          <a:bodyPr wrap="none" lIns="0" tIns="0" rIns="0" bIns="0" rtlCol="0" anchor="t"/>
          <a:lstStyle/>
          <a:p>
            <a:pPr marL="0" indent="0" algn="l">
              <a:lnSpc>
                <a:spcPts val="2750"/>
              </a:lnSpc>
              <a:buNone/>
            </a:pPr>
            <a:r>
              <a:rPr lang="en-US" sz="1700" dirty="0">
                <a:solidFill>
                  <a:srgbClr val="E0D6DE"/>
                </a:solidFill>
                <a:latin typeface="Fira Sans" pitchFamily="34" charset="0"/>
                <a:ea typeface="Fira Sans" pitchFamily="34" charset="-122"/>
                <a:cs typeface="Fira Sans" pitchFamily="34" charset="-120"/>
              </a:rPr>
              <a:t>Cấu trúc và nội dung hợp lệ của tài liệu XML.</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672"/>
          </a:xfrm>
          <a:prstGeom prst="rect">
            <a:avLst/>
          </a:prstGeom>
        </p:spPr>
      </p:pic>
      <p:sp>
        <p:nvSpPr>
          <p:cNvPr id="3" name="Text 0"/>
          <p:cNvSpPr/>
          <p:nvPr/>
        </p:nvSpPr>
        <p:spPr>
          <a:xfrm>
            <a:off x="6168390" y="535900"/>
            <a:ext cx="6436043" cy="609005"/>
          </a:xfrm>
          <a:prstGeom prst="rect">
            <a:avLst/>
          </a:prstGeom>
          <a:noFill/>
          <a:ln/>
        </p:spPr>
        <p:txBody>
          <a:bodyPr wrap="none" lIns="0" tIns="0" rIns="0" bIns="0" rtlCol="0" anchor="t"/>
          <a:lstStyle/>
          <a:p>
            <a:pPr marL="0" indent="0">
              <a:lnSpc>
                <a:spcPts val="4750"/>
              </a:lnSpc>
              <a:buNone/>
            </a:pPr>
            <a:r>
              <a:rPr lang="en-US" sz="3800" dirty="0">
                <a:solidFill>
                  <a:srgbClr val="FBF3FA"/>
                </a:solidFill>
                <a:latin typeface="Fira Mono Medium" pitchFamily="34" charset="0"/>
                <a:ea typeface="Fira Mono Medium" pitchFamily="34" charset="-122"/>
                <a:cs typeface="Fira Mono Medium" pitchFamily="34" charset="-120"/>
              </a:rPr>
              <a:t>Các Thành phần của DOM</a:t>
            </a:r>
            <a:endParaRPr lang="en-US" sz="3800" dirty="0"/>
          </a:p>
        </p:txBody>
      </p:sp>
      <p:sp>
        <p:nvSpPr>
          <p:cNvPr id="4" name="Text 1"/>
          <p:cNvSpPr/>
          <p:nvPr/>
        </p:nvSpPr>
        <p:spPr>
          <a:xfrm>
            <a:off x="6168390" y="1437203"/>
            <a:ext cx="7780020" cy="623649"/>
          </a:xfrm>
          <a:prstGeom prst="rect">
            <a:avLst/>
          </a:prstGeom>
          <a:noFill/>
          <a:ln/>
        </p:spPr>
        <p:txBody>
          <a:bodyPr wrap="square" lIns="0" tIns="0" rIns="0" bIns="0" rtlCol="0" anchor="t"/>
          <a:lstStyle/>
          <a:p>
            <a:pPr marL="0" indent="0">
              <a:lnSpc>
                <a:spcPts val="2450"/>
              </a:lnSpc>
              <a:buNone/>
            </a:pPr>
            <a:r>
              <a:rPr lang="en-US" sz="1500" dirty="0">
                <a:solidFill>
                  <a:srgbClr val="E0D6DE"/>
                </a:solidFill>
                <a:latin typeface="Fira Sans" pitchFamily="34" charset="0"/>
                <a:ea typeface="Fira Sans" pitchFamily="34" charset="-122"/>
                <a:cs typeface="Fira Sans" pitchFamily="34" charset="-120"/>
              </a:rPr>
              <a:t>DOM (Document Object Model) là một giao diện lập trình cho phép các ứng dụng truy cập và thao tác nội dung của các tài liệu XML.</a:t>
            </a:r>
            <a:endParaRPr lang="en-US" sz="1500" dirty="0"/>
          </a:p>
        </p:txBody>
      </p:sp>
      <p:pic>
        <p:nvPicPr>
          <p:cNvPr id="5" name="Image 1" descr="preencoded.png"/>
          <p:cNvPicPr>
            <a:picLocks noChangeAspect="1"/>
          </p:cNvPicPr>
          <p:nvPr/>
        </p:nvPicPr>
        <p:blipFill>
          <a:blip r:embed="rId4"/>
          <a:stretch>
            <a:fillRect/>
          </a:stretch>
        </p:blipFill>
        <p:spPr>
          <a:xfrm>
            <a:off x="6168390" y="2280047"/>
            <a:ext cx="487204" cy="487204"/>
          </a:xfrm>
          <a:prstGeom prst="rect">
            <a:avLst/>
          </a:prstGeom>
        </p:spPr>
      </p:pic>
      <p:sp>
        <p:nvSpPr>
          <p:cNvPr id="6" name="Text 2"/>
          <p:cNvSpPr/>
          <p:nvPr/>
        </p:nvSpPr>
        <p:spPr>
          <a:xfrm>
            <a:off x="6168390" y="2962037"/>
            <a:ext cx="2436019" cy="304443"/>
          </a:xfrm>
          <a:prstGeom prst="rect">
            <a:avLst/>
          </a:prstGeom>
          <a:noFill/>
          <a:ln/>
        </p:spPr>
        <p:txBody>
          <a:bodyPr wrap="none" lIns="0" tIns="0" rIns="0" bIns="0" rtlCol="0" anchor="t"/>
          <a:lstStyle/>
          <a:p>
            <a:pPr marL="0" indent="0" algn="l">
              <a:lnSpc>
                <a:spcPts val="2350"/>
              </a:lnSpc>
              <a:buNone/>
            </a:pPr>
            <a:r>
              <a:rPr lang="en-US" sz="1900" dirty="0">
                <a:solidFill>
                  <a:srgbClr val="E0D6DE"/>
                </a:solidFill>
                <a:latin typeface="Fira Mono Medium" pitchFamily="34" charset="0"/>
                <a:ea typeface="Fira Mono Medium" pitchFamily="34" charset="-122"/>
                <a:cs typeface="Fira Mono Medium" pitchFamily="34" charset="-120"/>
              </a:rPr>
              <a:t>Cây DOM</a:t>
            </a:r>
            <a:endParaRPr lang="en-US" sz="1900" dirty="0"/>
          </a:p>
        </p:txBody>
      </p:sp>
      <p:sp>
        <p:nvSpPr>
          <p:cNvPr id="7" name="Text 3"/>
          <p:cNvSpPr/>
          <p:nvPr/>
        </p:nvSpPr>
        <p:spPr>
          <a:xfrm>
            <a:off x="6168390" y="3383399"/>
            <a:ext cx="7780020" cy="311825"/>
          </a:xfrm>
          <a:prstGeom prst="rect">
            <a:avLst/>
          </a:prstGeom>
          <a:noFill/>
          <a:ln/>
        </p:spPr>
        <p:txBody>
          <a:bodyPr wrap="none" lIns="0" tIns="0" rIns="0" bIns="0" rtlCol="0" anchor="t"/>
          <a:lstStyle/>
          <a:p>
            <a:pPr marL="0" indent="0" algn="l">
              <a:lnSpc>
                <a:spcPts val="2450"/>
              </a:lnSpc>
              <a:buNone/>
            </a:pPr>
            <a:r>
              <a:rPr lang="en-US" sz="1500" dirty="0">
                <a:solidFill>
                  <a:srgbClr val="E0D6DE"/>
                </a:solidFill>
                <a:latin typeface="Fira Sans" pitchFamily="34" charset="0"/>
                <a:ea typeface="Fira Sans" pitchFamily="34" charset="-122"/>
                <a:cs typeface="Fira Sans" pitchFamily="34" charset="-120"/>
              </a:rPr>
              <a:t>Mô tả cấu trúc tài liệu XML dưới dạng một cây phân cấp.</a:t>
            </a:r>
            <a:endParaRPr lang="en-US" sz="1500" dirty="0"/>
          </a:p>
        </p:txBody>
      </p:sp>
      <p:pic>
        <p:nvPicPr>
          <p:cNvPr id="8" name="Image 2" descr="preencoded.png"/>
          <p:cNvPicPr>
            <a:picLocks noChangeAspect="1"/>
          </p:cNvPicPr>
          <p:nvPr/>
        </p:nvPicPr>
        <p:blipFill>
          <a:blip r:embed="rId5"/>
          <a:stretch>
            <a:fillRect/>
          </a:stretch>
        </p:blipFill>
        <p:spPr>
          <a:xfrm>
            <a:off x="6168390" y="4279821"/>
            <a:ext cx="487204" cy="487204"/>
          </a:xfrm>
          <a:prstGeom prst="rect">
            <a:avLst/>
          </a:prstGeom>
        </p:spPr>
      </p:pic>
      <p:sp>
        <p:nvSpPr>
          <p:cNvPr id="9" name="Text 4"/>
          <p:cNvSpPr/>
          <p:nvPr/>
        </p:nvSpPr>
        <p:spPr>
          <a:xfrm>
            <a:off x="6168390" y="4961811"/>
            <a:ext cx="2436019" cy="304443"/>
          </a:xfrm>
          <a:prstGeom prst="rect">
            <a:avLst/>
          </a:prstGeom>
          <a:noFill/>
          <a:ln/>
        </p:spPr>
        <p:txBody>
          <a:bodyPr wrap="none" lIns="0" tIns="0" rIns="0" bIns="0" rtlCol="0" anchor="t"/>
          <a:lstStyle/>
          <a:p>
            <a:pPr marL="0" indent="0" algn="l">
              <a:lnSpc>
                <a:spcPts val="2350"/>
              </a:lnSpc>
              <a:buNone/>
            </a:pPr>
            <a:r>
              <a:rPr lang="en-US" sz="1900" dirty="0">
                <a:solidFill>
                  <a:srgbClr val="E0D6DE"/>
                </a:solidFill>
                <a:latin typeface="Fira Mono Medium" pitchFamily="34" charset="0"/>
                <a:ea typeface="Fira Mono Medium" pitchFamily="34" charset="-122"/>
                <a:cs typeface="Fira Mono Medium" pitchFamily="34" charset="-120"/>
              </a:rPr>
              <a:t>Nút</a:t>
            </a:r>
            <a:endParaRPr lang="en-US" sz="1900" dirty="0"/>
          </a:p>
        </p:txBody>
      </p:sp>
      <p:sp>
        <p:nvSpPr>
          <p:cNvPr id="10" name="Text 5"/>
          <p:cNvSpPr/>
          <p:nvPr/>
        </p:nvSpPr>
        <p:spPr>
          <a:xfrm>
            <a:off x="6168390" y="5383173"/>
            <a:ext cx="7780020" cy="311825"/>
          </a:xfrm>
          <a:prstGeom prst="rect">
            <a:avLst/>
          </a:prstGeom>
          <a:noFill/>
          <a:ln/>
        </p:spPr>
        <p:txBody>
          <a:bodyPr wrap="none" lIns="0" tIns="0" rIns="0" bIns="0" rtlCol="0" anchor="t"/>
          <a:lstStyle/>
          <a:p>
            <a:pPr marL="0" indent="0" algn="l">
              <a:lnSpc>
                <a:spcPts val="2450"/>
              </a:lnSpc>
              <a:buNone/>
            </a:pPr>
            <a:r>
              <a:rPr lang="en-US" sz="1500" dirty="0">
                <a:solidFill>
                  <a:srgbClr val="E0D6DE"/>
                </a:solidFill>
                <a:latin typeface="Fira Sans" pitchFamily="34" charset="0"/>
                <a:ea typeface="Fira Sans" pitchFamily="34" charset="-122"/>
                <a:cs typeface="Fira Sans" pitchFamily="34" charset="-120"/>
              </a:rPr>
              <a:t>Các phần tử, thuộc tính, văn bản, bình luận... trong tài liệu.</a:t>
            </a:r>
            <a:endParaRPr lang="en-US" sz="1500" dirty="0"/>
          </a:p>
        </p:txBody>
      </p:sp>
      <p:pic>
        <p:nvPicPr>
          <p:cNvPr id="11" name="Image 3" descr="preencoded.png"/>
          <p:cNvPicPr>
            <a:picLocks noChangeAspect="1"/>
          </p:cNvPicPr>
          <p:nvPr/>
        </p:nvPicPr>
        <p:blipFill>
          <a:blip r:embed="rId6"/>
          <a:stretch>
            <a:fillRect/>
          </a:stretch>
        </p:blipFill>
        <p:spPr>
          <a:xfrm>
            <a:off x="6168390" y="6279594"/>
            <a:ext cx="487204" cy="487204"/>
          </a:xfrm>
          <a:prstGeom prst="rect">
            <a:avLst/>
          </a:prstGeom>
        </p:spPr>
      </p:pic>
      <p:sp>
        <p:nvSpPr>
          <p:cNvPr id="12" name="Text 6"/>
          <p:cNvSpPr/>
          <p:nvPr/>
        </p:nvSpPr>
        <p:spPr>
          <a:xfrm>
            <a:off x="6168390" y="6961584"/>
            <a:ext cx="2436019" cy="304443"/>
          </a:xfrm>
          <a:prstGeom prst="rect">
            <a:avLst/>
          </a:prstGeom>
          <a:noFill/>
          <a:ln/>
        </p:spPr>
        <p:txBody>
          <a:bodyPr wrap="none" lIns="0" tIns="0" rIns="0" bIns="0" rtlCol="0" anchor="t"/>
          <a:lstStyle/>
          <a:p>
            <a:pPr marL="0" indent="0" algn="l">
              <a:lnSpc>
                <a:spcPts val="2350"/>
              </a:lnSpc>
              <a:buNone/>
            </a:pPr>
            <a:r>
              <a:rPr lang="en-US" sz="1900" dirty="0">
                <a:solidFill>
                  <a:srgbClr val="E0D6DE"/>
                </a:solidFill>
                <a:latin typeface="Fira Mono Medium" pitchFamily="34" charset="0"/>
                <a:ea typeface="Fira Mono Medium" pitchFamily="34" charset="-122"/>
                <a:cs typeface="Fira Mono Medium" pitchFamily="34" charset="-120"/>
              </a:rPr>
              <a:t>Tài liệu</a:t>
            </a:r>
            <a:endParaRPr lang="en-US" sz="1900" dirty="0"/>
          </a:p>
        </p:txBody>
      </p:sp>
      <p:sp>
        <p:nvSpPr>
          <p:cNvPr id="13" name="Text 7"/>
          <p:cNvSpPr/>
          <p:nvPr/>
        </p:nvSpPr>
        <p:spPr>
          <a:xfrm>
            <a:off x="6168390" y="7382947"/>
            <a:ext cx="7780020" cy="311825"/>
          </a:xfrm>
          <a:prstGeom prst="rect">
            <a:avLst/>
          </a:prstGeom>
          <a:noFill/>
          <a:ln/>
        </p:spPr>
        <p:txBody>
          <a:bodyPr wrap="none" lIns="0" tIns="0" rIns="0" bIns="0" rtlCol="0" anchor="t"/>
          <a:lstStyle/>
          <a:p>
            <a:pPr marL="0" indent="0" algn="l">
              <a:lnSpc>
                <a:spcPts val="2450"/>
              </a:lnSpc>
              <a:buNone/>
            </a:pPr>
            <a:r>
              <a:rPr lang="en-US" sz="1500" dirty="0">
                <a:solidFill>
                  <a:srgbClr val="E0D6DE"/>
                </a:solidFill>
                <a:latin typeface="Fira Sans" pitchFamily="34" charset="0"/>
                <a:ea typeface="Fira Sans" pitchFamily="34" charset="-122"/>
                <a:cs typeface="Fira Sans" pitchFamily="34" charset="-120"/>
              </a:rPr>
              <a:t>Tài liệu XML được tải vào bộ nhớ.</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815"/>
          </a:xfrm>
          <a:prstGeom prst="rect">
            <a:avLst/>
          </a:prstGeom>
        </p:spPr>
      </p:pic>
      <p:sp>
        <p:nvSpPr>
          <p:cNvPr id="3" name="Text 0"/>
          <p:cNvSpPr/>
          <p:nvPr/>
        </p:nvSpPr>
        <p:spPr>
          <a:xfrm>
            <a:off x="6067663" y="456605"/>
            <a:ext cx="7981474" cy="1037749"/>
          </a:xfrm>
          <a:prstGeom prst="rect">
            <a:avLst/>
          </a:prstGeom>
          <a:noFill/>
          <a:ln/>
        </p:spPr>
        <p:txBody>
          <a:bodyPr wrap="square" lIns="0" tIns="0" rIns="0" bIns="0" rtlCol="0" anchor="t"/>
          <a:lstStyle/>
          <a:p>
            <a:pPr marL="0" indent="0">
              <a:lnSpc>
                <a:spcPts val="4050"/>
              </a:lnSpc>
              <a:buNone/>
            </a:pPr>
            <a:r>
              <a:rPr lang="en-US" sz="3250" dirty="0">
                <a:solidFill>
                  <a:srgbClr val="FBF3FA"/>
                </a:solidFill>
                <a:latin typeface="Fira Mono Medium" pitchFamily="34" charset="0"/>
                <a:ea typeface="Fira Mono Medium" pitchFamily="34" charset="-122"/>
                <a:cs typeface="Fira Mono Medium" pitchFamily="34" charset="-120"/>
              </a:rPr>
              <a:t>Sử dụng XML với các Công nghệ Liên quan</a:t>
            </a:r>
            <a:endParaRPr lang="en-US" sz="3250" dirty="0"/>
          </a:p>
        </p:txBody>
      </p:sp>
      <p:sp>
        <p:nvSpPr>
          <p:cNvPr id="4" name="Text 1"/>
          <p:cNvSpPr/>
          <p:nvPr/>
        </p:nvSpPr>
        <p:spPr>
          <a:xfrm>
            <a:off x="6067663" y="1743432"/>
            <a:ext cx="7981474" cy="531495"/>
          </a:xfrm>
          <a:prstGeom prst="rect">
            <a:avLst/>
          </a:prstGeom>
          <a:noFill/>
          <a:ln/>
        </p:spPr>
        <p:txBody>
          <a:bodyPr wrap="square" lIns="0" tIns="0" rIns="0" bIns="0" rtlCol="0" anchor="t"/>
          <a:lstStyle/>
          <a:p>
            <a:pPr marL="0" indent="0">
              <a:lnSpc>
                <a:spcPts val="2050"/>
              </a:lnSpc>
              <a:buNone/>
            </a:pPr>
            <a:r>
              <a:rPr lang="en-US" sz="1300" dirty="0">
                <a:solidFill>
                  <a:srgbClr val="E0D6DE"/>
                </a:solidFill>
                <a:latin typeface="Fira Sans" pitchFamily="34" charset="0"/>
                <a:ea typeface="Fira Sans" pitchFamily="34" charset="-122"/>
                <a:cs typeface="Fira Sans" pitchFamily="34" charset="-120"/>
              </a:rPr>
              <a:t>XML được kết hợp với các công nghệ khác để thực hiện nhiều nhiệm vụ khác nhau, từ việc lưu trữ và xử lý dữ liệu đến việc tạo ra các ứng dụng web động.</a:t>
            </a:r>
            <a:endParaRPr lang="en-US" sz="1300" dirty="0"/>
          </a:p>
        </p:txBody>
      </p:sp>
      <p:pic>
        <p:nvPicPr>
          <p:cNvPr id="5" name="Image 1" descr="preencoded.png"/>
          <p:cNvPicPr>
            <a:picLocks noChangeAspect="1"/>
          </p:cNvPicPr>
          <p:nvPr/>
        </p:nvPicPr>
        <p:blipFill>
          <a:blip r:embed="rId4"/>
          <a:stretch>
            <a:fillRect/>
          </a:stretch>
        </p:blipFill>
        <p:spPr>
          <a:xfrm>
            <a:off x="6067663" y="2461736"/>
            <a:ext cx="830342" cy="1328618"/>
          </a:xfrm>
          <a:prstGeom prst="rect">
            <a:avLst/>
          </a:prstGeom>
        </p:spPr>
      </p:pic>
      <p:sp>
        <p:nvSpPr>
          <p:cNvPr id="6" name="Text 2"/>
          <p:cNvSpPr/>
          <p:nvPr/>
        </p:nvSpPr>
        <p:spPr>
          <a:xfrm>
            <a:off x="7147084" y="2627709"/>
            <a:ext cx="3237428" cy="259556"/>
          </a:xfrm>
          <a:prstGeom prst="rect">
            <a:avLst/>
          </a:prstGeom>
          <a:noFill/>
          <a:ln/>
        </p:spPr>
        <p:txBody>
          <a:bodyPr wrap="none" lIns="0" tIns="0" rIns="0" bIns="0" rtlCol="0" anchor="t"/>
          <a:lstStyle/>
          <a:p>
            <a:pPr marL="0" indent="0" algn="l">
              <a:lnSpc>
                <a:spcPts val="2000"/>
              </a:lnSpc>
              <a:buNone/>
            </a:pPr>
            <a:r>
              <a:rPr lang="en-US" sz="1600" dirty="0">
                <a:solidFill>
                  <a:srgbClr val="E0D6DE"/>
                </a:solidFill>
                <a:latin typeface="Fira Mono Medium" pitchFamily="34" charset="0"/>
                <a:ea typeface="Fira Mono Medium" pitchFamily="34" charset="-122"/>
                <a:cs typeface="Fira Mono Medium" pitchFamily="34" charset="-120"/>
              </a:rPr>
              <a:t>XSLT (XSL Transformations)</a:t>
            </a:r>
            <a:endParaRPr lang="en-US" sz="1600" dirty="0"/>
          </a:p>
        </p:txBody>
      </p:sp>
      <p:sp>
        <p:nvSpPr>
          <p:cNvPr id="7" name="Text 3"/>
          <p:cNvSpPr/>
          <p:nvPr/>
        </p:nvSpPr>
        <p:spPr>
          <a:xfrm>
            <a:off x="7147084" y="2986802"/>
            <a:ext cx="6902053" cy="265747"/>
          </a:xfrm>
          <a:prstGeom prst="rect">
            <a:avLst/>
          </a:prstGeom>
          <a:noFill/>
          <a:ln/>
        </p:spPr>
        <p:txBody>
          <a:bodyPr wrap="none" lIns="0" tIns="0" rIns="0" bIns="0" rtlCol="0" anchor="t"/>
          <a:lstStyle/>
          <a:p>
            <a:pPr marL="0" indent="0" algn="l">
              <a:lnSpc>
                <a:spcPts val="2050"/>
              </a:lnSpc>
              <a:buNone/>
            </a:pPr>
            <a:r>
              <a:rPr lang="en-US" sz="1300" dirty="0">
                <a:solidFill>
                  <a:srgbClr val="E0D6DE"/>
                </a:solidFill>
                <a:latin typeface="Fira Sans" pitchFamily="34" charset="0"/>
                <a:ea typeface="Fira Sans" pitchFamily="34" charset="-122"/>
                <a:cs typeface="Fira Sans" pitchFamily="34" charset="-120"/>
              </a:rPr>
              <a:t>Chuyển đổi tài liệu XML thành các định dạng khác.</a:t>
            </a:r>
            <a:endParaRPr lang="en-US" sz="1300" dirty="0"/>
          </a:p>
        </p:txBody>
      </p:sp>
      <p:pic>
        <p:nvPicPr>
          <p:cNvPr id="8" name="Image 2" descr="preencoded.png"/>
          <p:cNvPicPr>
            <a:picLocks noChangeAspect="1"/>
          </p:cNvPicPr>
          <p:nvPr/>
        </p:nvPicPr>
        <p:blipFill>
          <a:blip r:embed="rId5"/>
          <a:stretch>
            <a:fillRect/>
          </a:stretch>
        </p:blipFill>
        <p:spPr>
          <a:xfrm>
            <a:off x="6067663" y="3790355"/>
            <a:ext cx="830342" cy="1328618"/>
          </a:xfrm>
          <a:prstGeom prst="rect">
            <a:avLst/>
          </a:prstGeom>
        </p:spPr>
      </p:pic>
      <p:sp>
        <p:nvSpPr>
          <p:cNvPr id="9" name="Text 4"/>
          <p:cNvSpPr/>
          <p:nvPr/>
        </p:nvSpPr>
        <p:spPr>
          <a:xfrm>
            <a:off x="7147084" y="3956328"/>
            <a:ext cx="2075974" cy="259556"/>
          </a:xfrm>
          <a:prstGeom prst="rect">
            <a:avLst/>
          </a:prstGeom>
          <a:noFill/>
          <a:ln/>
        </p:spPr>
        <p:txBody>
          <a:bodyPr wrap="none" lIns="0" tIns="0" rIns="0" bIns="0" rtlCol="0" anchor="t"/>
          <a:lstStyle/>
          <a:p>
            <a:pPr marL="0" indent="0" algn="l">
              <a:lnSpc>
                <a:spcPts val="2000"/>
              </a:lnSpc>
              <a:buNone/>
            </a:pPr>
            <a:r>
              <a:rPr lang="en-US" sz="1600" dirty="0">
                <a:solidFill>
                  <a:srgbClr val="E0D6DE"/>
                </a:solidFill>
                <a:latin typeface="Fira Mono Medium" pitchFamily="34" charset="0"/>
                <a:ea typeface="Fira Mono Medium" pitchFamily="34" charset="-122"/>
                <a:cs typeface="Fira Mono Medium" pitchFamily="34" charset="-120"/>
              </a:rPr>
              <a:t>XPath</a:t>
            </a:r>
            <a:endParaRPr lang="en-US" sz="1600" dirty="0"/>
          </a:p>
        </p:txBody>
      </p:sp>
      <p:sp>
        <p:nvSpPr>
          <p:cNvPr id="10" name="Text 5"/>
          <p:cNvSpPr/>
          <p:nvPr/>
        </p:nvSpPr>
        <p:spPr>
          <a:xfrm>
            <a:off x="7147084" y="4315420"/>
            <a:ext cx="6902053" cy="265747"/>
          </a:xfrm>
          <a:prstGeom prst="rect">
            <a:avLst/>
          </a:prstGeom>
          <a:noFill/>
          <a:ln/>
        </p:spPr>
        <p:txBody>
          <a:bodyPr wrap="none" lIns="0" tIns="0" rIns="0" bIns="0" rtlCol="0" anchor="t"/>
          <a:lstStyle/>
          <a:p>
            <a:pPr marL="0" indent="0" algn="l">
              <a:lnSpc>
                <a:spcPts val="2050"/>
              </a:lnSpc>
              <a:buNone/>
            </a:pPr>
            <a:r>
              <a:rPr lang="en-US" sz="1300" dirty="0">
                <a:solidFill>
                  <a:srgbClr val="E0D6DE"/>
                </a:solidFill>
                <a:latin typeface="Fira Sans" pitchFamily="34" charset="0"/>
                <a:ea typeface="Fira Sans" pitchFamily="34" charset="-122"/>
                <a:cs typeface="Fira Sans" pitchFamily="34" charset="-120"/>
              </a:rPr>
              <a:t>Ngôn ngữ truy vấn để lựa chọn các nút trong DOM.</a:t>
            </a:r>
            <a:endParaRPr lang="en-US" sz="1300" dirty="0"/>
          </a:p>
        </p:txBody>
      </p:sp>
      <p:pic>
        <p:nvPicPr>
          <p:cNvPr id="11" name="Image 3" descr="preencoded.png"/>
          <p:cNvPicPr>
            <a:picLocks noChangeAspect="1"/>
          </p:cNvPicPr>
          <p:nvPr/>
        </p:nvPicPr>
        <p:blipFill>
          <a:blip r:embed="rId6"/>
          <a:stretch>
            <a:fillRect/>
          </a:stretch>
        </p:blipFill>
        <p:spPr>
          <a:xfrm>
            <a:off x="6067663" y="5118973"/>
            <a:ext cx="830342" cy="1328618"/>
          </a:xfrm>
          <a:prstGeom prst="rect">
            <a:avLst/>
          </a:prstGeom>
        </p:spPr>
      </p:pic>
      <p:sp>
        <p:nvSpPr>
          <p:cNvPr id="12" name="Text 6"/>
          <p:cNvSpPr/>
          <p:nvPr/>
        </p:nvSpPr>
        <p:spPr>
          <a:xfrm>
            <a:off x="7147084" y="5284946"/>
            <a:ext cx="2075974" cy="259556"/>
          </a:xfrm>
          <a:prstGeom prst="rect">
            <a:avLst/>
          </a:prstGeom>
          <a:noFill/>
          <a:ln/>
        </p:spPr>
        <p:txBody>
          <a:bodyPr wrap="none" lIns="0" tIns="0" rIns="0" bIns="0" rtlCol="0" anchor="t"/>
          <a:lstStyle/>
          <a:p>
            <a:pPr marL="0" indent="0" algn="l">
              <a:lnSpc>
                <a:spcPts val="2000"/>
              </a:lnSpc>
              <a:buNone/>
            </a:pPr>
            <a:r>
              <a:rPr lang="en-US" sz="1600" dirty="0">
                <a:solidFill>
                  <a:srgbClr val="E0D6DE"/>
                </a:solidFill>
                <a:latin typeface="Fira Mono Medium" pitchFamily="34" charset="0"/>
                <a:ea typeface="Fira Mono Medium" pitchFamily="34" charset="-122"/>
                <a:cs typeface="Fira Mono Medium" pitchFamily="34" charset="-120"/>
              </a:rPr>
              <a:t>XQuery</a:t>
            </a:r>
            <a:endParaRPr lang="en-US" sz="1600" dirty="0"/>
          </a:p>
        </p:txBody>
      </p:sp>
      <p:sp>
        <p:nvSpPr>
          <p:cNvPr id="13" name="Text 7"/>
          <p:cNvSpPr/>
          <p:nvPr/>
        </p:nvSpPr>
        <p:spPr>
          <a:xfrm>
            <a:off x="7147084" y="5644039"/>
            <a:ext cx="6902053" cy="265747"/>
          </a:xfrm>
          <a:prstGeom prst="rect">
            <a:avLst/>
          </a:prstGeom>
          <a:noFill/>
          <a:ln/>
        </p:spPr>
        <p:txBody>
          <a:bodyPr wrap="none" lIns="0" tIns="0" rIns="0" bIns="0" rtlCol="0" anchor="t"/>
          <a:lstStyle/>
          <a:p>
            <a:pPr marL="0" indent="0" algn="l">
              <a:lnSpc>
                <a:spcPts val="2050"/>
              </a:lnSpc>
              <a:buNone/>
            </a:pPr>
            <a:r>
              <a:rPr lang="en-US" sz="1300" dirty="0">
                <a:solidFill>
                  <a:srgbClr val="E0D6DE"/>
                </a:solidFill>
                <a:latin typeface="Fira Sans" pitchFamily="34" charset="0"/>
                <a:ea typeface="Fira Sans" pitchFamily="34" charset="-122"/>
                <a:cs typeface="Fira Sans" pitchFamily="34" charset="-120"/>
              </a:rPr>
              <a:t>Ngôn ngữ truy vấn dữ liệu được thiết kế cho XML.</a:t>
            </a:r>
            <a:endParaRPr lang="en-US" sz="1300" dirty="0"/>
          </a:p>
        </p:txBody>
      </p:sp>
      <p:pic>
        <p:nvPicPr>
          <p:cNvPr id="14" name="Image 4" descr="preencoded.png"/>
          <p:cNvPicPr>
            <a:picLocks noChangeAspect="1"/>
          </p:cNvPicPr>
          <p:nvPr/>
        </p:nvPicPr>
        <p:blipFill>
          <a:blip r:embed="rId7"/>
          <a:stretch>
            <a:fillRect/>
          </a:stretch>
        </p:blipFill>
        <p:spPr>
          <a:xfrm>
            <a:off x="6067663" y="6447592"/>
            <a:ext cx="830342" cy="1328618"/>
          </a:xfrm>
          <a:prstGeom prst="rect">
            <a:avLst/>
          </a:prstGeom>
        </p:spPr>
      </p:pic>
      <p:sp>
        <p:nvSpPr>
          <p:cNvPr id="15" name="Text 8"/>
          <p:cNvSpPr/>
          <p:nvPr/>
        </p:nvSpPr>
        <p:spPr>
          <a:xfrm>
            <a:off x="7147084" y="6613565"/>
            <a:ext cx="4482584" cy="259556"/>
          </a:xfrm>
          <a:prstGeom prst="rect">
            <a:avLst/>
          </a:prstGeom>
          <a:noFill/>
          <a:ln/>
        </p:spPr>
        <p:txBody>
          <a:bodyPr wrap="none" lIns="0" tIns="0" rIns="0" bIns="0" rtlCol="0" anchor="t"/>
          <a:lstStyle/>
          <a:p>
            <a:pPr marL="0" indent="0" algn="l">
              <a:lnSpc>
                <a:spcPts val="2000"/>
              </a:lnSpc>
              <a:buNone/>
            </a:pPr>
            <a:r>
              <a:rPr lang="en-US" sz="1600" dirty="0">
                <a:solidFill>
                  <a:srgbClr val="E0D6DE"/>
                </a:solidFill>
                <a:latin typeface="Fira Mono Medium" pitchFamily="34" charset="0"/>
                <a:ea typeface="Fira Mono Medium" pitchFamily="34" charset="-122"/>
                <a:cs typeface="Fira Mono Medium" pitchFamily="34" charset="-120"/>
              </a:rPr>
              <a:t>SOAP (Simple Object Access Protocol)</a:t>
            </a:r>
            <a:endParaRPr lang="en-US" sz="1600" dirty="0"/>
          </a:p>
        </p:txBody>
      </p:sp>
      <p:sp>
        <p:nvSpPr>
          <p:cNvPr id="16" name="Text 9"/>
          <p:cNvSpPr/>
          <p:nvPr/>
        </p:nvSpPr>
        <p:spPr>
          <a:xfrm>
            <a:off x="7147084" y="6972657"/>
            <a:ext cx="6902053" cy="265747"/>
          </a:xfrm>
          <a:prstGeom prst="rect">
            <a:avLst/>
          </a:prstGeom>
          <a:noFill/>
          <a:ln/>
        </p:spPr>
        <p:txBody>
          <a:bodyPr wrap="none" lIns="0" tIns="0" rIns="0" bIns="0" rtlCol="0" anchor="t"/>
          <a:lstStyle/>
          <a:p>
            <a:pPr marL="0" indent="0" algn="l">
              <a:lnSpc>
                <a:spcPts val="2050"/>
              </a:lnSpc>
              <a:buNone/>
            </a:pPr>
            <a:r>
              <a:rPr lang="en-US" sz="1300" dirty="0">
                <a:solidFill>
                  <a:srgbClr val="E0D6DE"/>
                </a:solidFill>
                <a:latin typeface="Fira Sans" pitchFamily="34" charset="0"/>
                <a:ea typeface="Fira Sans" pitchFamily="34" charset="-122"/>
                <a:cs typeface="Fira Sans" pitchFamily="34" charset="-120"/>
              </a:rPr>
              <a:t>Giao thức trao đổi dữ liệu qua mạng dựa trên XML.</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28543"/>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Ứng dụng của XML trong Thực tế</a:t>
            </a:r>
            <a:endParaRPr lang="en-US" sz="4450" dirty="0"/>
          </a:p>
        </p:txBody>
      </p:sp>
      <p:sp>
        <p:nvSpPr>
          <p:cNvPr id="4" name="Text 1"/>
          <p:cNvSpPr/>
          <p:nvPr/>
        </p:nvSpPr>
        <p:spPr>
          <a:xfrm>
            <a:off x="6280190" y="2486263"/>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XML được sử dụng rộng rãi trong nhiều lĩnh vực khác nhau, từ việc quản lý dữ liệu đến việc tạo ra các ứng dụng web động.</a:t>
            </a:r>
            <a:endParaRPr lang="en-US" sz="1750" dirty="0"/>
          </a:p>
        </p:txBody>
      </p:sp>
      <p:sp>
        <p:nvSpPr>
          <p:cNvPr id="5" name="Text 2"/>
          <p:cNvSpPr/>
          <p:nvPr/>
        </p:nvSpPr>
        <p:spPr>
          <a:xfrm>
            <a:off x="6280190" y="3580567"/>
            <a:ext cx="3608070" cy="748427"/>
          </a:xfrm>
          <a:prstGeom prst="rect">
            <a:avLst/>
          </a:prstGeom>
          <a:noFill/>
          <a:ln/>
        </p:spPr>
        <p:txBody>
          <a:bodyPr wrap="none" lIns="0" tIns="0" rIns="0" bIns="0" rtlCol="0" anchor="t"/>
          <a:lstStyle/>
          <a:p>
            <a:pPr marL="0" indent="0" algn="ctr">
              <a:lnSpc>
                <a:spcPts val="5850"/>
              </a:lnSpc>
              <a:buNone/>
            </a:pPr>
            <a:r>
              <a:rPr lang="en-US" sz="5850" dirty="0">
                <a:solidFill>
                  <a:srgbClr val="E0D6DE"/>
                </a:solidFill>
                <a:latin typeface="Fira Mono Medium" pitchFamily="34" charset="0"/>
                <a:ea typeface="Fira Mono Medium" pitchFamily="34" charset="-122"/>
                <a:cs typeface="Fira Mono Medium" pitchFamily="34" charset="-120"/>
              </a:rPr>
              <a:t>1</a:t>
            </a:r>
            <a:endParaRPr lang="en-US" sz="5850" dirty="0"/>
          </a:p>
        </p:txBody>
      </p:sp>
      <p:sp>
        <p:nvSpPr>
          <p:cNvPr id="6" name="Text 3"/>
          <p:cNvSpPr/>
          <p:nvPr/>
        </p:nvSpPr>
        <p:spPr>
          <a:xfrm>
            <a:off x="6666548" y="4612362"/>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Web Services</a:t>
            </a:r>
            <a:endParaRPr lang="en-US" sz="2200" dirty="0"/>
          </a:p>
        </p:txBody>
      </p:sp>
      <p:sp>
        <p:nvSpPr>
          <p:cNvPr id="7" name="Text 4"/>
          <p:cNvSpPr/>
          <p:nvPr/>
        </p:nvSpPr>
        <p:spPr>
          <a:xfrm>
            <a:off x="10228421" y="3580567"/>
            <a:ext cx="3608189" cy="748427"/>
          </a:xfrm>
          <a:prstGeom prst="rect">
            <a:avLst/>
          </a:prstGeom>
          <a:noFill/>
          <a:ln/>
        </p:spPr>
        <p:txBody>
          <a:bodyPr wrap="none" lIns="0" tIns="0" rIns="0" bIns="0" rtlCol="0" anchor="t"/>
          <a:lstStyle/>
          <a:p>
            <a:pPr marL="0" indent="0" algn="ctr">
              <a:lnSpc>
                <a:spcPts val="5850"/>
              </a:lnSpc>
              <a:buNone/>
            </a:pPr>
            <a:r>
              <a:rPr lang="en-US" sz="5850" dirty="0">
                <a:solidFill>
                  <a:srgbClr val="E0D6DE"/>
                </a:solidFill>
                <a:latin typeface="Fira Mono Medium" pitchFamily="34" charset="0"/>
                <a:ea typeface="Fira Mono Medium" pitchFamily="34" charset="-122"/>
                <a:cs typeface="Fira Mono Medium" pitchFamily="34" charset="-120"/>
              </a:rPr>
              <a:t>2</a:t>
            </a:r>
            <a:endParaRPr lang="en-US" sz="5850" dirty="0"/>
          </a:p>
        </p:txBody>
      </p:sp>
      <p:sp>
        <p:nvSpPr>
          <p:cNvPr id="8" name="Text 5"/>
          <p:cNvSpPr/>
          <p:nvPr/>
        </p:nvSpPr>
        <p:spPr>
          <a:xfrm>
            <a:off x="10614898" y="4612362"/>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Cơ sở dữ liệu</a:t>
            </a:r>
            <a:endParaRPr lang="en-US" sz="2200" dirty="0"/>
          </a:p>
        </p:txBody>
      </p:sp>
      <p:sp>
        <p:nvSpPr>
          <p:cNvPr id="9" name="Text 6"/>
          <p:cNvSpPr/>
          <p:nvPr/>
        </p:nvSpPr>
        <p:spPr>
          <a:xfrm>
            <a:off x="6280190" y="5760482"/>
            <a:ext cx="3608070" cy="748427"/>
          </a:xfrm>
          <a:prstGeom prst="rect">
            <a:avLst/>
          </a:prstGeom>
          <a:noFill/>
          <a:ln/>
        </p:spPr>
        <p:txBody>
          <a:bodyPr wrap="none" lIns="0" tIns="0" rIns="0" bIns="0" rtlCol="0" anchor="t"/>
          <a:lstStyle/>
          <a:p>
            <a:pPr marL="0" indent="0" algn="ctr">
              <a:lnSpc>
                <a:spcPts val="5850"/>
              </a:lnSpc>
              <a:buNone/>
            </a:pPr>
            <a:r>
              <a:rPr lang="en-US" sz="5850" dirty="0">
                <a:solidFill>
                  <a:srgbClr val="E0D6DE"/>
                </a:solidFill>
                <a:latin typeface="Fira Mono Medium" pitchFamily="34" charset="0"/>
                <a:ea typeface="Fira Mono Medium" pitchFamily="34" charset="-122"/>
                <a:cs typeface="Fira Mono Medium" pitchFamily="34" charset="-120"/>
              </a:rPr>
              <a:t>3</a:t>
            </a:r>
            <a:endParaRPr lang="en-US" sz="5850" dirty="0"/>
          </a:p>
        </p:txBody>
      </p:sp>
      <p:sp>
        <p:nvSpPr>
          <p:cNvPr id="10" name="Text 7"/>
          <p:cNvSpPr/>
          <p:nvPr/>
        </p:nvSpPr>
        <p:spPr>
          <a:xfrm>
            <a:off x="6666548" y="6792278"/>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Xử lý tài liệu</a:t>
            </a:r>
            <a:endParaRPr lang="en-US" sz="2200" dirty="0"/>
          </a:p>
        </p:txBody>
      </p:sp>
      <p:sp>
        <p:nvSpPr>
          <p:cNvPr id="11" name="Text 8"/>
          <p:cNvSpPr/>
          <p:nvPr/>
        </p:nvSpPr>
        <p:spPr>
          <a:xfrm>
            <a:off x="10228421" y="5760482"/>
            <a:ext cx="3608189" cy="748427"/>
          </a:xfrm>
          <a:prstGeom prst="rect">
            <a:avLst/>
          </a:prstGeom>
          <a:noFill/>
          <a:ln/>
        </p:spPr>
        <p:txBody>
          <a:bodyPr wrap="none" lIns="0" tIns="0" rIns="0" bIns="0" rtlCol="0" anchor="t"/>
          <a:lstStyle/>
          <a:p>
            <a:pPr marL="0" indent="0" algn="ctr">
              <a:lnSpc>
                <a:spcPts val="5850"/>
              </a:lnSpc>
              <a:buNone/>
            </a:pPr>
            <a:r>
              <a:rPr lang="en-US" sz="5850" dirty="0">
                <a:solidFill>
                  <a:srgbClr val="E0D6DE"/>
                </a:solidFill>
                <a:latin typeface="Fira Mono Medium" pitchFamily="34" charset="0"/>
                <a:ea typeface="Fira Mono Medium" pitchFamily="34" charset="-122"/>
                <a:cs typeface="Fira Mono Medium" pitchFamily="34" charset="-120"/>
              </a:rPr>
              <a:t>4</a:t>
            </a:r>
            <a:endParaRPr lang="en-US" sz="5850" dirty="0"/>
          </a:p>
        </p:txBody>
      </p:sp>
      <p:sp>
        <p:nvSpPr>
          <p:cNvPr id="12" name="Text 9"/>
          <p:cNvSpPr/>
          <p:nvPr/>
        </p:nvSpPr>
        <p:spPr>
          <a:xfrm>
            <a:off x="10228421" y="6792278"/>
            <a:ext cx="3608189" cy="708660"/>
          </a:xfrm>
          <a:prstGeom prst="rect">
            <a:avLst/>
          </a:prstGeom>
          <a:noFill/>
          <a:ln/>
        </p:spPr>
        <p:txBody>
          <a:bodyPr wrap="square" lIns="0" tIns="0" rIns="0" bIns="0" rtlCol="0" anchor="t"/>
          <a:lstStyle/>
          <a:p>
            <a:pPr marL="0" indent="0" algn="ctr">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Giao tiếp giữa các ứng dụng</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27353" y="860822"/>
            <a:ext cx="7689294" cy="1298972"/>
          </a:xfrm>
          <a:prstGeom prst="rect">
            <a:avLst/>
          </a:prstGeom>
          <a:noFill/>
          <a:ln/>
        </p:spPr>
        <p:txBody>
          <a:bodyPr wrap="square" lIns="0" tIns="0" rIns="0" bIns="0" rtlCol="0" anchor="t"/>
          <a:lstStyle/>
          <a:p>
            <a:pPr marL="0" indent="0">
              <a:lnSpc>
                <a:spcPts val="5100"/>
              </a:lnSpc>
              <a:buNone/>
            </a:pPr>
            <a:r>
              <a:rPr lang="en-US" sz="4050" dirty="0">
                <a:solidFill>
                  <a:srgbClr val="FBF3FA"/>
                </a:solidFill>
                <a:latin typeface="Fira Mono Medium" pitchFamily="34" charset="0"/>
                <a:ea typeface="Fira Mono Medium" pitchFamily="34" charset="-122"/>
                <a:cs typeface="Fira Mono Medium" pitchFamily="34" charset="-120"/>
              </a:rPr>
              <a:t>So sánh XML với các Cơ sở dữ liệu Truyền thống</a:t>
            </a:r>
            <a:endParaRPr lang="en-US" sz="4050" dirty="0"/>
          </a:p>
        </p:txBody>
      </p:sp>
      <p:sp>
        <p:nvSpPr>
          <p:cNvPr id="4" name="Text 1"/>
          <p:cNvSpPr/>
          <p:nvPr/>
        </p:nvSpPr>
        <p:spPr>
          <a:xfrm>
            <a:off x="727353" y="2471499"/>
            <a:ext cx="7689294" cy="665083"/>
          </a:xfrm>
          <a:prstGeom prst="rect">
            <a:avLst/>
          </a:prstGeom>
          <a:noFill/>
          <a:ln/>
        </p:spPr>
        <p:txBody>
          <a:bodyPr wrap="squar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XML và các cơ sở dữ liệu truyền thống đều được sử dụng để lưu trữ và truy cập dữ liệu. Tuy nhiên, chúng có những ưu điểm và nhược điểm riêng biệt.</a:t>
            </a:r>
            <a:endParaRPr lang="en-US" sz="1600" dirty="0"/>
          </a:p>
        </p:txBody>
      </p:sp>
      <p:sp>
        <p:nvSpPr>
          <p:cNvPr id="5" name="Shape 2"/>
          <p:cNvSpPr/>
          <p:nvPr/>
        </p:nvSpPr>
        <p:spPr>
          <a:xfrm>
            <a:off x="727353" y="3370302"/>
            <a:ext cx="7689294" cy="3998357"/>
          </a:xfrm>
          <a:prstGeom prst="roundRect">
            <a:avLst>
              <a:gd name="adj" fmla="val 780"/>
            </a:avLst>
          </a:prstGeom>
          <a:noFill/>
          <a:ln w="7620">
            <a:solidFill>
              <a:srgbClr val="FFFFFF">
                <a:alpha val="24000"/>
              </a:srgbClr>
            </a:solidFill>
            <a:prstDash val="solid"/>
          </a:ln>
        </p:spPr>
      </p:sp>
      <p:sp>
        <p:nvSpPr>
          <p:cNvPr id="6" name="Shape 3"/>
          <p:cNvSpPr/>
          <p:nvPr/>
        </p:nvSpPr>
        <p:spPr>
          <a:xfrm>
            <a:off x="734973" y="3377922"/>
            <a:ext cx="7673221" cy="929640"/>
          </a:xfrm>
          <a:prstGeom prst="rect">
            <a:avLst/>
          </a:prstGeom>
          <a:solidFill>
            <a:srgbClr val="FFFFFF">
              <a:alpha val="4000"/>
            </a:srgbClr>
          </a:solidFill>
          <a:ln/>
        </p:spPr>
      </p:sp>
      <p:sp>
        <p:nvSpPr>
          <p:cNvPr id="7" name="Text 4"/>
          <p:cNvSpPr/>
          <p:nvPr/>
        </p:nvSpPr>
        <p:spPr>
          <a:xfrm>
            <a:off x="943570" y="3510201"/>
            <a:ext cx="213812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Đặc điểm</a:t>
            </a:r>
            <a:endParaRPr lang="en-US" sz="1600" dirty="0"/>
          </a:p>
        </p:txBody>
      </p:sp>
      <p:sp>
        <p:nvSpPr>
          <p:cNvPr id="8" name="Text 5"/>
          <p:cNvSpPr/>
          <p:nvPr/>
        </p:nvSpPr>
        <p:spPr>
          <a:xfrm>
            <a:off x="3504843" y="3510201"/>
            <a:ext cx="213431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XML</a:t>
            </a:r>
            <a:endParaRPr lang="en-US" sz="1600" dirty="0"/>
          </a:p>
        </p:txBody>
      </p:sp>
      <p:sp>
        <p:nvSpPr>
          <p:cNvPr id="9" name="Text 6"/>
          <p:cNvSpPr/>
          <p:nvPr/>
        </p:nvSpPr>
        <p:spPr>
          <a:xfrm>
            <a:off x="6062305" y="3510201"/>
            <a:ext cx="2138124" cy="665083"/>
          </a:xfrm>
          <a:prstGeom prst="rect">
            <a:avLst/>
          </a:prstGeom>
          <a:noFill/>
          <a:ln/>
        </p:spPr>
        <p:txBody>
          <a:bodyPr wrap="squar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Cơ sở dữ liệu truyền thống</a:t>
            </a:r>
            <a:endParaRPr lang="en-US" sz="1600" dirty="0"/>
          </a:p>
        </p:txBody>
      </p:sp>
      <p:sp>
        <p:nvSpPr>
          <p:cNvPr id="10" name="Shape 7"/>
          <p:cNvSpPr/>
          <p:nvPr/>
        </p:nvSpPr>
        <p:spPr>
          <a:xfrm>
            <a:off x="734973" y="4307562"/>
            <a:ext cx="7673221" cy="929640"/>
          </a:xfrm>
          <a:prstGeom prst="rect">
            <a:avLst/>
          </a:prstGeom>
          <a:solidFill>
            <a:srgbClr val="000000">
              <a:alpha val="4000"/>
            </a:srgbClr>
          </a:solidFill>
          <a:ln/>
        </p:spPr>
      </p:sp>
      <p:sp>
        <p:nvSpPr>
          <p:cNvPr id="11" name="Text 8"/>
          <p:cNvSpPr/>
          <p:nvPr/>
        </p:nvSpPr>
        <p:spPr>
          <a:xfrm>
            <a:off x="943570" y="4439841"/>
            <a:ext cx="213812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Cấu trúc</a:t>
            </a:r>
            <a:endParaRPr lang="en-US" sz="1600" dirty="0"/>
          </a:p>
        </p:txBody>
      </p:sp>
      <p:sp>
        <p:nvSpPr>
          <p:cNvPr id="12" name="Text 9"/>
          <p:cNvSpPr/>
          <p:nvPr/>
        </p:nvSpPr>
        <p:spPr>
          <a:xfrm>
            <a:off x="3504843" y="4439841"/>
            <a:ext cx="2134314" cy="665083"/>
          </a:xfrm>
          <a:prstGeom prst="rect">
            <a:avLst/>
          </a:prstGeom>
          <a:noFill/>
          <a:ln/>
        </p:spPr>
        <p:txBody>
          <a:bodyPr wrap="squar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Có thể mở rộng và tùy chỉnh</a:t>
            </a:r>
            <a:endParaRPr lang="en-US" sz="1600" dirty="0"/>
          </a:p>
        </p:txBody>
      </p:sp>
      <p:sp>
        <p:nvSpPr>
          <p:cNvPr id="13" name="Text 10"/>
          <p:cNvSpPr/>
          <p:nvPr/>
        </p:nvSpPr>
        <p:spPr>
          <a:xfrm>
            <a:off x="6062305" y="4439841"/>
            <a:ext cx="213812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Cấu trúc cố định</a:t>
            </a:r>
            <a:endParaRPr lang="en-US" sz="1600" dirty="0"/>
          </a:p>
        </p:txBody>
      </p:sp>
      <p:sp>
        <p:nvSpPr>
          <p:cNvPr id="14" name="Shape 11"/>
          <p:cNvSpPr/>
          <p:nvPr/>
        </p:nvSpPr>
        <p:spPr>
          <a:xfrm>
            <a:off x="734973" y="5237202"/>
            <a:ext cx="7673221" cy="929640"/>
          </a:xfrm>
          <a:prstGeom prst="rect">
            <a:avLst/>
          </a:prstGeom>
          <a:solidFill>
            <a:srgbClr val="FFFFFF">
              <a:alpha val="4000"/>
            </a:srgbClr>
          </a:solidFill>
          <a:ln/>
        </p:spPr>
      </p:sp>
      <p:sp>
        <p:nvSpPr>
          <p:cNvPr id="15" name="Text 12"/>
          <p:cNvSpPr/>
          <p:nvPr/>
        </p:nvSpPr>
        <p:spPr>
          <a:xfrm>
            <a:off x="943570" y="5369481"/>
            <a:ext cx="213812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Lưu trữ</a:t>
            </a:r>
            <a:endParaRPr lang="en-US" sz="1600" dirty="0"/>
          </a:p>
        </p:txBody>
      </p:sp>
      <p:sp>
        <p:nvSpPr>
          <p:cNvPr id="16" name="Text 13"/>
          <p:cNvSpPr/>
          <p:nvPr/>
        </p:nvSpPr>
        <p:spPr>
          <a:xfrm>
            <a:off x="3504843" y="5369481"/>
            <a:ext cx="213431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Tệp văn bản</a:t>
            </a:r>
            <a:endParaRPr lang="en-US" sz="1600" dirty="0"/>
          </a:p>
        </p:txBody>
      </p:sp>
      <p:sp>
        <p:nvSpPr>
          <p:cNvPr id="17" name="Text 14"/>
          <p:cNvSpPr/>
          <p:nvPr/>
        </p:nvSpPr>
        <p:spPr>
          <a:xfrm>
            <a:off x="6062305" y="5369481"/>
            <a:ext cx="2138124" cy="665083"/>
          </a:xfrm>
          <a:prstGeom prst="rect">
            <a:avLst/>
          </a:prstGeom>
          <a:noFill/>
          <a:ln/>
        </p:spPr>
        <p:txBody>
          <a:bodyPr wrap="squar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Bảng và các cấu trúc dữ liệu khác</a:t>
            </a:r>
            <a:endParaRPr lang="en-US" sz="1600" dirty="0"/>
          </a:p>
        </p:txBody>
      </p:sp>
      <p:sp>
        <p:nvSpPr>
          <p:cNvPr id="18" name="Shape 15"/>
          <p:cNvSpPr/>
          <p:nvPr/>
        </p:nvSpPr>
        <p:spPr>
          <a:xfrm>
            <a:off x="734973" y="6166842"/>
            <a:ext cx="7673221" cy="597098"/>
          </a:xfrm>
          <a:prstGeom prst="rect">
            <a:avLst/>
          </a:prstGeom>
          <a:solidFill>
            <a:srgbClr val="000000">
              <a:alpha val="4000"/>
            </a:srgbClr>
          </a:solidFill>
          <a:ln/>
        </p:spPr>
      </p:sp>
      <p:sp>
        <p:nvSpPr>
          <p:cNvPr id="19" name="Text 16"/>
          <p:cNvSpPr/>
          <p:nvPr/>
        </p:nvSpPr>
        <p:spPr>
          <a:xfrm>
            <a:off x="943570" y="6299121"/>
            <a:ext cx="213812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Truy vấn</a:t>
            </a:r>
            <a:endParaRPr lang="en-US" sz="1600" dirty="0"/>
          </a:p>
        </p:txBody>
      </p:sp>
      <p:sp>
        <p:nvSpPr>
          <p:cNvPr id="20" name="Text 17"/>
          <p:cNvSpPr/>
          <p:nvPr/>
        </p:nvSpPr>
        <p:spPr>
          <a:xfrm>
            <a:off x="3504843" y="6299121"/>
            <a:ext cx="213431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XPath, XQuery</a:t>
            </a:r>
            <a:endParaRPr lang="en-US" sz="1600" dirty="0"/>
          </a:p>
        </p:txBody>
      </p:sp>
      <p:sp>
        <p:nvSpPr>
          <p:cNvPr id="21" name="Text 18"/>
          <p:cNvSpPr/>
          <p:nvPr/>
        </p:nvSpPr>
        <p:spPr>
          <a:xfrm>
            <a:off x="6062305" y="6299121"/>
            <a:ext cx="213812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SQL</a:t>
            </a:r>
            <a:endParaRPr lang="en-US" sz="1600" dirty="0"/>
          </a:p>
        </p:txBody>
      </p:sp>
      <p:sp>
        <p:nvSpPr>
          <p:cNvPr id="22" name="Shape 19"/>
          <p:cNvSpPr/>
          <p:nvPr/>
        </p:nvSpPr>
        <p:spPr>
          <a:xfrm>
            <a:off x="734973" y="6763941"/>
            <a:ext cx="7673221" cy="597098"/>
          </a:xfrm>
          <a:prstGeom prst="rect">
            <a:avLst/>
          </a:prstGeom>
          <a:solidFill>
            <a:srgbClr val="FFFFFF">
              <a:alpha val="4000"/>
            </a:srgbClr>
          </a:solidFill>
          <a:ln/>
        </p:spPr>
      </p:sp>
      <p:sp>
        <p:nvSpPr>
          <p:cNvPr id="23" name="Text 20"/>
          <p:cNvSpPr/>
          <p:nvPr/>
        </p:nvSpPr>
        <p:spPr>
          <a:xfrm>
            <a:off x="943570" y="6896219"/>
            <a:ext cx="213812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Hiệu suất</a:t>
            </a:r>
            <a:endParaRPr lang="en-US" sz="1600" dirty="0"/>
          </a:p>
        </p:txBody>
      </p:sp>
      <p:sp>
        <p:nvSpPr>
          <p:cNvPr id="24" name="Text 21"/>
          <p:cNvSpPr/>
          <p:nvPr/>
        </p:nvSpPr>
        <p:spPr>
          <a:xfrm>
            <a:off x="3504843" y="6896219"/>
            <a:ext cx="213431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Thường chậm hơn</a:t>
            </a:r>
            <a:endParaRPr lang="en-US" sz="1600" dirty="0"/>
          </a:p>
        </p:txBody>
      </p:sp>
      <p:sp>
        <p:nvSpPr>
          <p:cNvPr id="25" name="Text 22"/>
          <p:cNvSpPr/>
          <p:nvPr/>
        </p:nvSpPr>
        <p:spPr>
          <a:xfrm>
            <a:off x="6062305" y="6896219"/>
            <a:ext cx="2138124" cy="332542"/>
          </a:xfrm>
          <a:prstGeom prst="rect">
            <a:avLst/>
          </a:prstGeom>
          <a:noFill/>
          <a:ln/>
        </p:spPr>
        <p:txBody>
          <a:bodyPr wrap="none" lIns="0" tIns="0" rIns="0" bIns="0" rtlCol="0" anchor="t"/>
          <a:lstStyle/>
          <a:p>
            <a:pPr marL="0" indent="0">
              <a:lnSpc>
                <a:spcPts val="2600"/>
              </a:lnSpc>
              <a:buNone/>
            </a:pPr>
            <a:r>
              <a:rPr lang="en-US" sz="1600" dirty="0">
                <a:solidFill>
                  <a:srgbClr val="E0D6DE"/>
                </a:solidFill>
                <a:latin typeface="Fira Sans" pitchFamily="34" charset="0"/>
                <a:ea typeface="Fira Sans" pitchFamily="34" charset="-122"/>
                <a:cs typeface="Fira Sans" pitchFamily="34" charset="-120"/>
              </a:rPr>
              <a:t>Thường nhanh hơn</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785</Words>
  <Application>Microsoft Office PowerPoint</Application>
  <PresentationFormat>Custom</PresentationFormat>
  <Paragraphs>91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Arial</vt:lpstr>
      <vt:lpstr>Fira Sans</vt:lpstr>
      <vt:lpstr>Fira Mono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Truong Pham Vu Khanh</cp:lastModifiedBy>
  <cp:revision>3</cp:revision>
  <dcterms:created xsi:type="dcterms:W3CDTF">2024-12-09T15:23:27Z</dcterms:created>
  <dcterms:modified xsi:type="dcterms:W3CDTF">2024-12-09T15:26:21Z</dcterms:modified>
</cp:coreProperties>
</file>