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EE732B7-E952-43AA-BA32-E282CC647A4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77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66AD1A-41AE-4BBC-B2CE-AC5DF90E95E2}" type="datetimeFigureOut">
              <a:rPr lang="en-US" smtClean="0"/>
              <a:t>23/8/2021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732B7-E952-43AA-BA32-E282CC647A43}" type="slidenum">
              <a:rPr lang="en-US" smtClean="0"/>
              <a:t>‹#›</a:t>
            </a:fld>
            <a:endParaRPr lang="en-US"/>
          </a:p>
        </p:txBody>
      </p:sp>
    </p:spTree>
    <p:extLst>
      <p:ext uri="{BB962C8B-B14F-4D97-AF65-F5344CB8AC3E}">
        <p14:creationId xmlns:p14="http://schemas.microsoft.com/office/powerpoint/2010/main" val="204496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060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811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spTree>
    <p:extLst>
      <p:ext uri="{BB962C8B-B14F-4D97-AF65-F5344CB8AC3E}">
        <p14:creationId xmlns:p14="http://schemas.microsoft.com/office/powerpoint/2010/main" val="49223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839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464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183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93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spTree>
    <p:extLst>
      <p:ext uri="{BB962C8B-B14F-4D97-AF65-F5344CB8AC3E}">
        <p14:creationId xmlns:p14="http://schemas.microsoft.com/office/powerpoint/2010/main" val="267401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6AD1A-41AE-4BBC-B2CE-AC5DF90E95E2}" type="datetimeFigureOut">
              <a:rPr lang="en-US" smtClean="0"/>
              <a:t>23/8/2021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732B7-E952-43AA-BA32-E282CC647A4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894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66AD1A-41AE-4BBC-B2CE-AC5DF90E95E2}" type="datetimeFigureOut">
              <a:rPr lang="en-US" smtClean="0"/>
              <a:t>23/8/2021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732B7-E952-43AA-BA32-E282CC647A43}" type="slidenum">
              <a:rPr lang="en-US" smtClean="0"/>
              <a:t>‹#›</a:t>
            </a:fld>
            <a:endParaRPr lang="en-US"/>
          </a:p>
        </p:txBody>
      </p:sp>
    </p:spTree>
    <p:extLst>
      <p:ext uri="{BB962C8B-B14F-4D97-AF65-F5344CB8AC3E}">
        <p14:creationId xmlns:p14="http://schemas.microsoft.com/office/powerpoint/2010/main" val="140001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66AD1A-41AE-4BBC-B2CE-AC5DF90E95E2}" type="datetimeFigureOut">
              <a:rPr lang="en-US" smtClean="0"/>
              <a:t>23/8/2021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732B7-E952-43AA-BA32-E282CC647A4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98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66AD1A-41AE-4BBC-B2CE-AC5DF90E95E2}" type="datetimeFigureOut">
              <a:rPr lang="en-US" smtClean="0"/>
              <a:t>23/8/2021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732B7-E952-43AA-BA32-E282CC647A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50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6AD1A-41AE-4BBC-B2CE-AC5DF90E95E2}" type="datetimeFigureOut">
              <a:rPr lang="en-US" smtClean="0"/>
              <a:t>23/8/2021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732B7-E952-43AA-BA32-E282CC647A43}" type="slidenum">
              <a:rPr lang="en-US" smtClean="0"/>
              <a:t>‹#›</a:t>
            </a:fld>
            <a:endParaRPr lang="en-US"/>
          </a:p>
        </p:txBody>
      </p:sp>
    </p:spTree>
    <p:extLst>
      <p:ext uri="{BB962C8B-B14F-4D97-AF65-F5344CB8AC3E}">
        <p14:creationId xmlns:p14="http://schemas.microsoft.com/office/powerpoint/2010/main" val="350907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66AD1A-41AE-4BBC-B2CE-AC5DF90E95E2}" type="datetimeFigureOut">
              <a:rPr lang="en-US" smtClean="0"/>
              <a:t>23/8/2021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732B7-E952-43AA-BA32-E282CC647A4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72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66AD1A-41AE-4BBC-B2CE-AC5DF90E95E2}" type="datetimeFigureOut">
              <a:rPr lang="en-US" smtClean="0"/>
              <a:t>23/8/2021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732B7-E952-43AA-BA32-E282CC647A43}" type="slidenum">
              <a:rPr lang="en-US" smtClean="0"/>
              <a:t>‹#›</a:t>
            </a:fld>
            <a:endParaRPr lang="en-US"/>
          </a:p>
        </p:txBody>
      </p:sp>
    </p:spTree>
    <p:extLst>
      <p:ext uri="{BB962C8B-B14F-4D97-AF65-F5344CB8AC3E}">
        <p14:creationId xmlns:p14="http://schemas.microsoft.com/office/powerpoint/2010/main" val="394474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66AD1A-41AE-4BBC-B2CE-AC5DF90E95E2}" type="datetimeFigureOut">
              <a:rPr lang="en-US" smtClean="0"/>
              <a:t>23/8/2021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E732B7-E952-43AA-BA32-E282CC647A43}" type="slidenum">
              <a:rPr lang="en-US" smtClean="0"/>
              <a:t>‹#›</a:t>
            </a:fld>
            <a:endParaRPr lang="en-US"/>
          </a:p>
        </p:txBody>
      </p:sp>
    </p:spTree>
    <p:extLst>
      <p:ext uri="{BB962C8B-B14F-4D97-AF65-F5344CB8AC3E}">
        <p14:creationId xmlns:p14="http://schemas.microsoft.com/office/powerpoint/2010/main" val="3168240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smtClean="0">
                <a:latin typeface="Times New Roman" panose="02020603050405020304" pitchFamily="18" charset="0"/>
                <a:cs typeface="Times New Roman" panose="02020603050405020304" pitchFamily="18" charset="0"/>
              </a:rPr>
              <a:t>Đề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tài</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Security Onion </a:t>
            </a:r>
            <a:r>
              <a:rPr lang="en-US" sz="2800" dirty="0" err="1">
                <a:latin typeface="Times New Roman" panose="02020603050405020304" pitchFamily="18" charset="0"/>
                <a:cs typeface="Times New Roman" panose="02020603050405020304" pitchFamily="18" charset="0"/>
              </a:rPr>
              <a:t>nhằm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(Web, Database,…)</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numCol="1">
            <a:normAutofit/>
          </a:bodyPr>
          <a:lstStyle/>
          <a:p>
            <a:pPr algn="just"/>
            <a:r>
              <a:rPr lang="en-US"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PGS.TS.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Khôi</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T</a:t>
            </a:r>
            <a:r>
              <a:rPr lang="vi-VN" sz="2000" dirty="0" smtClean="0">
                <a:latin typeface="Times New Roman" panose="02020603050405020304" pitchFamily="18" charset="0"/>
                <a:cs typeface="Times New Roman" panose="02020603050405020304" pitchFamily="18" charset="0"/>
              </a:rPr>
              <a:t>rương Quang Hùng</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17T1					MSSV 102170022</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9705" y="328338"/>
            <a:ext cx="1542793" cy="1542793"/>
          </a:xfrm>
          <a:prstGeom prst="rect">
            <a:avLst/>
          </a:prstGeom>
        </p:spPr>
      </p:pic>
      <p:pic>
        <p:nvPicPr>
          <p:cNvPr id="1026" name="Picture 2" descr="https://scontent.fsgn2-3.fna.fbcdn.net/v/t1.6435-9/90342596_2855058771240210_1005241115718189056_n.jpg?_nc_cat=106&amp;ccb=1-5&amp;_nc_sid=09cbfe&amp;_nc_ohc=_yEcaybPnKAAX9bCLEv&amp;_nc_ht=scontent.fsgn2-3.fna&amp;oh=b03afa287aaa9b881323a380ce37cda9&amp;oe=614986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7967" y="328338"/>
            <a:ext cx="1542793" cy="15427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21454" y="328338"/>
            <a:ext cx="6557555"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TRƯỜNG ĐẠI HỌC BÁCH KHOA – ĐẠI HỌC ĐÀ NẴNG</a:t>
            </a:r>
          </a:p>
          <a:p>
            <a:pPr algn="ctr"/>
            <a:r>
              <a:rPr lang="en-US" dirty="0" smtClean="0"/>
              <a:t>KHOA CÔNG NGHỆ THÔNG TIN</a:t>
            </a:r>
          </a:p>
          <a:p>
            <a:pPr algn="ctr"/>
            <a:r>
              <a:rPr lang="en-US" dirty="0" smtClean="0"/>
              <a:t>CHUYÊN NGÀNH MẠNG</a:t>
            </a:r>
            <a:endParaRPr lang="en-US" dirty="0"/>
          </a:p>
        </p:txBody>
      </p:sp>
    </p:spTree>
    <p:extLst>
      <p:ext uri="{BB962C8B-B14F-4D97-AF65-F5344CB8AC3E}">
        <p14:creationId xmlns:p14="http://schemas.microsoft.com/office/powerpoint/2010/main" val="910262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53065"/>
            <a:ext cx="9601196" cy="1303867"/>
          </a:xfrm>
        </p:spPr>
        <p:txBody>
          <a:bodyPr>
            <a:normAutofit fontScale="90000"/>
          </a:bodyPr>
          <a:lstStyle/>
          <a:p>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lgn="just">
              <a:buNone/>
            </a:pPr>
            <a:r>
              <a:rPr lang="en-US" dirty="0"/>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Nmap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sẵn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Kali Linux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304856" y="3455805"/>
            <a:ext cx="5582285" cy="2219325"/>
          </a:xfrm>
          <a:prstGeom prst="rect">
            <a:avLst/>
          </a:prstGeom>
        </p:spPr>
      </p:pic>
      <p:sp>
        <p:nvSpPr>
          <p:cNvPr id="5" name="TextBox 4"/>
          <p:cNvSpPr txBox="1"/>
          <p:nvPr/>
        </p:nvSpPr>
        <p:spPr>
          <a:xfrm>
            <a:off x="3718557" y="5675130"/>
            <a:ext cx="5956663" cy="381241"/>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Quét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con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850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p>
        </p:txBody>
      </p:sp>
      <p:pic>
        <p:nvPicPr>
          <p:cNvPr id="4" name="Content Placeholder 3"/>
          <p:cNvPicPr>
            <a:picLocks noGrp="1"/>
          </p:cNvPicPr>
          <p:nvPr>
            <p:ph idx="1"/>
          </p:nvPr>
        </p:nvPicPr>
        <p:blipFill>
          <a:blip r:embed="rId2"/>
          <a:stretch>
            <a:fillRect/>
          </a:stretch>
        </p:blipFill>
        <p:spPr>
          <a:xfrm>
            <a:off x="1295402" y="2466023"/>
            <a:ext cx="6638742" cy="3687207"/>
          </a:xfrm>
          <a:prstGeom prst="rect">
            <a:avLst/>
          </a:prstGeom>
        </p:spPr>
      </p:pic>
      <p:sp>
        <p:nvSpPr>
          <p:cNvPr id="5" name="TextBox 4"/>
          <p:cNvSpPr txBox="1"/>
          <p:nvPr/>
        </p:nvSpPr>
        <p:spPr>
          <a:xfrm>
            <a:off x="3145338" y="5875338"/>
            <a:ext cx="5901324" cy="369332"/>
          </a:xfrm>
          <a:prstGeom prst="rect">
            <a:avLst/>
          </a:prstGeom>
          <a:noFill/>
        </p:spPr>
        <p:txBody>
          <a:bodyPr wrap="square" rtlCol="0">
            <a:spAutoFit/>
          </a:bodyPr>
          <a:lstStyle/>
          <a:p>
            <a:endParaRPr lang="en-US" dirty="0"/>
          </a:p>
        </p:txBody>
      </p:sp>
      <p:sp>
        <p:nvSpPr>
          <p:cNvPr id="6" name="TextBox 5"/>
          <p:cNvSpPr txBox="1"/>
          <p:nvPr/>
        </p:nvSpPr>
        <p:spPr>
          <a:xfrm>
            <a:off x="8164287" y="3342004"/>
            <a:ext cx="3226524" cy="1477328"/>
          </a:xfrm>
          <a:prstGeom prst="rect">
            <a:avLst/>
          </a:prstGeom>
          <a:noFill/>
        </p:spPr>
        <p:txBody>
          <a:bodyPr wrap="square" rtlCol="0">
            <a:spAutoFit/>
          </a:bodyPr>
          <a:lstStyle/>
          <a:p>
            <a:pPr algn="just"/>
            <a:r>
              <a:rPr lang="en-US" dirty="0" err="1" smtClean="0">
                <a:latin typeface="Times New Roman" panose="02020603050405020304" pitchFamily="18" charset="0"/>
                <a:cs typeface="Times New Roman" panose="02020603050405020304" pitchFamily="18" charset="0"/>
              </a:rPr>
              <a:t>Ngay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Security Onion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qua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Sguil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330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p>
        </p:txBody>
      </p:sp>
      <p:pic>
        <p:nvPicPr>
          <p:cNvPr id="4" name="Content Placeholder 3"/>
          <p:cNvPicPr>
            <a:picLocks noGrp="1"/>
          </p:cNvPicPr>
          <p:nvPr>
            <p:ph idx="1"/>
          </p:nvPr>
        </p:nvPicPr>
        <p:blipFill>
          <a:blip r:embed="rId2"/>
          <a:stretch>
            <a:fillRect/>
          </a:stretch>
        </p:blipFill>
        <p:spPr>
          <a:xfrm>
            <a:off x="1942520" y="2642294"/>
            <a:ext cx="8306959" cy="457264"/>
          </a:xfrm>
          <a:prstGeom prst="rect">
            <a:avLst/>
          </a:prstGeom>
        </p:spPr>
      </p:pic>
      <p:sp>
        <p:nvSpPr>
          <p:cNvPr id="5" name="TextBox 4"/>
          <p:cNvSpPr txBox="1"/>
          <p:nvPr/>
        </p:nvSpPr>
        <p:spPr>
          <a:xfrm>
            <a:off x="2136030" y="3099558"/>
            <a:ext cx="7919937"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sẵn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dễ</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vi </a:t>
            </a:r>
            <a:r>
              <a:rPr lang="en-US" dirty="0" err="1" smtClean="0">
                <a:latin typeface="Times New Roman" panose="02020603050405020304" pitchFamily="18" charset="0"/>
                <a:cs typeface="Times New Roman" panose="02020603050405020304" pitchFamily="18" charset="0"/>
              </a:rPr>
              <a:t>thăm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Nmap</a:t>
            </a: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2586221" y="3723066"/>
            <a:ext cx="7019554" cy="1776395"/>
          </a:xfrm>
          <a:prstGeom prst="rect">
            <a:avLst/>
          </a:prstGeom>
        </p:spPr>
      </p:pic>
      <p:sp>
        <p:nvSpPr>
          <p:cNvPr id="8" name="TextBox 7"/>
          <p:cNvSpPr txBox="1"/>
          <p:nvPr/>
        </p:nvSpPr>
        <p:spPr>
          <a:xfrm>
            <a:off x="2191902" y="5568971"/>
            <a:ext cx="7864065"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Squert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244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Security Onion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bổ</a:t>
            </a:r>
            <a:r>
              <a:rPr lang="en-US" dirty="0" smtClean="0">
                <a:latin typeface="Times New Roman" panose="02020603050405020304" pitchFamily="18" charset="0"/>
                <a:cs typeface="Times New Roman" panose="02020603050405020304" pitchFamily="18" charset="0"/>
              </a:rPr>
              <a:t> sung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nhằm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nâng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p:txBody>
      </p:sp>
      <p:pic>
        <p:nvPicPr>
          <p:cNvPr id="4" name="Picture 3" descr="D:\TLHT\DACNM\Rule.png"/>
          <p:cNvPicPr/>
          <p:nvPr/>
        </p:nvPicPr>
        <p:blipFill>
          <a:blip r:embed="rId2">
            <a:extLst>
              <a:ext uri="{28A0092B-C50C-407E-A947-70E740481C1C}">
                <a14:useLocalDpi xmlns:a14="http://schemas.microsoft.com/office/drawing/2010/main" val="0"/>
              </a:ext>
            </a:extLst>
          </a:blip>
          <a:srcRect/>
          <a:stretch>
            <a:fillRect/>
          </a:stretch>
        </p:blipFill>
        <p:spPr bwMode="auto">
          <a:xfrm>
            <a:off x="2903354" y="3830547"/>
            <a:ext cx="6096954" cy="2045321"/>
          </a:xfrm>
          <a:prstGeom prst="rect">
            <a:avLst/>
          </a:prstGeom>
          <a:noFill/>
          <a:ln>
            <a:noFill/>
          </a:ln>
        </p:spPr>
      </p:pic>
      <p:sp>
        <p:nvSpPr>
          <p:cNvPr id="5" name="TextBox 4"/>
          <p:cNvSpPr txBox="1"/>
          <p:nvPr/>
        </p:nvSpPr>
        <p:spPr>
          <a:xfrm>
            <a:off x="3438931" y="5875868"/>
            <a:ext cx="5025800"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Security Onion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003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p>
        </p:txBody>
      </p:sp>
      <p:sp>
        <p:nvSpPr>
          <p:cNvPr id="3" name="Content Placeholder 2"/>
          <p:cNvSpPr>
            <a:spLocks noGrp="1"/>
          </p:cNvSpPr>
          <p:nvPr>
            <p:ph idx="1"/>
          </p:nvPr>
        </p:nvSpPr>
        <p:spPr>
          <a:xfrm>
            <a:off x="1295400" y="2556932"/>
            <a:ext cx="9925593" cy="3318936"/>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dễ</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229927" y="2975188"/>
            <a:ext cx="5732145" cy="2900680"/>
          </a:xfrm>
          <a:prstGeom prst="rect">
            <a:avLst/>
          </a:prstGeom>
        </p:spPr>
      </p:pic>
      <p:sp>
        <p:nvSpPr>
          <p:cNvPr id="5" name="TextBox 4"/>
          <p:cNvSpPr txBox="1"/>
          <p:nvPr/>
        </p:nvSpPr>
        <p:spPr>
          <a:xfrm>
            <a:off x="3072559" y="5875868"/>
            <a:ext cx="6371273"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gói</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“Hello”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363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giờ</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Security Onion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054053" y="3414123"/>
            <a:ext cx="6083892" cy="2461745"/>
          </a:xfrm>
          <a:prstGeom prst="rect">
            <a:avLst/>
          </a:prstGeom>
        </p:spPr>
      </p:pic>
      <p:sp>
        <p:nvSpPr>
          <p:cNvPr id="5" name="TextBox 4"/>
          <p:cNvSpPr txBox="1"/>
          <p:nvPr/>
        </p:nvSpPr>
        <p:spPr>
          <a:xfrm>
            <a:off x="3168219" y="5875868"/>
            <a:ext cx="59697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Security Onion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156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p>
        </p:txBody>
      </p:sp>
      <p:sp>
        <p:nvSpPr>
          <p:cNvPr id="3" name="Content Placeholder 2"/>
          <p:cNvSpPr>
            <a:spLocks noGrp="1"/>
          </p:cNvSpPr>
          <p:nvPr>
            <p:ph idx="1"/>
          </p:nvPr>
        </p:nvSpPr>
        <p:spPr/>
        <p:txBody>
          <a:bodyPr/>
          <a:lstStyle/>
          <a:p>
            <a:pPr marL="0" indent="0" algn="just">
              <a:buNone/>
            </a:pPr>
            <a:r>
              <a:rPr lang="en-US" dirty="0" smtClean="0"/>
              <a:t>	</a:t>
            </a:r>
            <a:r>
              <a:rPr lang="en-US" dirty="0" err="1" smtClean="0"/>
              <a:t>Để</a:t>
            </a:r>
            <a:r>
              <a:rPr lang="en-US" dirty="0" smtClean="0"/>
              <a:t> </a:t>
            </a:r>
            <a:r>
              <a:rPr lang="en-US" dirty="0" err="1" smtClean="0"/>
              <a:t>k</a:t>
            </a:r>
            <a:r>
              <a:rPr lang="en-US" dirty="0" err="1" smtClean="0">
                <a:latin typeface="Times New Roman" panose="02020603050405020304" pitchFamily="18" charset="0"/>
                <a:cs typeface="Times New Roman" panose="02020603050405020304" pitchFamily="18" charset="0"/>
              </a:rPr>
              <a:t>hắc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dễ</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cú</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Security Onion.</a:t>
            </a:r>
          </a:p>
          <a:p>
            <a:pPr marL="0" indent="0" algn="just">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
            </a:r>
            <a:r>
              <a:rPr lang="en-US" dirty="0" err="1" smtClean="0">
                <a:latin typeface="Times New Roman" panose="02020603050405020304" pitchFamily="18" charset="0"/>
                <a:cs typeface="Times New Roman" panose="02020603050405020304" pitchFamily="18" charset="0"/>
              </a:rPr>
              <a:t>ạng</a:t>
            </a:r>
            <a:r>
              <a:rPr lang="en-US" dirty="0" smtClean="0">
                <a:latin typeface="Times New Roman" panose="02020603050405020304" pitchFamily="18" charset="0"/>
                <a:cs typeface="Times New Roman" panose="02020603050405020304" pitchFamily="18" charset="0"/>
              </a:rPr>
              <a:t> file html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chạy</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i="1" u="sng" dirty="0" smtClean="0">
                <a:solidFill>
                  <a:srgbClr val="0070C0"/>
                </a:solidFill>
                <a:latin typeface="Times New Roman" panose="02020603050405020304" pitchFamily="18" charset="0"/>
                <a:cs typeface="Times New Roman" panose="02020603050405020304" pitchFamily="18" charset="0"/>
              </a:rPr>
              <a:t>https://qhung.pythonanywhere.com.</a:t>
            </a:r>
            <a:endParaRPr lang="en-US" dirty="0" smtClean="0">
              <a:solidFill>
                <a:srgbClr val="0070C0"/>
              </a:solidFill>
              <a:latin typeface="Times New Roman" panose="02020603050405020304" pitchFamily="18" charset="0"/>
              <a:cs typeface="Times New Roman" panose="02020603050405020304" pitchFamily="18" charset="0"/>
            </a:endParaRPr>
          </a:p>
          <a:p>
            <a:pPr marL="0" indent="0" algn="just">
              <a:buNone/>
            </a:pPr>
            <a:r>
              <a:rPr lang="en-US" i="1" dirty="0">
                <a:solidFill>
                  <a:srgbClr val="0070C0"/>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chỉ</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cần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điền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đầy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đủ</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tham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số</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cần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thiết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cụ</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sẽ</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tự</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động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phát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hiện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lỗi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sai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cũng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như</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chuẩn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hóa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ký</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tự</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sau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đó</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phép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người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dùng</a:t>
            </a:r>
            <a:r>
              <a:rPr lang="en-US" dirty="0" smtClean="0">
                <a:solidFill>
                  <a:schemeClr val="tx1"/>
                </a:solidFill>
                <a:latin typeface="Times New Roman" panose="02020603050405020304" pitchFamily="18" charset="0"/>
                <a:cs typeface="Times New Roman" panose="02020603050405020304" pitchFamily="18" charset="0"/>
              </a:rPr>
              <a:t> copy </a:t>
            </a:r>
            <a:r>
              <a:rPr lang="en-US" dirty="0" err="1" smtClean="0">
                <a:solidFill>
                  <a:schemeClr val="tx1"/>
                </a:solidFill>
                <a:latin typeface="Times New Roman" panose="02020603050405020304" pitchFamily="18" charset="0"/>
                <a:cs typeface="Times New Roman" panose="02020603050405020304" pitchFamily="18" charset="0"/>
              </a:rPr>
              <a:t>để</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cập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nhật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lên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bộ</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luật</a:t>
            </a:r>
            <a:r>
              <a:rPr lang="en-US" dirty="0" smtClean="0">
                <a:solidFill>
                  <a:schemeClr val="tx1"/>
                </a:solidFill>
                <a:latin typeface="Times New Roman" panose="02020603050405020304" pitchFamily="18" charset="0"/>
                <a:cs typeface="Times New Roman" panose="02020603050405020304" pitchFamily="18" charset="0"/>
              </a:rPr>
              <a:t>.</a:t>
            </a:r>
            <a:endParaRPr lang="en-US"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18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p>
        </p:txBody>
      </p:sp>
      <p:pic>
        <p:nvPicPr>
          <p:cNvPr id="4" name="Content Placeholder 3"/>
          <p:cNvPicPr>
            <a:picLocks noGrp="1"/>
          </p:cNvPicPr>
          <p:nvPr>
            <p:ph idx="1"/>
          </p:nvPr>
        </p:nvPicPr>
        <p:blipFill>
          <a:blip r:embed="rId2"/>
          <a:stretch>
            <a:fillRect/>
          </a:stretch>
        </p:blipFill>
        <p:spPr>
          <a:xfrm>
            <a:off x="2910205" y="2479087"/>
            <a:ext cx="6077039" cy="3373074"/>
          </a:xfrm>
          <a:prstGeom prst="rect">
            <a:avLst/>
          </a:prstGeom>
        </p:spPr>
      </p:pic>
      <p:sp>
        <p:nvSpPr>
          <p:cNvPr id="5" name="TextBox 4"/>
          <p:cNvSpPr txBox="1"/>
          <p:nvPr/>
        </p:nvSpPr>
        <p:spPr>
          <a:xfrm>
            <a:off x="2910205" y="5860583"/>
            <a:ext cx="6191795"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Security Onion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180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621800"/>
          </a:xfrm>
        </p:spPr>
        <p:txBody>
          <a:bodyPr numCol="1">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Security Onion </a:t>
            </a:r>
            <a:r>
              <a:rPr lang="en-US" dirty="0" err="1" smtClean="0">
                <a:latin typeface="Times New Roman" panose="02020603050405020304" pitchFamily="18" charset="0"/>
                <a:cs typeface="Times New Roman" panose="02020603050405020304" pitchFamily="18" charset="0"/>
              </a:rPr>
              <a:t>đem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Dễ</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hữu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dễ</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tùy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vẫn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chặn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gói</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trễ</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13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cs typeface="Times New Roman" panose="02020603050405020304" pitchFamily="18" charset="0"/>
              </a:rPr>
              <a:t>Nâng </a:t>
            </a:r>
            <a:r>
              <a:rPr lang="vi-VN" dirty="0">
                <a:cs typeface="Times New Roman" panose="02020603050405020304" pitchFamily="18" charset="0"/>
              </a:rPr>
              <a:t>cấp về phần cứng cũng như nghiên cứu thêm về các công cụ hỗ </a:t>
            </a:r>
            <a:r>
              <a:rPr lang="en-US" dirty="0" smtClean="0">
                <a:cs typeface="Times New Roman" panose="02020603050405020304" pitchFamily="18" charset="0"/>
              </a:rPr>
              <a:t>		</a:t>
            </a:r>
            <a:r>
              <a:rPr lang="vi-VN" dirty="0" smtClean="0">
                <a:cs typeface="Times New Roman" panose="02020603050405020304" pitchFamily="18" charset="0"/>
              </a:rPr>
              <a:t>trợ </a:t>
            </a:r>
            <a:r>
              <a:rPr lang="vi-VN" dirty="0">
                <a:cs typeface="Times New Roman" panose="02020603050405020304" pitchFamily="18" charset="0"/>
              </a:rPr>
              <a:t>của Security Onion để phát hiện đạt năng suất cũng như hiệu quả </a:t>
            </a:r>
            <a:r>
              <a:rPr lang="en-US" dirty="0" smtClean="0">
                <a:cs typeface="Times New Roman" panose="02020603050405020304" pitchFamily="18" charset="0"/>
              </a:rPr>
              <a:t>		</a:t>
            </a:r>
            <a:r>
              <a:rPr lang="vi-VN" dirty="0" smtClean="0">
                <a:cs typeface="Times New Roman" panose="02020603050405020304" pitchFamily="18" charset="0"/>
              </a:rPr>
              <a:t>cao </a:t>
            </a:r>
            <a:r>
              <a:rPr lang="vi-VN" dirty="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a:cs typeface="Times New Roman" panose="02020603050405020304" pitchFamily="18" charset="0"/>
              </a:rPr>
              <a:t>Nâng cấp công cụ hỗ trợ tạo luật với nhiều tính năng cũng như giao </a:t>
            </a:r>
            <a:r>
              <a:rPr lang="en-US" dirty="0" smtClean="0">
                <a:cs typeface="Times New Roman" panose="02020603050405020304" pitchFamily="18" charset="0"/>
              </a:rPr>
              <a:t>		</a:t>
            </a:r>
            <a:r>
              <a:rPr lang="vi-VN" dirty="0" smtClean="0">
                <a:cs typeface="Times New Roman" panose="02020603050405020304" pitchFamily="18" charset="0"/>
              </a:rPr>
              <a:t>diện </a:t>
            </a:r>
            <a:r>
              <a:rPr lang="vi-VN" dirty="0">
                <a:cs typeface="Times New Roman" panose="02020603050405020304" pitchFamily="18" charset="0"/>
              </a:rPr>
              <a:t>thẩm mỹ, dễ sử dụng hơn.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76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NỘI DUNG CHÍNH</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buClrTx/>
              <a:buFont typeface="+mj-lt"/>
              <a:buAutoNum type="arabicPeriod"/>
            </a:pP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endParaRPr lang="en-US" dirty="0" smtClean="0">
              <a:latin typeface="Times New Roman" panose="02020603050405020304" pitchFamily="18" charset="0"/>
              <a:cs typeface="Times New Roman" panose="02020603050405020304" pitchFamily="18" charset="0"/>
            </a:endParaRPr>
          </a:p>
          <a:p>
            <a:pPr marL="457200" indent="-457200" algn="just">
              <a:buClrTx/>
              <a:buFont typeface="+mj-lt"/>
              <a:buAutoNum type="arabicPeriod"/>
            </a:pP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Security Onion</a:t>
            </a:r>
          </a:p>
          <a:p>
            <a:pPr marL="457200" indent="-457200" algn="just">
              <a:buClrTx/>
              <a:buFont typeface="+mj-lt"/>
              <a:buAutoNum type="arabicPeriod"/>
            </a:pP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phỏng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endParaRPr lang="en-US" dirty="0" smtClean="0">
              <a:latin typeface="Times New Roman" panose="02020603050405020304" pitchFamily="18" charset="0"/>
              <a:cs typeface="Times New Roman" panose="02020603050405020304" pitchFamily="18" charset="0"/>
            </a:endParaRPr>
          </a:p>
          <a:p>
            <a:pPr marL="457200" indent="-457200" algn="just">
              <a:buClrTx/>
              <a:buFont typeface="+mj-lt"/>
              <a:buAutoNum type="arabicPeriod"/>
            </a:pP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giúp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endParaRPr lang="en-US" dirty="0" smtClean="0">
              <a:latin typeface="Times New Roman" panose="02020603050405020304" pitchFamily="18" charset="0"/>
              <a:cs typeface="Times New Roman" panose="02020603050405020304" pitchFamily="18" charset="0"/>
            </a:endParaRPr>
          </a:p>
          <a:p>
            <a:pPr marL="457200" indent="-457200" algn="just">
              <a:buClrTx/>
              <a:buFont typeface="+mj-lt"/>
              <a:buAutoNum type="arabicPeriod"/>
            </a:pP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endParaRPr lang="en-US"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769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29"/>
            <a:ext cx="6815669" cy="1515533"/>
          </a:xfrm>
        </p:spPr>
        <p:txBody>
          <a:bodyPr/>
          <a:lstStyle/>
          <a:p>
            <a:r>
              <a:rPr lang="en-US" sz="4400" dirty="0" err="1" smtClean="0">
                <a:latin typeface="Times New Roman" panose="02020603050405020304" pitchFamily="18" charset="0"/>
                <a:cs typeface="Times New Roman" panose="02020603050405020304" pitchFamily="18" charset="0"/>
              </a:rPr>
              <a:t>Cảm</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ơn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Thầy</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Cô</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và</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mọi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người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đã</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theo</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dõi</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18969" y="6858000"/>
            <a:ext cx="6815669" cy="1320802"/>
          </a:xfrm>
        </p:spPr>
        <p:txBody>
          <a:bodyPr numCol="1">
            <a:normAutofit/>
          </a:bodyPr>
          <a:lstStyle/>
          <a:p>
            <a:pPr algn="just"/>
            <a:r>
              <a:rPr lang="en-US"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9705" y="328338"/>
            <a:ext cx="1542793" cy="1542793"/>
          </a:xfrm>
          <a:prstGeom prst="rect">
            <a:avLst/>
          </a:prstGeom>
        </p:spPr>
      </p:pic>
      <p:pic>
        <p:nvPicPr>
          <p:cNvPr id="1026" name="Picture 2" descr="https://scontent.fsgn2-3.fna.fbcdn.net/v/t1.6435-9/90342596_2855058771240210_1005241115718189056_n.jpg?_nc_cat=106&amp;ccb=1-5&amp;_nc_sid=09cbfe&amp;_nc_ohc=_yEcaybPnKAAX9bCLEv&amp;_nc_ht=scontent.fsgn2-3.fna&amp;oh=b03afa287aaa9b881323a380ce37cda9&amp;oe=614986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7967" y="328338"/>
            <a:ext cx="1542793" cy="15427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21454" y="328338"/>
            <a:ext cx="6557555"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TRƯỜNG ĐẠI HỌC BÁCH KHOA – ĐẠI HỌC ĐÀ NẴNG</a:t>
            </a:r>
          </a:p>
          <a:p>
            <a:pPr algn="ctr"/>
            <a:r>
              <a:rPr lang="en-US" dirty="0" smtClean="0"/>
              <a:t>KHOA CÔNG NGHỆ THÔNG TIN</a:t>
            </a:r>
          </a:p>
          <a:p>
            <a:pPr algn="ctr"/>
            <a:r>
              <a:rPr lang="en-US" dirty="0" smtClean="0"/>
              <a:t>CHUYÊN NGÀNH MẠNG</a:t>
            </a:r>
            <a:endParaRPr lang="en-US" dirty="0"/>
          </a:p>
        </p:txBody>
      </p:sp>
      <p:sp>
        <p:nvSpPr>
          <p:cNvPr id="7" name="Title 1"/>
          <p:cNvSpPr txBox="1">
            <a:spLocks/>
          </p:cNvSpPr>
          <p:nvPr/>
        </p:nvSpPr>
        <p:spPr>
          <a:xfrm>
            <a:off x="2692396" y="4006123"/>
            <a:ext cx="6815669" cy="71688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smtClean="0">
                <a:latin typeface="Times New Roman" panose="02020603050405020304" pitchFamily="18" charset="0"/>
                <a:cs typeface="Times New Roman" panose="02020603050405020304" pitchFamily="18" charset="0"/>
              </a:rPr>
              <a:t>Thank You!</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393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sz="4000" dirty="0" err="1">
                <a:latin typeface="Times New Roman" panose="02020603050405020304" pitchFamily="18" charset="0"/>
                <a:cs typeface="Times New Roman" panose="02020603050405020304" pitchFamily="18" charset="0"/>
              </a:rPr>
              <a:t>Đưa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ra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tài</a:t>
            </a:r>
            <a:endParaRPr lang="en-US" sz="4000" dirty="0"/>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Dưới </a:t>
            </a:r>
            <a:r>
              <a:rPr lang="vi-VN" dirty="0">
                <a:latin typeface="Times New Roman" panose="02020603050405020304" pitchFamily="18" charset="0"/>
                <a:cs typeface="Times New Roman" panose="02020603050405020304" pitchFamily="18" charset="0"/>
              </a:rPr>
              <a:t>sự phát triển của cuộc cách mạng công nghiệp 4.0 vai trò của mạng ngày càng thể hiện rõ rệt.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nhiên</a:t>
            </a:r>
            <a:r>
              <a:rPr lang="en-US" dirty="0" smtClean="0">
                <a:latin typeface="Times New Roman" panose="02020603050405020304" pitchFamily="18" charset="0"/>
                <a:cs typeface="Times New Roman" panose="02020603050405020304" pitchFamily="18" charset="0"/>
              </a:rPr>
              <a:t> m</a:t>
            </a:r>
            <a:r>
              <a:rPr lang="vi-VN" dirty="0" smtClean="0">
                <a:latin typeface="Times New Roman" panose="02020603050405020304" pitchFamily="18" charset="0"/>
                <a:cs typeface="Times New Roman" panose="02020603050405020304" pitchFamily="18" charset="0"/>
              </a:rPr>
              <a:t>ôi </a:t>
            </a:r>
            <a:r>
              <a:rPr lang="vi-VN" dirty="0">
                <a:latin typeface="Times New Roman" panose="02020603050405020304" pitchFamily="18" charset="0"/>
                <a:cs typeface="Times New Roman" panose="02020603050405020304" pitchFamily="18" charset="0"/>
              </a:rPr>
              <a:t>trường mạng luôn tồn lại nhiều nguy cơ bị tấn công, xâm nhập vì vậy việc cài đặt một hệ </a:t>
            </a:r>
            <a:r>
              <a:rPr lang="vi-VN" dirty="0" smtClean="0">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giúp</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phát </a:t>
            </a:r>
            <a:r>
              <a:rPr lang="vi-VN" dirty="0">
                <a:latin typeface="Times New Roman" panose="02020603050405020304" pitchFamily="18" charset="0"/>
                <a:cs typeface="Times New Roman" panose="02020603050405020304" pitchFamily="18" charset="0"/>
              </a:rPr>
              <a:t>hiện các nguy cơ đó một cách nhanh chóng, dễ dàng và chính xác là điều vô cùng cần thiết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878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38887"/>
            <a:ext cx="9601196" cy="1303867"/>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descr="IDS vs IP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5401" y="2500839"/>
            <a:ext cx="5825066" cy="3276600"/>
          </a:xfrm>
          <a:prstGeom prst="rect">
            <a:avLst/>
          </a:prstGeom>
          <a:noFill/>
          <a:ln>
            <a:noFill/>
          </a:ln>
        </p:spPr>
      </p:pic>
      <p:sp>
        <p:nvSpPr>
          <p:cNvPr id="6" name="TextBox 5"/>
          <p:cNvSpPr txBox="1"/>
          <p:nvPr/>
        </p:nvSpPr>
        <p:spPr>
          <a:xfrm>
            <a:off x="1048416" y="5777439"/>
            <a:ext cx="653814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IDS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IPS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351427" y="2507923"/>
            <a:ext cx="3778128" cy="317009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chặn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con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muốn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vệ</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đắc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cứu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392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2.		</a:t>
            </a:r>
            <a:r>
              <a:rPr lang="en-US" sz="4000" dirty="0" err="1" smtClean="0">
                <a:latin typeface="Times New Roman" panose="02020603050405020304" pitchFamily="18" charset="0"/>
                <a:cs typeface="Times New Roman" panose="02020603050405020304" pitchFamily="18" charset="0"/>
              </a:rPr>
              <a:t>Tổng</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về</a:t>
            </a:r>
            <a:r>
              <a:rPr lang="en-US" sz="4000" dirty="0">
                <a:latin typeface="Times New Roman" panose="02020603050405020304" pitchFamily="18" charset="0"/>
                <a:cs typeface="Times New Roman" panose="02020603050405020304" pitchFamily="18" charset="0"/>
              </a:rPr>
              <a:t> Security </a:t>
            </a:r>
            <a:r>
              <a:rPr lang="en-US" sz="4000" dirty="0">
                <a:latin typeface="Times New Roman" panose="02020603050405020304" pitchFamily="18" charset="0"/>
                <a:cs typeface="Times New Roman" panose="02020603050405020304" pitchFamily="18" charset="0"/>
              </a:rPr>
              <a:t>Onion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t>	</a:t>
            </a:r>
            <a:r>
              <a:rPr lang="vi-VN" dirty="0" smtClean="0"/>
              <a:t>Security </a:t>
            </a:r>
            <a:r>
              <a:rPr lang="vi-VN" dirty="0"/>
              <a:t>Onion là một bản phân phối mã nguồn mở của Linux với nhiều công cụ hữu dụng có thể phân tích, phát hiện các mối nguy hại trong môi trường mạng dựa vào việc phân tích các gói tin gửi đi trong mạng. Bằng cách cài đặt và cấu hình phù hợp, Security Onion có thể đóng vai trò như một hệ thống phát hiện xâm nhập </a:t>
            </a:r>
            <a:r>
              <a:rPr lang="vi-VN" dirty="0" smtClean="0"/>
              <a:t>mạng</a:t>
            </a:r>
            <a:r>
              <a:rPr lang="en-US" dirty="0" smtClean="0"/>
              <a:t>.</a:t>
            </a:r>
            <a:endParaRPr lang="en-US" dirty="0"/>
          </a:p>
        </p:txBody>
      </p:sp>
    </p:spTree>
    <p:extLst>
      <p:ext uri="{BB962C8B-B14F-4D97-AF65-F5344CB8AC3E}">
        <p14:creationId xmlns:p14="http://schemas.microsoft.com/office/powerpoint/2010/main" val="4271572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Security Onion</a:t>
            </a:r>
            <a:endParaRPr lang="en-US" dirty="0"/>
          </a:p>
        </p:txBody>
      </p:sp>
      <p:sp>
        <p:nvSpPr>
          <p:cNvPr id="3" name="Content Placeholder 2"/>
          <p:cNvSpPr>
            <a:spLocks noGrp="1"/>
          </p:cNvSpPr>
          <p:nvPr>
            <p:ph idx="1"/>
          </p:nvPr>
        </p:nvSpPr>
        <p:spPr/>
        <p:txBody>
          <a:bodyPr/>
          <a:lstStyle/>
          <a:p>
            <a:pPr marL="0" indent="0" algn="just">
              <a:buNone/>
            </a:pPr>
            <a:r>
              <a:rPr lang="en-US" dirty="0" smtClean="0"/>
              <a:t>	</a:t>
            </a:r>
            <a:r>
              <a:rPr lang="en-US" dirty="0" smtClean="0">
                <a:latin typeface="Times New Roman" panose="02020603050405020304" pitchFamily="18" charset="0"/>
                <a:cs typeface="Times New Roman" panose="02020603050405020304" pitchFamily="18" charset="0"/>
              </a:rPr>
              <a:t>Security Onion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gói</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sẵn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vi-VN" dirty="0">
                <a:cs typeface="Times New Roman" panose="02020603050405020304" pitchFamily="18" charset="0"/>
              </a:rPr>
              <a:t>Hệ thống dựa trên quy tắc phân tích, xem xét lưu lượng mạng để tìm dấu hiệu nhận dạng khớp với lưu lượng độc hại, bất thường hoặc đáng </a:t>
            </a:r>
            <a:r>
              <a:rPr lang="vi-VN" dirty="0" smtClean="0">
                <a:cs typeface="Times New Roman" panose="02020603050405020304" pitchFamily="18" charset="0"/>
              </a:rPr>
              <a:t>ngờ</a:t>
            </a:r>
            <a:r>
              <a:rPr lang="en-US" dirty="0" smtClean="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bổ</a:t>
            </a:r>
            <a:r>
              <a:rPr lang="en-US" dirty="0" smtClean="0">
                <a:latin typeface="Times New Roman" panose="02020603050405020304" pitchFamily="18" charset="0"/>
                <a:cs typeface="Times New Roman" panose="02020603050405020304" pitchFamily="18" charset="0"/>
              </a:rPr>
              <a:t> sung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945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Security Onion</a:t>
            </a:r>
            <a:endParaRPr lang="en-US" dirty="0"/>
          </a:p>
        </p:txBody>
      </p:sp>
      <p:pic>
        <p:nvPicPr>
          <p:cNvPr id="4" name="Content Placeholder 3"/>
          <p:cNvPicPr>
            <a:picLocks noGrp="1"/>
          </p:cNvPicPr>
          <p:nvPr>
            <p:ph idx="1"/>
          </p:nvPr>
        </p:nvPicPr>
        <p:blipFill>
          <a:blip r:embed="rId2"/>
          <a:stretch>
            <a:fillRect/>
          </a:stretch>
        </p:blipFill>
        <p:spPr>
          <a:xfrm>
            <a:off x="1295402" y="2518274"/>
            <a:ext cx="5901324" cy="3317875"/>
          </a:xfrm>
          <a:prstGeom prst="rect">
            <a:avLst/>
          </a:prstGeom>
        </p:spPr>
      </p:pic>
      <p:sp>
        <p:nvSpPr>
          <p:cNvPr id="7" name="TextBox 6"/>
          <p:cNvSpPr txBox="1"/>
          <p:nvPr/>
        </p:nvSpPr>
        <p:spPr>
          <a:xfrm>
            <a:off x="3045143" y="5836149"/>
            <a:ext cx="240184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Sguil</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315200" y="2518274"/>
            <a:ext cx="3984171"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Security Onion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mạng</a:t>
            </a:r>
            <a:r>
              <a:rPr lang="en-US" sz="2000" dirty="0" smtClean="0">
                <a:latin typeface="Times New Roman" panose="02020603050405020304" pitchFamily="18" charset="0"/>
                <a:cs typeface="Times New Roman" panose="02020603050405020304" pitchFamily="18" charset="0"/>
              </a:rPr>
              <a:t> con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242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a:t>
            </a:r>
          </a:p>
          <a:p>
            <a:pPr lvl="1" algn="just">
              <a:buClrTx/>
              <a:buFontTx/>
              <a:buChar char="-"/>
            </a:pPr>
            <a:r>
              <a:rPr lang="en-US" sz="2400" dirty="0" err="1" smtClean="0">
                <a:latin typeface="Times New Roman" panose="02020603050405020304" pitchFamily="18" charset="0"/>
                <a:cs typeface="Times New Roman" panose="02020603050405020304" pitchFamily="18" charset="0"/>
              </a:rPr>
              <a:t>Mạng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vệ</a:t>
            </a:r>
            <a:r>
              <a:rPr lang="en-US" sz="2400" dirty="0" smtClean="0">
                <a:latin typeface="Times New Roman" panose="02020603050405020304" pitchFamily="18" charset="0"/>
                <a:cs typeface="Times New Roman" panose="02020603050405020304" pitchFamily="18" charset="0"/>
              </a:rPr>
              <a:t>:</a:t>
            </a:r>
          </a:p>
          <a:p>
            <a:pPr lvl="2" algn="just">
              <a:buClrTx/>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Metasploitable</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Nạn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endParaRPr lang="en-US" sz="2400" dirty="0">
              <a:latin typeface="Times New Roman" panose="02020603050405020304" pitchFamily="18" charset="0"/>
              <a:cs typeface="Times New Roman" panose="02020603050405020304" pitchFamily="18" charset="0"/>
            </a:endParaRPr>
          </a:p>
          <a:p>
            <a:pPr lvl="2" algn="just">
              <a:buClrTx/>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Security Onion: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1" algn="just">
              <a:buClrTx/>
              <a:buFontTx/>
              <a:buChar char="-"/>
            </a:pPr>
            <a:r>
              <a:rPr lang="en-US" sz="2400" dirty="0" smtClean="0">
                <a:latin typeface="Times New Roman" panose="02020603050405020304" pitchFamily="18" charset="0"/>
                <a:cs typeface="Times New Roman" panose="02020603050405020304" pitchFamily="18" charset="0"/>
              </a:rPr>
              <a:t>Internet:</a:t>
            </a:r>
          </a:p>
          <a:p>
            <a:pPr lvl="2" algn="just">
              <a:buClrTx/>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Kali Linux: </a:t>
            </a:r>
            <a:r>
              <a:rPr lang="en-US" sz="2200" dirty="0" err="1" smtClean="0">
                <a:latin typeface="Times New Roman" panose="02020603050405020304" pitchFamily="18" charset="0"/>
                <a:cs typeface="Times New Roman" panose="02020603050405020304" pitchFamily="18" charset="0"/>
              </a:rPr>
              <a:t>Kẻ</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tấn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907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endParaRPr lang="en-US" dirty="0"/>
          </a:p>
        </p:txBody>
      </p:sp>
      <p:pic>
        <p:nvPicPr>
          <p:cNvPr id="4" name="Content Placeholder 3"/>
          <p:cNvPicPr>
            <a:picLocks noGrp="1"/>
          </p:cNvPicPr>
          <p:nvPr>
            <p:ph idx="1"/>
          </p:nvPr>
        </p:nvPicPr>
        <p:blipFill>
          <a:blip r:embed="rId2"/>
          <a:stretch>
            <a:fillRect/>
          </a:stretch>
        </p:blipFill>
        <p:spPr>
          <a:xfrm>
            <a:off x="1375005" y="2466023"/>
            <a:ext cx="9441989" cy="3317875"/>
          </a:xfrm>
          <a:prstGeom prst="rect">
            <a:avLst/>
          </a:prstGeom>
        </p:spPr>
      </p:pic>
      <p:sp>
        <p:nvSpPr>
          <p:cNvPr id="5" name="TextBox 4"/>
          <p:cNvSpPr txBox="1"/>
          <p:nvPr/>
        </p:nvSpPr>
        <p:spPr>
          <a:xfrm>
            <a:off x="1483723" y="5791157"/>
            <a:ext cx="9224552" cy="369332"/>
          </a:xfrm>
          <a:prstGeom prst="rect">
            <a:avLst/>
          </a:prstGeom>
          <a:noFill/>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GNS3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848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TotalTime>
  <Words>442</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Courier New</vt:lpstr>
      <vt:lpstr>Garamond</vt:lpstr>
      <vt:lpstr>Times New Roman</vt:lpstr>
      <vt:lpstr>Organic</vt:lpstr>
      <vt:lpstr>Đề tài:  Ứng dụng các công cụ của Security Onion nhằm phân tích và phát hiện một cuộc tấn công (Web, Database,…)</vt:lpstr>
      <vt:lpstr>NỘI DUNG CHÍNH</vt:lpstr>
      <vt:lpstr>Đưa ra vấn đề - Mục đích của đề tài</vt:lpstr>
      <vt:lpstr>1.  Đưa ra vấn đề - Mục đích của đề tài </vt:lpstr>
      <vt:lpstr>2.  Tổng quan về Security Onion</vt:lpstr>
      <vt:lpstr>2.  Tổng quan về Security Onion</vt:lpstr>
      <vt:lpstr>2.  Tổng quan về Security Onion</vt:lpstr>
      <vt:lpstr>3.  Mô phỏng hệ thống xâm nhập</vt:lpstr>
      <vt:lpstr>3.  Mô phỏng hệ thống xâm nhập</vt:lpstr>
      <vt:lpstr>4.  Ứng dụng công cụ giúp phân tích, phát hiện tấn công </vt:lpstr>
      <vt:lpstr>4.  Ứng dụng công cụ giúp phân tích, phát hiện tấn công</vt:lpstr>
      <vt:lpstr>4.  Ứng dụng công cụ giúp phân tích, phát hiện tấn công</vt:lpstr>
      <vt:lpstr>4.  Ứng dụng công cụ giúp phân tích, phát hiện tấn công</vt:lpstr>
      <vt:lpstr>4.  Ứng dụng công cụ giúp phân tích, phát hiện tấn công</vt:lpstr>
      <vt:lpstr>4.  Ứng dụng công cụ giúp phân tích, phát hiện tấn công</vt:lpstr>
      <vt:lpstr>4.  Ứng dụng công cụ giúp phân tích, phát hiện tấn công</vt:lpstr>
      <vt:lpstr>4.  Ứng dụng công cụ giúp phân tích, phát hiện tấn công</vt:lpstr>
      <vt:lpstr>5.  Kết luận và hướng phát triển đề tài</vt:lpstr>
      <vt:lpstr>5.  Kết luận và hướng phát triển đề tài</vt:lpstr>
      <vt:lpstr>Cảm ơn Thầy, Cô và mọi người đã theo dõi!</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cp:revision>
  <dcterms:created xsi:type="dcterms:W3CDTF">2021-08-23T04:16:04Z</dcterms:created>
  <dcterms:modified xsi:type="dcterms:W3CDTF">2021-08-23T10:42:31Z</dcterms:modified>
</cp:coreProperties>
</file>