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5" r:id="rId3"/>
    <p:sldId id="289" r:id="rId4"/>
    <p:sldId id="298" r:id="rId5"/>
    <p:sldId id="332" r:id="rId6"/>
    <p:sldId id="299" r:id="rId7"/>
    <p:sldId id="300" r:id="rId8"/>
    <p:sldId id="301" r:id="rId9"/>
    <p:sldId id="334" r:id="rId10"/>
    <p:sldId id="347" r:id="rId11"/>
    <p:sldId id="302" r:id="rId12"/>
    <p:sldId id="335" r:id="rId13"/>
    <p:sldId id="348" r:id="rId14"/>
    <p:sldId id="303" r:id="rId15"/>
    <p:sldId id="284" r:id="rId16"/>
    <p:sldId id="260" r:id="rId17"/>
    <p:sldId id="281" r:id="rId18"/>
    <p:sldId id="349" r:id="rId19"/>
    <p:sldId id="261" r:id="rId20"/>
    <p:sldId id="337" r:id="rId21"/>
    <p:sldId id="262" r:id="rId22"/>
    <p:sldId id="338" r:id="rId23"/>
    <p:sldId id="339" r:id="rId24"/>
    <p:sldId id="263" r:id="rId25"/>
    <p:sldId id="266" r:id="rId26"/>
    <p:sldId id="267" r:id="rId27"/>
    <p:sldId id="341" r:id="rId28"/>
    <p:sldId id="351" r:id="rId29"/>
    <p:sldId id="342" r:id="rId30"/>
    <p:sldId id="350" r:id="rId31"/>
    <p:sldId id="307" r:id="rId32"/>
    <p:sldId id="343" r:id="rId33"/>
    <p:sldId id="344" r:id="rId34"/>
    <p:sldId id="345" r:id="rId35"/>
    <p:sldId id="346" r:id="rId36"/>
    <p:sldId id="352" r:id="rId37"/>
    <p:sldId id="276"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BC34EB-F7FE-4D3B-B4A3-F7112B4BF650}"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C34EB-F7FE-4D3B-B4A3-F7112B4BF650}"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C34EB-F7FE-4D3B-B4A3-F7112B4BF650}"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C34EB-F7FE-4D3B-B4A3-F7112B4BF650}"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C34EB-F7FE-4D3B-B4A3-F7112B4BF650}"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BC34EB-F7FE-4D3B-B4A3-F7112B4BF650}"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BC34EB-F7FE-4D3B-B4A3-F7112B4BF650}"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BC34EB-F7FE-4D3B-B4A3-F7112B4BF650}"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C34EB-F7FE-4D3B-B4A3-F7112B4BF650}"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BC34EB-F7FE-4D3B-B4A3-F7112B4BF650}"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BC34EB-F7FE-4D3B-B4A3-F7112B4BF650}"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9E784-2B74-4A04-BDCE-02780CBA01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C34EB-F7FE-4D3B-B4A3-F7112B4BF650}" type="datetimeFigureOut">
              <a:rPr lang="en-US" smtClean="0"/>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9E784-2B74-4A04-BDCE-02780CBA01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oidicodedao.files.wordpress.com/2016/10/screen-shot-2016-10-01-at-10-23-06-pm.png" TargetMode="External"/><Relationship Id="rId2" Type="http://schemas.openxmlformats.org/officeDocument/2006/relationships/hyperlink" Target="https://toidicodedao.com/2015/09/17/tai-sao-gioi-lap-trinh-thu-ghet-internet-explorer/"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toidicodedao.files.wordpress.com/2016/10/screen-shot-2016-10-01-at-10-24-35-pm.png" TargetMode="Externa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wasp.org/index.php/Top_10_2013-A3-Cross-Site_Scripting_(XS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1524" y="3642245"/>
            <a:ext cx="10930596" cy="2399665"/>
          </a:xfrm>
          <a:prstGeom prst="rect">
            <a:avLst/>
          </a:prstGeom>
          <a:noFill/>
        </p:spPr>
        <p:txBody>
          <a:bodyPr wrap="square" rtlCol="0">
            <a:spAutoFit/>
          </a:bodyPr>
          <a:lstStyle/>
          <a:p>
            <a:pPr algn="ctr"/>
            <a:r>
              <a:rPr lang="en-US" altLang="vi-VN" sz="5400" b="1" dirty="0">
                <a:solidFill>
                  <a:schemeClr val="accent1">
                    <a:lumMod val="50000"/>
                  </a:schemeClr>
                </a:solidFill>
                <a:effectLst>
                  <a:reflection blurRad="6350" stA="55000" endA="300" endPos="45500" dir="5400000" sy="-100000" algn="bl" rotWithShape="0"/>
                </a:effectLst>
                <a:latin typeface="Palatino Linotype" panose="02040502050505030304" pitchFamily="18" charset="0"/>
              </a:rPr>
              <a:t>BẢO MẬT THÔNG TIN</a:t>
            </a:r>
            <a:endParaRPr lang="vi-VN" sz="5400" b="1" dirty="0">
              <a:solidFill>
                <a:schemeClr val="accent1">
                  <a:lumMod val="50000"/>
                </a:schemeClr>
              </a:solidFill>
              <a:effectLst>
                <a:reflection blurRad="6350" stA="55000" endA="300" endPos="45500" dir="5400000" sy="-100000" algn="bl" rotWithShape="0"/>
              </a:effectLst>
              <a:latin typeface="Palatino Linotype" panose="02040502050505030304" pitchFamily="18" charset="0"/>
            </a:endParaRPr>
          </a:p>
          <a:p>
            <a:pPr algn="ctr"/>
            <a:endParaRPr lang="en-US" sz="2400" b="1" dirty="0">
              <a:solidFill>
                <a:schemeClr val="accent1">
                  <a:lumMod val="50000"/>
                </a:schemeClr>
              </a:solidFill>
              <a:latin typeface="Palatino Linotype" panose="02040502050505030304" pitchFamily="18" charset="0"/>
            </a:endParaRPr>
          </a:p>
          <a:p>
            <a:pPr algn="ctr"/>
            <a:endParaRPr lang="en-US" sz="2400" b="1" dirty="0">
              <a:solidFill>
                <a:schemeClr val="accent1">
                  <a:lumMod val="50000"/>
                </a:schemeClr>
              </a:solidFill>
              <a:latin typeface="Palatino Linotype" panose="02040502050505030304" pitchFamily="18" charset="0"/>
            </a:endParaRPr>
          </a:p>
          <a:p>
            <a:pPr algn="ct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Giáo</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viên</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phụ</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trách</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Nguyễn</a:t>
            </a:r>
            <a:r>
              <a:rPr lang="en-US" sz="2400" b="1" dirty="0">
                <a:solidFill>
                  <a:schemeClr val="accent1">
                    <a:lumMod val="50000"/>
                  </a:schemeClr>
                </a:solidFill>
                <a:latin typeface="Palatino Linotype" panose="02040502050505030304" pitchFamily="18" charset="0"/>
              </a:rPr>
              <a:t> Thanh </a:t>
            </a:r>
            <a:r>
              <a:rPr lang="en-US" sz="2400" b="1" dirty="0" err="1">
                <a:solidFill>
                  <a:schemeClr val="accent1">
                    <a:lumMod val="50000"/>
                  </a:schemeClr>
                </a:solidFill>
                <a:latin typeface="Palatino Linotype" panose="02040502050505030304" pitchFamily="18" charset="0"/>
              </a:rPr>
              <a:t>Phong</a:t>
            </a:r>
            <a:endParaRPr lang="en-US" sz="2400" b="1" dirty="0">
              <a:solidFill>
                <a:schemeClr val="accent1">
                  <a:lumMod val="50000"/>
                </a:schemeClr>
              </a:solidFill>
              <a:latin typeface="Palatino Linotype" panose="02040502050505030304" pitchFamily="18" charset="0"/>
            </a:endParaRPr>
          </a:p>
          <a:p>
            <a:pPr algn="ct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Ngày</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thuyết</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trình</a:t>
            </a:r>
            <a:r>
              <a:rPr lang="en-US" sz="2400" b="1" dirty="0">
                <a:solidFill>
                  <a:schemeClr val="accent1">
                    <a:lumMod val="50000"/>
                  </a:schemeClr>
                </a:solidFill>
                <a:latin typeface="Palatino Linotype" panose="02040502050505030304" pitchFamily="18" charset="0"/>
              </a:rPr>
              <a:t>:  </a:t>
            </a:r>
            <a:r>
              <a:rPr lang="en-US" sz="2400" b="1" dirty="0" err="1">
                <a:solidFill>
                  <a:schemeClr val="accent1">
                    <a:lumMod val="50000"/>
                  </a:schemeClr>
                </a:solidFill>
                <a:latin typeface="Palatino Linotype" panose="02040502050505030304" pitchFamily="18" charset="0"/>
              </a:rPr>
              <a:t>Thứ</a:t>
            </a:r>
            <a:r>
              <a:rPr lang="en-US" sz="2400" b="1" dirty="0">
                <a:solidFill>
                  <a:schemeClr val="accent1">
                    <a:lumMod val="50000"/>
                  </a:schemeClr>
                </a:solidFill>
                <a:latin typeface="Palatino Linotype" panose="02040502050505030304" pitchFamily="18" charset="0"/>
              </a:rPr>
              <a:t> 3 - 10/12/2019</a:t>
            </a:r>
          </a:p>
        </p:txBody>
      </p:sp>
      <p:sp>
        <p:nvSpPr>
          <p:cNvPr id="3" name="Title 2"/>
          <p:cNvSpPr>
            <a:spLocks noGrp="1"/>
          </p:cNvSpPr>
          <p:nvPr>
            <p:ph type="ctrTitle"/>
          </p:nvPr>
        </p:nvSpPr>
        <p:spPr>
          <a:xfrm>
            <a:off x="4668032" y="300727"/>
            <a:ext cx="5841305" cy="969532"/>
          </a:xfrm>
        </p:spPr>
        <p:txBody>
          <a:bodyPr>
            <a:normAutofit/>
          </a:bodyPr>
          <a:lstStyle/>
          <a:p>
            <a:r>
              <a:rPr lang="en-US" sz="4000" b="1" u="sng"/>
              <a:t>Khoa Công Nghệ Thông Tin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27" y="300727"/>
            <a:ext cx="4162817" cy="1209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7" name="Subtitle 6"/>
          <p:cNvSpPr>
            <a:spLocks noGrp="1"/>
          </p:cNvSpPr>
          <p:nvPr>
            <p:ph type="subTitle" idx="1"/>
          </p:nvPr>
        </p:nvSpPr>
        <p:spPr>
          <a:xfrm>
            <a:off x="360680" y="2633345"/>
            <a:ext cx="9684385" cy="1590675"/>
          </a:xfrm>
        </p:spPr>
        <p:txBody>
          <a:bodyPr>
            <a:normAutofit/>
          </a:bodyPr>
          <a:lstStyle/>
          <a:p>
            <a:pPr marL="0" indent="0" algn="l">
              <a:lnSpc>
                <a:spcPct val="150000"/>
              </a:lnSpc>
              <a:buNone/>
            </a:pPr>
            <a:r>
              <a:rPr lang="en-US" sz="2000" dirty="0">
                <a:latin typeface="Palatino Linotype" panose="02040502050505030304" pitchFamily="18" charset="0"/>
              </a:rPr>
              <a:t>	</a:t>
            </a:r>
            <a:r>
              <a:rPr lang="en-US" dirty="0">
                <a:latin typeface="Palatino Linotype" panose="02040502050505030304" pitchFamily="18" charset="0"/>
              </a:rPr>
              <a:t>- </a:t>
            </a:r>
            <a:r>
              <a:rPr dirty="0">
                <a:latin typeface="Palatino Linotype" panose="02040502050505030304" pitchFamily="18" charset="0"/>
              </a:rPr>
              <a:t>Non-persistent (hay Reflected XSS)</a:t>
            </a:r>
          </a:p>
          <a:p>
            <a:pPr marL="0" indent="0" algn="l">
              <a:lnSpc>
                <a:spcPct val="150000"/>
              </a:lnSpc>
              <a:buNone/>
            </a:pPr>
            <a:r>
              <a:rPr lang="en-US" dirty="0">
                <a:latin typeface="Palatino Linotype" panose="02040502050505030304" pitchFamily="18" charset="0"/>
                <a:sym typeface="+mn-ea"/>
              </a:rPr>
              <a:t>	- </a:t>
            </a:r>
            <a:r>
              <a:rPr dirty="0">
                <a:latin typeface="Palatino Linotype" panose="02040502050505030304" pitchFamily="18" charset="0"/>
                <a:sym typeface="+mn-ea"/>
              </a:rPr>
              <a:t>Persistent XSS</a:t>
            </a:r>
            <a:endParaRPr b="1" dirty="0">
              <a:latin typeface="Palatino Linotype" panose="02040502050505030304" pitchFamily="18" charset="0"/>
            </a:endParaRPr>
          </a:p>
          <a:p>
            <a:pPr marL="0" indent="0" algn="l">
              <a:lnSpc>
                <a:spcPct val="150000"/>
              </a:lnSpc>
              <a:buNone/>
            </a:pPr>
            <a:endParaRPr sz="2000" b="1" dirty="0">
              <a:latin typeface="Palatino Linotype" panose="02040502050505030304" pitchFamily="18" charset="0"/>
            </a:endParaRPr>
          </a:p>
        </p:txBody>
      </p:sp>
      <p:sp>
        <p:nvSpPr>
          <p:cNvPr id="8" name="Title 1"/>
          <p:cNvSpPr>
            <a:spLocks noGrp="1"/>
          </p:cNvSpPr>
          <p:nvPr/>
        </p:nvSpPr>
        <p:spPr>
          <a:xfrm>
            <a:off x="440055" y="1052830"/>
            <a:ext cx="22999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Phân loại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7" name="Subtitle 6"/>
          <p:cNvSpPr>
            <a:spLocks noGrp="1"/>
          </p:cNvSpPr>
          <p:nvPr>
            <p:ph type="subTitle" idx="1"/>
          </p:nvPr>
        </p:nvSpPr>
        <p:spPr>
          <a:xfrm>
            <a:off x="440055" y="1344295"/>
            <a:ext cx="9684385" cy="627380"/>
          </a:xfrm>
        </p:spPr>
        <p:txBody>
          <a:bodyPr>
            <a:normAutofit/>
          </a:bodyPr>
          <a:lstStyle/>
          <a:p>
            <a:pPr marL="0" indent="0" algn="l">
              <a:lnSpc>
                <a:spcPct val="150000"/>
              </a:lnSpc>
              <a:buNone/>
            </a:pPr>
            <a:r>
              <a:rPr sz="2000" b="1">
                <a:latin typeface="Palatino Linotype" panose="02040502050505030304" pitchFamily="18" charset="0"/>
              </a:rPr>
              <a:t>Non-persistent (hay Reflected XSS)</a:t>
            </a:r>
          </a:p>
        </p:txBody>
      </p:sp>
      <p:sp>
        <p:nvSpPr>
          <p:cNvPr id="8" name="Title 1"/>
          <p:cNvSpPr>
            <a:spLocks noGrp="1"/>
          </p:cNvSpPr>
          <p:nvPr/>
        </p:nvSpPr>
        <p:spPr>
          <a:xfrm>
            <a:off x="440055" y="802005"/>
            <a:ext cx="22999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Phân loại</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40055" y="1971675"/>
            <a:ext cx="9315450" cy="44519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7" name="Subtitle 6"/>
          <p:cNvSpPr>
            <a:spLocks noGrp="1"/>
          </p:cNvSpPr>
          <p:nvPr>
            <p:ph type="subTitle" idx="1"/>
          </p:nvPr>
        </p:nvSpPr>
        <p:spPr>
          <a:xfrm>
            <a:off x="440055" y="1344295"/>
            <a:ext cx="9684385" cy="627380"/>
          </a:xfrm>
        </p:spPr>
        <p:txBody>
          <a:bodyPr>
            <a:normAutofit/>
          </a:bodyPr>
          <a:lstStyle/>
          <a:p>
            <a:pPr marL="0" indent="0" algn="l">
              <a:lnSpc>
                <a:spcPct val="150000"/>
              </a:lnSpc>
              <a:buNone/>
            </a:pPr>
            <a:r>
              <a:rPr sz="2000" b="1">
                <a:latin typeface="Palatino Linotype" panose="02040502050505030304" pitchFamily="18" charset="0"/>
              </a:rPr>
              <a:t>Persistent XSS</a:t>
            </a:r>
          </a:p>
        </p:txBody>
      </p:sp>
      <p:sp>
        <p:nvSpPr>
          <p:cNvPr id="8" name="Title 1"/>
          <p:cNvSpPr>
            <a:spLocks noGrp="1"/>
          </p:cNvSpPr>
          <p:nvPr/>
        </p:nvSpPr>
        <p:spPr>
          <a:xfrm>
            <a:off x="440055" y="802005"/>
            <a:ext cx="22999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Phân loại</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40690" y="1971675"/>
            <a:ext cx="9315450" cy="44519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7" name="Subtitle 6"/>
          <p:cNvSpPr>
            <a:spLocks noGrp="1"/>
          </p:cNvSpPr>
          <p:nvPr>
            <p:ph type="subTitle" idx="1"/>
          </p:nvPr>
        </p:nvSpPr>
        <p:spPr>
          <a:xfrm>
            <a:off x="332105" y="2034540"/>
            <a:ext cx="9684385" cy="2249170"/>
          </a:xfrm>
        </p:spPr>
        <p:txBody>
          <a:bodyPr>
            <a:normAutofit lnSpcReduction="10000"/>
          </a:bodyPr>
          <a:lstStyle/>
          <a:p>
            <a:pPr marL="0" indent="0" algn="l">
              <a:lnSpc>
                <a:spcPct val="150000"/>
              </a:lnSpc>
              <a:buNone/>
            </a:pP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phương</a:t>
            </a:r>
            <a:r>
              <a:rPr lang="en-US" sz="2000" dirty="0">
                <a:latin typeface="Palatino Linotype" panose="02040502050505030304" pitchFamily="18" charset="0"/>
              </a:rPr>
              <a:t> </a:t>
            </a:r>
            <a:r>
              <a:rPr lang="en-US" sz="2000" dirty="0" err="1">
                <a:latin typeface="Palatino Linotype" panose="02040502050505030304" pitchFamily="18" charset="0"/>
              </a:rPr>
              <a:t>thức</a:t>
            </a:r>
            <a:r>
              <a:rPr lang="en-US" sz="2000" dirty="0">
                <a:latin typeface="Palatino Linotype" panose="02040502050505030304" pitchFamily="18" charset="0"/>
              </a:rPr>
              <a:t> </a:t>
            </a:r>
            <a:r>
              <a:rPr lang="en-US" sz="2000" dirty="0" err="1">
                <a:latin typeface="Palatino Linotype" panose="02040502050505030304" pitchFamily="18" charset="0"/>
              </a:rPr>
              <a:t>tấn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a:t>
            </a:r>
          </a:p>
          <a:p>
            <a:pPr marL="0" indent="0" algn="l">
              <a:lnSpc>
                <a:spcPct val="150000"/>
              </a:lnSpc>
              <a:buNone/>
            </a:pPr>
            <a:r>
              <a:rPr lang="en-US" sz="2000" dirty="0">
                <a:latin typeface="Palatino Linotype" panose="02040502050505030304" pitchFamily="18" charset="0"/>
              </a:rPr>
              <a:t>	- </a:t>
            </a:r>
            <a:r>
              <a:rPr sz="2000" dirty="0" err="1">
                <a:latin typeface="Palatino Linotype" panose="02040502050505030304" pitchFamily="18" charset="0"/>
              </a:rPr>
              <a:t>Đánh</a:t>
            </a:r>
            <a:r>
              <a:rPr sz="2000" dirty="0">
                <a:latin typeface="Palatino Linotype" panose="02040502050505030304" pitchFamily="18" charset="0"/>
              </a:rPr>
              <a:t> </a:t>
            </a:r>
            <a:r>
              <a:rPr sz="2000" dirty="0" err="1">
                <a:latin typeface="Palatino Linotype" panose="02040502050505030304" pitchFamily="18" charset="0"/>
              </a:rPr>
              <a:t>cắp</a:t>
            </a:r>
            <a:r>
              <a:rPr sz="2000" dirty="0">
                <a:latin typeface="Palatino Linotype" panose="02040502050505030304" pitchFamily="18" charset="0"/>
              </a:rPr>
              <a:t> Cookies </a:t>
            </a:r>
            <a:r>
              <a:rPr sz="2000" dirty="0" err="1">
                <a:latin typeface="Palatino Linotype" panose="02040502050505030304" pitchFamily="18" charset="0"/>
              </a:rPr>
              <a:t>người</a:t>
            </a:r>
            <a:r>
              <a:rPr sz="2000" dirty="0">
                <a:latin typeface="Palatino Linotype" panose="02040502050505030304" pitchFamily="18" charset="0"/>
              </a:rPr>
              <a:t> </a:t>
            </a:r>
            <a:r>
              <a:rPr sz="2000" dirty="0" err="1">
                <a:latin typeface="Palatino Linotype" panose="02040502050505030304" pitchFamily="18" charset="0"/>
              </a:rPr>
              <a:t>dùng</a:t>
            </a:r>
            <a:endParaRPr sz="2000" dirty="0">
              <a:latin typeface="Palatino Linotype" panose="02040502050505030304" pitchFamily="18" charset="0"/>
            </a:endParaRPr>
          </a:p>
          <a:p>
            <a:pPr marL="0" indent="0" algn="l">
              <a:lnSpc>
                <a:spcPct val="150000"/>
              </a:lnSpc>
              <a:buNone/>
            </a:pPr>
            <a:r>
              <a:rPr lang="en-US" sz="2000" dirty="0">
                <a:latin typeface="Palatino Linotype" panose="02040502050505030304" pitchFamily="18" charset="0"/>
              </a:rPr>
              <a:t>	- </a:t>
            </a:r>
            <a:r>
              <a:rPr sz="2000" dirty="0" err="1">
                <a:effectLst/>
                <a:latin typeface="Palatino Linotype" panose="02040502050505030304" pitchFamily="18" charset="0"/>
                <a:sym typeface="+mn-ea"/>
              </a:rPr>
              <a:t>Tấn</a:t>
            </a:r>
            <a:r>
              <a:rPr sz="2000" dirty="0">
                <a:effectLst/>
                <a:latin typeface="Palatino Linotype" panose="02040502050505030304" pitchFamily="18" charset="0"/>
                <a:sym typeface="+mn-ea"/>
              </a:rPr>
              <a:t> </a:t>
            </a:r>
            <a:r>
              <a:rPr sz="2000" dirty="0" err="1">
                <a:effectLst/>
                <a:latin typeface="Palatino Linotype" panose="02040502050505030304" pitchFamily="18" charset="0"/>
                <a:sym typeface="+mn-ea"/>
              </a:rPr>
              <a:t>công</a:t>
            </a:r>
            <a:r>
              <a:rPr sz="2000" dirty="0">
                <a:effectLst/>
                <a:latin typeface="Palatino Linotype" panose="02040502050505030304" pitchFamily="18" charset="0"/>
                <a:sym typeface="+mn-ea"/>
              </a:rPr>
              <a:t> qua </a:t>
            </a:r>
            <a:r>
              <a:rPr sz="2000" dirty="0" err="1">
                <a:effectLst/>
                <a:latin typeface="Palatino Linotype" panose="02040502050505030304" pitchFamily="18" charset="0"/>
                <a:sym typeface="+mn-ea"/>
              </a:rPr>
              <a:t>mạng</a:t>
            </a:r>
            <a:r>
              <a:rPr sz="2000" dirty="0">
                <a:effectLst/>
                <a:latin typeface="Palatino Linotype" panose="02040502050505030304" pitchFamily="18" charset="0"/>
                <a:sym typeface="+mn-ea"/>
              </a:rPr>
              <a:t> Intranet</a:t>
            </a:r>
          </a:p>
          <a:p>
            <a:pPr marL="0" indent="0" algn="l">
              <a:lnSpc>
                <a:spcPct val="150000"/>
              </a:lnSpc>
              <a:buNone/>
            </a:pPr>
            <a:r>
              <a:rPr lang="en-US" sz="2000" dirty="0">
                <a:effectLst/>
                <a:latin typeface="Palatino Linotype" panose="02040502050505030304" pitchFamily="18" charset="0"/>
                <a:sym typeface="+mn-ea"/>
              </a:rPr>
              <a:t>	</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Tấn</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công</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làm</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thay</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đổi</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giao</a:t>
            </a:r>
            <a:r>
              <a:rPr lang="en-US" sz="2000" dirty="0">
                <a:latin typeface="Palatino Linotype" panose="02040502050505030304" pitchFamily="18" charset="0"/>
                <a:sym typeface="+mn-ea"/>
              </a:rPr>
              <a:t> </a:t>
            </a:r>
            <a:r>
              <a:rPr lang="en-US" sz="2000" dirty="0" err="1">
                <a:latin typeface="Palatino Linotype" panose="02040502050505030304" pitchFamily="18" charset="0"/>
                <a:sym typeface="+mn-ea"/>
              </a:rPr>
              <a:t>diện</a:t>
            </a:r>
            <a:r>
              <a:rPr lang="en-US" sz="2000" dirty="0">
                <a:latin typeface="Palatino Linotype" panose="02040502050505030304" pitchFamily="18" charset="0"/>
                <a:sym typeface="+mn-ea"/>
              </a:rPr>
              <a:t> </a:t>
            </a:r>
            <a:endParaRPr lang="en-US" sz="2000" dirty="0">
              <a:latin typeface="Palatino Linotype" panose="02040502050505030304" pitchFamily="18" charset="0"/>
            </a:endParaRPr>
          </a:p>
          <a:p>
            <a:pPr marL="0" indent="0" algn="l">
              <a:lnSpc>
                <a:spcPct val="150000"/>
              </a:lnSpc>
              <a:buNone/>
            </a:pPr>
            <a:endParaRPr sz="2000" dirty="0">
              <a:latin typeface="Palatino Linotype" panose="02040502050505030304" pitchFamily="18" charset="0"/>
            </a:endParaRPr>
          </a:p>
        </p:txBody>
      </p:sp>
      <p:sp>
        <p:nvSpPr>
          <p:cNvPr id="8" name="Title 1"/>
          <p:cNvSpPr>
            <a:spLocks noGrp="1"/>
          </p:cNvSpPr>
          <p:nvPr/>
        </p:nvSpPr>
        <p:spPr>
          <a:xfrm>
            <a:off x="332105" y="7893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7" name="Subtitle 6"/>
          <p:cNvSpPr>
            <a:spLocks noGrp="1"/>
          </p:cNvSpPr>
          <p:nvPr>
            <p:ph type="subTitle" idx="1"/>
          </p:nvPr>
        </p:nvSpPr>
        <p:spPr>
          <a:xfrm>
            <a:off x="332105" y="1784350"/>
            <a:ext cx="9684385" cy="4754245"/>
          </a:xfrm>
        </p:spPr>
        <p:txBody>
          <a:bodyPr>
            <a:normAutofit/>
          </a:bodyPr>
          <a:lstStyle/>
          <a:p>
            <a:pPr marL="0" indent="0" algn="l">
              <a:lnSpc>
                <a:spcPct val="150000"/>
              </a:lnSpc>
              <a:buNone/>
            </a:pPr>
            <a:r>
              <a:rPr sz="2000" b="1" u="sng">
                <a:latin typeface="Palatino Linotype" panose="02040502050505030304" pitchFamily="18" charset="0"/>
              </a:rPr>
              <a:t>Đánh cắp Cookies người dùng:</a:t>
            </a:r>
            <a:endParaRPr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	Cookie là một bộ nhắc nhở mà website lưu trữ ở trên máy tính của bạn có thể định danh cho bạn. Nếu không có cookie bạn sẽ phải nhập lại thông tin của mình trên mỗi màn hình web. Thông tin duy nhất mà cookie lưu trữ là thông tin mà bản thân bạn chia sẻ với website tạo ra cookie. Cookie có thể chứa rất nhiều thông tin quan trọng như phiên làm việc của bạn. Nếu hacker có đoạn cookie chưa phiên làm việc của bạn, rất có thể hacker sẽ có khả năng đăng nhập vào website dưới tư cách của bạn mà không cần biết mật khẩu.</a:t>
            </a:r>
          </a:p>
          <a:p>
            <a:pPr marL="0" indent="0" algn="l">
              <a:lnSpc>
                <a:spcPct val="150000"/>
              </a:lnSpc>
              <a:buNone/>
            </a:pPr>
            <a:endParaRPr sz="2000">
              <a:latin typeface="Palatino Linotype" panose="02040502050505030304" pitchFamily="18" charset="0"/>
            </a:endParaRPr>
          </a:p>
        </p:txBody>
      </p:sp>
      <p:sp>
        <p:nvSpPr>
          <p:cNvPr id="8" name="Title 1"/>
          <p:cNvSpPr>
            <a:spLocks noGrp="1"/>
          </p:cNvSpPr>
          <p:nvPr/>
        </p:nvSpPr>
        <p:spPr>
          <a:xfrm>
            <a:off x="332105" y="7893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git va git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306070" y="1607820"/>
            <a:ext cx="9684385" cy="411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sz="2000" b="1" u="sng">
                <a:effectLst/>
                <a:latin typeface="Palatino Linotype" panose="02040502050505030304" pitchFamily="18" charset="0"/>
              </a:rPr>
              <a:t>Tấn công qua mạng Intranet:</a:t>
            </a:r>
            <a:endParaRPr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	Hầu hết chúng ta tin rằng trong khi lướt Web mình đã được bảo vệ bởi tường lửa, cách ly thông qua lớp địa chỉ IP riêng, nhưng trình duyệt Web hoàn toàn có thể được kiểm soát bởi bất kỳ trang web nào, cho phép người dùng trở thành tâm điểm cho các cuộc tấn công mạng nội bộ. Khi truy cập vào một Website có chứa phần mềm độc hại với các đoạn mã JavaScript, nó có thể cấu hình lại một cách tự động router hay tường lửa từ đó tạo thành một đường hầm thông ra thế giới mạng bên ngoài.</a:t>
            </a:r>
          </a:p>
        </p:txBody>
      </p:sp>
      <p:sp>
        <p:nvSpPr>
          <p:cNvPr id="9" name="Title 1"/>
          <p:cNvSpPr>
            <a:spLocks noGrp="1"/>
          </p:cNvSpPr>
          <p:nvPr/>
        </p:nvSpPr>
        <p:spPr>
          <a:xfrm>
            <a:off x="440055" y="8020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306070" y="1607820"/>
            <a:ext cx="3660140" cy="1501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sz="2000" b="1" u="sng">
                <a:latin typeface="Palatino Linotype" panose="02040502050505030304" pitchFamily="18" charset="0"/>
              </a:rPr>
              <a:t>Tấn công qua mạng Intranet</a:t>
            </a:r>
            <a:endParaRPr lang="en-US" sz="2000" b="1" u="sng">
              <a:latin typeface="Palatino Linotype" panose="02040502050505030304" pitchFamily="18" charset="0"/>
            </a:endParaRPr>
          </a:p>
        </p:txBody>
      </p:sp>
      <p:sp>
        <p:nvSpPr>
          <p:cNvPr id="4" name="Title 1"/>
          <p:cNvSpPr>
            <a:spLocks noGrp="1"/>
          </p:cNvSpPr>
          <p:nvPr/>
        </p:nvSpPr>
        <p:spPr>
          <a:xfrm>
            <a:off x="440055" y="8020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Phương thức tấn công</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0055" y="2381885"/>
            <a:ext cx="8849995" cy="40189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306070" y="1344295"/>
            <a:ext cx="9684385" cy="52197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sz="2000" b="1" u="sng">
                <a:latin typeface="Palatino Linotype" panose="02040502050505030304" pitchFamily="18" charset="0"/>
              </a:rPr>
              <a:t>Tấn công qua mạng Intranet:</a:t>
            </a:r>
            <a:endParaRPr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Các bước khai thác:</a:t>
            </a:r>
          </a:p>
          <a:p>
            <a:pPr marL="0" indent="0" algn="l">
              <a:lnSpc>
                <a:spcPct val="150000"/>
              </a:lnSpc>
              <a:buNone/>
            </a:pPr>
            <a:r>
              <a:rPr lang="en-US" sz="2000">
                <a:latin typeface="Palatino Linotype" panose="02040502050505030304" pitchFamily="18" charset="0"/>
              </a:rPr>
              <a:t>	- Một nạn nhân truy cập vào một trang Web độc hại hoặc nhấn vào một liên kết không rõ ràng, sẽ bị nhúng mã JavaScript chứa phần mềm độc hại, sau đó sẽ kiểm soát trình duyệt của họ.</a:t>
            </a:r>
          </a:p>
          <a:p>
            <a:pPr marL="0" indent="0" algn="l">
              <a:lnSpc>
                <a:spcPct val="150000"/>
              </a:lnSpc>
              <a:buNone/>
            </a:pPr>
            <a:r>
              <a:rPr lang="en-US" sz="2000">
                <a:latin typeface="Palatino Linotype" panose="02040502050505030304" pitchFamily="18" charset="0"/>
              </a:rPr>
              <a:t>	- Mã độc JavaScript Malware sẽ tải một ứng dụng trên nền Java Applet và làm lộ ra địa chỉ IP của nạn nhân thông qua NAT IP.</a:t>
            </a:r>
          </a:p>
          <a:p>
            <a:pPr marL="0" indent="0" algn="l">
              <a:lnSpc>
                <a:spcPct val="150000"/>
              </a:lnSpc>
              <a:buNone/>
            </a:pPr>
            <a:r>
              <a:rPr lang="en-US" sz="2000">
                <a:latin typeface="Palatino Linotype" panose="02040502050505030304" pitchFamily="18" charset="0"/>
              </a:rPr>
              <a:t>	- Sau đó sử dụng trình duyệt của nạn nhân như một nền tảng để tấn công, mã độc JavaScript sẽ xác định máy chủ Web trên mạng nội bộ.</a:t>
            </a:r>
          </a:p>
          <a:p>
            <a:pPr marL="0" indent="0" algn="l">
              <a:lnSpc>
                <a:spcPct val="150000"/>
              </a:lnSpc>
              <a:buNone/>
            </a:pPr>
            <a:r>
              <a:rPr lang="en-US" sz="2000">
                <a:latin typeface="Palatino Linotype" panose="02040502050505030304" pitchFamily="18" charset="0"/>
              </a:rPr>
              <a:t>	- Phát động tấn công chống lại các Web nội bộ hoặc Web bên ngoài, thu thập thông tin đánh cắp được và gửi ra mạng bên ngoài.</a:t>
            </a:r>
          </a:p>
        </p:txBody>
      </p:sp>
      <p:sp>
        <p:nvSpPr>
          <p:cNvPr id="9" name="Title 1"/>
          <p:cNvSpPr>
            <a:spLocks noGrp="1"/>
          </p:cNvSpPr>
          <p:nvPr/>
        </p:nvSpPr>
        <p:spPr>
          <a:xfrm>
            <a:off x="440055" y="8020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barn(inVertical)">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306070" y="1800860"/>
            <a:ext cx="9684385" cy="3255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cách</a:t>
            </a:r>
            <a:r>
              <a:rPr lang="en-US" sz="2000" dirty="0">
                <a:latin typeface="Palatino Linotype" panose="02040502050505030304" pitchFamily="18" charset="0"/>
              </a:rPr>
              <a:t> </a:t>
            </a:r>
            <a:r>
              <a:rPr lang="en-US" sz="2000" dirty="0" err="1">
                <a:latin typeface="Palatino Linotype" panose="02040502050505030304" pitchFamily="18" charset="0"/>
              </a:rPr>
              <a:t>ngăn</a:t>
            </a:r>
            <a:r>
              <a:rPr lang="en-US" sz="2000" dirty="0">
                <a:latin typeface="Palatino Linotype" panose="02040502050505030304" pitchFamily="18" charset="0"/>
              </a:rPr>
              <a:t> </a:t>
            </a:r>
            <a:r>
              <a:rPr lang="en-US" sz="2000" dirty="0" err="1">
                <a:latin typeface="Palatino Linotype" panose="02040502050505030304" pitchFamily="18" charset="0"/>
              </a:rPr>
              <a:t>chặn</a:t>
            </a:r>
            <a:r>
              <a:rPr lang="en-US" sz="2000" dirty="0">
                <a:latin typeface="Palatino Linotype" panose="02040502050505030304" pitchFamily="18" charset="0"/>
              </a:rPr>
              <a:t>:</a:t>
            </a: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Lọc</a:t>
            </a:r>
            <a:endParaRPr lang="en-US" sz="2000" dirty="0">
              <a:latin typeface="Palatino Linotype" panose="02040502050505030304" pitchFamily="18" charset="0"/>
            </a:endParaRPr>
          </a:p>
          <a:p>
            <a:pPr marL="0" indent="0" algn="l">
              <a:lnSpc>
                <a:spcPct val="150000"/>
              </a:lnSpc>
              <a:buNone/>
            </a:pPr>
            <a:r>
              <a:rPr lang="en-US" sz="2000" dirty="0">
                <a:latin typeface="Palatino Linotype" panose="02040502050505030304" pitchFamily="18" charset="0"/>
              </a:rPr>
              <a:t>	- Input Encoding</a:t>
            </a:r>
          </a:p>
          <a:p>
            <a:pPr marL="0" indent="0">
              <a:lnSpc>
                <a:spcPct val="150000"/>
              </a:lnSpc>
              <a:buNone/>
            </a:pPr>
            <a:r>
              <a:rPr lang="en-US" sz="2000" dirty="0">
                <a:latin typeface="Palatino Linotype" panose="02040502050505030304" pitchFamily="18" charset="0"/>
              </a:rPr>
              <a:t>	- Validation/Sanitize</a:t>
            </a:r>
          </a:p>
          <a:p>
            <a:pPr marL="0" indent="0">
              <a:lnSpc>
                <a:spcPct val="150000"/>
              </a:lnSpc>
              <a:buNone/>
            </a:pPr>
            <a:r>
              <a:rPr lang="en-US" sz="2000" dirty="0">
                <a:latin typeface="Palatino Linotype" panose="02040502050505030304" pitchFamily="18" charset="0"/>
              </a:rPr>
              <a:t>	- CSP (Content Security Policy)</a:t>
            </a:r>
          </a:p>
          <a:p>
            <a:pPr marL="0" indent="0" algn="l">
              <a:lnSpc>
                <a:spcPct val="150000"/>
              </a:lnSpc>
              <a:buNone/>
            </a:pPr>
            <a:endParaRPr lang="en-US" sz="2000" dirty="0">
              <a:latin typeface="Palatino Linotype" panose="02040502050505030304" pitchFamily="18" charset="0"/>
            </a:endParaRPr>
          </a:p>
        </p:txBody>
      </p:sp>
      <p:sp>
        <p:nvSpPr>
          <p:cNvPr id="9" name="Title 1"/>
          <p:cNvSpPr>
            <a:spLocks noGrp="1"/>
          </p:cNvSpPr>
          <p:nvPr/>
        </p:nvSpPr>
        <p:spPr>
          <a:xfrm>
            <a:off x="306070" y="8020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Ngăn chặn XSS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306070" y="1344295"/>
            <a:ext cx="9684385" cy="4811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a:latin typeface="Palatino Linotype" panose="02040502050505030304" pitchFamily="18" charset="0"/>
              </a:rPr>
              <a:t>Lọc:</a:t>
            </a:r>
            <a:endParaRPr lang="en-US"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	- Có hai khái niệm cơ bản về quá trình lọc (filter) XSS: lọc đầu vào (input filtering) và lọc đầu ra (output filtering).</a:t>
            </a:r>
          </a:p>
          <a:p>
            <a:pPr marL="0" indent="0" algn="l">
              <a:lnSpc>
                <a:spcPct val="150000"/>
              </a:lnSpc>
              <a:buNone/>
            </a:pPr>
            <a:r>
              <a:rPr lang="en-US" sz="2000">
                <a:latin typeface="Palatino Linotype" panose="02040502050505030304" pitchFamily="18" charset="0"/>
              </a:rPr>
              <a:t>	- Cách sử dụng phổ biến nhất là lọc đầu vào. Input Filtering được xem là chính xác hơn so với Output Filtering, đặc biệt trong trường hợp XSS Reflected.</a:t>
            </a:r>
          </a:p>
          <a:p>
            <a:pPr marL="0" indent="0" algn="l">
              <a:lnSpc>
                <a:spcPct val="150000"/>
              </a:lnSpc>
              <a:buNone/>
            </a:pPr>
            <a:r>
              <a:rPr lang="en-US" sz="2000">
                <a:latin typeface="Palatino Linotype" panose="02040502050505030304" pitchFamily="18" charset="0"/>
              </a:rPr>
              <a:t>	- Quá trình lọc đầu vào áp dụng cho tất cả các loại dữ liệu, loại bỏ những nội dung không hợp lệ trong khi lọc đầu ra chỉ mang tính áp dụng lại, mục đích bài trừ các loại mã độc còn xót lại.	</a:t>
            </a:r>
          </a:p>
        </p:txBody>
      </p:sp>
      <p:sp>
        <p:nvSpPr>
          <p:cNvPr id="9" name="Title 1"/>
          <p:cNvSpPr>
            <a:spLocks noGrp="1"/>
          </p:cNvSpPr>
          <p:nvPr/>
        </p:nvSpPr>
        <p:spPr>
          <a:xfrm>
            <a:off x="306070" y="80200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Ngăn chặn XSS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781" y="678746"/>
            <a:ext cx="3872663" cy="1323439"/>
          </a:xfrm>
          <a:prstGeom prst="rect">
            <a:avLst/>
          </a:prstGeom>
          <a:noFill/>
        </p:spPr>
        <p:txBody>
          <a:bodyPr wrap="square" rtlCol="0">
            <a:spAutoFit/>
            <a:scene3d>
              <a:camera prst="perspectiveContrastingRightFacing"/>
              <a:lightRig rig="threePt" dir="t"/>
            </a:scene3d>
          </a:bodyPr>
          <a:lstStyle/>
          <a:p>
            <a:r>
              <a:rPr lang="vi-VN" sz="4800" b="1">
                <a:solidFill>
                  <a:srgbClr val="FF0000"/>
                </a:solidFill>
                <a:latin typeface="Palatino Linotype" panose="02040502050505030304" pitchFamily="18" charset="0"/>
              </a:rPr>
              <a:t>Thực</a:t>
            </a:r>
            <a:r>
              <a:rPr lang="vi-VN" sz="4400" b="1">
                <a:solidFill>
                  <a:srgbClr val="FF0000"/>
                </a:solidFill>
                <a:latin typeface="Palatino Linotype" panose="02040502050505030304" pitchFamily="18" charset="0"/>
              </a:rPr>
              <a:t> </a:t>
            </a:r>
            <a:r>
              <a:rPr lang="vi-VN" sz="6000" b="1">
                <a:solidFill>
                  <a:srgbClr val="FF0000"/>
                </a:solidFill>
                <a:latin typeface="Palatino Linotype" panose="02040502050505030304" pitchFamily="18" charset="0"/>
              </a:rPr>
              <a:t>hiện</a:t>
            </a:r>
            <a:endParaRPr lang="vi-VN" sz="4400" b="1">
              <a:solidFill>
                <a:srgbClr val="FF0000"/>
              </a:solidFill>
              <a:latin typeface="Palatino Linotype" panose="02040502050505030304" pitchFamily="18" charset="0"/>
            </a:endParaRPr>
          </a:p>
          <a:p>
            <a:endParaRPr lang="en-US" sz="2000"/>
          </a:p>
        </p:txBody>
      </p:sp>
      <p:sp>
        <p:nvSpPr>
          <p:cNvPr id="5" name="TextBox 4"/>
          <p:cNvSpPr txBox="1"/>
          <p:nvPr/>
        </p:nvSpPr>
        <p:spPr>
          <a:xfrm>
            <a:off x="3583425" y="678746"/>
            <a:ext cx="5446701" cy="4523105"/>
          </a:xfrm>
          <a:prstGeom prst="rect">
            <a:avLst/>
          </a:prstGeom>
          <a:noFill/>
        </p:spPr>
        <p:txBody>
          <a:bodyPr wrap="square" rtlCol="0">
            <a:spAutoFit/>
          </a:bodyPr>
          <a:lstStyle/>
          <a:p>
            <a:pPr marL="342900" indent="-342900">
              <a:lnSpc>
                <a:spcPct val="150000"/>
              </a:lnSpc>
              <a:buFont typeface="+mj-lt"/>
              <a:buAutoNum type="arabicPeriod"/>
            </a:pPr>
            <a:r>
              <a:rPr lang="vi-VN" sz="2000" dirty="0">
                <a:solidFill>
                  <a:schemeClr val="accent5">
                    <a:lumMod val="50000"/>
                  </a:schemeClr>
                </a:solidFill>
                <a:latin typeface="Palatino Linotype" panose="02040502050505030304" pitchFamily="18" charset="0"/>
              </a:rPr>
              <a:t>Nguyễn Ngọc Thủy Tiên</a:t>
            </a:r>
            <a:r>
              <a:rPr lang="en-US" sz="2000" dirty="0">
                <a:solidFill>
                  <a:schemeClr val="accent5">
                    <a:lumMod val="50000"/>
                  </a:schemeClr>
                </a:solidFill>
                <a:latin typeface="Palatino Linotype" panose="02040502050505030304" pitchFamily="18" charset="0"/>
              </a:rPr>
              <a:t> </a:t>
            </a:r>
          </a:p>
          <a:p>
            <a:pPr marL="342900" indent="-342900">
              <a:lnSpc>
                <a:spcPct val="150000"/>
              </a:lnSpc>
              <a:buFont typeface="+mj-lt"/>
              <a:buAutoNum type="arabicPeriod"/>
            </a:pPr>
            <a:endParaRPr lang="vi-VN" sz="2000" dirty="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dirty="0">
                <a:solidFill>
                  <a:schemeClr val="accent5">
                    <a:lumMod val="50000"/>
                  </a:schemeClr>
                </a:solidFill>
                <a:latin typeface="Palatino Linotype" panose="02040502050505030304" pitchFamily="18" charset="0"/>
              </a:rPr>
              <a:t>Cao Hữu Duy</a:t>
            </a:r>
            <a:endParaRPr lang="en-US" sz="2000" dirty="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dirty="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dirty="0">
                <a:solidFill>
                  <a:schemeClr val="accent5">
                    <a:lumMod val="50000"/>
                  </a:schemeClr>
                </a:solidFill>
                <a:latin typeface="Palatino Linotype" panose="02040502050505030304" pitchFamily="18" charset="0"/>
              </a:rPr>
              <a:t>Châu Văn Hưng</a:t>
            </a:r>
            <a:endParaRPr lang="en-US" sz="2000" dirty="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dirty="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r>
              <a:rPr lang="vi-VN" sz="2000" dirty="0">
                <a:solidFill>
                  <a:schemeClr val="accent5">
                    <a:lumMod val="50000"/>
                  </a:schemeClr>
                </a:solidFill>
                <a:latin typeface="Palatino Linotype" panose="02040502050505030304" pitchFamily="18" charset="0"/>
              </a:rPr>
              <a:t>Lê Đồng Phương</a:t>
            </a:r>
          </a:p>
          <a:p>
            <a:pPr marL="342900" indent="-342900">
              <a:lnSpc>
                <a:spcPct val="150000"/>
              </a:lnSpc>
              <a:buFont typeface="+mj-lt"/>
              <a:buAutoNum type="arabicPeriod"/>
            </a:pPr>
            <a:endParaRPr lang="vi-VN" sz="2000" dirty="0">
              <a:solidFill>
                <a:schemeClr val="accent5">
                  <a:lumMod val="50000"/>
                </a:schemeClr>
              </a:solidFill>
              <a:latin typeface="Palatino Linotype" panose="02040502050505030304" pitchFamily="18" charset="0"/>
            </a:endParaRPr>
          </a:p>
          <a:p>
            <a:pPr marL="342900" indent="-342900">
              <a:lnSpc>
                <a:spcPct val="150000"/>
              </a:lnSpc>
              <a:buFont typeface="+mj-lt"/>
              <a:buAutoNum type="arabicPeriod"/>
            </a:pPr>
            <a:endParaRPr lang="vi-VN" sz="2000" dirty="0">
              <a:solidFill>
                <a:schemeClr val="accent5">
                  <a:lumMod val="50000"/>
                </a:schemeClr>
              </a:solidFill>
              <a:latin typeface="Palatino Linotype" panose="02040502050505030304" pitchFamily="18" charset="0"/>
            </a:endParaRPr>
          </a:p>
          <a:p>
            <a:pPr marL="342900" indent="-342900">
              <a:buFont typeface="+mj-lt"/>
              <a:buAutoNum type="arabicPeriod"/>
            </a:pPr>
            <a:endParaRPr lang="en-US" dirty="0"/>
          </a:p>
        </p:txBody>
      </p:sp>
      <p:sp>
        <p:nvSpPr>
          <p:cNvPr id="6" name="TextBox 5"/>
          <p:cNvSpPr txBox="1"/>
          <p:nvPr/>
        </p:nvSpPr>
        <p:spPr>
          <a:xfrm>
            <a:off x="926927" y="2002185"/>
            <a:ext cx="3645074" cy="523220"/>
          </a:xfrm>
          <a:prstGeom prst="rect">
            <a:avLst/>
          </a:prstGeom>
          <a:noFill/>
        </p:spPr>
        <p:txBody>
          <a:bodyPr wrap="square" rtlCol="0">
            <a:spAutoFit/>
            <a:scene3d>
              <a:camera prst="perspectiveContrastingRightFacing"/>
              <a:lightRig rig="threePt" dir="t"/>
            </a:scene3d>
          </a:bodyPr>
          <a:lstStyle/>
          <a:p>
            <a:r>
              <a:rPr lang="en-US" sz="2800" b="1">
                <a:solidFill>
                  <a:srgbClr val="FF0000"/>
                </a:solidFill>
                <a:latin typeface="Palatino Linotype" panose="02040502050505030304" pitchFamily="18" charset="0"/>
              </a:rPr>
              <a:t>Lớp: </a:t>
            </a:r>
            <a:r>
              <a:rPr lang="vi-VN" sz="2800" b="1">
                <a:solidFill>
                  <a:srgbClr val="FF0000"/>
                </a:solidFill>
                <a:latin typeface="Palatino Linotype" panose="02040502050505030304" pitchFamily="18" charset="0"/>
              </a:rPr>
              <a:t>17DTHC6</a:t>
            </a:r>
            <a:endParaRPr lang="en-US" sz="2800" b="1">
              <a:solidFill>
                <a:srgbClr val="FF0000"/>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306070" y="1208405"/>
            <a:ext cx="9975215" cy="55797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u="sng" dirty="0" err="1">
                <a:latin typeface="Palatino Linotype" panose="02040502050505030304" pitchFamily="18" charset="0"/>
              </a:rPr>
              <a:t>Lọc</a:t>
            </a:r>
            <a:r>
              <a:rPr lang="en-US" sz="2000" b="1" u="sng" dirty="0">
                <a:latin typeface="Palatino Linotype" panose="02040502050505030304" pitchFamily="18" charset="0"/>
              </a:rPr>
              <a:t>:</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hai</a:t>
            </a:r>
            <a:r>
              <a:rPr lang="en-US" sz="2000" dirty="0">
                <a:latin typeface="Palatino Linotype" panose="02040502050505030304" pitchFamily="18" charset="0"/>
              </a:rPr>
              <a:t> </a:t>
            </a:r>
            <a:r>
              <a:rPr lang="en-US" sz="2000" dirty="0" err="1">
                <a:latin typeface="Palatino Linotype" panose="02040502050505030304" pitchFamily="18" charset="0"/>
              </a:rPr>
              <a:t>loại</a:t>
            </a:r>
            <a:r>
              <a:rPr lang="en-US" sz="2000" dirty="0">
                <a:latin typeface="Palatino Linotype" panose="02040502050505030304" pitchFamily="18" charset="0"/>
              </a:rPr>
              <a:t> </a:t>
            </a:r>
            <a:r>
              <a:rPr lang="en-US" sz="2000" dirty="0" err="1">
                <a:latin typeface="Palatino Linotype" panose="02040502050505030304" pitchFamily="18" charset="0"/>
              </a:rPr>
              <a:t>thanh</a:t>
            </a:r>
            <a:r>
              <a:rPr lang="en-US" sz="2000" dirty="0">
                <a:latin typeface="Palatino Linotype" panose="02040502050505030304" pitchFamily="18" charset="0"/>
              </a:rPr>
              <a:t> </a:t>
            </a:r>
            <a:r>
              <a:rPr lang="en-US" sz="2000" dirty="0" err="1">
                <a:latin typeface="Palatino Linotype" panose="02040502050505030304" pitchFamily="18" charset="0"/>
              </a:rPr>
              <a:t>lọc</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đầu</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và</a:t>
            </a:r>
            <a:r>
              <a:rPr lang="en-US" sz="2000" dirty="0">
                <a:latin typeface="Palatino Linotype" panose="02040502050505030304" pitchFamily="18" charset="0"/>
              </a:rPr>
              <a:t> </a:t>
            </a:r>
            <a:r>
              <a:rPr lang="en-US" sz="2000" dirty="0" err="1">
                <a:latin typeface="Palatino Linotype" panose="02040502050505030304" pitchFamily="18" charset="0"/>
              </a:rPr>
              <a:t>đẩu</a:t>
            </a:r>
            <a:r>
              <a:rPr lang="en-US" sz="2000" dirty="0">
                <a:latin typeface="Palatino Linotype" panose="02040502050505030304" pitchFamily="18" charset="0"/>
              </a:rPr>
              <a:t> ra: White-List Filtering </a:t>
            </a:r>
          </a:p>
          <a:p>
            <a:pPr marL="0" indent="0" algn="l">
              <a:lnSpc>
                <a:spcPct val="150000"/>
              </a:lnSpc>
              <a:buNone/>
            </a:pPr>
            <a:r>
              <a:rPr lang="en-US" sz="2000" dirty="0" err="1">
                <a:latin typeface="Palatino Linotype" panose="02040502050505030304" pitchFamily="18" charset="0"/>
              </a:rPr>
              <a:t>và</a:t>
            </a:r>
            <a:r>
              <a:rPr lang="en-US" sz="2000" dirty="0">
                <a:latin typeface="Palatino Linotype" panose="02040502050505030304" pitchFamily="18" charset="0"/>
              </a:rPr>
              <a:t> Black-List Filtering</a:t>
            </a:r>
          </a:p>
          <a:p>
            <a:pPr marL="0" indent="0" algn="l">
              <a:lnSpc>
                <a:spcPct val="150000"/>
              </a:lnSpc>
              <a:buNone/>
            </a:pPr>
            <a:r>
              <a:rPr lang="en-US" sz="2000" dirty="0">
                <a:latin typeface="Palatino Linotype" panose="02040502050505030304" pitchFamily="18" charset="0"/>
              </a:rPr>
              <a:t>	- White-List Filtering: Cho </a:t>
            </a:r>
            <a:r>
              <a:rPr lang="en-US" sz="2000" dirty="0" err="1">
                <a:latin typeface="Palatino Linotype" panose="02040502050505030304" pitchFamily="18" charset="0"/>
              </a:rPr>
              <a:t>phép</a:t>
            </a:r>
            <a:r>
              <a:rPr lang="en-US" sz="2000" dirty="0">
                <a:latin typeface="Palatino Linotype" panose="02040502050505030304" pitchFamily="18" charset="0"/>
              </a:rPr>
              <a:t> </a:t>
            </a:r>
            <a:r>
              <a:rPr lang="en-US" sz="2000" dirty="0" err="1">
                <a:latin typeface="Palatino Linotype" panose="02040502050505030304" pitchFamily="18" charset="0"/>
              </a:rPr>
              <a:t>quy</a:t>
            </a:r>
            <a:r>
              <a:rPr lang="en-US" sz="2000" dirty="0">
                <a:latin typeface="Palatino Linotype" panose="02040502050505030304" pitchFamily="18" charset="0"/>
              </a:rPr>
              <a:t> </a:t>
            </a:r>
            <a:r>
              <a:rPr lang="en-US" sz="2000" dirty="0" err="1">
                <a:latin typeface="Palatino Linotype" panose="02040502050505030304" pitchFamily="18" charset="0"/>
              </a:rPr>
              <a:t>định</a:t>
            </a:r>
            <a:r>
              <a:rPr lang="en-US" sz="2000" dirty="0">
                <a:latin typeface="Palatino Linotype" panose="02040502050505030304" pitchFamily="18" charset="0"/>
              </a:rPr>
              <a:t> </a:t>
            </a:r>
            <a:r>
              <a:rPr lang="en-US" sz="2000" dirty="0" err="1">
                <a:latin typeface="Palatino Linotype" panose="02040502050505030304" pitchFamily="18" charset="0"/>
              </a:rPr>
              <a:t>sẵn</a:t>
            </a:r>
            <a:r>
              <a:rPr lang="en-US" sz="2000" dirty="0">
                <a:latin typeface="Palatino Linotype" panose="02040502050505030304" pitchFamily="18" charset="0"/>
              </a:rPr>
              <a:t> </a:t>
            </a:r>
            <a:r>
              <a:rPr lang="en-US" sz="2000" dirty="0" err="1">
                <a:latin typeface="Palatino Linotype" panose="02040502050505030304" pitchFamily="18" charset="0"/>
              </a:rPr>
              <a:t>trước</a:t>
            </a:r>
            <a:r>
              <a:rPr lang="en-US" sz="2000" dirty="0">
                <a:latin typeface="Palatino Linotype" panose="02040502050505030304" pitchFamily="18" charset="0"/>
              </a:rPr>
              <a:t> 1 </a:t>
            </a:r>
            <a:r>
              <a:rPr lang="en-US" sz="2000" dirty="0" err="1">
                <a:latin typeface="Palatino Linotype" panose="02040502050505030304" pitchFamily="18" charset="0"/>
              </a:rPr>
              <a:t>danh</a:t>
            </a:r>
            <a:r>
              <a:rPr lang="en-US" sz="2000" dirty="0">
                <a:latin typeface="Palatino Linotype" panose="02040502050505030304" pitchFamily="18" charset="0"/>
              </a:rPr>
              <a:t> </a:t>
            </a:r>
            <a:r>
              <a:rPr lang="en-US" sz="2000" dirty="0" err="1">
                <a:latin typeface="Palatino Linotype" panose="02040502050505030304" pitchFamily="18" charset="0"/>
              </a:rPr>
              <a:t>sách</a:t>
            </a:r>
            <a:r>
              <a:rPr lang="en-US" sz="2000" dirty="0">
                <a:latin typeface="Palatino Linotype" panose="02040502050505030304" pitchFamily="18" charset="0"/>
              </a:rPr>
              <a:t> </a:t>
            </a:r>
            <a:r>
              <a:rPr lang="en-US" sz="2000" dirty="0" err="1">
                <a:latin typeface="Palatino Linotype" panose="02040502050505030304" pitchFamily="18" charset="0"/>
              </a:rPr>
              <a:t>hợp</a:t>
            </a:r>
            <a:r>
              <a:rPr lang="en-US" sz="2000" dirty="0">
                <a:latin typeface="Palatino Linotype" panose="02040502050505030304" pitchFamily="18" charset="0"/>
              </a:rPr>
              <a:t> </a:t>
            </a:r>
            <a:r>
              <a:rPr lang="en-US" sz="2000" dirty="0" err="1">
                <a:latin typeface="Palatino Linotype" panose="02040502050505030304" pitchFamily="18" charset="0"/>
              </a:rPr>
              <a:t>lệ</a:t>
            </a:r>
            <a:r>
              <a:rPr lang="en-US" sz="2000" dirty="0">
                <a:latin typeface="Palatino Linotype" panose="02040502050505030304" pitchFamily="18" charset="0"/>
              </a:rPr>
              <a:t>, </a:t>
            </a:r>
            <a:r>
              <a:rPr lang="en-US" sz="2000" dirty="0" err="1">
                <a:latin typeface="Palatino Linotype" panose="02040502050505030304" pitchFamily="18" charset="0"/>
              </a:rPr>
              <a:t>chỉ</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những</a:t>
            </a:r>
            <a:r>
              <a:rPr lang="en-US" sz="2000" dirty="0">
                <a:latin typeface="Palatino Linotype" panose="02040502050505030304" pitchFamily="18" charset="0"/>
              </a:rPr>
              <a:t> </a:t>
            </a:r>
            <a:r>
              <a:rPr lang="en-US" sz="2000" dirty="0" err="1">
                <a:latin typeface="Palatino Linotype" panose="02040502050505030304" pitchFamily="18" charset="0"/>
              </a:rPr>
              <a:t>yêu</a:t>
            </a:r>
            <a:r>
              <a:rPr lang="en-US" sz="2000" dirty="0">
                <a:latin typeface="Palatino Linotype" panose="02040502050505030304" pitchFamily="18" charset="0"/>
              </a:rPr>
              <a:t> </a:t>
            </a:r>
            <a:r>
              <a:rPr lang="en-US" sz="2000" dirty="0" err="1">
                <a:latin typeface="Palatino Linotype" panose="02040502050505030304" pitchFamily="18" charset="0"/>
              </a:rPr>
              <a:t>cầu</a:t>
            </a:r>
            <a:r>
              <a:rPr lang="en-US" sz="2000" dirty="0">
                <a:latin typeface="Palatino Linotype" panose="02040502050505030304" pitchFamily="18" charset="0"/>
              </a:rPr>
              <a:t> </a:t>
            </a:r>
            <a:r>
              <a:rPr lang="en-US" sz="2000" dirty="0" err="1">
                <a:latin typeface="Palatino Linotype" panose="02040502050505030304" pitchFamily="18" charset="0"/>
              </a:rPr>
              <a:t>thuộc</a:t>
            </a:r>
            <a:r>
              <a:rPr lang="en-US" sz="2000" dirty="0">
                <a:latin typeface="Palatino Linotype" panose="02040502050505030304" pitchFamily="18" charset="0"/>
              </a:rPr>
              <a:t> </a:t>
            </a:r>
            <a:r>
              <a:rPr lang="en-US" sz="2000" dirty="0" err="1">
                <a:latin typeface="Palatino Linotype" panose="02040502050505030304" pitchFamily="18" charset="0"/>
              </a:rPr>
              <a:t>danh</a:t>
            </a:r>
            <a:r>
              <a:rPr lang="en-US" sz="2000" dirty="0">
                <a:latin typeface="Palatino Linotype" panose="02040502050505030304" pitchFamily="18" charset="0"/>
              </a:rPr>
              <a:t> </a:t>
            </a:r>
            <a:r>
              <a:rPr lang="en-US" sz="2000" dirty="0" err="1">
                <a:latin typeface="Palatino Linotype" panose="02040502050505030304" pitchFamily="18" charset="0"/>
              </a:rPr>
              <a:t>sách</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mới</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thực</a:t>
            </a:r>
            <a:r>
              <a:rPr lang="en-US" sz="2000" dirty="0">
                <a:latin typeface="Palatino Linotype" panose="02040502050505030304" pitchFamily="18" charset="0"/>
              </a:rPr>
              <a:t> </a:t>
            </a:r>
            <a:r>
              <a:rPr lang="en-US" sz="2000" dirty="0" err="1">
                <a:latin typeface="Palatino Linotype" panose="02040502050505030304" pitchFamily="18" charset="0"/>
              </a:rPr>
              <a:t>hiện</a:t>
            </a:r>
            <a:r>
              <a:rPr lang="en-US" sz="2000" dirty="0">
                <a:latin typeface="Palatino Linotype" panose="02040502050505030304" pitchFamily="18" charset="0"/>
              </a:rPr>
              <a:t>. </a:t>
            </a:r>
            <a:r>
              <a:rPr lang="en-US" sz="2000" dirty="0" err="1">
                <a:latin typeface="Palatino Linotype" panose="02040502050505030304" pitchFamily="18" charset="0"/>
              </a:rPr>
              <a:t>Vì</a:t>
            </a:r>
            <a:r>
              <a:rPr lang="en-US" sz="2000" dirty="0">
                <a:latin typeface="Palatino Linotype" panose="02040502050505030304" pitchFamily="18" charset="0"/>
              </a:rPr>
              <a:t> </a:t>
            </a:r>
            <a:r>
              <a:rPr lang="en-US" sz="2000" dirty="0" err="1">
                <a:latin typeface="Palatino Linotype" panose="02040502050505030304" pitchFamily="18" charset="0"/>
              </a:rPr>
              <a:t>thế</a:t>
            </a:r>
            <a:r>
              <a:rPr lang="en-US" sz="2000" dirty="0">
                <a:latin typeface="Palatino Linotype" panose="02040502050505030304" pitchFamily="18" charset="0"/>
              </a:rPr>
              <a:t> </a:t>
            </a:r>
            <a:r>
              <a:rPr lang="en-US" sz="2000" dirty="0" err="1">
                <a:latin typeface="Palatino Linotype" panose="02040502050505030304" pitchFamily="18" charset="0"/>
              </a:rPr>
              <a:t>ngăn</a:t>
            </a:r>
            <a:r>
              <a:rPr lang="en-US" sz="2000" dirty="0">
                <a:latin typeface="Palatino Linotype" panose="02040502050505030304" pitchFamily="18" charset="0"/>
              </a:rPr>
              <a:t> </a:t>
            </a:r>
            <a:r>
              <a:rPr lang="en-US" sz="2000" dirty="0" err="1">
                <a:latin typeface="Palatino Linotype" panose="02040502050505030304" pitchFamily="18" charset="0"/>
              </a:rPr>
              <a:t>chặn</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kiểu</a:t>
            </a:r>
            <a:r>
              <a:rPr lang="en-US" sz="2000" dirty="0">
                <a:latin typeface="Palatino Linotype" panose="02040502050505030304" pitchFamily="18" charset="0"/>
              </a:rPr>
              <a:t> </a:t>
            </a:r>
            <a:r>
              <a:rPr lang="en-US" sz="2000" dirty="0" err="1">
                <a:latin typeface="Palatino Linotype" panose="02040502050505030304" pitchFamily="18" charset="0"/>
              </a:rPr>
              <a:t>tấn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 </a:t>
            </a:r>
            <a:r>
              <a:rPr lang="en-US" sz="2000" dirty="0" err="1">
                <a:latin typeface="Palatino Linotype" panose="02040502050505030304" pitchFamily="18" charset="0"/>
              </a:rPr>
              <a:t>mới</a:t>
            </a:r>
            <a:r>
              <a:rPr lang="en-US" sz="2000" dirty="0">
                <a:latin typeface="Palatino Linotype" panose="02040502050505030304" pitchFamily="18" charset="0"/>
              </a:rPr>
              <a:t>, </a:t>
            </a:r>
            <a:r>
              <a:rPr lang="en-US" sz="2000" dirty="0" err="1">
                <a:latin typeface="Palatino Linotype" panose="02040502050505030304" pitchFamily="18" charset="0"/>
              </a:rPr>
              <a:t>nhược</a:t>
            </a:r>
            <a:r>
              <a:rPr lang="en-US" sz="2000" dirty="0">
                <a:latin typeface="Palatino Linotype" panose="02040502050505030304" pitchFamily="18" charset="0"/>
              </a:rPr>
              <a:t> </a:t>
            </a:r>
            <a:r>
              <a:rPr lang="en-US" sz="2000" dirty="0" err="1">
                <a:latin typeface="Palatino Linotype" panose="02040502050505030304" pitchFamily="18" charset="0"/>
              </a:rPr>
              <a:t>điểm</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a:t>
            </a:r>
            <a:r>
              <a:rPr lang="en-US" sz="2000" dirty="0" err="1">
                <a:latin typeface="Palatino Linotype" panose="02040502050505030304" pitchFamily="18" charset="0"/>
              </a:rPr>
              <a:t>khi</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ứng</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mới</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phát</a:t>
            </a:r>
            <a:r>
              <a:rPr lang="en-US" sz="2000" dirty="0">
                <a:latin typeface="Palatino Linotype" panose="02040502050505030304" pitchFamily="18" charset="0"/>
              </a:rPr>
              <a:t> </a:t>
            </a:r>
            <a:r>
              <a:rPr lang="en-US" sz="2000" dirty="0" err="1">
                <a:latin typeface="Palatino Linotype" panose="02040502050505030304" pitchFamily="18" charset="0"/>
              </a:rPr>
              <a:t>triển</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a:t>
            </a:r>
            <a:r>
              <a:rPr lang="en-US" sz="2000" dirty="0" err="1">
                <a:latin typeface="Palatino Linotype" panose="02040502050505030304" pitchFamily="18" charset="0"/>
              </a:rPr>
              <a:t>cũng</a:t>
            </a:r>
            <a:r>
              <a:rPr lang="en-US" sz="2000" dirty="0">
                <a:latin typeface="Palatino Linotype" panose="02040502050505030304" pitchFamily="18" charset="0"/>
              </a:rPr>
              <a:t> </a:t>
            </a:r>
            <a:r>
              <a:rPr lang="en-US" sz="2000" dirty="0" err="1">
                <a:latin typeface="Palatino Linotype" panose="02040502050505030304" pitchFamily="18" charset="0"/>
              </a:rPr>
              <a:t>phải</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cập</a:t>
            </a:r>
            <a:r>
              <a:rPr lang="en-US" sz="2000" dirty="0">
                <a:latin typeface="Palatino Linotype" panose="02040502050505030304" pitchFamily="18" charset="0"/>
              </a:rPr>
              <a:t> </a:t>
            </a:r>
            <a:r>
              <a:rPr lang="en-US" sz="2000" dirty="0" err="1">
                <a:latin typeface="Palatino Linotype" panose="02040502050505030304" pitchFamily="18" charset="0"/>
              </a:rPr>
              <a:t>nhật</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White-List. </a:t>
            </a:r>
            <a:r>
              <a:rPr lang="en-US" sz="2000" dirty="0" err="1">
                <a:latin typeface="Palatino Linotype" panose="02040502050505030304" pitchFamily="18" charset="0"/>
              </a:rPr>
              <a:t>Tuy</a:t>
            </a:r>
            <a:r>
              <a:rPr lang="en-US" sz="2000" dirty="0">
                <a:latin typeface="Palatino Linotype" panose="02040502050505030304" pitchFamily="18" charset="0"/>
              </a:rPr>
              <a:t> </a:t>
            </a:r>
            <a:r>
              <a:rPr lang="en-US" sz="2000" dirty="0" err="1">
                <a:latin typeface="Palatino Linotype" panose="02040502050505030304" pitchFamily="18" charset="0"/>
              </a:rPr>
              <a:t>nhiên</a:t>
            </a:r>
            <a:r>
              <a:rPr lang="en-US" sz="2000" dirty="0">
                <a:latin typeface="Palatino Linotype" panose="02040502050505030304" pitchFamily="18" charset="0"/>
              </a:rPr>
              <a:t> White-List Filtering </a:t>
            </a:r>
            <a:r>
              <a:rPr lang="en-US" sz="2000" dirty="0" err="1">
                <a:latin typeface="Palatino Linotype" panose="02040502050505030304" pitchFamily="18" charset="0"/>
              </a:rPr>
              <a:t>bảo</a:t>
            </a:r>
            <a:r>
              <a:rPr lang="en-US" sz="2000" dirty="0">
                <a:latin typeface="Palatino Linotype" panose="02040502050505030304" pitchFamily="18" charset="0"/>
              </a:rPr>
              <a:t> </a:t>
            </a:r>
            <a:r>
              <a:rPr lang="en-US" sz="2000" dirty="0" err="1">
                <a:latin typeface="Palatino Linotype" panose="02040502050505030304" pitchFamily="18" charset="0"/>
              </a:rPr>
              <a:t>mật</a:t>
            </a:r>
            <a:r>
              <a:rPr lang="en-US" sz="2000" dirty="0">
                <a:latin typeface="Palatino Linotype" panose="02040502050505030304" pitchFamily="18" charset="0"/>
              </a:rPr>
              <a:t> </a:t>
            </a:r>
            <a:r>
              <a:rPr lang="en-US" sz="2000" dirty="0" err="1">
                <a:latin typeface="Palatino Linotype" panose="02040502050505030304" pitchFamily="18" charset="0"/>
              </a:rPr>
              <a:t>hơn</a:t>
            </a:r>
            <a:r>
              <a:rPr lang="en-US" sz="2000" dirty="0">
                <a:latin typeface="Palatino Linotype" panose="02040502050505030304" pitchFamily="18" charset="0"/>
              </a:rPr>
              <a:t> so </a:t>
            </a:r>
            <a:r>
              <a:rPr lang="en-US" sz="2000" dirty="0" err="1">
                <a:latin typeface="Palatino Linotype" panose="02040502050505030304" pitchFamily="18" charset="0"/>
              </a:rPr>
              <a:t>với</a:t>
            </a:r>
            <a:r>
              <a:rPr lang="en-US" sz="2000" dirty="0">
                <a:latin typeface="Palatino Linotype" panose="02040502050505030304" pitchFamily="18" charset="0"/>
              </a:rPr>
              <a:t> Black-List Filtering.</a:t>
            </a:r>
          </a:p>
          <a:p>
            <a:pPr marL="0" indent="0" algn="l">
              <a:lnSpc>
                <a:spcPct val="150000"/>
              </a:lnSpc>
              <a:buNone/>
            </a:pPr>
            <a:r>
              <a:rPr lang="en-US" sz="2000" dirty="0">
                <a:latin typeface="Palatino Linotype" panose="02040502050505030304" pitchFamily="18" charset="0"/>
              </a:rPr>
              <a:t>	- Black-List Filtering: </a:t>
            </a:r>
            <a:r>
              <a:rPr lang="en-US" sz="2000" dirty="0" err="1">
                <a:latin typeface="Palatino Linotype" panose="02040502050505030304" pitchFamily="18" charset="0"/>
              </a:rPr>
              <a:t>Lọc</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định</a:t>
            </a:r>
            <a:r>
              <a:rPr lang="en-US" sz="2000" dirty="0">
                <a:latin typeface="Palatino Linotype" panose="02040502050505030304" pitchFamily="18" charset="0"/>
              </a:rPr>
              <a:t> </a:t>
            </a:r>
            <a:r>
              <a:rPr lang="en-US" sz="2000" dirty="0" err="1">
                <a:latin typeface="Palatino Linotype" panose="02040502050505030304" pitchFamily="18" charset="0"/>
              </a:rPr>
              <a:t>nghĩa</a:t>
            </a:r>
            <a:r>
              <a:rPr lang="en-US" sz="2000" dirty="0">
                <a:latin typeface="Palatino Linotype" panose="02040502050505030304" pitchFamily="18" charset="0"/>
              </a:rPr>
              <a:t> </a:t>
            </a:r>
            <a:r>
              <a:rPr lang="en-US" sz="2000" dirty="0" err="1">
                <a:latin typeface="Palatino Linotype" panose="02040502050505030304" pitchFamily="18" charset="0"/>
              </a:rPr>
              <a:t>sẵn</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1 </a:t>
            </a:r>
            <a:r>
              <a:rPr lang="en-US" sz="2000" dirty="0" err="1">
                <a:latin typeface="Palatino Linotype" panose="02040502050505030304" pitchFamily="18" charset="0"/>
              </a:rPr>
              <a:t>danh</a:t>
            </a:r>
            <a:r>
              <a:rPr lang="en-US" sz="2000" dirty="0">
                <a:latin typeface="Palatino Linotype" panose="02040502050505030304" pitchFamily="18" charset="0"/>
              </a:rPr>
              <a:t> </a:t>
            </a:r>
            <a:r>
              <a:rPr lang="en-US" sz="2000" dirty="0" err="1">
                <a:latin typeface="Palatino Linotype" panose="02040502050505030304" pitchFamily="18" charset="0"/>
              </a:rPr>
              <a:t>sách</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a:t>
            </a:r>
            <a:r>
              <a:rPr lang="en-US" sz="2000" dirty="0" err="1">
                <a:latin typeface="Palatino Linotype" panose="02040502050505030304" pitchFamily="18" charset="0"/>
              </a:rPr>
              <a:t>trước</a:t>
            </a:r>
            <a:r>
              <a:rPr lang="en-US" sz="2000" dirty="0">
                <a:latin typeface="Palatino Linotype" panose="02040502050505030304" pitchFamily="18" charset="0"/>
              </a:rPr>
              <a:t>, </a:t>
            </a:r>
            <a:r>
              <a:rPr lang="en-US" sz="2000" dirty="0" err="1">
                <a:latin typeface="Palatino Linotype" panose="02040502050505030304" pitchFamily="18" charset="0"/>
              </a:rPr>
              <a:t>khi</a:t>
            </a:r>
            <a:r>
              <a:rPr lang="en-US" sz="2000" dirty="0">
                <a:latin typeface="Palatino Linotype" panose="02040502050505030304" pitchFamily="18" charset="0"/>
              </a:rPr>
              <a:t> </a:t>
            </a:r>
            <a:r>
              <a:rPr lang="en-US" sz="2000" dirty="0" err="1">
                <a:latin typeface="Palatino Linotype" panose="02040502050505030304" pitchFamily="18" charset="0"/>
              </a:rPr>
              <a:t>gặp</a:t>
            </a:r>
            <a:r>
              <a:rPr lang="en-US" sz="2000" dirty="0">
                <a:latin typeface="Palatino Linotype" panose="02040502050505030304" pitchFamily="18" charset="0"/>
              </a:rPr>
              <a:t> 1 </a:t>
            </a:r>
            <a:r>
              <a:rPr lang="en-US" sz="2000" dirty="0" err="1">
                <a:latin typeface="Palatino Linotype" panose="02040502050505030304" pitchFamily="18" charset="0"/>
              </a:rPr>
              <a:t>yêu</a:t>
            </a:r>
            <a:r>
              <a:rPr lang="en-US" sz="2000" dirty="0">
                <a:latin typeface="Palatino Linotype" panose="02040502050505030304" pitchFamily="18" charset="0"/>
              </a:rPr>
              <a:t> </a:t>
            </a:r>
            <a:r>
              <a:rPr lang="en-US" sz="2000" dirty="0" err="1">
                <a:latin typeface="Palatino Linotype" panose="02040502050505030304" pitchFamily="18" charset="0"/>
              </a:rPr>
              <a:t>cầu</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hợp</a:t>
            </a:r>
            <a:r>
              <a:rPr lang="en-US" sz="2000" dirty="0">
                <a:latin typeface="Palatino Linotype" panose="02040502050505030304" pitchFamily="18" charset="0"/>
              </a:rPr>
              <a:t> </a:t>
            </a:r>
            <a:r>
              <a:rPr lang="en-US" sz="2000" dirty="0" err="1">
                <a:latin typeface="Palatino Linotype" panose="02040502050505030304" pitchFamily="18" charset="0"/>
              </a:rPr>
              <a:t>lệ</a:t>
            </a:r>
            <a:r>
              <a:rPr lang="en-US" sz="2000" dirty="0">
                <a:latin typeface="Palatino Linotype" panose="02040502050505030304" pitchFamily="18" charset="0"/>
              </a:rPr>
              <a:t>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hủy</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thực</a:t>
            </a:r>
            <a:r>
              <a:rPr lang="en-US" sz="2000" dirty="0">
                <a:latin typeface="Palatino Linotype" panose="02040502050505030304" pitchFamily="18" charset="0"/>
              </a:rPr>
              <a:t> </a:t>
            </a:r>
            <a:r>
              <a:rPr lang="en-US" sz="2000" dirty="0" err="1">
                <a:latin typeface="Palatino Linotype" panose="02040502050505030304" pitchFamily="18" charset="0"/>
              </a:rPr>
              <a:t>hiện</a:t>
            </a:r>
            <a:r>
              <a:rPr lang="en-US" sz="2000" dirty="0">
                <a:latin typeface="Palatino Linotype" panose="02040502050505030304" pitchFamily="18" charset="0"/>
              </a:rPr>
              <a:t> </a:t>
            </a:r>
            <a:r>
              <a:rPr lang="en-US" sz="2000" dirty="0" err="1">
                <a:latin typeface="Palatino Linotype" panose="02040502050505030304" pitchFamily="18" charset="0"/>
              </a:rPr>
              <a:t>yêu</a:t>
            </a:r>
            <a:r>
              <a:rPr lang="en-US" sz="2000" dirty="0">
                <a:latin typeface="Palatino Linotype" panose="02040502050505030304" pitchFamily="18" charset="0"/>
              </a:rPr>
              <a:t> </a:t>
            </a:r>
            <a:r>
              <a:rPr lang="en-US" sz="2000" dirty="0" err="1">
                <a:latin typeface="Palatino Linotype" panose="02040502050505030304" pitchFamily="18" charset="0"/>
              </a:rPr>
              <a:t>cầu</a:t>
            </a:r>
            <a:r>
              <a:rPr lang="en-US" sz="2000" dirty="0">
                <a:latin typeface="Palatino Linotype" panose="02040502050505030304" pitchFamily="18" charset="0"/>
              </a:rPr>
              <a:t>. </a:t>
            </a:r>
            <a:r>
              <a:rPr lang="en-US" sz="2000" dirty="0" err="1">
                <a:latin typeface="Palatino Linotype" panose="02040502050505030304" pitchFamily="18" charset="0"/>
              </a:rPr>
              <a:t>Ưu</a:t>
            </a:r>
            <a:r>
              <a:rPr lang="en-US" sz="2000" dirty="0">
                <a:latin typeface="Palatino Linotype" panose="02040502050505030304" pitchFamily="18" charset="0"/>
              </a:rPr>
              <a:t> </a:t>
            </a:r>
            <a:r>
              <a:rPr lang="en-US" sz="2000" dirty="0" err="1">
                <a:latin typeface="Palatino Linotype" panose="02040502050505030304" pitchFamily="18" charset="0"/>
              </a:rPr>
              <a:t>điểm</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a:t>
            </a:r>
            <a:r>
              <a:rPr lang="en-US" sz="2000" dirty="0" err="1">
                <a:latin typeface="Palatino Linotype" panose="02040502050505030304" pitchFamily="18" charset="0"/>
              </a:rPr>
              <a:t>dễ</a:t>
            </a:r>
            <a:r>
              <a:rPr lang="en-US" sz="2000" dirty="0">
                <a:latin typeface="Palatino Linotype" panose="02040502050505030304" pitchFamily="18" charset="0"/>
              </a:rPr>
              <a:t> </a:t>
            </a:r>
            <a:r>
              <a:rPr lang="en-US" sz="2000" dirty="0" err="1">
                <a:latin typeface="Palatino Linotype" panose="02040502050505030304" pitchFamily="18" charset="0"/>
              </a:rPr>
              <a:t>cấu</a:t>
            </a:r>
            <a:r>
              <a:rPr lang="en-US" sz="2000" dirty="0">
                <a:latin typeface="Palatino Linotype" panose="02040502050505030304" pitchFamily="18" charset="0"/>
              </a:rPr>
              <a:t> </a:t>
            </a:r>
            <a:r>
              <a:rPr lang="en-US" sz="2000" dirty="0" err="1">
                <a:latin typeface="Palatino Linotype" panose="02040502050505030304" pitchFamily="18" charset="0"/>
              </a:rPr>
              <a:t>hình</a:t>
            </a:r>
            <a:r>
              <a:rPr lang="en-US" sz="2000" dirty="0">
                <a:latin typeface="Palatino Linotype" panose="02040502050505030304" pitchFamily="18" charset="0"/>
              </a:rPr>
              <a:t>, </a:t>
            </a:r>
            <a:r>
              <a:rPr lang="en-US" sz="2000" dirty="0" err="1">
                <a:latin typeface="Palatino Linotype" panose="02040502050505030304" pitchFamily="18" charset="0"/>
              </a:rPr>
              <a:t>triển</a:t>
            </a:r>
            <a:r>
              <a:rPr lang="en-US" sz="2000" dirty="0">
                <a:latin typeface="Palatino Linotype" panose="02040502050505030304" pitchFamily="18" charset="0"/>
              </a:rPr>
              <a:t> </a:t>
            </a:r>
            <a:r>
              <a:rPr lang="en-US" sz="2000" dirty="0" err="1">
                <a:latin typeface="Palatino Linotype" panose="02040502050505030304" pitchFamily="18" charset="0"/>
              </a:rPr>
              <a:t>khai</a:t>
            </a:r>
            <a:r>
              <a:rPr lang="en-US" sz="2000" dirty="0">
                <a:latin typeface="Palatino Linotype" panose="02040502050505030304" pitchFamily="18" charset="0"/>
              </a:rPr>
              <a:t> </a:t>
            </a:r>
            <a:r>
              <a:rPr lang="en-US" sz="2000" dirty="0" err="1">
                <a:latin typeface="Palatino Linotype" panose="02040502050505030304" pitchFamily="18" charset="0"/>
              </a:rPr>
              <a:t>nhưng</a:t>
            </a:r>
            <a:r>
              <a:rPr lang="en-US" sz="2000" dirty="0">
                <a:latin typeface="Palatino Linotype" panose="02040502050505030304" pitchFamily="18" charset="0"/>
              </a:rPr>
              <a:t> </a:t>
            </a:r>
            <a:r>
              <a:rPr lang="en-US" sz="2000" dirty="0" err="1">
                <a:latin typeface="Palatino Linotype" panose="02040502050505030304" pitchFamily="18" charset="0"/>
              </a:rPr>
              <a:t>nhược</a:t>
            </a:r>
            <a:r>
              <a:rPr lang="en-US" sz="2000" dirty="0">
                <a:latin typeface="Palatino Linotype" panose="02040502050505030304" pitchFamily="18" charset="0"/>
              </a:rPr>
              <a:t> </a:t>
            </a:r>
            <a:r>
              <a:rPr lang="en-US" sz="2000" dirty="0" err="1">
                <a:latin typeface="Palatino Linotype" panose="02040502050505030304" pitchFamily="18" charset="0"/>
              </a:rPr>
              <a:t>điểm</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a:t>
            </a:r>
            <a:r>
              <a:rPr lang="en-US" sz="2000" dirty="0" err="1">
                <a:latin typeface="Palatino Linotype" panose="02040502050505030304" pitchFamily="18" charset="0"/>
              </a:rPr>
              <a:t>khi</a:t>
            </a:r>
            <a:r>
              <a:rPr lang="en-US" sz="2000" dirty="0">
                <a:latin typeface="Palatino Linotype" panose="02040502050505030304" pitchFamily="18" charset="0"/>
              </a:rPr>
              <a:t> </a:t>
            </a:r>
            <a:r>
              <a:rPr lang="en-US" sz="2000" dirty="0" err="1">
                <a:latin typeface="Palatino Linotype" panose="02040502050505030304" pitchFamily="18" charset="0"/>
              </a:rPr>
              <a:t>xuất</a:t>
            </a:r>
            <a:r>
              <a:rPr lang="en-US" sz="2000" dirty="0">
                <a:latin typeface="Palatino Linotype" panose="02040502050505030304" pitchFamily="18" charset="0"/>
              </a:rPr>
              <a:t> </a:t>
            </a:r>
            <a:r>
              <a:rPr lang="en-US" sz="2000" dirty="0" err="1">
                <a:latin typeface="Palatino Linotype" panose="02040502050505030304" pitchFamily="18" charset="0"/>
              </a:rPr>
              <a:t>hiện</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cuộc</a:t>
            </a:r>
            <a:r>
              <a:rPr lang="en-US" sz="2000" dirty="0">
                <a:latin typeface="Palatino Linotype" panose="02040502050505030304" pitchFamily="18" charset="0"/>
              </a:rPr>
              <a:t> </a:t>
            </a:r>
            <a:r>
              <a:rPr lang="en-US" sz="2000" dirty="0" err="1">
                <a:latin typeface="Palatino Linotype" panose="02040502050505030304" pitchFamily="18" charset="0"/>
              </a:rPr>
              <a:t>tấn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 </a:t>
            </a:r>
            <a:r>
              <a:rPr lang="en-US" sz="2000" dirty="0" err="1">
                <a:latin typeface="Palatino Linotype" panose="02040502050505030304" pitchFamily="18" charset="0"/>
              </a:rPr>
              <a:t>kiểu</a:t>
            </a:r>
            <a:r>
              <a:rPr lang="en-US" sz="2000" dirty="0">
                <a:latin typeface="Palatino Linotype" panose="02040502050505030304" pitchFamily="18" charset="0"/>
              </a:rPr>
              <a:t> </a:t>
            </a:r>
            <a:r>
              <a:rPr lang="en-US" sz="2000" dirty="0" err="1">
                <a:latin typeface="Palatino Linotype" panose="02040502050505030304" pitchFamily="18" charset="0"/>
              </a:rPr>
              <a:t>mới</a:t>
            </a:r>
            <a:r>
              <a:rPr lang="en-US" sz="2000" dirty="0">
                <a:latin typeface="Palatino Linotype" panose="02040502050505030304" pitchFamily="18" charset="0"/>
              </a:rPr>
              <a:t> (</a:t>
            </a:r>
            <a:r>
              <a:rPr lang="en-US" sz="2000" dirty="0" err="1">
                <a:latin typeface="Palatino Linotype" panose="02040502050505030304" pitchFamily="18" charset="0"/>
              </a:rPr>
              <a:t>chưa</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định</a:t>
            </a:r>
            <a:r>
              <a:rPr lang="en-US" sz="2000" dirty="0">
                <a:latin typeface="Palatino Linotype" panose="02040502050505030304" pitchFamily="18" charset="0"/>
              </a:rPr>
              <a:t> </a:t>
            </a:r>
            <a:r>
              <a:rPr lang="en-US" sz="2000" dirty="0" err="1">
                <a:latin typeface="Palatino Linotype" panose="02040502050505030304" pitchFamily="18" charset="0"/>
              </a:rPr>
              <a:t>nghĩa</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black-list) </a:t>
            </a:r>
            <a:r>
              <a:rPr lang="en-US" sz="2000" dirty="0" err="1">
                <a:latin typeface="Palatino Linotype" panose="02040502050505030304" pitchFamily="18" charset="0"/>
              </a:rPr>
              <a:t>thì</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phát</a:t>
            </a:r>
            <a:r>
              <a:rPr lang="en-US" sz="2000" dirty="0">
                <a:latin typeface="Palatino Linotype" panose="02040502050505030304" pitchFamily="18" charset="0"/>
              </a:rPr>
              <a:t> </a:t>
            </a:r>
            <a:r>
              <a:rPr lang="en-US" sz="2000" dirty="0" err="1">
                <a:latin typeface="Palatino Linotype" panose="02040502050505030304" pitchFamily="18" charset="0"/>
              </a:rPr>
              <a:t>hiện</a:t>
            </a:r>
            <a:r>
              <a:rPr lang="en-US" sz="2000" dirty="0">
                <a:latin typeface="Palatino Linotype" panose="02040502050505030304" pitchFamily="18" charset="0"/>
              </a:rPr>
              <a:t> </a:t>
            </a:r>
            <a:r>
              <a:rPr lang="en-US" sz="2000" dirty="0" err="1">
                <a:latin typeface="Palatino Linotype" panose="02040502050505030304" pitchFamily="18" charset="0"/>
              </a:rPr>
              <a:t>và</a:t>
            </a:r>
            <a:r>
              <a:rPr lang="en-US" sz="2000" dirty="0">
                <a:latin typeface="Palatino Linotype" panose="02040502050505030304" pitchFamily="18" charset="0"/>
              </a:rPr>
              <a:t> </a:t>
            </a:r>
            <a:r>
              <a:rPr lang="en-US" sz="2000" dirty="0" err="1">
                <a:latin typeface="Palatino Linotype" panose="02040502050505030304" pitchFamily="18" charset="0"/>
              </a:rPr>
              <a:t>ngăn</a:t>
            </a:r>
            <a:r>
              <a:rPr lang="en-US" sz="2000" dirty="0">
                <a:latin typeface="Palatino Linotype" panose="02040502050505030304" pitchFamily="18" charset="0"/>
              </a:rPr>
              <a:t> </a:t>
            </a:r>
            <a:r>
              <a:rPr lang="en-US" sz="2000" dirty="0" err="1">
                <a:latin typeface="Palatino Linotype" panose="02040502050505030304" pitchFamily="18" charset="0"/>
              </a:rPr>
              <a:t>chặn</a:t>
            </a:r>
            <a:r>
              <a:rPr lang="en-US" sz="2000" dirty="0">
                <a:latin typeface="Palatino Linotype" panose="02040502050505030304" pitchFamily="18" charset="0"/>
              </a:rPr>
              <a:t> </a:t>
            </a:r>
            <a:r>
              <a:rPr lang="en-US" sz="2000" dirty="0" err="1">
                <a:latin typeface="Palatino Linotype" panose="02040502050505030304" pitchFamily="18" charset="0"/>
              </a:rPr>
              <a:t>cuộc</a:t>
            </a:r>
            <a:r>
              <a:rPr lang="en-US" sz="2000" dirty="0">
                <a:latin typeface="Palatino Linotype" panose="02040502050505030304" pitchFamily="18" charset="0"/>
              </a:rPr>
              <a:t> </a:t>
            </a:r>
            <a:r>
              <a:rPr lang="en-US" sz="2000" dirty="0" err="1">
                <a:latin typeface="Palatino Linotype" panose="02040502050505030304" pitchFamily="18" charset="0"/>
              </a:rPr>
              <a:t>tấn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a:t>
            </a:r>
          </a:p>
          <a:p>
            <a:pPr marL="0" indent="0" algn="l">
              <a:lnSpc>
                <a:spcPct val="150000"/>
              </a:lnSpc>
              <a:buNone/>
            </a:pPr>
            <a:endParaRPr lang="en-US" sz="2000" dirty="0">
              <a:latin typeface="Palatino Linotype" panose="02040502050505030304" pitchFamily="18" charset="0"/>
            </a:endParaRPr>
          </a:p>
        </p:txBody>
      </p:sp>
      <p:sp>
        <p:nvSpPr>
          <p:cNvPr id="9" name="Title 1"/>
          <p:cNvSpPr>
            <a:spLocks noGrp="1"/>
          </p:cNvSpPr>
          <p:nvPr/>
        </p:nvSpPr>
        <p:spPr>
          <a:xfrm>
            <a:off x="453390" y="66611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Ngăn chặn XSS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292735" y="1604645"/>
            <a:ext cx="9975215" cy="4801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u="sng">
                <a:latin typeface="Palatino Linotype" panose="02040502050505030304" pitchFamily="18" charset="0"/>
              </a:rPr>
              <a:t>Input Encoding</a:t>
            </a:r>
            <a:endParaRPr lang="en-US"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	- Mã hóa đầu vào có thể trở thành một vị trí trung tâm cho tất cả các bộ lọc, đảm bảo chỉ có một điểm duy nhất cho tất cả các bộ lọc.</a:t>
            </a:r>
          </a:p>
          <a:p>
            <a:pPr marL="0" indent="0" algn="l">
              <a:lnSpc>
                <a:spcPct val="150000"/>
              </a:lnSpc>
              <a:buNone/>
            </a:pPr>
            <a:r>
              <a:rPr lang="en-US" sz="2000">
                <a:latin typeface="Palatino Linotype" panose="02040502050505030304" pitchFamily="18" charset="0"/>
              </a:rPr>
              <a:t>	- Mã hóa phía máy chủ là một tiến trình mà tất cả nội dung phát sinh động sẽ đi qua một hàm mã hóa nơi mà các thẻ script sẽ được thay thể bởi mã của nó. </a:t>
            </a:r>
          </a:p>
          <a:p>
            <a:pPr marL="0" indent="0" algn="l">
              <a:lnSpc>
                <a:spcPct val="150000"/>
              </a:lnSpc>
              <a:buNone/>
            </a:pPr>
            <a:r>
              <a:rPr lang="en-US" sz="2000">
                <a:latin typeface="Palatino Linotype" panose="02040502050505030304" pitchFamily="18" charset="0"/>
              </a:rPr>
              <a:t>	- Việc mã hóa (encoding) được khuyến khích sử dụng vì nó không yêu cầu bạn phải đưa ra quyết định những kí tự nào là hợp lệ hoặc không hợp lệ.Tuy nhiên việc mã hóa tất cả dữ liệu không đáng tin cậy có thể tốn tài nguyên và ảnh hưởng đến khả năng thực thi của một số máy chủ.</a:t>
            </a:r>
          </a:p>
        </p:txBody>
      </p:sp>
      <p:sp>
        <p:nvSpPr>
          <p:cNvPr id="4" name="Title 1"/>
          <p:cNvSpPr>
            <a:spLocks noGrp="1"/>
          </p:cNvSpPr>
          <p:nvPr/>
        </p:nvSpPr>
        <p:spPr>
          <a:xfrm>
            <a:off x="292735" y="86423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Ngăn chặn XSS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292736" y="2289988"/>
            <a:ext cx="8915658" cy="3608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Validation/Sanitize</a:t>
            </a:r>
          </a:p>
          <a:p>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cách</a:t>
            </a:r>
            <a:r>
              <a:rPr lang="en-US" sz="2000" dirty="0">
                <a:latin typeface="Palatino Linotype" panose="02040502050505030304" pitchFamily="18" charset="0"/>
              </a:rPr>
              <a:t> </a:t>
            </a:r>
            <a:r>
              <a:rPr lang="en-US" sz="2000" dirty="0" err="1">
                <a:latin typeface="Palatino Linotype" panose="02040502050505030304" pitchFamily="18" charset="0"/>
              </a:rPr>
              <a:t>chống</a:t>
            </a:r>
            <a:r>
              <a:rPr lang="en-US" sz="2000" dirty="0">
                <a:latin typeface="Palatino Linotype" panose="02040502050505030304" pitchFamily="18" charset="0"/>
              </a:rPr>
              <a:t> XSS </a:t>
            </a:r>
            <a:r>
              <a:rPr lang="en-US" sz="2000" dirty="0" err="1">
                <a:latin typeface="Palatino Linotype" panose="02040502050505030304" pitchFamily="18" charset="0"/>
              </a:rPr>
              <a:t>khác</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validation: </a:t>
            </a:r>
            <a:r>
              <a:rPr lang="en-US" sz="2000" dirty="0" err="1">
                <a:latin typeface="Palatino Linotype" panose="02040502050505030304" pitchFamily="18" charset="0"/>
              </a:rPr>
              <a:t>loại</a:t>
            </a:r>
            <a:r>
              <a:rPr lang="en-US" sz="2000" dirty="0">
                <a:latin typeface="Palatino Linotype" panose="02040502050505030304" pitchFamily="18" charset="0"/>
              </a:rPr>
              <a:t> </a:t>
            </a:r>
            <a:r>
              <a:rPr lang="en-US" sz="2000" dirty="0" err="1">
                <a:latin typeface="Palatino Linotype" panose="02040502050505030304" pitchFamily="18" charset="0"/>
              </a:rPr>
              <a:t>bỏ</a:t>
            </a:r>
            <a:r>
              <a:rPr lang="en-US" sz="2000" dirty="0">
                <a:latin typeface="Palatino Linotype" panose="02040502050505030304" pitchFamily="18" charset="0"/>
              </a:rPr>
              <a:t> </a:t>
            </a:r>
            <a:r>
              <a:rPr lang="en-US" sz="2000" dirty="0" err="1">
                <a:latin typeface="Palatino Linotype" panose="02040502050505030304" pitchFamily="18" charset="0"/>
              </a:rPr>
              <a:t>hoàn</a:t>
            </a:r>
            <a:r>
              <a:rPr lang="en-US" sz="2000" dirty="0">
                <a:latin typeface="Palatino Linotype" panose="02040502050505030304" pitchFamily="18" charset="0"/>
              </a:rPr>
              <a:t> </a:t>
            </a:r>
            <a:r>
              <a:rPr lang="en-US" sz="2000" dirty="0" err="1">
                <a:latin typeface="Palatino Linotype" panose="02040502050505030304" pitchFamily="18" charset="0"/>
              </a:rPr>
              <a:t>toàn</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kí</a:t>
            </a:r>
            <a:r>
              <a:rPr lang="en-US" sz="2000" dirty="0">
                <a:latin typeface="Palatino Linotype" panose="02040502050505030304" pitchFamily="18" charset="0"/>
              </a:rPr>
              <a:t> </a:t>
            </a:r>
            <a:r>
              <a:rPr lang="en-US" sz="2000" dirty="0" err="1">
                <a:latin typeface="Palatino Linotype" panose="02040502050505030304" pitchFamily="18" charset="0"/>
              </a:rPr>
              <a:t>tự</a:t>
            </a:r>
            <a:r>
              <a:rPr lang="en-US" sz="2000" dirty="0">
                <a:latin typeface="Palatino Linotype" panose="02040502050505030304" pitchFamily="18" charset="0"/>
              </a:rPr>
              <a:t> </a:t>
            </a:r>
            <a:r>
              <a:rPr lang="en-US" sz="2000" dirty="0" err="1">
                <a:latin typeface="Palatino Linotype" panose="02040502050505030304" pitchFamily="18" charset="0"/>
              </a:rPr>
              <a:t>khả</a:t>
            </a:r>
            <a:r>
              <a:rPr lang="en-US" sz="2000" dirty="0">
                <a:latin typeface="Palatino Linotype" panose="02040502050505030304" pitchFamily="18" charset="0"/>
              </a:rPr>
              <a:t> </a:t>
            </a:r>
            <a:r>
              <a:rPr lang="en-US" sz="2000" dirty="0" err="1">
                <a:latin typeface="Palatino Linotype" panose="02040502050505030304" pitchFamily="18" charset="0"/>
              </a:rPr>
              <a:t>nghi</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input </a:t>
            </a:r>
            <a:r>
              <a:rPr lang="en-US" sz="2000" dirty="0" err="1">
                <a:latin typeface="Palatino Linotype" panose="02040502050505030304" pitchFamily="18" charset="0"/>
              </a:rPr>
              <a:t>của</a:t>
            </a:r>
            <a:r>
              <a:rPr lang="en-US" sz="2000" dirty="0">
                <a:latin typeface="Palatino Linotype" panose="02040502050505030304" pitchFamily="18" charset="0"/>
              </a:rPr>
              <a:t>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hoặc</a:t>
            </a:r>
            <a:r>
              <a:rPr lang="en-US" sz="2000" dirty="0">
                <a:latin typeface="Palatino Linotype" panose="02040502050505030304" pitchFamily="18" charset="0"/>
              </a:rPr>
              <a:t> </a:t>
            </a:r>
            <a:r>
              <a:rPr lang="en-US" sz="2000" dirty="0" err="1">
                <a:latin typeface="Palatino Linotype" panose="02040502050505030304" pitchFamily="18" charset="0"/>
              </a:rPr>
              <a:t>thông</a:t>
            </a:r>
            <a:r>
              <a:rPr lang="en-US" sz="2000" dirty="0">
                <a:latin typeface="Palatino Linotype" panose="02040502050505030304" pitchFamily="18" charset="0"/>
              </a:rPr>
              <a:t> </a:t>
            </a:r>
            <a:r>
              <a:rPr lang="en-US" sz="2000" dirty="0" err="1">
                <a:latin typeface="Palatino Linotype" panose="02040502050505030304" pitchFamily="18" charset="0"/>
              </a:rPr>
              <a:t>báo</a:t>
            </a:r>
            <a:r>
              <a:rPr lang="en-US" sz="2000" dirty="0">
                <a:latin typeface="Palatino Linotype" panose="02040502050505030304" pitchFamily="18" charset="0"/>
              </a:rPr>
              <a:t> </a:t>
            </a:r>
            <a:r>
              <a:rPr lang="en-US" sz="2000" dirty="0" err="1">
                <a:latin typeface="Palatino Linotype" panose="02040502050505030304" pitchFamily="18" charset="0"/>
              </a:rPr>
              <a:t>lỗi</a:t>
            </a:r>
            <a:r>
              <a:rPr lang="en-US" sz="2000" dirty="0">
                <a:latin typeface="Palatino Linotype" panose="02040502050505030304" pitchFamily="18" charset="0"/>
              </a:rPr>
              <a:t> </a:t>
            </a:r>
            <a:r>
              <a:rPr lang="en-US" sz="2000" dirty="0" err="1">
                <a:latin typeface="Palatino Linotype" panose="02040502050505030304" pitchFamily="18" charset="0"/>
              </a:rPr>
              <a:t>nếu</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input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kí</a:t>
            </a:r>
            <a:r>
              <a:rPr lang="en-US" sz="2000" dirty="0">
                <a:latin typeface="Palatino Linotype" panose="02040502050505030304" pitchFamily="18" charset="0"/>
              </a:rPr>
              <a:t> </a:t>
            </a:r>
            <a:r>
              <a:rPr lang="en-US" sz="2000" dirty="0" err="1">
                <a:latin typeface="Palatino Linotype" panose="02040502050505030304" pitchFamily="18" charset="0"/>
              </a:rPr>
              <a:t>tự</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a:t>
            </a:r>
            <a:endParaRPr lang="en-US" sz="2000" b="1" dirty="0">
              <a:latin typeface="Palatino Linotype" panose="02040502050505030304" pitchFamily="18" charset="0"/>
            </a:endParaRPr>
          </a:p>
          <a:p>
            <a:pPr fontAlgn="base"/>
            <a:r>
              <a:rPr lang="en-US" sz="2000" dirty="0" err="1">
                <a:latin typeface="Palatino Linotype" panose="02040502050505030304" pitchFamily="18" charset="0"/>
              </a:rPr>
              <a:t>Ngoài</a:t>
            </a:r>
            <a:r>
              <a:rPr lang="en-US" sz="2000" dirty="0">
                <a:latin typeface="Palatino Linotype" panose="02040502050505030304" pitchFamily="18" charset="0"/>
              </a:rPr>
              <a:t> ra, </a:t>
            </a:r>
            <a:r>
              <a:rPr lang="en-US" sz="2000" dirty="0" err="1">
                <a:latin typeface="Palatino Linotype" panose="02040502050505030304" pitchFamily="18" charset="0"/>
              </a:rPr>
              <a:t>nếu</a:t>
            </a:r>
            <a:r>
              <a:rPr lang="en-US" sz="2000" dirty="0">
                <a:latin typeface="Palatino Linotype" panose="02040502050505030304" pitchFamily="18" charset="0"/>
              </a:rPr>
              <a:t> </a:t>
            </a:r>
            <a:r>
              <a:rPr lang="en-US" sz="2000" dirty="0" err="1">
                <a:latin typeface="Palatino Linotype" panose="02040502050505030304" pitchFamily="18" charset="0"/>
              </a:rPr>
              <a:t>muốn</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a:t>
            </a:r>
            <a:r>
              <a:rPr lang="en-US" sz="2000" dirty="0" err="1">
                <a:latin typeface="Palatino Linotype" panose="02040502050505030304" pitchFamily="18" charset="0"/>
              </a:rPr>
              <a:t>phép</a:t>
            </a:r>
            <a:r>
              <a:rPr lang="en-US" sz="2000" dirty="0">
                <a:latin typeface="Palatino Linotype" panose="02040502050505030304" pitchFamily="18" charset="0"/>
              </a:rPr>
              <a:t>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nhập</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HTML, </a:t>
            </a:r>
            <a:r>
              <a:rPr lang="en-US" sz="2000" dirty="0" err="1">
                <a:latin typeface="Palatino Linotype" panose="02040502050505030304" pitchFamily="18" charset="0"/>
              </a:rPr>
              <a:t>hãy</a:t>
            </a:r>
            <a:r>
              <a:rPr lang="en-US" sz="2000" dirty="0">
                <a:latin typeface="Palatino Linotype" panose="02040502050505030304" pitchFamily="18" charset="0"/>
              </a:rPr>
              <a:t>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th</a:t>
            </a:r>
            <a:r>
              <a:rPr lang="vi-VN" sz="2000" dirty="0">
                <a:latin typeface="Palatino Linotype" panose="02040502050505030304" pitchFamily="18" charset="0"/>
              </a:rPr>
              <a:t>ư</a:t>
            </a:r>
            <a:r>
              <a:rPr lang="en-US" sz="2000" dirty="0">
                <a:latin typeface="Palatino Linotype" panose="02040502050505030304" pitchFamily="18" charset="0"/>
              </a:rPr>
              <a:t> </a:t>
            </a:r>
            <a:r>
              <a:rPr lang="en-US" sz="2000" dirty="0" err="1">
                <a:latin typeface="Palatino Linotype" panose="02040502050505030304" pitchFamily="18" charset="0"/>
              </a:rPr>
              <a:t>viện</a:t>
            </a:r>
            <a:r>
              <a:rPr lang="en-US" sz="2000" dirty="0">
                <a:latin typeface="Palatino Linotype" panose="02040502050505030304" pitchFamily="18" charset="0"/>
              </a:rPr>
              <a:t> sanitize.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thư</a:t>
            </a:r>
            <a:r>
              <a:rPr lang="en-US" sz="2000" dirty="0">
                <a:latin typeface="Palatino Linotype" panose="02040502050505030304" pitchFamily="18" charset="0"/>
              </a:rPr>
              <a:t> </a:t>
            </a:r>
            <a:r>
              <a:rPr lang="en-US" sz="2000" dirty="0" err="1">
                <a:latin typeface="Palatino Linotype" panose="02040502050505030304" pitchFamily="18" charset="0"/>
              </a:rPr>
              <a:t>viện</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lọc</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thẻ</a:t>
            </a:r>
            <a:r>
              <a:rPr lang="en-US" sz="2000" dirty="0">
                <a:latin typeface="Palatino Linotype" panose="02040502050505030304" pitchFamily="18" charset="0"/>
              </a:rPr>
              <a:t> HTML, CSS, JS </a:t>
            </a:r>
            <a:r>
              <a:rPr lang="en-US" sz="2000" dirty="0" err="1">
                <a:latin typeface="Palatino Linotype" panose="02040502050505030304" pitchFamily="18" charset="0"/>
              </a:rPr>
              <a:t>nguy</a:t>
            </a:r>
            <a:r>
              <a:rPr lang="en-US" sz="2000" dirty="0">
                <a:latin typeface="Palatino Linotype" panose="02040502050505030304" pitchFamily="18" charset="0"/>
              </a:rPr>
              <a:t> </a:t>
            </a:r>
            <a:r>
              <a:rPr lang="en-US" sz="2000" dirty="0" err="1">
                <a:latin typeface="Palatino Linotype" panose="02040502050505030304" pitchFamily="18" charset="0"/>
              </a:rPr>
              <a:t>hiểm</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chống</a:t>
            </a:r>
            <a:r>
              <a:rPr lang="en-US" sz="2000" dirty="0">
                <a:latin typeface="Palatino Linotype" panose="02040502050505030304" pitchFamily="18" charset="0"/>
              </a:rPr>
              <a:t> XSS.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vẫn</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thẻ</a:t>
            </a:r>
            <a:r>
              <a:rPr lang="en-US" sz="2000" dirty="0">
                <a:latin typeface="Palatino Linotype" panose="02040502050505030304" pitchFamily="18" charset="0"/>
              </a:rPr>
              <a:t> </a:t>
            </a:r>
            <a:r>
              <a:rPr lang="en-US" sz="2000" i="1" dirty="0">
                <a:latin typeface="Palatino Linotype" panose="02040502050505030304" pitchFamily="18" charset="0"/>
              </a:rPr>
              <a:t>&lt;p&gt;, &lt;span&gt;, &lt;ul&gt;</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trình</a:t>
            </a:r>
            <a:r>
              <a:rPr lang="en-US" sz="2000" dirty="0">
                <a:latin typeface="Palatino Linotype" panose="02040502050505030304" pitchFamily="18" charset="0"/>
              </a:rPr>
              <a:t> </a:t>
            </a:r>
            <a:r>
              <a:rPr lang="en-US" sz="2000" dirty="0" err="1">
                <a:latin typeface="Palatino Linotype" panose="02040502050505030304" pitchFamily="18" charset="0"/>
              </a:rPr>
              <a:t>bày</a:t>
            </a:r>
            <a:r>
              <a:rPr lang="en-US" sz="2000" dirty="0">
                <a:latin typeface="Palatino Linotype" panose="02040502050505030304" pitchFamily="18" charset="0"/>
              </a:rPr>
              <a:t> </a:t>
            </a:r>
            <a:r>
              <a:rPr lang="en-US" sz="2000" dirty="0" err="1">
                <a:latin typeface="Palatino Linotype" panose="02040502050505030304" pitchFamily="18" charset="0"/>
              </a:rPr>
              <a:t>văn</a:t>
            </a:r>
            <a:r>
              <a:rPr lang="en-US" sz="2000" dirty="0">
                <a:latin typeface="Palatino Linotype" panose="02040502050505030304" pitchFamily="18" charset="0"/>
              </a:rPr>
              <a:t> </a:t>
            </a:r>
            <a:r>
              <a:rPr lang="en-US" sz="2000" dirty="0" err="1">
                <a:latin typeface="Palatino Linotype" panose="02040502050505030304" pitchFamily="18" charset="0"/>
              </a:rPr>
              <a:t>bản</a:t>
            </a:r>
            <a:r>
              <a:rPr lang="en-US" sz="2000" dirty="0">
                <a:latin typeface="Palatino Linotype" panose="02040502050505030304" pitchFamily="18" charset="0"/>
              </a:rPr>
              <a:t>.</a:t>
            </a:r>
          </a:p>
        </p:txBody>
      </p:sp>
      <p:sp>
        <p:nvSpPr>
          <p:cNvPr id="4" name="Title 1"/>
          <p:cNvSpPr>
            <a:spLocks noGrp="1"/>
          </p:cNvSpPr>
          <p:nvPr/>
        </p:nvSpPr>
        <p:spPr>
          <a:xfrm>
            <a:off x="292735" y="864235"/>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Ngăn chặn XSS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8" name="Subtitle 6"/>
          <p:cNvSpPr>
            <a:spLocks noGrp="1"/>
          </p:cNvSpPr>
          <p:nvPr/>
        </p:nvSpPr>
        <p:spPr>
          <a:xfrm>
            <a:off x="202583" y="1037973"/>
            <a:ext cx="9975215" cy="384312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endParaRPr lang="en-US" sz="2000" b="1" u="sng" dirty="0">
              <a:latin typeface="Palatino Linotype" panose="02040502050505030304" pitchFamily="18" charset="0"/>
            </a:endParaRPr>
          </a:p>
          <a:p>
            <a:pPr marL="0" indent="0">
              <a:lnSpc>
                <a:spcPct val="150000"/>
              </a:lnSpc>
              <a:buNone/>
            </a:pPr>
            <a:r>
              <a:rPr lang="en-US" sz="7200" dirty="0" err="1">
                <a:latin typeface="Palatino Linotype" panose="02040502050505030304" pitchFamily="18" charset="0"/>
              </a:rPr>
              <a:t>Hiện</a:t>
            </a:r>
            <a:r>
              <a:rPr lang="en-US" sz="7200" dirty="0">
                <a:latin typeface="Palatino Linotype" panose="02040502050505030304" pitchFamily="18" charset="0"/>
              </a:rPr>
              <a:t> </a:t>
            </a:r>
            <a:r>
              <a:rPr lang="en-US" sz="7200" dirty="0" err="1">
                <a:latin typeface="Palatino Linotype" panose="02040502050505030304" pitchFamily="18" charset="0"/>
              </a:rPr>
              <a:t>tại</a:t>
            </a:r>
            <a:r>
              <a:rPr lang="en-US" sz="7200" dirty="0">
                <a:latin typeface="Palatino Linotype" panose="02040502050505030304" pitchFamily="18" charset="0"/>
              </a:rPr>
              <a:t>, ta </a:t>
            </a:r>
            <a:r>
              <a:rPr lang="en-US" sz="7200" dirty="0" err="1">
                <a:latin typeface="Palatino Linotype" panose="02040502050505030304" pitchFamily="18" charset="0"/>
              </a:rPr>
              <a:t>có</a:t>
            </a:r>
            <a:r>
              <a:rPr lang="en-US" sz="7200" dirty="0">
                <a:latin typeface="Palatino Linotype" panose="02040502050505030304" pitchFamily="18" charset="0"/>
              </a:rPr>
              <a:t> </a:t>
            </a:r>
            <a:r>
              <a:rPr lang="en-US" sz="7200" dirty="0" err="1">
                <a:latin typeface="Palatino Linotype" panose="02040502050505030304" pitchFamily="18" charset="0"/>
              </a:rPr>
              <a:t>thể</a:t>
            </a:r>
            <a:r>
              <a:rPr lang="en-US" sz="7200" dirty="0">
                <a:latin typeface="Palatino Linotype" panose="02040502050505030304" pitchFamily="18" charset="0"/>
              </a:rPr>
              <a:t> </a:t>
            </a:r>
            <a:r>
              <a:rPr lang="en-US" sz="7200" dirty="0" err="1">
                <a:latin typeface="Palatino Linotype" panose="02040502050505030304" pitchFamily="18" charset="0"/>
              </a:rPr>
              <a:t>dùng</a:t>
            </a:r>
            <a:r>
              <a:rPr lang="en-US" sz="7200" dirty="0">
                <a:latin typeface="Palatino Linotype" panose="02040502050505030304" pitchFamily="18" charset="0"/>
              </a:rPr>
              <a:t> </a:t>
            </a:r>
            <a:r>
              <a:rPr lang="en-US" sz="7200" dirty="0" err="1">
                <a:latin typeface="Palatino Linotype" panose="02040502050505030304" pitchFamily="18" charset="0"/>
              </a:rPr>
              <a:t>chuẩn</a:t>
            </a:r>
            <a:r>
              <a:rPr lang="en-US" sz="7200" dirty="0">
                <a:latin typeface="Palatino Linotype" panose="02040502050505030304" pitchFamily="18" charset="0"/>
              </a:rPr>
              <a:t> CSP  </a:t>
            </a:r>
            <a:r>
              <a:rPr lang="en-US" sz="7200" dirty="0" err="1">
                <a:latin typeface="Palatino Linotype" panose="02040502050505030304" pitchFamily="18" charset="0"/>
              </a:rPr>
              <a:t>để</a:t>
            </a:r>
            <a:r>
              <a:rPr lang="en-US" sz="7200" dirty="0">
                <a:latin typeface="Palatino Linotype" panose="02040502050505030304" pitchFamily="18" charset="0"/>
              </a:rPr>
              <a:t> </a:t>
            </a:r>
            <a:r>
              <a:rPr lang="en-US" sz="7200" dirty="0" err="1">
                <a:latin typeface="Palatino Linotype" panose="02040502050505030304" pitchFamily="18" charset="0"/>
              </a:rPr>
              <a:t>chống</a:t>
            </a:r>
            <a:r>
              <a:rPr lang="en-US" sz="7200" dirty="0">
                <a:latin typeface="Palatino Linotype" panose="02040502050505030304" pitchFamily="18" charset="0"/>
              </a:rPr>
              <a:t> XSS. </a:t>
            </a:r>
            <a:r>
              <a:rPr lang="en-US" sz="7200" dirty="0" err="1">
                <a:latin typeface="Palatino Linotype" panose="02040502050505030304" pitchFamily="18" charset="0"/>
              </a:rPr>
              <a:t>Với</a:t>
            </a:r>
            <a:r>
              <a:rPr lang="en-US" sz="7200" dirty="0">
                <a:latin typeface="Palatino Linotype" panose="02040502050505030304" pitchFamily="18" charset="0"/>
              </a:rPr>
              <a:t> CSP, </a:t>
            </a:r>
            <a:r>
              <a:rPr lang="en-US" sz="7200" u="sng" dirty="0" err="1">
                <a:latin typeface="Palatino Linotype" panose="02040502050505030304" pitchFamily="18" charset="0"/>
                <a:hlinkClick r:id="rId2"/>
              </a:rPr>
              <a:t>trình</a:t>
            </a:r>
            <a:r>
              <a:rPr lang="en-US" sz="7200" u="sng" dirty="0">
                <a:latin typeface="Palatino Linotype" panose="02040502050505030304" pitchFamily="18" charset="0"/>
                <a:hlinkClick r:id="rId2"/>
              </a:rPr>
              <a:t> </a:t>
            </a:r>
            <a:r>
              <a:rPr lang="en-US" sz="7200" u="sng" dirty="0" err="1">
                <a:latin typeface="Palatino Linotype" panose="02040502050505030304" pitchFamily="18" charset="0"/>
                <a:hlinkClick r:id="rId2"/>
              </a:rPr>
              <a:t>duyệt</a:t>
            </a:r>
            <a:r>
              <a:rPr lang="en-US" sz="7200" dirty="0">
                <a:latin typeface="Palatino Linotype" panose="02040502050505030304" pitchFamily="18" charset="0"/>
              </a:rPr>
              <a:t> </a:t>
            </a:r>
            <a:r>
              <a:rPr lang="en-US" sz="7200" dirty="0" err="1">
                <a:latin typeface="Palatino Linotype" panose="02040502050505030304" pitchFamily="18" charset="0"/>
              </a:rPr>
              <a:t>chỉ</a:t>
            </a:r>
            <a:r>
              <a:rPr lang="en-US" sz="7200" dirty="0">
                <a:latin typeface="Palatino Linotype" panose="02040502050505030304" pitchFamily="18" charset="0"/>
              </a:rPr>
              <a:t> </a:t>
            </a:r>
            <a:r>
              <a:rPr lang="en-US" sz="7200" dirty="0" err="1">
                <a:latin typeface="Palatino Linotype" panose="02040502050505030304" pitchFamily="18" charset="0"/>
              </a:rPr>
              <a:t>chạy</a:t>
            </a:r>
            <a:r>
              <a:rPr lang="en-US" sz="7200" dirty="0">
                <a:latin typeface="Palatino Linotype" panose="02040502050505030304" pitchFamily="18" charset="0"/>
              </a:rPr>
              <a:t> JavaScript </a:t>
            </a:r>
            <a:r>
              <a:rPr lang="en-US" sz="7200" dirty="0" err="1">
                <a:latin typeface="Palatino Linotype" panose="02040502050505030304" pitchFamily="18" charset="0"/>
              </a:rPr>
              <a:t>từ</a:t>
            </a:r>
            <a:r>
              <a:rPr lang="en-US" sz="7200" dirty="0">
                <a:latin typeface="Palatino Linotype" panose="02040502050505030304" pitchFamily="18" charset="0"/>
              </a:rPr>
              <a:t> </a:t>
            </a:r>
            <a:r>
              <a:rPr lang="en-US" sz="7200" dirty="0" err="1">
                <a:latin typeface="Palatino Linotype" panose="02040502050505030304" pitchFamily="18" charset="0"/>
              </a:rPr>
              <a:t>những</a:t>
            </a:r>
            <a:r>
              <a:rPr lang="en-US" sz="7200" dirty="0">
                <a:latin typeface="Palatino Linotype" panose="02040502050505030304" pitchFamily="18" charset="0"/>
              </a:rPr>
              <a:t> domain </a:t>
            </a:r>
            <a:r>
              <a:rPr lang="en-US" sz="7200" dirty="0" err="1">
                <a:latin typeface="Palatino Linotype" panose="02040502050505030304" pitchFamily="18" charset="0"/>
              </a:rPr>
              <a:t>được</a:t>
            </a:r>
            <a:r>
              <a:rPr lang="en-US" sz="7200" dirty="0">
                <a:latin typeface="Palatino Linotype" panose="02040502050505030304" pitchFamily="18" charset="0"/>
              </a:rPr>
              <a:t> </a:t>
            </a:r>
            <a:r>
              <a:rPr lang="en-US" sz="7200" dirty="0" err="1">
                <a:latin typeface="Palatino Linotype" panose="02040502050505030304" pitchFamily="18" charset="0"/>
              </a:rPr>
              <a:t>chỉ</a:t>
            </a:r>
            <a:r>
              <a:rPr lang="en-US" sz="7200" dirty="0">
                <a:latin typeface="Palatino Linotype" panose="02040502050505030304" pitchFamily="18" charset="0"/>
              </a:rPr>
              <a:t> </a:t>
            </a:r>
            <a:r>
              <a:rPr lang="en-US" sz="7200" dirty="0" err="1">
                <a:latin typeface="Palatino Linotype" panose="02040502050505030304" pitchFamily="18" charset="0"/>
              </a:rPr>
              <a:t>định</a:t>
            </a:r>
            <a:r>
              <a:rPr lang="en-US" sz="7200" dirty="0">
                <a:latin typeface="Palatino Linotype" panose="02040502050505030304" pitchFamily="18" charset="0"/>
              </a:rPr>
              <a:t>. </a:t>
            </a:r>
            <a:r>
              <a:rPr lang="en-US" sz="7200" dirty="0" err="1">
                <a:latin typeface="Palatino Linotype" panose="02040502050505030304" pitchFamily="18" charset="0"/>
              </a:rPr>
              <a:t>Giả</a:t>
            </a:r>
            <a:r>
              <a:rPr lang="en-US" sz="7200" dirty="0">
                <a:latin typeface="Palatino Linotype" panose="02040502050505030304" pitchFamily="18" charset="0"/>
              </a:rPr>
              <a:t> </a:t>
            </a:r>
            <a:r>
              <a:rPr lang="en-US" sz="7200" dirty="0" err="1">
                <a:latin typeface="Palatino Linotype" panose="02040502050505030304" pitchFamily="18" charset="0"/>
              </a:rPr>
              <a:t>sử</a:t>
            </a:r>
            <a:r>
              <a:rPr lang="en-US" sz="7200" dirty="0">
                <a:latin typeface="Palatino Linotype" panose="02040502050505030304" pitchFamily="18" charset="0"/>
              </a:rPr>
              <a:t> </a:t>
            </a:r>
            <a:r>
              <a:rPr lang="en-US" sz="7200" i="1" dirty="0">
                <a:latin typeface="Palatino Linotype" panose="02040502050505030304" pitchFamily="18" charset="0"/>
              </a:rPr>
              <a:t>thiendia.com</a:t>
            </a:r>
            <a:r>
              <a:rPr lang="en-US" sz="7200" dirty="0">
                <a:latin typeface="Palatino Linotype" panose="02040502050505030304" pitchFamily="18" charset="0"/>
              </a:rPr>
              <a:t> </a:t>
            </a:r>
            <a:r>
              <a:rPr lang="en-US" sz="7200" dirty="0" err="1">
                <a:latin typeface="Palatino Linotype" panose="02040502050505030304" pitchFamily="18" charset="0"/>
              </a:rPr>
              <a:t>có</a:t>
            </a:r>
            <a:r>
              <a:rPr lang="en-US" sz="7200" dirty="0">
                <a:latin typeface="Palatino Linotype" panose="02040502050505030304" pitchFamily="18" charset="0"/>
              </a:rPr>
              <a:t> </a:t>
            </a:r>
            <a:r>
              <a:rPr lang="en-US" sz="7200" dirty="0" err="1">
                <a:latin typeface="Palatino Linotype" panose="02040502050505030304" pitchFamily="18" charset="0"/>
              </a:rPr>
              <a:t>sử</a:t>
            </a:r>
            <a:r>
              <a:rPr lang="en-US" sz="7200" dirty="0">
                <a:latin typeface="Palatino Linotype" panose="02040502050505030304" pitchFamily="18" charset="0"/>
              </a:rPr>
              <a:t> </a:t>
            </a:r>
            <a:r>
              <a:rPr lang="en-US" sz="7200" dirty="0" err="1">
                <a:latin typeface="Palatino Linotype" panose="02040502050505030304" pitchFamily="18" charset="0"/>
              </a:rPr>
              <a:t>dụng</a:t>
            </a:r>
            <a:r>
              <a:rPr lang="en-US" sz="7200" dirty="0">
                <a:latin typeface="Palatino Linotype" panose="02040502050505030304" pitchFamily="18" charset="0"/>
              </a:rPr>
              <a:t> CSP, </a:t>
            </a:r>
            <a:r>
              <a:rPr lang="en-US" sz="7200" dirty="0" err="1">
                <a:latin typeface="Palatino Linotype" panose="02040502050505030304" pitchFamily="18" charset="0"/>
              </a:rPr>
              <a:t>chỉ</a:t>
            </a:r>
            <a:r>
              <a:rPr lang="en-US" sz="7200" dirty="0">
                <a:latin typeface="Palatino Linotype" panose="02040502050505030304" pitchFamily="18" charset="0"/>
              </a:rPr>
              <a:t> </a:t>
            </a:r>
            <a:r>
              <a:rPr lang="en-US" sz="7200" dirty="0" err="1">
                <a:latin typeface="Palatino Linotype" panose="02040502050505030304" pitchFamily="18" charset="0"/>
              </a:rPr>
              <a:t>chạy</a:t>
            </a:r>
            <a:r>
              <a:rPr lang="en-US" sz="7200" dirty="0">
                <a:latin typeface="Palatino Linotype" panose="02040502050505030304" pitchFamily="18" charset="0"/>
              </a:rPr>
              <a:t> JavaScript </a:t>
            </a:r>
            <a:r>
              <a:rPr lang="en-US" sz="7200" dirty="0" err="1">
                <a:latin typeface="Palatino Linotype" panose="02040502050505030304" pitchFamily="18" charset="0"/>
              </a:rPr>
              <a:t>có</a:t>
            </a:r>
            <a:r>
              <a:rPr lang="en-US" sz="7200" dirty="0">
                <a:latin typeface="Palatino Linotype" panose="02040502050505030304" pitchFamily="18" charset="0"/>
              </a:rPr>
              <a:t> </a:t>
            </a:r>
            <a:r>
              <a:rPr lang="en-US" sz="7200" dirty="0" err="1">
                <a:latin typeface="Palatino Linotype" panose="02040502050505030304" pitchFamily="18" charset="0"/>
              </a:rPr>
              <a:t>nguồn</a:t>
            </a:r>
            <a:r>
              <a:rPr lang="en-US" sz="7200" dirty="0">
                <a:latin typeface="Palatino Linotype" panose="02040502050505030304" pitchFamily="18" charset="0"/>
              </a:rPr>
              <a:t> </a:t>
            </a:r>
            <a:r>
              <a:rPr lang="en-US" sz="7200" dirty="0" err="1">
                <a:latin typeface="Palatino Linotype" panose="02040502050505030304" pitchFamily="18" charset="0"/>
              </a:rPr>
              <a:t>gốc</a:t>
            </a:r>
            <a:r>
              <a:rPr lang="en-US" sz="7200" dirty="0">
                <a:latin typeface="Palatino Linotype" panose="02040502050505030304" pitchFamily="18" charset="0"/>
              </a:rPr>
              <a:t> </a:t>
            </a:r>
            <a:r>
              <a:rPr lang="en-US" sz="7200" i="1" dirty="0">
                <a:latin typeface="Palatino Linotype" panose="02040502050505030304" pitchFamily="18" charset="0"/>
              </a:rPr>
              <a:t>thiendia.com</a:t>
            </a:r>
            <a:r>
              <a:rPr lang="en-US" sz="7200" dirty="0">
                <a:latin typeface="Palatino Linotype" panose="02040502050505030304" pitchFamily="18" charset="0"/>
              </a:rPr>
              <a:t>.  </a:t>
            </a:r>
            <a:r>
              <a:rPr lang="en-US" sz="7200" dirty="0" err="1">
                <a:latin typeface="Palatino Linotype" panose="02040502050505030304" pitchFamily="18" charset="0"/>
              </a:rPr>
              <a:t>Vì</a:t>
            </a:r>
            <a:r>
              <a:rPr lang="en-US" sz="7200" dirty="0">
                <a:latin typeface="Palatino Linotype" panose="02040502050505030304" pitchFamily="18" charset="0"/>
              </a:rPr>
              <a:t> Khoa </a:t>
            </a:r>
            <a:r>
              <a:rPr lang="en-US" sz="7200" dirty="0" err="1">
                <a:latin typeface="Palatino Linotype" panose="02040502050505030304" pitchFamily="18" charset="0"/>
              </a:rPr>
              <a:t>để</a:t>
            </a:r>
            <a:r>
              <a:rPr lang="en-US" sz="7200" dirty="0">
                <a:latin typeface="Palatino Linotype" panose="02040502050505030304" pitchFamily="18" charset="0"/>
              </a:rPr>
              <a:t> </a:t>
            </a:r>
            <a:r>
              <a:rPr lang="en-US" sz="7200" dirty="0" err="1">
                <a:latin typeface="Palatino Linotype" panose="02040502050505030304" pitchFamily="18" charset="0"/>
              </a:rPr>
              <a:t>mã</a:t>
            </a:r>
            <a:r>
              <a:rPr lang="en-US" sz="7200" dirty="0">
                <a:latin typeface="Palatino Linotype" panose="02040502050505030304" pitchFamily="18" charset="0"/>
              </a:rPr>
              <a:t> </a:t>
            </a:r>
            <a:r>
              <a:rPr lang="en-US" sz="7200" dirty="0" err="1">
                <a:latin typeface="Palatino Linotype" panose="02040502050505030304" pitchFamily="18" charset="0"/>
              </a:rPr>
              <a:t>độc</a:t>
            </a:r>
            <a:r>
              <a:rPr lang="en-US" sz="7200" dirty="0">
                <a:latin typeface="Palatino Linotype" panose="02040502050505030304" pitchFamily="18" charset="0"/>
              </a:rPr>
              <a:t> </a:t>
            </a:r>
            <a:r>
              <a:rPr lang="en-US" sz="7200" dirty="0" err="1">
                <a:latin typeface="Palatino Linotype" panose="02040502050505030304" pitchFamily="18" charset="0"/>
              </a:rPr>
              <a:t>trên</a:t>
            </a:r>
            <a:r>
              <a:rPr lang="en-US" sz="7200" dirty="0">
                <a:latin typeface="Palatino Linotype" panose="02040502050505030304" pitchFamily="18" charset="0"/>
              </a:rPr>
              <a:t> </a:t>
            </a:r>
            <a:r>
              <a:rPr lang="en-US" sz="7200" i="1" dirty="0">
                <a:latin typeface="Palatino Linotype" panose="02040502050505030304" pitchFamily="18" charset="0"/>
              </a:rPr>
              <a:t>khoatran.com</a:t>
            </a:r>
            <a:r>
              <a:rPr lang="en-US" sz="7200" dirty="0">
                <a:latin typeface="Palatino Linotype" panose="02040502050505030304" pitchFamily="18" charset="0"/>
              </a:rPr>
              <a:t> </a:t>
            </a:r>
            <a:r>
              <a:rPr lang="en-US" sz="7200" dirty="0" err="1">
                <a:latin typeface="Palatino Linotype" panose="02040502050505030304" pitchFamily="18" charset="0"/>
              </a:rPr>
              <a:t>nên</a:t>
            </a:r>
            <a:r>
              <a:rPr lang="en-US" sz="7200" dirty="0">
                <a:latin typeface="Palatino Linotype" panose="02040502050505030304" pitchFamily="18" charset="0"/>
              </a:rPr>
              <a:t> </a:t>
            </a:r>
            <a:r>
              <a:rPr lang="en-US" sz="7200" dirty="0" err="1">
                <a:latin typeface="Palatino Linotype" panose="02040502050505030304" pitchFamily="18" charset="0"/>
              </a:rPr>
              <a:t>đoạn</a:t>
            </a:r>
            <a:r>
              <a:rPr lang="en-US" sz="7200" dirty="0">
                <a:latin typeface="Palatino Linotype" panose="02040502050505030304" pitchFamily="18" charset="0"/>
              </a:rPr>
              <a:t> </a:t>
            </a:r>
            <a:r>
              <a:rPr lang="en-US" sz="7200" dirty="0" err="1">
                <a:latin typeface="Palatino Linotype" panose="02040502050505030304" pitchFamily="18" charset="0"/>
              </a:rPr>
              <a:t>JavaScipt</a:t>
            </a:r>
            <a:r>
              <a:rPr lang="en-US" sz="7200" dirty="0">
                <a:latin typeface="Palatino Linotype" panose="02040502050505030304" pitchFamily="18" charset="0"/>
              </a:rPr>
              <a:t> </a:t>
            </a:r>
            <a:r>
              <a:rPr lang="en-US" sz="7200" dirty="0" err="1">
                <a:latin typeface="Palatino Linotype" panose="02040502050505030304" pitchFamily="18" charset="0"/>
              </a:rPr>
              <a:t>sau</a:t>
            </a:r>
            <a:r>
              <a:rPr lang="en-US" sz="7200" dirty="0">
                <a:latin typeface="Palatino Linotype" panose="02040502050505030304" pitchFamily="18" charset="0"/>
              </a:rPr>
              <a:t> </a:t>
            </a:r>
            <a:r>
              <a:rPr lang="en-US" sz="7200" dirty="0" err="1">
                <a:latin typeface="Palatino Linotype" panose="02040502050505030304" pitchFamily="18" charset="0"/>
              </a:rPr>
              <a:t>sẽ</a:t>
            </a:r>
            <a:r>
              <a:rPr lang="en-US" sz="7200" dirty="0">
                <a:latin typeface="Palatino Linotype" panose="02040502050505030304" pitchFamily="18" charset="0"/>
              </a:rPr>
              <a:t> </a:t>
            </a:r>
            <a:r>
              <a:rPr lang="en-US" sz="7200" dirty="0" err="1">
                <a:latin typeface="Palatino Linotype" panose="02040502050505030304" pitchFamily="18" charset="0"/>
              </a:rPr>
              <a:t>không</a:t>
            </a:r>
            <a:r>
              <a:rPr lang="en-US" sz="7200" dirty="0">
                <a:latin typeface="Palatino Linotype" panose="02040502050505030304" pitchFamily="18" charset="0"/>
              </a:rPr>
              <a:t> </a:t>
            </a:r>
            <a:r>
              <a:rPr lang="en-US" sz="7200" dirty="0" err="1">
                <a:latin typeface="Palatino Linotype" panose="02040502050505030304" pitchFamily="18" charset="0"/>
              </a:rPr>
              <a:t>được</a:t>
            </a:r>
            <a:r>
              <a:rPr lang="en-US" sz="7200" dirty="0">
                <a:latin typeface="Palatino Linotype" panose="02040502050505030304" pitchFamily="18" charset="0"/>
              </a:rPr>
              <a:t> </a:t>
            </a:r>
            <a:r>
              <a:rPr lang="en-US" sz="7200" dirty="0" err="1">
                <a:latin typeface="Palatino Linotype" panose="02040502050505030304" pitchFamily="18" charset="0"/>
              </a:rPr>
              <a:t>thực</a:t>
            </a:r>
            <a:r>
              <a:rPr lang="en-US" sz="7200" dirty="0">
                <a:latin typeface="Palatino Linotype" panose="02040502050505030304" pitchFamily="18" charset="0"/>
              </a:rPr>
              <a:t> </a:t>
            </a:r>
            <a:r>
              <a:rPr lang="en-US" sz="7200" dirty="0" err="1">
                <a:latin typeface="Palatino Linotype" panose="02040502050505030304" pitchFamily="18" charset="0"/>
              </a:rPr>
              <a:t>thi</a:t>
            </a:r>
            <a:r>
              <a:rPr lang="en-US" sz="7200" dirty="0">
                <a:latin typeface="Palatino Linotype" panose="02040502050505030304" pitchFamily="18" charset="0"/>
              </a:rPr>
              <a:t>.</a:t>
            </a:r>
            <a:endParaRPr lang="en-US" sz="7200" b="1" dirty="0">
              <a:latin typeface="Palatino Linotype" panose="02040502050505030304" pitchFamily="18" charset="0"/>
            </a:endParaRPr>
          </a:p>
          <a:p>
            <a:pPr marL="0" indent="0">
              <a:lnSpc>
                <a:spcPct val="150000"/>
              </a:lnSpc>
              <a:buNone/>
            </a:pPr>
            <a:endParaRPr lang="en-US" sz="7200" b="1" dirty="0">
              <a:latin typeface="Palatino Linotype" panose="02040502050505030304" pitchFamily="18" charset="0"/>
            </a:endParaRPr>
          </a:p>
          <a:p>
            <a:pPr marL="0" indent="0">
              <a:lnSpc>
                <a:spcPct val="150000"/>
              </a:lnSpc>
              <a:buNone/>
            </a:pPr>
            <a:r>
              <a:rPr lang="en-US" sz="8000" dirty="0" err="1">
                <a:latin typeface="Palatino Linotype" panose="02040502050505030304" pitchFamily="18" charset="0"/>
              </a:rPr>
              <a:t>Để</a:t>
            </a:r>
            <a:r>
              <a:rPr lang="en-US" sz="8000" dirty="0">
                <a:latin typeface="Palatino Linotype" panose="02040502050505030304" pitchFamily="18" charset="0"/>
              </a:rPr>
              <a:t> </a:t>
            </a:r>
            <a:r>
              <a:rPr lang="en-US" sz="8000" dirty="0" err="1">
                <a:latin typeface="Palatino Linotype" panose="02040502050505030304" pitchFamily="18" charset="0"/>
              </a:rPr>
              <a:t>sử</a:t>
            </a:r>
            <a:r>
              <a:rPr lang="en-US" sz="8000" dirty="0">
                <a:latin typeface="Palatino Linotype" panose="02040502050505030304" pitchFamily="18" charset="0"/>
              </a:rPr>
              <a:t> </a:t>
            </a:r>
            <a:r>
              <a:rPr lang="en-US" sz="8000" dirty="0" err="1">
                <a:latin typeface="Palatino Linotype" panose="02040502050505030304" pitchFamily="18" charset="0"/>
              </a:rPr>
              <a:t>dụng</a:t>
            </a:r>
            <a:r>
              <a:rPr lang="en-US" sz="8000" dirty="0">
                <a:latin typeface="Palatino Linotype" panose="02040502050505030304" pitchFamily="18" charset="0"/>
              </a:rPr>
              <a:t> CSP, server </a:t>
            </a:r>
            <a:r>
              <a:rPr lang="en-US" sz="8000" dirty="0" err="1">
                <a:latin typeface="Palatino Linotype" panose="02040502050505030304" pitchFamily="18" charset="0"/>
              </a:rPr>
              <a:t>chỉ</a:t>
            </a:r>
            <a:r>
              <a:rPr lang="en-US" sz="8000" dirty="0">
                <a:latin typeface="Palatino Linotype" panose="02040502050505030304" pitchFamily="18" charset="0"/>
              </a:rPr>
              <a:t> </a:t>
            </a:r>
            <a:r>
              <a:rPr lang="en-US" sz="8000" dirty="0" err="1">
                <a:latin typeface="Palatino Linotype" panose="02040502050505030304" pitchFamily="18" charset="0"/>
              </a:rPr>
              <a:t>cần</a:t>
            </a:r>
            <a:r>
              <a:rPr lang="en-US" sz="8000" dirty="0">
                <a:latin typeface="Palatino Linotype" panose="02040502050505030304" pitchFamily="18" charset="0"/>
              </a:rPr>
              <a:t> </a:t>
            </a:r>
            <a:r>
              <a:rPr lang="en-US" sz="8000" dirty="0" err="1">
                <a:latin typeface="Palatino Linotype" panose="02040502050505030304" pitchFamily="18" charset="0"/>
              </a:rPr>
              <a:t>thêm</a:t>
            </a:r>
            <a:r>
              <a:rPr lang="en-US" sz="8000" dirty="0">
                <a:latin typeface="Palatino Linotype" panose="02040502050505030304" pitchFamily="18" charset="0"/>
              </a:rPr>
              <a:t> header </a:t>
            </a:r>
            <a:r>
              <a:rPr lang="en-US" sz="8000" b="1" dirty="0">
                <a:latin typeface="Palatino Linotype" panose="02040502050505030304" pitchFamily="18" charset="0"/>
              </a:rPr>
              <a:t>Content-Security-Policy</a:t>
            </a:r>
            <a:r>
              <a:rPr lang="en-US" sz="8000" dirty="0">
                <a:latin typeface="Palatino Linotype" panose="02040502050505030304" pitchFamily="18" charset="0"/>
              </a:rPr>
              <a:t> </a:t>
            </a:r>
            <a:r>
              <a:rPr lang="en-US" sz="8000" dirty="0" err="1">
                <a:latin typeface="Palatino Linotype" panose="02040502050505030304" pitchFamily="18" charset="0"/>
              </a:rPr>
              <a:t>vào</a:t>
            </a:r>
            <a:r>
              <a:rPr lang="en-US" sz="8000" dirty="0">
                <a:latin typeface="Palatino Linotype" panose="02040502050505030304" pitchFamily="18" charset="0"/>
              </a:rPr>
              <a:t> </a:t>
            </a:r>
            <a:r>
              <a:rPr lang="en-US" sz="8000" dirty="0" err="1">
                <a:latin typeface="Palatino Linotype" panose="02040502050505030304" pitchFamily="18" charset="0"/>
              </a:rPr>
              <a:t>mỗi</a:t>
            </a:r>
            <a:r>
              <a:rPr lang="en-US" sz="8000" dirty="0">
                <a:latin typeface="Palatino Linotype" panose="02040502050505030304" pitchFamily="18" charset="0"/>
              </a:rPr>
              <a:t> response. </a:t>
            </a:r>
            <a:r>
              <a:rPr lang="en-US" sz="8000" dirty="0" err="1">
                <a:latin typeface="Palatino Linotype" panose="02040502050505030304" pitchFamily="18" charset="0"/>
              </a:rPr>
              <a:t>Nội</a:t>
            </a:r>
            <a:r>
              <a:rPr lang="en-US" sz="8000" dirty="0">
                <a:latin typeface="Palatino Linotype" panose="02040502050505030304" pitchFamily="18" charset="0"/>
              </a:rPr>
              <a:t> dung header </a:t>
            </a:r>
            <a:r>
              <a:rPr lang="en-US" sz="8000" dirty="0" err="1">
                <a:latin typeface="Palatino Linotype" panose="02040502050505030304" pitchFamily="18" charset="0"/>
              </a:rPr>
              <a:t>chứa</a:t>
            </a:r>
            <a:r>
              <a:rPr lang="en-US" sz="8000" dirty="0">
                <a:latin typeface="Palatino Linotype" panose="02040502050505030304" pitchFamily="18" charset="0"/>
              </a:rPr>
              <a:t> </a:t>
            </a:r>
            <a:r>
              <a:rPr lang="en-US" sz="8000" dirty="0" err="1">
                <a:latin typeface="Palatino Linotype" panose="02040502050505030304" pitchFamily="18" charset="0"/>
              </a:rPr>
              <a:t>những</a:t>
            </a:r>
            <a:r>
              <a:rPr lang="en-US" sz="8000" dirty="0">
                <a:latin typeface="Palatino Linotype" panose="02040502050505030304" pitchFamily="18" charset="0"/>
              </a:rPr>
              <a:t>  domain </a:t>
            </a:r>
            <a:r>
              <a:rPr lang="en-US" sz="8000" dirty="0" err="1">
                <a:latin typeface="Palatino Linotype" panose="02040502050505030304" pitchFamily="18" charset="0"/>
              </a:rPr>
              <a:t>mà</a:t>
            </a:r>
            <a:r>
              <a:rPr lang="en-US" sz="8000" dirty="0">
                <a:latin typeface="Palatino Linotype" panose="02040502050505030304" pitchFamily="18" charset="0"/>
              </a:rPr>
              <a:t> ta tin </a:t>
            </a:r>
            <a:r>
              <a:rPr lang="en-US" sz="8000" dirty="0" err="1">
                <a:latin typeface="Palatino Linotype" panose="02040502050505030304" pitchFamily="18" charset="0"/>
              </a:rPr>
              <a:t>tưởng</a:t>
            </a:r>
            <a:r>
              <a:rPr lang="en-US" sz="8000" dirty="0">
                <a:latin typeface="Palatino Linotype" panose="02040502050505030304" pitchFamily="18" charset="0"/>
              </a:rPr>
              <a:t>.</a:t>
            </a:r>
          </a:p>
          <a:p>
            <a:pPr marL="0" indent="0">
              <a:lnSpc>
                <a:spcPct val="150000"/>
              </a:lnSpc>
              <a:buNone/>
            </a:pPr>
            <a:endParaRPr lang="en-US" sz="8000" dirty="0">
              <a:latin typeface="Palatino Linotype" panose="02040502050505030304" pitchFamily="18" charset="0"/>
            </a:endParaRPr>
          </a:p>
          <a:p>
            <a:pPr marL="0" indent="0">
              <a:lnSpc>
                <a:spcPct val="150000"/>
              </a:lnSpc>
              <a:buNone/>
            </a:pPr>
            <a:endParaRPr lang="en-US" sz="7200" dirty="0">
              <a:latin typeface="Palatino Linotype" panose="02040502050505030304" pitchFamily="18" charset="0"/>
            </a:endParaRPr>
          </a:p>
          <a:p>
            <a:pPr marL="0" indent="0" algn="l">
              <a:lnSpc>
                <a:spcPct val="150000"/>
              </a:lnSpc>
              <a:buNone/>
            </a:pPr>
            <a:r>
              <a:rPr lang="en-US" sz="7200" dirty="0">
                <a:latin typeface="Palatino Linotype" panose="02040502050505030304" pitchFamily="18" charset="0"/>
              </a:rPr>
              <a:t>	- </a:t>
            </a:r>
            <a:r>
              <a:rPr lang="en-US" sz="7200" dirty="0" err="1">
                <a:latin typeface="Palatino Linotype" panose="02040502050505030304" pitchFamily="18" charset="0"/>
              </a:rPr>
              <a:t>Hiện</a:t>
            </a:r>
            <a:r>
              <a:rPr lang="en-US" sz="7200" dirty="0">
                <a:latin typeface="Palatino Linotype" panose="02040502050505030304" pitchFamily="18" charset="0"/>
              </a:rPr>
              <a:t> nay </a:t>
            </a:r>
            <a:r>
              <a:rPr lang="en-US" sz="7200" dirty="0" err="1">
                <a:latin typeface="Palatino Linotype" panose="02040502050505030304" pitchFamily="18" charset="0"/>
              </a:rPr>
              <a:t>có</a:t>
            </a:r>
            <a:r>
              <a:rPr lang="en-US" sz="7200" dirty="0">
                <a:latin typeface="Palatino Linotype" panose="02040502050505030304" pitchFamily="18" charset="0"/>
              </a:rPr>
              <a:t> </a:t>
            </a:r>
            <a:r>
              <a:rPr lang="en-US" sz="7200" dirty="0" err="1">
                <a:latin typeface="Palatino Linotype" panose="02040502050505030304" pitchFamily="18" charset="0"/>
              </a:rPr>
              <a:t>rất</a:t>
            </a:r>
            <a:r>
              <a:rPr lang="en-US" sz="7200" dirty="0">
                <a:latin typeface="Palatino Linotype" panose="02040502050505030304" pitchFamily="18" charset="0"/>
              </a:rPr>
              <a:t> </a:t>
            </a:r>
            <a:r>
              <a:rPr lang="en-US" sz="7200" dirty="0" err="1">
                <a:latin typeface="Palatino Linotype" panose="02040502050505030304" pitchFamily="18" charset="0"/>
              </a:rPr>
              <a:t>nhiều</a:t>
            </a:r>
            <a:r>
              <a:rPr lang="en-US" sz="7200" dirty="0">
                <a:latin typeface="Palatino Linotype" panose="02040502050505030304" pitchFamily="18" charset="0"/>
              </a:rPr>
              <a:t> </a:t>
            </a:r>
            <a:r>
              <a:rPr lang="en-US" sz="7200" dirty="0" err="1">
                <a:latin typeface="Palatino Linotype" panose="02040502050505030304" pitchFamily="18" charset="0"/>
              </a:rPr>
              <a:t>thư</a:t>
            </a:r>
            <a:r>
              <a:rPr lang="en-US" sz="7200" dirty="0">
                <a:latin typeface="Palatino Linotype" panose="02040502050505030304" pitchFamily="18" charset="0"/>
              </a:rPr>
              <a:t> </a:t>
            </a:r>
            <a:r>
              <a:rPr lang="en-US" sz="7200" dirty="0" err="1">
                <a:latin typeface="Palatino Linotype" panose="02040502050505030304" pitchFamily="18" charset="0"/>
              </a:rPr>
              <a:t>viện</a:t>
            </a:r>
            <a:r>
              <a:rPr lang="en-US" sz="7200" dirty="0">
                <a:latin typeface="Palatino Linotype" panose="02040502050505030304" pitchFamily="18" charset="0"/>
              </a:rPr>
              <a:t> </a:t>
            </a:r>
            <a:r>
              <a:rPr lang="en-US" sz="7200" dirty="0" err="1">
                <a:latin typeface="Palatino Linotype" panose="02040502050505030304" pitchFamily="18" charset="0"/>
              </a:rPr>
              <a:t>giúp</a:t>
            </a:r>
            <a:r>
              <a:rPr lang="en-US" sz="7200" dirty="0">
                <a:latin typeface="Palatino Linotype" panose="02040502050505030304" pitchFamily="18" charset="0"/>
              </a:rPr>
              <a:t> ta </a:t>
            </a:r>
            <a:r>
              <a:rPr lang="en-US" sz="7200" dirty="0" err="1">
                <a:latin typeface="Palatino Linotype" panose="02040502050505030304" pitchFamily="18" charset="0"/>
              </a:rPr>
              <a:t>ngăn</a:t>
            </a:r>
            <a:r>
              <a:rPr lang="en-US" sz="7200" dirty="0">
                <a:latin typeface="Palatino Linotype" panose="02040502050505030304" pitchFamily="18" charset="0"/>
              </a:rPr>
              <a:t> </a:t>
            </a:r>
            <a:r>
              <a:rPr lang="en-US" sz="7200" dirty="0" err="1">
                <a:latin typeface="Palatino Linotype" panose="02040502050505030304" pitchFamily="18" charset="0"/>
              </a:rPr>
              <a:t>ngừa</a:t>
            </a:r>
            <a:r>
              <a:rPr lang="en-US" sz="7200" dirty="0">
                <a:latin typeface="Palatino Linotype" panose="02040502050505030304" pitchFamily="18" charset="0"/>
              </a:rPr>
              <a:t> XSS, </a:t>
            </a:r>
            <a:r>
              <a:rPr lang="en-US" sz="7200" dirty="0" err="1">
                <a:latin typeface="Palatino Linotype" panose="02040502050505030304" pitchFamily="18" charset="0"/>
              </a:rPr>
              <a:t>chúng</a:t>
            </a:r>
            <a:r>
              <a:rPr lang="en-US" sz="7200" dirty="0">
                <a:latin typeface="Palatino Linotype" panose="02040502050505030304" pitchFamily="18" charset="0"/>
              </a:rPr>
              <a:t> </a:t>
            </a:r>
            <a:r>
              <a:rPr lang="en-US" sz="7200" dirty="0" err="1">
                <a:latin typeface="Palatino Linotype" panose="02040502050505030304" pitchFamily="18" charset="0"/>
              </a:rPr>
              <a:t>giúp</a:t>
            </a:r>
            <a:r>
              <a:rPr lang="en-US" sz="7200" dirty="0">
                <a:latin typeface="Palatino Linotype" panose="02040502050505030304" pitchFamily="18" charset="0"/>
              </a:rPr>
              <a:t> ta </a:t>
            </a:r>
            <a:r>
              <a:rPr lang="en-US" sz="7200" dirty="0" err="1">
                <a:latin typeface="Palatino Linotype" panose="02040502050505030304" pitchFamily="18" charset="0"/>
              </a:rPr>
              <a:t>thực</a:t>
            </a:r>
            <a:r>
              <a:rPr lang="en-US" sz="7200" dirty="0">
                <a:latin typeface="Palatino Linotype" panose="02040502050505030304" pitchFamily="18" charset="0"/>
              </a:rPr>
              <a:t> </a:t>
            </a:r>
            <a:r>
              <a:rPr lang="en-US" sz="7200" dirty="0" err="1">
                <a:latin typeface="Palatino Linotype" panose="02040502050505030304" pitchFamily="18" charset="0"/>
              </a:rPr>
              <a:t>hiện</a:t>
            </a:r>
            <a:r>
              <a:rPr lang="en-US" sz="7200" dirty="0">
                <a:latin typeface="Palatino Linotype" panose="02040502050505030304" pitchFamily="18" charset="0"/>
              </a:rPr>
              <a:t> </a:t>
            </a:r>
            <a:r>
              <a:rPr lang="en-US" sz="7200" dirty="0" err="1">
                <a:latin typeface="Palatino Linotype" panose="02040502050505030304" pitchFamily="18" charset="0"/>
              </a:rPr>
              <a:t>các</a:t>
            </a:r>
            <a:r>
              <a:rPr lang="en-US" sz="7200" dirty="0">
                <a:latin typeface="Palatino Linotype" panose="02040502050505030304" pitchFamily="18" charset="0"/>
              </a:rPr>
              <a:t> </a:t>
            </a:r>
            <a:r>
              <a:rPr lang="en-US" sz="7200" dirty="0" err="1">
                <a:latin typeface="Palatino Linotype" panose="02040502050505030304" pitchFamily="18" charset="0"/>
              </a:rPr>
              <a:t>bước</a:t>
            </a:r>
            <a:r>
              <a:rPr lang="en-US" sz="7200" dirty="0">
                <a:latin typeface="Palatino Linotype" panose="02040502050505030304" pitchFamily="18" charset="0"/>
              </a:rPr>
              <a:t> </a:t>
            </a:r>
            <a:r>
              <a:rPr lang="en-US" sz="7200" dirty="0" err="1">
                <a:latin typeface="Palatino Linotype" panose="02040502050505030304" pitchFamily="18" charset="0"/>
              </a:rPr>
              <a:t>ngăn</a:t>
            </a:r>
            <a:r>
              <a:rPr lang="en-US" sz="7200" dirty="0">
                <a:latin typeface="Palatino Linotype" panose="02040502050505030304" pitchFamily="18" charset="0"/>
              </a:rPr>
              <a:t> </a:t>
            </a:r>
            <a:r>
              <a:rPr lang="en-US" sz="7200" dirty="0" err="1">
                <a:latin typeface="Palatino Linotype" panose="02040502050505030304" pitchFamily="18" charset="0"/>
              </a:rPr>
              <a:t>chặn</a:t>
            </a:r>
            <a:r>
              <a:rPr lang="en-US" sz="7200" dirty="0">
                <a:latin typeface="Palatino Linotype" panose="02040502050505030304" pitchFamily="18" charset="0"/>
              </a:rPr>
              <a:t> XSS </a:t>
            </a:r>
            <a:r>
              <a:rPr lang="en-US" sz="7200" dirty="0" err="1">
                <a:latin typeface="Palatino Linotype" panose="02040502050505030304" pitchFamily="18" charset="0"/>
              </a:rPr>
              <a:t>như</a:t>
            </a:r>
            <a:r>
              <a:rPr lang="en-US" sz="7200" dirty="0">
                <a:latin typeface="Palatino Linotype" panose="02040502050505030304" pitchFamily="18" charset="0"/>
              </a:rPr>
              <a:t> </a:t>
            </a:r>
            <a:r>
              <a:rPr lang="en-US" sz="7200" dirty="0" err="1">
                <a:latin typeface="Palatino Linotype" panose="02040502050505030304" pitchFamily="18" charset="0"/>
              </a:rPr>
              <a:t>đã</a:t>
            </a:r>
            <a:r>
              <a:rPr lang="en-US" sz="7200" dirty="0">
                <a:latin typeface="Palatino Linotype" panose="02040502050505030304" pitchFamily="18" charset="0"/>
              </a:rPr>
              <a:t> </a:t>
            </a:r>
            <a:r>
              <a:rPr lang="en-US" sz="7200" dirty="0" err="1">
                <a:latin typeface="Palatino Linotype" panose="02040502050505030304" pitchFamily="18" charset="0"/>
              </a:rPr>
              <a:t>liệt</a:t>
            </a:r>
            <a:r>
              <a:rPr lang="en-US" sz="7200" dirty="0">
                <a:latin typeface="Palatino Linotype" panose="02040502050505030304" pitchFamily="18" charset="0"/>
              </a:rPr>
              <a:t> </a:t>
            </a:r>
            <a:r>
              <a:rPr lang="en-US" sz="7200" dirty="0" err="1">
                <a:latin typeface="Palatino Linotype" panose="02040502050505030304" pitchFamily="18" charset="0"/>
              </a:rPr>
              <a:t>kê</a:t>
            </a:r>
            <a:r>
              <a:rPr lang="en-US" sz="7200" dirty="0">
                <a:latin typeface="Palatino Linotype" panose="02040502050505030304" pitchFamily="18" charset="0"/>
              </a:rPr>
              <a:t> ở </a:t>
            </a:r>
            <a:r>
              <a:rPr lang="en-US" sz="7200" dirty="0" err="1">
                <a:latin typeface="Palatino Linotype" panose="02040502050505030304" pitchFamily="18" charset="0"/>
              </a:rPr>
              <a:t>trên</a:t>
            </a:r>
            <a:r>
              <a:rPr lang="en-US" sz="7200" dirty="0">
                <a:latin typeface="Palatino Linotype" panose="02040502050505030304" pitchFamily="18" charset="0"/>
              </a:rPr>
              <a:t>. </a:t>
            </a:r>
            <a:r>
              <a:rPr lang="en-US" sz="7200" dirty="0" err="1">
                <a:latin typeface="Palatino Linotype" panose="02040502050505030304" pitchFamily="18" charset="0"/>
              </a:rPr>
              <a:t>Thậm</a:t>
            </a:r>
            <a:r>
              <a:rPr lang="en-US" sz="7200" dirty="0">
                <a:latin typeface="Palatino Linotype" panose="02040502050505030304" pitchFamily="18" charset="0"/>
              </a:rPr>
              <a:t> </a:t>
            </a:r>
            <a:r>
              <a:rPr lang="en-US" sz="7200" dirty="0" err="1">
                <a:latin typeface="Palatino Linotype" panose="02040502050505030304" pitchFamily="18" charset="0"/>
              </a:rPr>
              <a:t>chí</a:t>
            </a:r>
            <a:r>
              <a:rPr lang="en-US" sz="7200" dirty="0">
                <a:latin typeface="Palatino Linotype" panose="02040502050505030304" pitchFamily="18" charset="0"/>
              </a:rPr>
              <a:t> </a:t>
            </a:r>
            <a:r>
              <a:rPr lang="en-US" sz="7200" dirty="0" err="1">
                <a:latin typeface="Palatino Linotype" panose="02040502050505030304" pitchFamily="18" charset="0"/>
              </a:rPr>
              <a:t>là</a:t>
            </a:r>
            <a:r>
              <a:rPr lang="en-US" sz="7200" dirty="0">
                <a:latin typeface="Palatino Linotype" panose="02040502050505030304" pitchFamily="18" charset="0"/>
              </a:rPr>
              <a:t> </a:t>
            </a:r>
            <a:r>
              <a:rPr lang="en-US" sz="7200" dirty="0" err="1">
                <a:latin typeface="Palatino Linotype" panose="02040502050505030304" pitchFamily="18" charset="0"/>
              </a:rPr>
              <a:t>các</a:t>
            </a:r>
            <a:r>
              <a:rPr lang="en-US" sz="7200" dirty="0">
                <a:latin typeface="Palatino Linotype" panose="02040502050505030304" pitchFamily="18" charset="0"/>
              </a:rPr>
              <a:t> framework </a:t>
            </a:r>
            <a:r>
              <a:rPr lang="en-US" sz="7200" dirty="0" err="1">
                <a:latin typeface="Palatino Linotype" panose="02040502050505030304" pitchFamily="18" charset="0"/>
              </a:rPr>
              <a:t>để</a:t>
            </a:r>
            <a:r>
              <a:rPr lang="en-US" sz="7200" dirty="0">
                <a:latin typeface="Palatino Linotype" panose="02040502050505030304" pitchFamily="18" charset="0"/>
              </a:rPr>
              <a:t> </a:t>
            </a:r>
            <a:r>
              <a:rPr lang="en-US" sz="7200" dirty="0" err="1">
                <a:latin typeface="Palatino Linotype" panose="02040502050505030304" pitchFamily="18" charset="0"/>
              </a:rPr>
              <a:t>làm</a:t>
            </a:r>
            <a:r>
              <a:rPr lang="en-US" sz="7200" dirty="0">
                <a:latin typeface="Palatino Linotype" panose="02040502050505030304" pitchFamily="18" charset="0"/>
              </a:rPr>
              <a:t> web </a:t>
            </a:r>
            <a:r>
              <a:rPr lang="en-US" sz="7200" dirty="0" err="1">
                <a:latin typeface="Palatino Linotype" panose="02040502050505030304" pitchFamily="18" charset="0"/>
              </a:rPr>
              <a:t>cũng</a:t>
            </a:r>
            <a:r>
              <a:rPr lang="en-US" sz="7200" dirty="0">
                <a:latin typeface="Palatino Linotype" panose="02040502050505030304" pitchFamily="18" charset="0"/>
              </a:rPr>
              <a:t> </a:t>
            </a:r>
            <a:r>
              <a:rPr lang="en-US" sz="7200" dirty="0" err="1">
                <a:latin typeface="Palatino Linotype" panose="02040502050505030304" pitchFamily="18" charset="0"/>
              </a:rPr>
              <a:t>đã</a:t>
            </a:r>
            <a:r>
              <a:rPr lang="en-US" sz="7200" dirty="0">
                <a:latin typeface="Palatino Linotype" panose="02040502050505030304" pitchFamily="18" charset="0"/>
              </a:rPr>
              <a:t> </a:t>
            </a:r>
            <a:r>
              <a:rPr lang="en-US" sz="7200" dirty="0" err="1">
                <a:latin typeface="Palatino Linotype" panose="02040502050505030304" pitchFamily="18" charset="0"/>
              </a:rPr>
              <a:t>tích</a:t>
            </a:r>
            <a:r>
              <a:rPr lang="en-US" sz="7200" dirty="0">
                <a:latin typeface="Palatino Linotype" panose="02040502050505030304" pitchFamily="18" charset="0"/>
              </a:rPr>
              <a:t> </a:t>
            </a:r>
            <a:r>
              <a:rPr lang="en-US" sz="7200" dirty="0" err="1">
                <a:latin typeface="Palatino Linotype" panose="02040502050505030304" pitchFamily="18" charset="0"/>
              </a:rPr>
              <a:t>hợp</a:t>
            </a:r>
            <a:r>
              <a:rPr lang="en-US" sz="7200" dirty="0">
                <a:latin typeface="Palatino Linotype" panose="02040502050505030304" pitchFamily="18" charset="0"/>
              </a:rPr>
              <a:t> </a:t>
            </a:r>
            <a:r>
              <a:rPr lang="en-US" sz="7200" dirty="0" err="1">
                <a:latin typeface="Palatino Linotype" panose="02040502050505030304" pitchFamily="18" charset="0"/>
              </a:rPr>
              <a:t>sẵn</a:t>
            </a:r>
            <a:r>
              <a:rPr lang="en-US" sz="7200" dirty="0">
                <a:latin typeface="Palatino Linotype" panose="02040502050505030304" pitchFamily="18" charset="0"/>
              </a:rPr>
              <a:t> </a:t>
            </a:r>
            <a:r>
              <a:rPr lang="en-US" sz="7200" dirty="0" err="1">
                <a:latin typeface="Palatino Linotype" panose="02040502050505030304" pitchFamily="18" charset="0"/>
              </a:rPr>
              <a:t>rất</a:t>
            </a:r>
            <a:r>
              <a:rPr lang="en-US" sz="7200" dirty="0">
                <a:latin typeface="Palatino Linotype" panose="02040502050505030304" pitchFamily="18" charset="0"/>
              </a:rPr>
              <a:t> </a:t>
            </a:r>
            <a:r>
              <a:rPr lang="en-US" sz="7200" dirty="0" err="1">
                <a:latin typeface="Palatino Linotype" panose="02040502050505030304" pitchFamily="18" charset="0"/>
              </a:rPr>
              <a:t>nhiều</a:t>
            </a:r>
            <a:r>
              <a:rPr lang="en-US" sz="7200" dirty="0">
                <a:latin typeface="Palatino Linotype" panose="02040502050505030304" pitchFamily="18" charset="0"/>
              </a:rPr>
              <a:t> </a:t>
            </a:r>
            <a:r>
              <a:rPr lang="en-US" sz="7200" dirty="0" err="1">
                <a:latin typeface="Palatino Linotype" panose="02040502050505030304" pitchFamily="18" charset="0"/>
              </a:rPr>
              <a:t>các</a:t>
            </a:r>
            <a:r>
              <a:rPr lang="en-US" sz="7200" dirty="0">
                <a:latin typeface="Palatino Linotype" panose="02040502050505030304" pitchFamily="18" charset="0"/>
              </a:rPr>
              <a:t> </a:t>
            </a:r>
            <a:r>
              <a:rPr lang="en-US" sz="7200" dirty="0" err="1">
                <a:latin typeface="Palatino Linotype" panose="02040502050505030304" pitchFamily="18" charset="0"/>
              </a:rPr>
              <a:t>công</a:t>
            </a:r>
            <a:r>
              <a:rPr lang="en-US" sz="7200" dirty="0">
                <a:latin typeface="Palatino Linotype" panose="02040502050505030304" pitchFamily="18" charset="0"/>
              </a:rPr>
              <a:t> </a:t>
            </a:r>
            <a:r>
              <a:rPr lang="en-US" sz="7200" dirty="0" err="1">
                <a:latin typeface="Palatino Linotype" panose="02040502050505030304" pitchFamily="18" charset="0"/>
              </a:rPr>
              <a:t>nghệ</a:t>
            </a:r>
            <a:r>
              <a:rPr lang="en-US" sz="7200" dirty="0">
                <a:latin typeface="Palatino Linotype" panose="02040502050505030304" pitchFamily="18" charset="0"/>
              </a:rPr>
              <a:t> </a:t>
            </a:r>
            <a:r>
              <a:rPr lang="en-US" sz="7200" dirty="0" err="1">
                <a:latin typeface="Palatino Linotype" panose="02040502050505030304" pitchFamily="18" charset="0"/>
              </a:rPr>
              <a:t>chống</a:t>
            </a:r>
            <a:r>
              <a:rPr lang="en-US" sz="7200" dirty="0">
                <a:latin typeface="Palatino Linotype" panose="02040502050505030304" pitchFamily="18" charset="0"/>
              </a:rPr>
              <a:t> </a:t>
            </a:r>
            <a:r>
              <a:rPr lang="en-US" sz="7200" dirty="0" err="1">
                <a:latin typeface="Palatino Linotype" panose="02040502050505030304" pitchFamily="18" charset="0"/>
              </a:rPr>
              <a:t>loại</a:t>
            </a:r>
            <a:r>
              <a:rPr lang="en-US" sz="7200" dirty="0">
                <a:latin typeface="Palatino Linotype" panose="02040502050505030304" pitchFamily="18" charset="0"/>
              </a:rPr>
              <a:t> </a:t>
            </a:r>
            <a:r>
              <a:rPr lang="en-US" sz="7200" dirty="0" err="1">
                <a:latin typeface="Palatino Linotype" panose="02040502050505030304" pitchFamily="18" charset="0"/>
              </a:rPr>
              <a:t>hình</a:t>
            </a:r>
            <a:r>
              <a:rPr lang="en-US" sz="7200" dirty="0">
                <a:latin typeface="Palatino Linotype" panose="02040502050505030304" pitchFamily="18" charset="0"/>
              </a:rPr>
              <a:t> </a:t>
            </a:r>
            <a:r>
              <a:rPr lang="en-US" sz="7200" dirty="0" err="1">
                <a:latin typeface="Palatino Linotype" panose="02040502050505030304" pitchFamily="18" charset="0"/>
              </a:rPr>
              <a:t>tấn</a:t>
            </a:r>
            <a:r>
              <a:rPr lang="en-US" sz="7200" dirty="0">
                <a:latin typeface="Palatino Linotype" panose="02040502050505030304" pitchFamily="18" charset="0"/>
              </a:rPr>
              <a:t> </a:t>
            </a:r>
            <a:r>
              <a:rPr lang="en-US" sz="7200" dirty="0" err="1">
                <a:latin typeface="Palatino Linotype" panose="02040502050505030304" pitchFamily="18" charset="0"/>
              </a:rPr>
              <a:t>công</a:t>
            </a:r>
            <a:r>
              <a:rPr lang="en-US" sz="7200" dirty="0">
                <a:latin typeface="Palatino Linotype" panose="02040502050505030304" pitchFamily="18" charset="0"/>
              </a:rPr>
              <a:t> </a:t>
            </a:r>
            <a:r>
              <a:rPr lang="en-US" sz="7200" dirty="0" err="1">
                <a:latin typeface="Palatino Linotype" panose="02040502050505030304" pitchFamily="18" charset="0"/>
              </a:rPr>
              <a:t>này</a:t>
            </a:r>
            <a:r>
              <a:rPr lang="en-US" sz="7200" dirty="0">
                <a:latin typeface="Palatino Linotype" panose="02040502050505030304" pitchFamily="18" charset="0"/>
              </a:rPr>
              <a:t>, </a:t>
            </a:r>
            <a:r>
              <a:rPr lang="en-US" sz="7200" dirty="0" err="1">
                <a:latin typeface="Palatino Linotype" panose="02040502050505030304" pitchFamily="18" charset="0"/>
              </a:rPr>
              <a:t>tuy</a:t>
            </a:r>
            <a:r>
              <a:rPr lang="en-US" sz="7200" dirty="0">
                <a:latin typeface="Palatino Linotype" panose="02040502050505030304" pitchFamily="18" charset="0"/>
              </a:rPr>
              <a:t> </a:t>
            </a:r>
            <a:r>
              <a:rPr lang="en-US" sz="7200" dirty="0" err="1">
                <a:latin typeface="Palatino Linotype" panose="02040502050505030304" pitchFamily="18" charset="0"/>
              </a:rPr>
              <a:t>nhiên</a:t>
            </a:r>
            <a:r>
              <a:rPr lang="en-US" sz="7200" dirty="0">
                <a:latin typeface="Palatino Linotype" panose="02040502050505030304" pitchFamily="18" charset="0"/>
              </a:rPr>
              <a:t> </a:t>
            </a:r>
            <a:r>
              <a:rPr lang="en-US" sz="7200" dirty="0" err="1">
                <a:latin typeface="Palatino Linotype" panose="02040502050505030304" pitchFamily="18" charset="0"/>
              </a:rPr>
              <a:t>tất</a:t>
            </a:r>
            <a:r>
              <a:rPr lang="en-US" sz="7200" dirty="0">
                <a:latin typeface="Palatino Linotype" panose="02040502050505030304" pitchFamily="18" charset="0"/>
              </a:rPr>
              <a:t> </a:t>
            </a:r>
            <a:r>
              <a:rPr lang="en-US" sz="7200" dirty="0" err="1">
                <a:latin typeface="Palatino Linotype" panose="02040502050505030304" pitchFamily="18" charset="0"/>
              </a:rPr>
              <a:t>cả</a:t>
            </a:r>
            <a:r>
              <a:rPr lang="en-US" sz="7200" dirty="0">
                <a:latin typeface="Palatino Linotype" panose="02040502050505030304" pitchFamily="18" charset="0"/>
              </a:rPr>
              <a:t> </a:t>
            </a:r>
            <a:r>
              <a:rPr lang="en-US" sz="7200" dirty="0" err="1">
                <a:latin typeface="Palatino Linotype" panose="02040502050505030304" pitchFamily="18" charset="0"/>
              </a:rPr>
              <a:t>là</a:t>
            </a:r>
            <a:r>
              <a:rPr lang="en-US" sz="7200" dirty="0">
                <a:latin typeface="Palatino Linotype" panose="02040502050505030304" pitchFamily="18" charset="0"/>
              </a:rPr>
              <a:t> </a:t>
            </a:r>
            <a:r>
              <a:rPr lang="en-US" sz="7200" dirty="0" err="1">
                <a:latin typeface="Palatino Linotype" panose="02040502050505030304" pitchFamily="18" charset="0"/>
              </a:rPr>
              <a:t>không</a:t>
            </a:r>
            <a:r>
              <a:rPr lang="en-US" sz="7200" dirty="0">
                <a:latin typeface="Palatino Linotype" panose="02040502050505030304" pitchFamily="18" charset="0"/>
              </a:rPr>
              <a:t> </a:t>
            </a:r>
            <a:r>
              <a:rPr lang="en-US" sz="7200" dirty="0" err="1">
                <a:latin typeface="Palatino Linotype" panose="02040502050505030304" pitchFamily="18" charset="0"/>
              </a:rPr>
              <a:t>đủ</a:t>
            </a:r>
            <a:r>
              <a:rPr lang="en-US" sz="7200" dirty="0">
                <a:latin typeface="Palatino Linotype" panose="02040502050505030304" pitchFamily="18" charset="0"/>
              </a:rPr>
              <a:t> </a:t>
            </a:r>
            <a:r>
              <a:rPr lang="en-US" sz="7200" dirty="0" err="1">
                <a:latin typeface="Palatino Linotype" panose="02040502050505030304" pitchFamily="18" charset="0"/>
              </a:rPr>
              <a:t>nếu</a:t>
            </a:r>
            <a:r>
              <a:rPr lang="en-US" sz="7200" dirty="0">
                <a:latin typeface="Palatino Linotype" panose="02040502050505030304" pitchFamily="18" charset="0"/>
              </a:rPr>
              <a:t> </a:t>
            </a:r>
            <a:r>
              <a:rPr lang="en-US" sz="7200" dirty="0" err="1">
                <a:latin typeface="Palatino Linotype" panose="02040502050505030304" pitchFamily="18" charset="0"/>
              </a:rPr>
              <a:t>chúng</a:t>
            </a:r>
            <a:r>
              <a:rPr lang="en-US" sz="7200" dirty="0">
                <a:latin typeface="Palatino Linotype" panose="02040502050505030304" pitchFamily="18" charset="0"/>
              </a:rPr>
              <a:t> ta </a:t>
            </a:r>
            <a:r>
              <a:rPr lang="en-US" sz="7200" dirty="0" err="1">
                <a:latin typeface="Palatino Linotype" panose="02040502050505030304" pitchFamily="18" charset="0"/>
              </a:rPr>
              <a:t>không</a:t>
            </a:r>
            <a:r>
              <a:rPr lang="en-US" sz="7200" dirty="0">
                <a:latin typeface="Palatino Linotype" panose="02040502050505030304" pitchFamily="18" charset="0"/>
              </a:rPr>
              <a:t> </a:t>
            </a:r>
            <a:r>
              <a:rPr lang="en-US" sz="7200" dirty="0" err="1">
                <a:latin typeface="Palatino Linotype" panose="02040502050505030304" pitchFamily="18" charset="0"/>
              </a:rPr>
              <a:t>có</a:t>
            </a:r>
            <a:r>
              <a:rPr lang="en-US" sz="7200" dirty="0">
                <a:latin typeface="Palatino Linotype" panose="02040502050505030304" pitchFamily="18" charset="0"/>
              </a:rPr>
              <a:t> </a:t>
            </a:r>
            <a:r>
              <a:rPr lang="en-US" sz="7200" dirty="0" err="1">
                <a:latin typeface="Palatino Linotype" panose="02040502050505030304" pitchFamily="18" charset="0"/>
              </a:rPr>
              <a:t>sự</a:t>
            </a:r>
            <a:r>
              <a:rPr lang="en-US" sz="7200" dirty="0">
                <a:latin typeface="Palatino Linotype" panose="02040502050505030304" pitchFamily="18" charset="0"/>
              </a:rPr>
              <a:t> </a:t>
            </a:r>
            <a:r>
              <a:rPr lang="en-US" sz="7200" dirty="0" err="1">
                <a:latin typeface="Palatino Linotype" panose="02040502050505030304" pitchFamily="18" charset="0"/>
              </a:rPr>
              <a:t>hiểu</a:t>
            </a:r>
            <a:r>
              <a:rPr lang="en-US" sz="7200" dirty="0">
                <a:latin typeface="Palatino Linotype" panose="02040502050505030304" pitchFamily="18" charset="0"/>
              </a:rPr>
              <a:t> </a:t>
            </a:r>
            <a:r>
              <a:rPr lang="en-US" sz="7200" dirty="0" err="1">
                <a:latin typeface="Palatino Linotype" panose="02040502050505030304" pitchFamily="18" charset="0"/>
              </a:rPr>
              <a:t>biết</a:t>
            </a:r>
            <a:r>
              <a:rPr lang="en-US" sz="7200" dirty="0">
                <a:latin typeface="Palatino Linotype" panose="02040502050505030304" pitchFamily="18" charset="0"/>
              </a:rPr>
              <a:t>.</a:t>
            </a:r>
          </a:p>
        </p:txBody>
      </p:sp>
      <p:sp>
        <p:nvSpPr>
          <p:cNvPr id="4" name="Title 1"/>
          <p:cNvSpPr>
            <a:spLocks noGrp="1"/>
          </p:cNvSpPr>
          <p:nvPr/>
        </p:nvSpPr>
        <p:spPr>
          <a:xfrm>
            <a:off x="292735" y="611848"/>
            <a:ext cx="3526155"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err="1">
                <a:solidFill>
                  <a:srgbClr val="FF0000"/>
                </a:solidFill>
                <a:latin typeface="Palatino Linotype" panose="02040502050505030304" pitchFamily="18" charset="0"/>
                <a:cs typeface="Palatino Linotype" panose="02040502050505030304" pitchFamily="18" charset="0"/>
              </a:rPr>
              <a:t>Ngăn</a:t>
            </a:r>
            <a:r>
              <a:rPr lang="en-US" sz="2400" b="1" dirty="0">
                <a:solidFill>
                  <a:srgbClr val="FF0000"/>
                </a:solidFill>
                <a:latin typeface="Palatino Linotype" panose="02040502050505030304" pitchFamily="18" charset="0"/>
                <a:cs typeface="Palatino Linotype" panose="02040502050505030304" pitchFamily="18" charset="0"/>
              </a:rPr>
              <a:t> </a:t>
            </a:r>
            <a:r>
              <a:rPr lang="en-US" sz="2400" b="1" dirty="0" err="1">
                <a:solidFill>
                  <a:srgbClr val="FF0000"/>
                </a:solidFill>
                <a:latin typeface="Palatino Linotype" panose="02040502050505030304" pitchFamily="18" charset="0"/>
                <a:cs typeface="Palatino Linotype" panose="02040502050505030304" pitchFamily="18" charset="0"/>
              </a:rPr>
              <a:t>chặn</a:t>
            </a:r>
            <a:r>
              <a:rPr lang="en-US" sz="2400" b="1" dirty="0">
                <a:solidFill>
                  <a:srgbClr val="FF0000"/>
                </a:solidFill>
                <a:latin typeface="Palatino Linotype" panose="02040502050505030304" pitchFamily="18" charset="0"/>
                <a:cs typeface="Palatino Linotype" panose="02040502050505030304" pitchFamily="18" charset="0"/>
              </a:rPr>
              <a:t> XSS</a:t>
            </a:r>
          </a:p>
        </p:txBody>
      </p:sp>
      <p:pic>
        <p:nvPicPr>
          <p:cNvPr id="15" name="Picture 14" descr="screen-shot-2016-10-01-at-10-23-06-pm">
            <a:hlinkClick r:id="rId3"/>
            <a:extLst>
              <a:ext uri="{FF2B5EF4-FFF2-40B4-BE49-F238E27FC236}">
                <a16:creationId xmlns:a16="http://schemas.microsoft.com/office/drawing/2014/main" id="{395034F4-4EA0-417E-8433-2284B710EC0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2583" y="2863215"/>
            <a:ext cx="4514850" cy="514350"/>
          </a:xfrm>
          <a:prstGeom prst="rect">
            <a:avLst/>
          </a:prstGeom>
          <a:noFill/>
          <a:ln>
            <a:noFill/>
          </a:ln>
        </p:spPr>
      </p:pic>
      <p:pic>
        <p:nvPicPr>
          <p:cNvPr id="16" name="Picture 15" descr="screen-shot-2016-10-01-at-10-24-35-pm">
            <a:hlinkClick r:id="rId5"/>
            <a:extLst>
              <a:ext uri="{FF2B5EF4-FFF2-40B4-BE49-F238E27FC236}">
                <a16:creationId xmlns:a16="http://schemas.microsoft.com/office/drawing/2014/main" id="{B999938E-DF3B-45C6-B864-A326E4FF842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92735" y="4230171"/>
            <a:ext cx="4514850" cy="6509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8" name="Subtitle 6"/>
          <p:cNvSpPr>
            <a:spLocks noGrp="1"/>
          </p:cNvSpPr>
          <p:nvPr/>
        </p:nvSpPr>
        <p:spPr>
          <a:xfrm>
            <a:off x="292735" y="2277110"/>
            <a:ext cx="9975215" cy="2678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a:latin typeface="Palatino Linotype" panose="02040502050505030304" pitchFamily="18" charset="0"/>
              </a:rPr>
              <a:t>	SQL Injection là một kỹ thuật lợi dụng những lỗ hổng về câu truy vấn lấy dữ liệu của những website không an toàn trên web, đây là một kỹ thuật tấn công rất phổ biến và sự thành công của nó cũng tương đối cao.</a:t>
            </a:r>
          </a:p>
        </p:txBody>
      </p:sp>
      <p:sp>
        <p:nvSpPr>
          <p:cNvPr id="4" name="Title 1"/>
          <p:cNvSpPr>
            <a:spLocks noGrp="1"/>
          </p:cNvSpPr>
          <p:nvPr/>
        </p:nvSpPr>
        <p:spPr>
          <a:xfrm>
            <a:off x="292735" y="864235"/>
            <a:ext cx="63220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Tại sao SQL Injection lại “Nguy hiểm”?</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2" name="Subtitle 6"/>
          <p:cNvSpPr>
            <a:spLocks noGrp="1"/>
          </p:cNvSpPr>
          <p:nvPr/>
        </p:nvSpPr>
        <p:spPr>
          <a:xfrm>
            <a:off x="292735" y="1709420"/>
            <a:ext cx="9975215" cy="4629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a:latin typeface="Palatino Linotype" panose="02040502050505030304" pitchFamily="18" charset="0"/>
              </a:rPr>
              <a:t>Thiệt hại:</a:t>
            </a:r>
          </a:p>
          <a:p>
            <a:pPr marL="0" indent="0" algn="l">
              <a:lnSpc>
                <a:spcPct val="150000"/>
              </a:lnSpc>
              <a:buNone/>
            </a:pPr>
            <a:r>
              <a:rPr lang="en-US" sz="2000">
                <a:latin typeface="Palatino Linotype" panose="02040502050505030304" pitchFamily="18" charset="0"/>
              </a:rPr>
              <a:t>	- Có thể gây ra những thiệt hại khổng lồ. Với SQL Injection, hacker có thể truy cập một phần hoặc toàn bộ dữ liệu trong hệ thống.</a:t>
            </a:r>
          </a:p>
          <a:p>
            <a:pPr marL="0" indent="0" algn="l">
              <a:lnSpc>
                <a:spcPct val="150000"/>
              </a:lnSpc>
              <a:buNone/>
            </a:pPr>
            <a:r>
              <a:rPr lang="en-US" sz="2000">
                <a:latin typeface="Palatino Linotype" panose="02040502050505030304" pitchFamily="18" charset="0"/>
              </a:rPr>
              <a:t>	- Lỗ hổng này rất nổi tiếng, từ developer đến hacker gần như ai cũng biết. Ngoài ra, còn có 1 số tool tấn công SQL Injection cho dân “ngoại đạo”, những người không biết gì về lập trình.</a:t>
            </a:r>
          </a:p>
          <a:p>
            <a:pPr marL="0" indent="0" algn="l">
              <a:lnSpc>
                <a:spcPct val="150000"/>
              </a:lnSpc>
              <a:buNone/>
            </a:pPr>
            <a:r>
              <a:rPr lang="en-US" sz="2000">
                <a:latin typeface="Palatino Linotype" panose="02040502050505030304" pitchFamily="18" charset="0"/>
              </a:rPr>
              <a:t>	- Rất nhiều ông lớn từng bị dính – Sony, Microsoft UK, VNG..v..v... Mọi vụ lùm xùm liên quan tới “lộ dữ liệu người dùng” ít nhiều đều dính dáng tới SQL Injection.</a:t>
            </a:r>
          </a:p>
        </p:txBody>
      </p:sp>
      <p:sp>
        <p:nvSpPr>
          <p:cNvPr id="4" name="Title 1"/>
          <p:cNvSpPr>
            <a:spLocks noGrp="1"/>
          </p:cNvSpPr>
          <p:nvPr/>
        </p:nvSpPr>
        <p:spPr>
          <a:xfrm>
            <a:off x="292735" y="864235"/>
            <a:ext cx="63220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Tại sao SQL Injection lại “Nguy hiểm”?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2" name="Subtitle 6"/>
          <p:cNvSpPr>
            <a:spLocks noGrp="1"/>
          </p:cNvSpPr>
          <p:nvPr/>
        </p:nvSpPr>
        <p:spPr>
          <a:xfrm>
            <a:off x="292735" y="1353185"/>
            <a:ext cx="9975215" cy="50387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Làm</a:t>
            </a:r>
            <a:r>
              <a:rPr lang="en-US" sz="2000" dirty="0">
                <a:latin typeface="Palatino Linotype" panose="02040502050505030304" pitchFamily="18" charset="0"/>
              </a:rPr>
              <a:t> </a:t>
            </a:r>
            <a:r>
              <a:rPr lang="en-US" sz="2000" dirty="0" err="1">
                <a:latin typeface="Palatino Linotype" panose="02040502050505030304" pitchFamily="18" charset="0"/>
              </a:rPr>
              <a:t>lộ</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database. </a:t>
            </a:r>
            <a:r>
              <a:rPr lang="en-US" sz="2000" dirty="0" err="1">
                <a:latin typeface="Palatino Linotype" panose="02040502050505030304" pitchFamily="18" charset="0"/>
              </a:rPr>
              <a:t>Tuỳ</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tầm</a:t>
            </a:r>
            <a:r>
              <a:rPr lang="en-US" sz="2000" dirty="0">
                <a:latin typeface="Palatino Linotype" panose="02040502050505030304" pitchFamily="18" charset="0"/>
              </a:rPr>
              <a:t> </a:t>
            </a:r>
            <a:r>
              <a:rPr lang="en-US" sz="2000" dirty="0" err="1">
                <a:latin typeface="Palatino Linotype" panose="02040502050505030304" pitchFamily="18" charset="0"/>
              </a:rPr>
              <a:t>quan</a:t>
            </a:r>
            <a:r>
              <a:rPr lang="en-US" sz="2000" dirty="0">
                <a:latin typeface="Palatino Linotype" panose="02040502050505030304" pitchFamily="18" charset="0"/>
              </a:rPr>
              <a:t> </a:t>
            </a:r>
            <a:r>
              <a:rPr lang="en-US" sz="2000" dirty="0" err="1">
                <a:latin typeface="Palatino Linotype" panose="02040502050505030304" pitchFamily="18" charset="0"/>
              </a:rPr>
              <a:t>trọng</a:t>
            </a:r>
            <a:r>
              <a:rPr lang="en-US" sz="2000" dirty="0">
                <a:latin typeface="Palatino Linotype" panose="02040502050505030304" pitchFamily="18" charset="0"/>
              </a:rPr>
              <a:t> </a:t>
            </a:r>
            <a:r>
              <a:rPr lang="en-US" sz="2000" dirty="0" err="1">
                <a:latin typeface="Palatino Linotype" panose="02040502050505030304" pitchFamily="18" charset="0"/>
              </a:rPr>
              <a:t>của</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mà</a:t>
            </a:r>
            <a:r>
              <a:rPr lang="en-US" sz="2000" dirty="0">
                <a:latin typeface="Palatino Linotype" panose="02040502050505030304" pitchFamily="18" charset="0"/>
              </a:rPr>
              <a:t> </a:t>
            </a:r>
            <a:r>
              <a:rPr lang="en-US" sz="2000" dirty="0" err="1">
                <a:latin typeface="Palatino Linotype" panose="02040502050505030304" pitchFamily="18" charset="0"/>
              </a:rPr>
              <a:t>hậu</a:t>
            </a:r>
            <a:r>
              <a:rPr lang="en-US" sz="2000" dirty="0">
                <a:latin typeface="Palatino Linotype" panose="02040502050505030304" pitchFamily="18" charset="0"/>
              </a:rPr>
              <a:t> </a:t>
            </a:r>
            <a:r>
              <a:rPr lang="en-US" sz="2000" dirty="0" err="1">
                <a:latin typeface="Palatino Linotype" panose="02040502050505030304" pitchFamily="18" charset="0"/>
              </a:rPr>
              <a:t>quả</a:t>
            </a:r>
            <a:r>
              <a:rPr lang="en-US" sz="2000" dirty="0">
                <a:latin typeface="Palatino Linotype" panose="02040502050505030304" pitchFamily="18" charset="0"/>
              </a:rPr>
              <a:t> </a:t>
            </a:r>
            <a:r>
              <a:rPr lang="en-US" sz="2000" dirty="0" err="1">
                <a:latin typeface="Palatino Linotype" panose="02040502050505030304" pitchFamily="18" charset="0"/>
              </a:rPr>
              <a:t>dao</a:t>
            </a:r>
            <a:r>
              <a:rPr lang="en-US" sz="2000" dirty="0">
                <a:latin typeface="Palatino Linotype" panose="02040502050505030304" pitchFamily="18" charset="0"/>
              </a:rPr>
              <a:t> </a:t>
            </a:r>
            <a:r>
              <a:rPr lang="en-US" sz="2000" dirty="0" err="1">
                <a:latin typeface="Palatino Linotype" panose="02040502050505030304" pitchFamily="18" charset="0"/>
              </a:rPr>
              <a:t>động</a:t>
            </a:r>
            <a:r>
              <a:rPr lang="en-US" sz="2000" dirty="0">
                <a:latin typeface="Palatino Linotype" panose="02040502050505030304" pitchFamily="18" charset="0"/>
              </a:rPr>
              <a:t> ở </a:t>
            </a:r>
            <a:r>
              <a:rPr lang="en-US" sz="2000" dirty="0" err="1">
                <a:latin typeface="Palatino Linotype" panose="02040502050505030304" pitchFamily="18" charset="0"/>
              </a:rPr>
              <a:t>mức</a:t>
            </a:r>
            <a:r>
              <a:rPr lang="en-US" sz="2000" dirty="0">
                <a:latin typeface="Palatino Linotype" panose="02040502050505030304" pitchFamily="18" charset="0"/>
              </a:rPr>
              <a:t> </a:t>
            </a:r>
            <a:r>
              <a:rPr lang="en-US" sz="2000" dirty="0" err="1">
                <a:latin typeface="Palatino Linotype" panose="02040502050505030304" pitchFamily="18" charset="0"/>
              </a:rPr>
              <a:t>nhẹ</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a:t>
            </a:r>
            <a:r>
              <a:rPr lang="en-US" sz="2000" dirty="0" err="1">
                <a:latin typeface="Palatino Linotype" panose="02040502050505030304" pitchFamily="18" charset="0"/>
              </a:rPr>
              <a:t>đến</a:t>
            </a:r>
            <a:r>
              <a:rPr lang="en-US" sz="2000" dirty="0">
                <a:latin typeface="Palatino Linotype" panose="02040502050505030304" pitchFamily="18" charset="0"/>
              </a:rPr>
              <a:t> </a:t>
            </a:r>
            <a:r>
              <a:rPr lang="en-US" sz="2000" dirty="0" err="1">
                <a:latin typeface="Palatino Linotype" panose="02040502050505030304" pitchFamily="18" charset="0"/>
              </a:rPr>
              <a:t>vô</a:t>
            </a:r>
            <a:r>
              <a:rPr lang="en-US" sz="2000" dirty="0">
                <a:latin typeface="Palatino Linotype" panose="02040502050505030304" pitchFamily="18" charset="0"/>
              </a:rPr>
              <a:t> </a:t>
            </a:r>
            <a:r>
              <a:rPr lang="en-US" sz="2000" dirty="0" err="1">
                <a:latin typeface="Palatino Linotype" panose="02040502050505030304" pitchFamily="18" charset="0"/>
              </a:rPr>
              <a:t>cùng</a:t>
            </a:r>
            <a:r>
              <a:rPr lang="en-US" sz="2000" dirty="0">
                <a:latin typeface="Palatino Linotype" panose="02040502050505030304" pitchFamily="18" charset="0"/>
              </a:rPr>
              <a:t> </a:t>
            </a:r>
            <a:r>
              <a:rPr lang="en-US" sz="2000" dirty="0" err="1">
                <a:latin typeface="Palatino Linotype" panose="02040502050505030304" pitchFamily="18" charset="0"/>
              </a:rPr>
              <a:t>nghiêm</a:t>
            </a:r>
            <a:r>
              <a:rPr lang="en-US" sz="2000" dirty="0">
                <a:latin typeface="Palatino Linotype" panose="02040502050505030304" pitchFamily="18" charset="0"/>
              </a:rPr>
              <a:t> </a:t>
            </a:r>
            <a:r>
              <a:rPr lang="en-US" sz="2000" dirty="0" err="1">
                <a:latin typeface="Palatino Linotype" panose="02040502050505030304" pitchFamily="18" charset="0"/>
              </a:rPr>
              <a:t>trọng</a:t>
            </a:r>
            <a:r>
              <a:rPr lang="en-US" sz="2000" dirty="0">
                <a:latin typeface="Palatino Linotype" panose="02040502050505030304" pitchFamily="18" charset="0"/>
              </a:rPr>
              <a:t>.</a:t>
            </a: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Lộ</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khách</a:t>
            </a:r>
            <a:r>
              <a:rPr lang="en-US" sz="2000" dirty="0">
                <a:latin typeface="Palatino Linotype" panose="02040502050505030304" pitchFamily="18" charset="0"/>
              </a:rPr>
              <a:t> </a:t>
            </a:r>
            <a:r>
              <a:rPr lang="en-US" sz="2000" dirty="0" err="1">
                <a:latin typeface="Palatino Linotype" panose="02040502050505030304" pitchFamily="18" charset="0"/>
              </a:rPr>
              <a:t>hàng</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ảnh</a:t>
            </a:r>
            <a:r>
              <a:rPr lang="en-US" sz="2000" dirty="0">
                <a:latin typeface="Palatino Linotype" panose="02040502050505030304" pitchFamily="18" charset="0"/>
              </a:rPr>
              <a:t> </a:t>
            </a:r>
            <a:r>
              <a:rPr lang="en-US" sz="2000" dirty="0" err="1">
                <a:latin typeface="Palatino Linotype" panose="02040502050505030304" pitchFamily="18" charset="0"/>
              </a:rPr>
              <a:t>hưởng</a:t>
            </a:r>
            <a:r>
              <a:rPr lang="en-US" sz="2000" dirty="0">
                <a:latin typeface="Palatino Linotype" panose="02040502050505030304" pitchFamily="18" charset="0"/>
              </a:rPr>
              <a:t> </a:t>
            </a:r>
            <a:r>
              <a:rPr lang="en-US" sz="2000" dirty="0" err="1">
                <a:latin typeface="Palatino Linotype" panose="02040502050505030304" pitchFamily="18" charset="0"/>
              </a:rPr>
              <a:t>rất</a:t>
            </a:r>
            <a:r>
              <a:rPr lang="en-US" sz="2000" dirty="0">
                <a:latin typeface="Palatino Linotype" panose="02040502050505030304" pitchFamily="18" charset="0"/>
              </a:rPr>
              <a:t> </a:t>
            </a:r>
            <a:r>
              <a:rPr lang="en-US" sz="2000" dirty="0" err="1">
                <a:latin typeface="Palatino Linotype" panose="02040502050505030304" pitchFamily="18" charset="0"/>
              </a:rPr>
              <a:t>nghiêm</a:t>
            </a:r>
            <a:r>
              <a:rPr lang="en-US" sz="2000" dirty="0">
                <a:latin typeface="Palatino Linotype" panose="02040502050505030304" pitchFamily="18" charset="0"/>
              </a:rPr>
              <a:t> </a:t>
            </a:r>
            <a:r>
              <a:rPr lang="en-US" sz="2000" dirty="0" err="1">
                <a:latin typeface="Palatino Linotype" panose="02040502050505030304" pitchFamily="18" charset="0"/>
              </a:rPr>
              <a:t>trọng</a:t>
            </a:r>
            <a:r>
              <a:rPr lang="en-US" sz="2000" dirty="0">
                <a:latin typeface="Palatino Linotype" panose="02040502050505030304" pitchFamily="18" charset="0"/>
              </a:rPr>
              <a:t> </a:t>
            </a:r>
            <a:r>
              <a:rPr lang="en-US" sz="2000" dirty="0" err="1">
                <a:latin typeface="Palatino Linotype" panose="02040502050505030304" pitchFamily="18" charset="0"/>
              </a:rPr>
              <a:t>đến</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 ty. </a:t>
            </a:r>
            <a:r>
              <a:rPr lang="en-US" sz="2000" dirty="0" err="1">
                <a:latin typeface="Palatino Linotype" panose="02040502050505030304" pitchFamily="18" charset="0"/>
              </a:rPr>
              <a:t>Hình</a:t>
            </a:r>
            <a:r>
              <a:rPr lang="en-US" sz="2000" dirty="0">
                <a:latin typeface="Palatino Linotype" panose="02040502050505030304" pitchFamily="18" charset="0"/>
              </a:rPr>
              <a:t> </a:t>
            </a:r>
            <a:r>
              <a:rPr lang="en-US" sz="2000" dirty="0" err="1">
                <a:latin typeface="Palatino Linotype" panose="02040502050505030304" pitchFamily="18" charset="0"/>
              </a:rPr>
              <a:t>ảnh</a:t>
            </a:r>
            <a:r>
              <a:rPr lang="en-US" sz="2000" dirty="0">
                <a:latin typeface="Palatino Linotype" panose="02040502050505030304" pitchFamily="18" charset="0"/>
              </a:rPr>
              <a:t> </a:t>
            </a:r>
            <a:r>
              <a:rPr lang="en-US" sz="2000" dirty="0" err="1">
                <a:latin typeface="Palatino Linotype" panose="02040502050505030304" pitchFamily="18" charset="0"/>
              </a:rPr>
              <a:t>công</a:t>
            </a:r>
            <a:r>
              <a:rPr lang="en-US" sz="2000" dirty="0">
                <a:latin typeface="Palatino Linotype" panose="02040502050505030304" pitchFamily="18" charset="0"/>
              </a:rPr>
              <a:t> ty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bị</a:t>
            </a:r>
            <a:r>
              <a:rPr lang="en-US" sz="2000" dirty="0">
                <a:latin typeface="Palatino Linotype" panose="02040502050505030304" pitchFamily="18" charset="0"/>
              </a:rPr>
              <a:t> </a:t>
            </a:r>
            <a:r>
              <a:rPr lang="en-US" sz="2000" dirty="0" err="1">
                <a:latin typeface="Palatino Linotype" panose="02040502050505030304" pitchFamily="18" charset="0"/>
              </a:rPr>
              <a:t>ảnh</a:t>
            </a:r>
            <a:r>
              <a:rPr lang="en-US" sz="2000" dirty="0">
                <a:latin typeface="Palatino Linotype" panose="02040502050505030304" pitchFamily="18" charset="0"/>
              </a:rPr>
              <a:t> </a:t>
            </a:r>
            <a:r>
              <a:rPr lang="en-US" sz="2000" dirty="0" err="1">
                <a:latin typeface="Palatino Linotype" panose="02040502050505030304" pitchFamily="18" charset="0"/>
              </a:rPr>
              <a:t>hưởng</a:t>
            </a:r>
            <a:r>
              <a:rPr lang="en-US" sz="2000" dirty="0">
                <a:latin typeface="Palatino Linotype" panose="02040502050505030304" pitchFamily="18" charset="0"/>
              </a:rPr>
              <a:t>, </a:t>
            </a:r>
            <a:r>
              <a:rPr lang="en-US" sz="2000" dirty="0" err="1">
                <a:latin typeface="Palatino Linotype" panose="02040502050505030304" pitchFamily="18" charset="0"/>
              </a:rPr>
              <a:t>khách</a:t>
            </a:r>
            <a:r>
              <a:rPr lang="en-US" sz="2000" dirty="0">
                <a:latin typeface="Palatino Linotype" panose="02040502050505030304" pitchFamily="18" charset="0"/>
              </a:rPr>
              <a:t> </a:t>
            </a:r>
            <a:r>
              <a:rPr lang="en-US" sz="2000" dirty="0" err="1">
                <a:latin typeface="Palatino Linotype" panose="02040502050505030304" pitchFamily="18" charset="0"/>
              </a:rPr>
              <a:t>hàng</a:t>
            </a:r>
            <a:r>
              <a:rPr lang="en-US" sz="2000" dirty="0">
                <a:latin typeface="Palatino Linotype" panose="02040502050505030304" pitchFamily="18" charset="0"/>
              </a:rPr>
              <a:t> </a:t>
            </a:r>
            <a:r>
              <a:rPr lang="en-US" sz="2000" dirty="0" err="1">
                <a:latin typeface="Palatino Linotype" panose="02040502050505030304" pitchFamily="18" charset="0"/>
              </a:rPr>
              <a:t>chuyển</a:t>
            </a:r>
            <a:r>
              <a:rPr lang="en-US" sz="2000" dirty="0">
                <a:latin typeface="Palatino Linotype" panose="02040502050505030304" pitchFamily="18" charset="0"/>
              </a:rPr>
              <a:t> qua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dịch</a:t>
            </a:r>
            <a:r>
              <a:rPr lang="en-US" sz="2000" dirty="0">
                <a:latin typeface="Palatino Linotype" panose="02040502050505030304" pitchFamily="18" charset="0"/>
              </a:rPr>
              <a:t> </a:t>
            </a:r>
            <a:r>
              <a:rPr lang="en-US" sz="2000" dirty="0" err="1">
                <a:latin typeface="Palatino Linotype" panose="02040502050505030304" pitchFamily="18" charset="0"/>
              </a:rPr>
              <a:t>vụ</a:t>
            </a:r>
            <a:r>
              <a:rPr lang="en-US" sz="2000" dirty="0">
                <a:latin typeface="Palatino Linotype" panose="02040502050505030304" pitchFamily="18" charset="0"/>
              </a:rPr>
              <a:t> </a:t>
            </a:r>
            <a:r>
              <a:rPr lang="en-US" sz="2000" dirty="0" err="1">
                <a:latin typeface="Palatino Linotype" panose="02040502050505030304" pitchFamily="18" charset="0"/>
              </a:rPr>
              <a:t>khác</a:t>
            </a:r>
            <a:r>
              <a:rPr lang="en-US" sz="2000" dirty="0">
                <a:latin typeface="Palatino Linotype" panose="02040502050505030304" pitchFamily="18" charset="0"/>
              </a:rPr>
              <a:t>, </a:t>
            </a:r>
            <a:r>
              <a:rPr lang="en-US" sz="2000" dirty="0" err="1">
                <a:latin typeface="Palatino Linotype" panose="02040502050505030304" pitchFamily="18" charset="0"/>
              </a:rPr>
              <a:t>dẫn</a:t>
            </a:r>
            <a:r>
              <a:rPr lang="en-US" sz="2000" dirty="0">
                <a:latin typeface="Palatino Linotype" panose="02040502050505030304" pitchFamily="18" charset="0"/>
              </a:rPr>
              <a:t> </a:t>
            </a:r>
            <a:r>
              <a:rPr lang="en-US" sz="2000" dirty="0" err="1">
                <a:latin typeface="Palatino Linotype" panose="02040502050505030304" pitchFamily="18" charset="0"/>
              </a:rPr>
              <a:t>đến</a:t>
            </a:r>
            <a:r>
              <a:rPr lang="en-US" sz="2000" dirty="0">
                <a:latin typeface="Palatino Linotype" panose="02040502050505030304" pitchFamily="18" charset="0"/>
              </a:rPr>
              <a:t> </a:t>
            </a:r>
            <a:r>
              <a:rPr lang="en-US" sz="2000" dirty="0" err="1">
                <a:latin typeface="Palatino Linotype" panose="02040502050505030304" pitchFamily="18" charset="0"/>
              </a:rPr>
              <a:t>phá</a:t>
            </a:r>
            <a:r>
              <a:rPr lang="en-US" sz="2000" dirty="0">
                <a:latin typeface="Palatino Linotype" panose="02040502050505030304" pitchFamily="18" charset="0"/>
              </a:rPr>
              <a:t> </a:t>
            </a:r>
            <a:r>
              <a:rPr lang="en-US" sz="2000" dirty="0" err="1">
                <a:latin typeface="Palatino Linotype" panose="02040502050505030304" pitchFamily="18" charset="0"/>
              </a:rPr>
              <a:t>sản</a:t>
            </a:r>
            <a:r>
              <a:rPr lang="en-US" sz="2000" dirty="0">
                <a:latin typeface="Palatino Linotype" panose="02040502050505030304" pitchFamily="18" charset="0"/>
              </a:rPr>
              <a:t>,...</a:t>
            </a: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Lỗ</a:t>
            </a:r>
            <a:r>
              <a:rPr lang="en-US" sz="2000" dirty="0">
                <a:latin typeface="Palatino Linotype" panose="02040502050505030304" pitchFamily="18" charset="0"/>
              </a:rPr>
              <a:t> </a:t>
            </a:r>
            <a:r>
              <a:rPr lang="en-US" sz="2000" dirty="0" err="1">
                <a:latin typeface="Palatino Linotype" panose="02040502050505030304" pitchFamily="18" charset="0"/>
              </a:rPr>
              <a:t>hỗng</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cũng</a:t>
            </a:r>
            <a:r>
              <a:rPr lang="en-US" sz="2000" dirty="0">
                <a:latin typeface="Palatino Linotype" panose="02040502050505030304" pitchFamily="18" charset="0"/>
              </a:rPr>
              <a:t> </a:t>
            </a:r>
            <a:r>
              <a:rPr lang="en-US" sz="2000" dirty="0" err="1">
                <a:latin typeface="Palatino Linotype" panose="02040502050505030304" pitchFamily="18" charset="0"/>
              </a:rPr>
              <a:t>ảnh</a:t>
            </a:r>
            <a:r>
              <a:rPr lang="en-US" sz="2000" dirty="0">
                <a:latin typeface="Palatino Linotype" panose="02040502050505030304" pitchFamily="18" charset="0"/>
              </a:rPr>
              <a:t> </a:t>
            </a:r>
            <a:r>
              <a:rPr lang="en-US" sz="2000" dirty="0" err="1">
                <a:latin typeface="Palatino Linotype" panose="02040502050505030304" pitchFamily="18" charset="0"/>
              </a:rPr>
              <a:t>hưởng</a:t>
            </a:r>
            <a:r>
              <a:rPr lang="en-US" sz="2000" dirty="0">
                <a:latin typeface="Palatino Linotype" panose="02040502050505030304" pitchFamily="18" charset="0"/>
              </a:rPr>
              <a:t> </a:t>
            </a:r>
            <a:r>
              <a:rPr lang="en-US" sz="2000" dirty="0" err="1">
                <a:latin typeface="Palatino Linotype" panose="02040502050505030304" pitchFamily="18" charset="0"/>
              </a:rPr>
              <a:t>lớn</a:t>
            </a:r>
            <a:r>
              <a:rPr lang="en-US" sz="2000" dirty="0">
                <a:latin typeface="Palatino Linotype" panose="02040502050505030304" pitchFamily="18" charset="0"/>
              </a:rPr>
              <a:t> </a:t>
            </a:r>
            <a:r>
              <a:rPr lang="en-US" sz="2000" dirty="0" err="1">
                <a:latin typeface="Palatino Linotype" panose="02040502050505030304" pitchFamily="18" charset="0"/>
              </a:rPr>
              <a:t>đến</a:t>
            </a:r>
            <a:r>
              <a:rPr lang="en-US" sz="2000" dirty="0">
                <a:latin typeface="Palatino Linotype" panose="02040502050505030304" pitchFamily="18" charset="0"/>
              </a:rPr>
              <a:t> </a:t>
            </a:r>
            <a:r>
              <a:rPr lang="en-US" sz="2000" dirty="0" err="1">
                <a:latin typeface="Palatino Linotype" panose="02040502050505030304" pitchFamily="18" charset="0"/>
              </a:rPr>
              <a:t>khách</a:t>
            </a:r>
            <a:r>
              <a:rPr lang="en-US" sz="2000" dirty="0">
                <a:latin typeface="Palatino Linotype" panose="02040502050505030304" pitchFamily="18" charset="0"/>
              </a:rPr>
              <a:t> </a:t>
            </a:r>
            <a:r>
              <a:rPr lang="en-US" sz="2000" dirty="0" err="1">
                <a:latin typeface="Palatino Linotype" panose="02040502050505030304" pitchFamily="18" charset="0"/>
              </a:rPr>
              <a:t>hàng</a:t>
            </a:r>
            <a:r>
              <a:rPr lang="en-US" sz="2000" dirty="0">
                <a:latin typeface="Palatino Linotype" panose="02040502050505030304" pitchFamily="18" charset="0"/>
              </a:rPr>
              <a:t>. Do </a:t>
            </a:r>
            <a:r>
              <a:rPr lang="en-US" sz="2000" dirty="0" err="1">
                <a:latin typeface="Palatino Linotype" panose="02040502050505030304" pitchFamily="18" charset="0"/>
              </a:rPr>
              <a:t>họ</a:t>
            </a:r>
            <a:r>
              <a:rPr lang="en-US" sz="2000" dirty="0">
                <a:latin typeface="Palatino Linotype" panose="02040502050505030304" pitchFamily="18" charset="0"/>
              </a:rPr>
              <a:t> </a:t>
            </a:r>
            <a:r>
              <a:rPr lang="en-US" sz="2000" dirty="0" err="1">
                <a:latin typeface="Palatino Linotype" panose="02040502050505030304" pitchFamily="18" charset="0"/>
              </a:rPr>
              <a:t>thường</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chung</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mật</a:t>
            </a:r>
            <a:r>
              <a:rPr lang="en-US" sz="2000" dirty="0">
                <a:latin typeface="Palatino Linotype" panose="02040502050505030304" pitchFamily="18" charset="0"/>
              </a:rPr>
              <a:t> </a:t>
            </a:r>
            <a:r>
              <a:rPr lang="en-US" sz="2000" dirty="0" err="1">
                <a:latin typeface="Palatino Linotype" panose="02040502050505030304" pitchFamily="18" charset="0"/>
              </a:rPr>
              <a:t>khẩu</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a:t>
            </a:r>
            <a:r>
              <a:rPr lang="en-US" sz="2000" dirty="0" err="1">
                <a:latin typeface="Palatino Linotype" panose="02040502050505030304" pitchFamily="18" charset="0"/>
              </a:rPr>
              <a:t>nhiều</a:t>
            </a:r>
            <a:r>
              <a:rPr lang="en-US" sz="2000" dirty="0">
                <a:latin typeface="Palatino Linotype" panose="02040502050505030304" pitchFamily="18" charset="0"/>
              </a:rPr>
              <a:t> </a:t>
            </a:r>
            <a:r>
              <a:rPr lang="en-US" sz="2000" dirty="0" err="1">
                <a:latin typeface="Palatino Linotype" panose="02040502050505030304" pitchFamily="18" charset="0"/>
              </a:rPr>
              <a:t>tài</a:t>
            </a:r>
            <a:r>
              <a:rPr lang="en-US" sz="2000" dirty="0">
                <a:latin typeface="Palatino Linotype" panose="02040502050505030304" pitchFamily="18" charset="0"/>
              </a:rPr>
              <a:t> </a:t>
            </a:r>
            <a:r>
              <a:rPr lang="en-US" sz="2000" dirty="0" err="1">
                <a:latin typeface="Palatino Linotype" panose="02040502050505030304" pitchFamily="18" charset="0"/>
              </a:rPr>
              <a:t>khoản</a:t>
            </a:r>
            <a:r>
              <a:rPr lang="en-US" sz="2000" dirty="0">
                <a:latin typeface="Palatino Linotype" panose="02040502050505030304" pitchFamily="18" charset="0"/>
              </a:rPr>
              <a:t>, </a:t>
            </a:r>
            <a:r>
              <a:rPr lang="en-US" sz="2000" dirty="0" err="1">
                <a:latin typeface="Palatino Linotype" panose="02040502050505030304" pitchFamily="18" charset="0"/>
              </a:rPr>
              <a:t>chỉ</a:t>
            </a:r>
            <a:r>
              <a:rPr lang="en-US" sz="2000" dirty="0">
                <a:latin typeface="Palatino Linotype" panose="02040502050505030304" pitchFamily="18" charset="0"/>
              </a:rPr>
              <a:t> </a:t>
            </a:r>
            <a:r>
              <a:rPr lang="en-US" sz="2000" dirty="0" err="1">
                <a:latin typeface="Palatino Linotype" panose="02040502050505030304" pitchFamily="18" charset="0"/>
              </a:rPr>
              <a:t>cần</a:t>
            </a:r>
            <a:r>
              <a:rPr lang="en-US" sz="2000" dirty="0">
                <a:latin typeface="Palatino Linotype" panose="02040502050505030304" pitchFamily="18" charset="0"/>
              </a:rPr>
              <a:t> </a:t>
            </a:r>
            <a:r>
              <a:rPr lang="en-US" sz="2000" dirty="0" err="1">
                <a:latin typeface="Palatino Linotype" panose="02040502050505030304" pitchFamily="18" charset="0"/>
              </a:rPr>
              <a:t>lộ</a:t>
            </a:r>
            <a:r>
              <a:rPr lang="en-US" sz="2000" dirty="0">
                <a:latin typeface="Palatino Linotype" panose="02040502050505030304" pitchFamily="18" charset="0"/>
              </a:rPr>
              <a:t> </a:t>
            </a:r>
            <a:r>
              <a:rPr lang="en-US" sz="2000" dirty="0" err="1">
                <a:latin typeface="Palatino Linotype" panose="02040502050505030304" pitchFamily="18" charset="0"/>
              </a:rPr>
              <a:t>mật</a:t>
            </a:r>
            <a:r>
              <a:rPr lang="en-US" sz="2000" dirty="0">
                <a:latin typeface="Palatino Linotype" panose="02040502050505030304" pitchFamily="18" charset="0"/>
              </a:rPr>
              <a:t> </a:t>
            </a:r>
            <a:r>
              <a:rPr lang="en-US" sz="2000" dirty="0" err="1">
                <a:latin typeface="Palatino Linotype" panose="02040502050505030304" pitchFamily="18" charset="0"/>
              </a:rPr>
              <a:t>khẩu</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tài</a:t>
            </a:r>
            <a:r>
              <a:rPr lang="en-US" sz="2000" dirty="0">
                <a:latin typeface="Palatino Linotype" panose="02040502050505030304" pitchFamily="18" charset="0"/>
              </a:rPr>
              <a:t> </a:t>
            </a:r>
            <a:r>
              <a:rPr lang="en-US" sz="2000" dirty="0" err="1">
                <a:latin typeface="Palatino Linotype" panose="02040502050505030304" pitchFamily="18" charset="0"/>
              </a:rPr>
              <a:t>khoản</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tài</a:t>
            </a:r>
            <a:r>
              <a:rPr lang="en-US" sz="2000" dirty="0">
                <a:latin typeface="Palatino Linotype" panose="02040502050505030304" pitchFamily="18" charset="0"/>
              </a:rPr>
              <a:t> </a:t>
            </a:r>
            <a:r>
              <a:rPr lang="en-US" sz="2000" dirty="0" err="1">
                <a:latin typeface="Palatino Linotype" panose="02040502050505030304" pitchFamily="18" charset="0"/>
              </a:rPr>
              <a:t>khoản</a:t>
            </a:r>
            <a:r>
              <a:rPr lang="en-US" sz="2000" dirty="0">
                <a:latin typeface="Palatino Linotype" panose="02040502050505030304" pitchFamily="18" charset="0"/>
              </a:rPr>
              <a:t> </a:t>
            </a:r>
            <a:r>
              <a:rPr lang="en-US" sz="2000" dirty="0" err="1">
                <a:latin typeface="Palatino Linotype" panose="02040502050505030304" pitchFamily="18" charset="0"/>
              </a:rPr>
              <a:t>khác</a:t>
            </a:r>
            <a:r>
              <a:rPr lang="en-US" sz="2000" dirty="0">
                <a:latin typeface="Palatino Linotype" panose="02040502050505030304" pitchFamily="18" charset="0"/>
              </a:rPr>
              <a:t> </a:t>
            </a:r>
            <a:r>
              <a:rPr lang="en-US" sz="2000" dirty="0" err="1">
                <a:latin typeface="Palatino Linotype" panose="02040502050505030304" pitchFamily="18" charset="0"/>
              </a:rPr>
              <a:t>cũng</a:t>
            </a:r>
            <a:r>
              <a:rPr lang="en-US" sz="2000" dirty="0">
                <a:latin typeface="Palatino Linotype" panose="02040502050505030304" pitchFamily="18" charset="0"/>
              </a:rPr>
              <a:t> </a:t>
            </a:r>
            <a:r>
              <a:rPr lang="en-US" sz="2000" dirty="0" err="1">
                <a:latin typeface="Palatino Linotype" panose="02040502050505030304" pitchFamily="18" charset="0"/>
              </a:rPr>
              <a:t>lộ</a:t>
            </a:r>
            <a:r>
              <a:rPr lang="en-US" sz="2000" dirty="0">
                <a:latin typeface="Palatino Linotype" panose="02040502050505030304" pitchFamily="18" charset="0"/>
              </a:rPr>
              <a:t> </a:t>
            </a:r>
            <a:r>
              <a:rPr lang="en-US" sz="2000" dirty="0" err="1">
                <a:latin typeface="Palatino Linotype" panose="02040502050505030304" pitchFamily="18" charset="0"/>
              </a:rPr>
              <a:t>theo.</a:t>
            </a:r>
            <a:endParaRPr lang="en-US" sz="2000" dirty="0">
              <a:latin typeface="Palatino Linotype" panose="02040502050505030304" pitchFamily="18" charset="0"/>
            </a:endParaRPr>
          </a:p>
          <a:p>
            <a:pPr marL="0" indent="0">
              <a:lnSpc>
                <a:spcPct val="150000"/>
              </a:lnSpc>
              <a:buNone/>
            </a:pPr>
            <a:r>
              <a:rPr lang="en-US" sz="2000" dirty="0">
                <a:latin typeface="Palatino Linotype" panose="02040502050505030304" pitchFamily="18" charset="0"/>
              </a:rPr>
              <a:t>	</a:t>
            </a:r>
            <a:r>
              <a:rPr lang="en-US" sz="2100" dirty="0">
                <a:latin typeface="Palatino Linotype" panose="02040502050505030304" pitchFamily="18" charset="0"/>
              </a:rPr>
              <a:t>- </a:t>
            </a:r>
            <a:r>
              <a:rPr lang="en-US" sz="2100" dirty="0" err="1">
                <a:latin typeface="Palatino Linotype" panose="02040502050505030304" pitchFamily="18" charset="0"/>
              </a:rPr>
              <a:t>Trong</a:t>
            </a:r>
            <a:r>
              <a:rPr lang="en-US" sz="2100" dirty="0">
                <a:latin typeface="Palatino Linotype" panose="02040502050505030304" pitchFamily="18" charset="0"/>
              </a:rPr>
              <a:t> </a:t>
            </a:r>
            <a:r>
              <a:rPr lang="en-US" sz="2100" dirty="0" err="1">
                <a:latin typeface="Palatino Linotype" panose="02040502050505030304" pitchFamily="18" charset="0"/>
              </a:rPr>
              <a:t>nhiều</a:t>
            </a:r>
            <a:r>
              <a:rPr lang="en-US" sz="2100" dirty="0">
                <a:latin typeface="Palatino Linotype" panose="02040502050505030304" pitchFamily="18" charset="0"/>
              </a:rPr>
              <a:t> </a:t>
            </a:r>
            <a:r>
              <a:rPr lang="en-US" sz="2100" dirty="0" err="1">
                <a:latin typeface="Palatino Linotype" panose="02040502050505030304" pitchFamily="18" charset="0"/>
              </a:rPr>
              <a:t>trường</a:t>
            </a:r>
            <a:r>
              <a:rPr lang="en-US" sz="2100" dirty="0">
                <a:latin typeface="Palatino Linotype" panose="02040502050505030304" pitchFamily="18" charset="0"/>
              </a:rPr>
              <a:t> </a:t>
            </a:r>
            <a:r>
              <a:rPr lang="en-US" sz="2100" dirty="0" err="1">
                <a:latin typeface="Palatino Linotype" panose="02040502050505030304" pitchFamily="18" charset="0"/>
              </a:rPr>
              <a:t>hợp</a:t>
            </a:r>
            <a:r>
              <a:rPr lang="en-US" sz="2100" dirty="0">
                <a:latin typeface="Palatino Linotype" panose="02040502050505030304" pitchFamily="18" charset="0"/>
              </a:rPr>
              <a:t>, hacker </a:t>
            </a:r>
            <a:r>
              <a:rPr lang="en-US" sz="2100" dirty="0" err="1">
                <a:latin typeface="Palatino Linotype" panose="02040502050505030304" pitchFamily="18" charset="0"/>
              </a:rPr>
              <a:t>không</a:t>
            </a:r>
            <a:r>
              <a:rPr lang="en-US" sz="2100" dirty="0">
                <a:latin typeface="Palatino Linotype" panose="02040502050505030304" pitchFamily="18" charset="0"/>
              </a:rPr>
              <a:t> </a:t>
            </a:r>
            <a:r>
              <a:rPr lang="en-US" sz="2100" dirty="0" err="1">
                <a:latin typeface="Palatino Linotype" panose="02040502050505030304" pitchFamily="18" charset="0"/>
              </a:rPr>
              <a:t>chỉ</a:t>
            </a:r>
            <a:r>
              <a:rPr lang="en-US" sz="2100" dirty="0">
                <a:latin typeface="Palatino Linotype" panose="02040502050505030304" pitchFamily="18" charset="0"/>
              </a:rPr>
              <a:t> </a:t>
            </a:r>
            <a:r>
              <a:rPr lang="en-US" sz="2100" dirty="0" err="1">
                <a:latin typeface="Palatino Linotype" panose="02040502050505030304" pitchFamily="18" charset="0"/>
              </a:rPr>
              <a:t>đọc</a:t>
            </a:r>
            <a:r>
              <a:rPr lang="en-US" sz="2100" dirty="0">
                <a:latin typeface="Palatino Linotype" panose="02040502050505030304" pitchFamily="18" charset="0"/>
              </a:rPr>
              <a:t> </a:t>
            </a:r>
            <a:r>
              <a:rPr lang="en-US" sz="2100" dirty="0" err="1">
                <a:latin typeface="Palatino Linotype" panose="02040502050505030304" pitchFamily="18" charset="0"/>
              </a:rPr>
              <a:t>được</a:t>
            </a:r>
            <a:r>
              <a:rPr lang="en-US" sz="2100" dirty="0">
                <a:latin typeface="Palatino Linotype" panose="02040502050505030304" pitchFamily="18" charset="0"/>
              </a:rPr>
              <a:t> </a:t>
            </a:r>
            <a:r>
              <a:rPr lang="en-US" sz="2100" dirty="0" err="1">
                <a:latin typeface="Palatino Linotype" panose="02040502050505030304" pitchFamily="18" charset="0"/>
              </a:rPr>
              <a:t>dữ</a:t>
            </a:r>
            <a:r>
              <a:rPr lang="en-US" sz="2100" dirty="0">
                <a:latin typeface="Palatino Linotype" panose="02040502050505030304" pitchFamily="18" charset="0"/>
              </a:rPr>
              <a:t> </a:t>
            </a:r>
            <a:r>
              <a:rPr lang="en-US" sz="2100" dirty="0" err="1">
                <a:latin typeface="Palatino Linotype" panose="02040502050505030304" pitchFamily="18" charset="0"/>
              </a:rPr>
              <a:t>liệu</a:t>
            </a:r>
            <a:r>
              <a:rPr lang="en-US" sz="2100" dirty="0">
                <a:latin typeface="Palatino Linotype" panose="02040502050505030304" pitchFamily="18" charset="0"/>
              </a:rPr>
              <a:t> </a:t>
            </a:r>
            <a:r>
              <a:rPr lang="en-US" sz="2100" dirty="0" err="1">
                <a:latin typeface="Palatino Linotype" panose="02040502050505030304" pitchFamily="18" charset="0"/>
              </a:rPr>
              <a:t>mà</a:t>
            </a:r>
            <a:r>
              <a:rPr lang="en-US" sz="2100" dirty="0">
                <a:latin typeface="Palatino Linotype" panose="02040502050505030304" pitchFamily="18" charset="0"/>
              </a:rPr>
              <a:t> </a:t>
            </a:r>
            <a:r>
              <a:rPr lang="en-US" sz="2100" dirty="0" err="1">
                <a:latin typeface="Palatino Linotype" panose="02040502050505030304" pitchFamily="18" charset="0"/>
              </a:rPr>
              <a:t>còn</a:t>
            </a:r>
            <a:r>
              <a:rPr lang="en-US" sz="2100" dirty="0">
                <a:latin typeface="Palatino Linotype" panose="02040502050505030304" pitchFamily="18" charset="0"/>
              </a:rPr>
              <a:t> </a:t>
            </a:r>
            <a:r>
              <a:rPr lang="en-US" sz="2100" dirty="0" err="1">
                <a:latin typeface="Palatino Linotype" panose="02040502050505030304" pitchFamily="18" charset="0"/>
              </a:rPr>
              <a:t>có</a:t>
            </a:r>
            <a:r>
              <a:rPr lang="en-US" sz="2100" dirty="0">
                <a:latin typeface="Palatino Linotype" panose="02040502050505030304" pitchFamily="18" charset="0"/>
              </a:rPr>
              <a:t> </a:t>
            </a:r>
            <a:r>
              <a:rPr lang="en-US" sz="2100" dirty="0" err="1">
                <a:latin typeface="Palatino Linotype" panose="02040502050505030304" pitchFamily="18" charset="0"/>
              </a:rPr>
              <a:t>thể</a:t>
            </a:r>
            <a:r>
              <a:rPr lang="en-US" sz="2100" dirty="0">
                <a:latin typeface="Palatino Linotype" panose="02040502050505030304" pitchFamily="18" charset="0"/>
              </a:rPr>
              <a:t> </a:t>
            </a:r>
            <a:r>
              <a:rPr lang="en-US" sz="2100" dirty="0" err="1">
                <a:latin typeface="Palatino Linotype" panose="02040502050505030304" pitchFamily="18" charset="0"/>
              </a:rPr>
              <a:t>chỉnh</a:t>
            </a:r>
            <a:r>
              <a:rPr lang="en-US" sz="2100" dirty="0">
                <a:latin typeface="Palatino Linotype" panose="02040502050505030304" pitchFamily="18" charset="0"/>
              </a:rPr>
              <a:t> </a:t>
            </a:r>
            <a:r>
              <a:rPr lang="en-US" sz="2100" dirty="0" err="1">
                <a:latin typeface="Palatino Linotype" panose="02040502050505030304" pitchFamily="18" charset="0"/>
              </a:rPr>
              <a:t>sửa</a:t>
            </a:r>
            <a:r>
              <a:rPr lang="en-US" sz="2100" dirty="0">
                <a:latin typeface="Palatino Linotype" panose="02040502050505030304" pitchFamily="18" charset="0"/>
              </a:rPr>
              <a:t> </a:t>
            </a:r>
            <a:r>
              <a:rPr lang="en-US" sz="2100" dirty="0" err="1">
                <a:latin typeface="Palatino Linotype" panose="02040502050505030304" pitchFamily="18" charset="0"/>
              </a:rPr>
              <a:t>dữ</a:t>
            </a:r>
            <a:r>
              <a:rPr lang="en-US" sz="2100" dirty="0">
                <a:latin typeface="Palatino Linotype" panose="02040502050505030304" pitchFamily="18" charset="0"/>
              </a:rPr>
              <a:t> </a:t>
            </a:r>
            <a:r>
              <a:rPr lang="en-US" sz="2100" dirty="0" err="1">
                <a:latin typeface="Palatino Linotype" panose="02040502050505030304" pitchFamily="18" charset="0"/>
              </a:rPr>
              <a:t>liệu</a:t>
            </a:r>
            <a:r>
              <a:rPr lang="en-US" sz="2100" dirty="0">
                <a:latin typeface="Palatino Linotype" panose="02040502050505030304" pitchFamily="18" charset="0"/>
              </a:rPr>
              <a:t>. </a:t>
            </a:r>
            <a:r>
              <a:rPr lang="en-US" sz="2100" dirty="0" err="1">
                <a:latin typeface="Palatino Linotype" panose="02040502050505030304" pitchFamily="18" charset="0"/>
              </a:rPr>
              <a:t>Lúc</a:t>
            </a:r>
            <a:r>
              <a:rPr lang="en-US" sz="2100" dirty="0">
                <a:latin typeface="Palatino Linotype" panose="02040502050505030304" pitchFamily="18" charset="0"/>
              </a:rPr>
              <a:t> </a:t>
            </a:r>
            <a:r>
              <a:rPr lang="en-US" sz="2100" dirty="0" err="1">
                <a:latin typeface="Palatino Linotype" panose="02040502050505030304" pitchFamily="18" charset="0"/>
              </a:rPr>
              <a:t>này</a:t>
            </a:r>
            <a:r>
              <a:rPr lang="en-US" sz="2100" dirty="0">
                <a:latin typeface="Palatino Linotype" panose="02040502050505030304" pitchFamily="18" charset="0"/>
              </a:rPr>
              <a:t> hacker </a:t>
            </a:r>
            <a:r>
              <a:rPr lang="en-US" sz="2100" dirty="0" err="1">
                <a:latin typeface="Palatino Linotype" panose="02040502050505030304" pitchFamily="18" charset="0"/>
              </a:rPr>
              <a:t>có</a:t>
            </a:r>
            <a:r>
              <a:rPr lang="en-US" sz="2100" dirty="0">
                <a:latin typeface="Palatino Linotype" panose="02040502050505030304" pitchFamily="18" charset="0"/>
              </a:rPr>
              <a:t> </a:t>
            </a:r>
            <a:r>
              <a:rPr lang="en-US" sz="2100" dirty="0" err="1">
                <a:latin typeface="Palatino Linotype" panose="02040502050505030304" pitchFamily="18" charset="0"/>
              </a:rPr>
              <a:t>thể</a:t>
            </a:r>
            <a:r>
              <a:rPr lang="en-US" sz="2100" dirty="0">
                <a:latin typeface="Palatino Linotype" panose="02040502050505030304" pitchFamily="18" charset="0"/>
              </a:rPr>
              <a:t> </a:t>
            </a:r>
            <a:r>
              <a:rPr lang="en-US" sz="2100" dirty="0" err="1">
                <a:latin typeface="Palatino Linotype" panose="02040502050505030304" pitchFamily="18" charset="0"/>
              </a:rPr>
              <a:t>đăng</a:t>
            </a:r>
            <a:r>
              <a:rPr lang="en-US" sz="2100" dirty="0">
                <a:latin typeface="Palatino Linotype" panose="02040502050505030304" pitchFamily="18" charset="0"/>
              </a:rPr>
              <a:t> </a:t>
            </a:r>
            <a:r>
              <a:rPr lang="en-US" sz="2100" dirty="0" err="1">
                <a:latin typeface="Palatino Linotype" panose="02040502050505030304" pitchFamily="18" charset="0"/>
              </a:rPr>
              <a:t>nhập</a:t>
            </a:r>
            <a:r>
              <a:rPr lang="en-US" sz="2100" dirty="0">
                <a:latin typeface="Palatino Linotype" panose="02040502050505030304" pitchFamily="18" charset="0"/>
              </a:rPr>
              <a:t> </a:t>
            </a:r>
            <a:r>
              <a:rPr lang="en-US" sz="2100" dirty="0" err="1">
                <a:latin typeface="Palatino Linotype" panose="02040502050505030304" pitchFamily="18" charset="0"/>
              </a:rPr>
              <a:t>dưới</a:t>
            </a:r>
            <a:r>
              <a:rPr lang="en-US" sz="2100" dirty="0">
                <a:latin typeface="Palatino Linotype" panose="02040502050505030304" pitchFamily="18" charset="0"/>
              </a:rPr>
              <a:t> </a:t>
            </a:r>
            <a:r>
              <a:rPr lang="en-US" sz="2100" dirty="0" err="1">
                <a:latin typeface="Palatino Linotype" panose="02040502050505030304" pitchFamily="18" charset="0"/>
              </a:rPr>
              <a:t>vai</a:t>
            </a:r>
            <a:r>
              <a:rPr lang="en-US" sz="2100" dirty="0">
                <a:latin typeface="Palatino Linotype" panose="02040502050505030304" pitchFamily="18" charset="0"/>
              </a:rPr>
              <a:t> </a:t>
            </a:r>
            <a:r>
              <a:rPr lang="en-US" sz="2100" dirty="0" err="1">
                <a:latin typeface="Palatino Linotype" panose="02040502050505030304" pitchFamily="18" charset="0"/>
              </a:rPr>
              <a:t>trò</a:t>
            </a:r>
            <a:r>
              <a:rPr lang="en-US" sz="2100" dirty="0">
                <a:latin typeface="Palatino Linotype" panose="02040502050505030304" pitchFamily="18" charset="0"/>
              </a:rPr>
              <a:t> admin, </a:t>
            </a:r>
            <a:r>
              <a:rPr lang="en-US" sz="2100" dirty="0" err="1">
                <a:latin typeface="Palatino Linotype" panose="02040502050505030304" pitchFamily="18" charset="0"/>
              </a:rPr>
              <a:t>lợi</a:t>
            </a:r>
            <a:r>
              <a:rPr lang="en-US" sz="2100" dirty="0">
                <a:latin typeface="Palatino Linotype" panose="02040502050505030304" pitchFamily="18" charset="0"/>
              </a:rPr>
              <a:t> </a:t>
            </a:r>
            <a:r>
              <a:rPr lang="en-US" sz="2100" dirty="0" err="1">
                <a:latin typeface="Palatino Linotype" panose="02040502050505030304" pitchFamily="18" charset="0"/>
              </a:rPr>
              <a:t>dụng</a:t>
            </a:r>
            <a:r>
              <a:rPr lang="en-US" sz="2100" dirty="0">
                <a:latin typeface="Palatino Linotype" panose="02040502050505030304" pitchFamily="18" charset="0"/>
              </a:rPr>
              <a:t> </a:t>
            </a:r>
            <a:r>
              <a:rPr lang="en-US" sz="2100" dirty="0" err="1">
                <a:latin typeface="Palatino Linotype" panose="02040502050505030304" pitchFamily="18" charset="0"/>
              </a:rPr>
              <a:t>hệ</a:t>
            </a:r>
            <a:r>
              <a:rPr lang="en-US" sz="2100" dirty="0">
                <a:latin typeface="Palatino Linotype" panose="02040502050505030304" pitchFamily="18" charset="0"/>
              </a:rPr>
              <a:t> </a:t>
            </a:r>
            <a:r>
              <a:rPr lang="en-US" sz="2100" dirty="0" err="1">
                <a:latin typeface="Palatino Linotype" panose="02040502050505030304" pitchFamily="18" charset="0"/>
              </a:rPr>
              <a:t>thống</a:t>
            </a:r>
            <a:r>
              <a:rPr lang="en-US" sz="2100" dirty="0">
                <a:latin typeface="Palatino Linotype" panose="02040502050505030304" pitchFamily="18" charset="0"/>
              </a:rPr>
              <a:t>, </a:t>
            </a:r>
            <a:r>
              <a:rPr lang="en-US" sz="2100" dirty="0" err="1">
                <a:latin typeface="Palatino Linotype" panose="02040502050505030304" pitchFamily="18" charset="0"/>
              </a:rPr>
              <a:t>hoặc</a:t>
            </a:r>
            <a:r>
              <a:rPr lang="en-US" sz="2100" dirty="0">
                <a:latin typeface="Palatino Linotype" panose="02040502050505030304" pitchFamily="18" charset="0"/>
              </a:rPr>
              <a:t> </a:t>
            </a:r>
            <a:r>
              <a:rPr lang="en-US" sz="2100" dirty="0" err="1">
                <a:latin typeface="Palatino Linotype" panose="02040502050505030304" pitchFamily="18" charset="0"/>
              </a:rPr>
              <a:t>xoá</a:t>
            </a:r>
            <a:r>
              <a:rPr lang="en-US" sz="2100" dirty="0">
                <a:latin typeface="Palatino Linotype" panose="02040502050505030304" pitchFamily="18" charset="0"/>
              </a:rPr>
              <a:t> </a:t>
            </a:r>
            <a:r>
              <a:rPr lang="en-US" sz="2100" dirty="0" err="1">
                <a:latin typeface="Palatino Linotype" panose="02040502050505030304" pitchFamily="18" charset="0"/>
              </a:rPr>
              <a:t>toàn</a:t>
            </a:r>
            <a:r>
              <a:rPr lang="en-US" sz="2100" dirty="0">
                <a:latin typeface="Palatino Linotype" panose="02040502050505030304" pitchFamily="18" charset="0"/>
              </a:rPr>
              <a:t> </a:t>
            </a:r>
            <a:r>
              <a:rPr lang="en-US" sz="2100" dirty="0" err="1">
                <a:latin typeface="Palatino Linotype" panose="02040502050505030304" pitchFamily="18" charset="0"/>
              </a:rPr>
              <a:t>bộ</a:t>
            </a:r>
            <a:r>
              <a:rPr lang="en-US" sz="2100" dirty="0">
                <a:latin typeface="Palatino Linotype" panose="02040502050505030304" pitchFamily="18" charset="0"/>
              </a:rPr>
              <a:t> </a:t>
            </a:r>
            <a:r>
              <a:rPr lang="en-US" sz="2100" dirty="0" err="1">
                <a:latin typeface="Palatino Linotype" panose="02040502050505030304" pitchFamily="18" charset="0"/>
              </a:rPr>
              <a:t>dữ</a:t>
            </a:r>
            <a:r>
              <a:rPr lang="en-US" sz="2100" dirty="0">
                <a:latin typeface="Palatino Linotype" panose="02040502050505030304" pitchFamily="18" charset="0"/>
              </a:rPr>
              <a:t> </a:t>
            </a:r>
            <a:r>
              <a:rPr lang="en-US" sz="2100" dirty="0" err="1">
                <a:latin typeface="Palatino Linotype" panose="02040502050505030304" pitchFamily="18" charset="0"/>
              </a:rPr>
              <a:t>liệu</a:t>
            </a:r>
            <a:r>
              <a:rPr lang="en-US" sz="2100" dirty="0">
                <a:latin typeface="Palatino Linotype" panose="02040502050505030304" pitchFamily="18" charset="0"/>
              </a:rPr>
              <a:t> </a:t>
            </a:r>
            <a:r>
              <a:rPr lang="en-US" sz="2100" dirty="0" err="1">
                <a:latin typeface="Palatino Linotype" panose="02040502050505030304" pitchFamily="18" charset="0"/>
              </a:rPr>
              <a:t>để</a:t>
            </a:r>
            <a:r>
              <a:rPr lang="en-US" sz="2100" dirty="0">
                <a:latin typeface="Palatino Linotype" panose="02040502050505030304" pitchFamily="18" charset="0"/>
              </a:rPr>
              <a:t> </a:t>
            </a:r>
            <a:r>
              <a:rPr lang="en-US" sz="2100" dirty="0" err="1">
                <a:latin typeface="Palatino Linotype" panose="02040502050505030304" pitchFamily="18" charset="0"/>
              </a:rPr>
              <a:t>hệ</a:t>
            </a:r>
            <a:r>
              <a:rPr lang="en-US" sz="2100" dirty="0">
                <a:latin typeface="Palatino Linotype" panose="02040502050505030304" pitchFamily="18" charset="0"/>
              </a:rPr>
              <a:t> </a:t>
            </a:r>
            <a:r>
              <a:rPr lang="en-US" sz="2100" dirty="0" err="1">
                <a:latin typeface="Palatino Linotype" panose="02040502050505030304" pitchFamily="18" charset="0"/>
              </a:rPr>
              <a:t>thống</a:t>
            </a:r>
            <a:r>
              <a:rPr lang="en-US" sz="2100" dirty="0">
                <a:latin typeface="Palatino Linotype" panose="02040502050505030304" pitchFamily="18" charset="0"/>
              </a:rPr>
              <a:t> </a:t>
            </a:r>
            <a:r>
              <a:rPr lang="en-US" sz="2100" dirty="0" err="1">
                <a:latin typeface="Palatino Linotype" panose="02040502050505030304" pitchFamily="18" charset="0"/>
              </a:rPr>
              <a:t>ngừng</a:t>
            </a:r>
            <a:r>
              <a:rPr lang="en-US" sz="2100" dirty="0">
                <a:latin typeface="Palatino Linotype" panose="02040502050505030304" pitchFamily="18" charset="0"/>
              </a:rPr>
              <a:t> </a:t>
            </a:r>
            <a:r>
              <a:rPr lang="en-US" sz="2100" dirty="0" err="1">
                <a:latin typeface="Palatino Linotype" panose="02040502050505030304" pitchFamily="18" charset="0"/>
              </a:rPr>
              <a:t>hoạt</a:t>
            </a:r>
            <a:r>
              <a:rPr lang="en-US" sz="2100" dirty="0">
                <a:latin typeface="Palatino Linotype" panose="02040502050505030304" pitchFamily="18" charset="0"/>
              </a:rPr>
              <a:t> </a:t>
            </a:r>
            <a:r>
              <a:rPr lang="en-US" sz="2100" dirty="0" err="1">
                <a:latin typeface="Palatino Linotype" panose="02040502050505030304" pitchFamily="18" charset="0"/>
              </a:rPr>
              <a:t>động</a:t>
            </a:r>
            <a:r>
              <a:rPr lang="en-US" sz="2100" dirty="0">
                <a:latin typeface="Palatino Linotype" panose="02040502050505030304" pitchFamily="18" charset="0"/>
              </a:rPr>
              <a:t>.</a:t>
            </a:r>
          </a:p>
          <a:p>
            <a:pPr marL="0" indent="0" algn="l">
              <a:lnSpc>
                <a:spcPct val="150000"/>
              </a:lnSpc>
              <a:buNone/>
            </a:pPr>
            <a:endParaRPr lang="en-US" sz="2000" dirty="0">
              <a:latin typeface="Palatino Linotype" panose="02040502050505030304" pitchFamily="18" charset="0"/>
            </a:endParaRPr>
          </a:p>
        </p:txBody>
      </p:sp>
      <p:sp>
        <p:nvSpPr>
          <p:cNvPr id="4" name="Title 1"/>
          <p:cNvSpPr>
            <a:spLocks noGrp="1"/>
          </p:cNvSpPr>
          <p:nvPr/>
        </p:nvSpPr>
        <p:spPr>
          <a:xfrm>
            <a:off x="292735" y="666115"/>
            <a:ext cx="19824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Hậu quả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2" name="Subtitle 6"/>
          <p:cNvSpPr>
            <a:spLocks noGrp="1"/>
          </p:cNvSpPr>
          <p:nvPr/>
        </p:nvSpPr>
        <p:spPr>
          <a:xfrm>
            <a:off x="292735" y="2303780"/>
            <a:ext cx="9975215" cy="2810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a:latin typeface="Palatino Linotype" panose="02040502050505030304" pitchFamily="18" charset="0"/>
              </a:rPr>
              <a:t>	- Cơ chế SQL Injection vô cùng đơn giản. Ta thường sử dụng câu lệnh SQL để truy cập dữ liệu.</a:t>
            </a:r>
          </a:p>
          <a:p>
            <a:pPr marL="0" indent="0" algn="l">
              <a:lnSpc>
                <a:spcPct val="150000"/>
              </a:lnSpc>
              <a:buNone/>
            </a:pPr>
            <a:r>
              <a:rPr lang="en-US" sz="2000">
                <a:latin typeface="Palatino Linotype" panose="02040502050505030304" pitchFamily="18" charset="0"/>
              </a:rPr>
              <a:t>	- Hacker có thể thông qua SQL Injection để dò tìm cấu trúc dữ liệu (Gồm những table nào, có những column gì), sau đó bắt đầu khai thác dữ liệu bằng cách sử dụng các câu lệnh như UNION, SELECT TOP 1…</a:t>
            </a:r>
          </a:p>
        </p:txBody>
      </p:sp>
      <p:sp>
        <p:nvSpPr>
          <p:cNvPr id="4" name="Title 1"/>
          <p:cNvSpPr>
            <a:spLocks noGrp="1"/>
          </p:cNvSpPr>
          <p:nvPr/>
        </p:nvSpPr>
        <p:spPr>
          <a:xfrm>
            <a:off x="292735" y="890270"/>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Tấn công SQL Injection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3ADC47-065F-4BAD-BCF0-A5AAF9A100E1}"/>
              </a:ext>
            </a:extLst>
          </p:cNvPr>
          <p:cNvSpPr/>
          <p:nvPr/>
        </p:nvSpPr>
        <p:spPr>
          <a:xfrm>
            <a:off x="602673" y="80263"/>
            <a:ext cx="9351818" cy="6401111"/>
          </a:xfrm>
          <a:prstGeom prst="rect">
            <a:avLst/>
          </a:prstGeom>
        </p:spPr>
        <p:txBody>
          <a:bodyPr wrap="square">
            <a:spAutoFit/>
          </a:bodyPr>
          <a:lstStyle/>
          <a:p>
            <a:pPr>
              <a:lnSpc>
                <a:spcPct val="107000"/>
              </a:lnSpc>
              <a:spcAft>
                <a:spcPts val="0"/>
              </a:spcAft>
            </a:pPr>
            <a:r>
              <a:rPr lang="en-US" b="1" u="sng"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Ví</a:t>
            </a:r>
            <a:r>
              <a:rPr lang="en-US" b="1" u="sng"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u="sng"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dụ</a:t>
            </a:r>
            <a:r>
              <a:rPr lang="en-US" b="1" u="sng"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0"/>
              </a:spcAft>
            </a:pPr>
            <a:endPar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var username =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request.username</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 Phuonghuy2205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var password =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request.password</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 12345678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var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sql</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 "SELECT * FROM Users WHERE Username = '" + username + "' AND Password = '" + password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00"/>
              </a:spcBef>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SELECT * FROM Users WHERE Username =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GiangLeLe</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AND Password = '12345678'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00"/>
              </a:spcBef>
              <a:spcAft>
                <a:spcPts val="0"/>
              </a:spcAft>
            </a:pP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Đoạn</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code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trên</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đọc</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thông</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tin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nhập</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vào</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từ</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user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và</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cộng</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chuỗi</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để</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thành</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câu</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lệnh</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SQL.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Để</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thực</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hiện</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tấn</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công</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Hacker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có</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thể</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thay</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đổi</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thông</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tin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nhập</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vào</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từ</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đó</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thay</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đổi</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câu</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a:t>
            </a:r>
            <a:r>
              <a:rPr lang="en-US"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lệnh</a:t>
            </a:r>
            <a:r>
              <a:rPr lang="en-US"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 SQL.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var password =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request.password</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//"or 1=1--";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var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sql</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 "SELECT * FROM Users WHERE Username = '" + username + "' AND Password = '" + password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SELECT * FROM Users WHERE Username =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GiangLeLe</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AND Password = '' OR '' =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800"/>
              </a:spcBef>
              <a:spcAft>
                <a:spcPts val="0"/>
              </a:spcAft>
            </a:pP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Câu</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SQL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luôn</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quả</a:t>
            </a:r>
            <a:r>
              <a:rPr lang="en-US" dirty="0">
                <a:solidFill>
                  <a:srgbClr val="24292E"/>
                </a:solidFill>
                <a:latin typeface="Times New Roman" panose="02020603050405020304" pitchFamily="18" charset="0"/>
                <a:ea typeface="Times New Roman" panose="02020603050405020304" pitchFamily="18" charset="0"/>
                <a:cs typeface="Times New Roman" panose="02020603050405020304" pitchFamily="18" charset="0"/>
              </a:rPr>
              <a:t> true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199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2" name="Subtitle 6"/>
          <p:cNvSpPr>
            <a:spLocks noGrp="1"/>
          </p:cNvSpPr>
          <p:nvPr/>
        </p:nvSpPr>
        <p:spPr>
          <a:xfrm>
            <a:off x="292735" y="2303780"/>
            <a:ext cx="9975215" cy="2810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a:latin typeface="Palatino Linotype" panose="02040502050505030304" pitchFamily="18" charset="0"/>
              </a:rPr>
              <a:t>	- Gần đây, hầu như chúng ta ít viết SQL thuần mà toàn sử dụng ORM (Object-Relational Mapping) framework. Các framework web này sẽ tự tạo câu lệnh SQL nên hacker cũng khó tấn công hơn.</a:t>
            </a:r>
          </a:p>
          <a:p>
            <a:pPr marL="0" indent="0" algn="l">
              <a:lnSpc>
                <a:spcPct val="150000"/>
              </a:lnSpc>
              <a:buNone/>
            </a:pPr>
            <a:r>
              <a:rPr lang="en-US" sz="2000">
                <a:latin typeface="Palatino Linotype" panose="02040502050505030304" pitchFamily="18" charset="0"/>
              </a:rPr>
              <a:t>	- Tuy nhiên, có rất nhiều site vẫn sử dụng SQL thuần để truy cập dữ liệu. Đây chính là mồi ngon cho hacker.</a:t>
            </a:r>
          </a:p>
        </p:txBody>
      </p:sp>
      <p:sp>
        <p:nvSpPr>
          <p:cNvPr id="4" name="Title 1"/>
          <p:cNvSpPr>
            <a:spLocks noGrp="1"/>
          </p:cNvSpPr>
          <p:nvPr/>
        </p:nvSpPr>
        <p:spPr>
          <a:xfrm>
            <a:off x="292735" y="890270"/>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070" y="174535"/>
            <a:ext cx="6875586" cy="523220"/>
          </a:xfrm>
          <a:prstGeom prst="rect">
            <a:avLst/>
          </a:prstGeom>
          <a:noFill/>
          <a:scene3d>
            <a:camera prst="perspectiveAbove"/>
            <a:lightRig rig="threePt" dir="t"/>
          </a:scene3d>
        </p:spPr>
        <p:txBody>
          <a:bodyPr wrap="square" rtlCol="0">
            <a:spAutoFit/>
          </a:bodyPr>
          <a:lstStyle/>
          <a:p>
            <a:r>
              <a:rPr lang="vi-VN" sz="2800" b="1">
                <a:solidFill>
                  <a:srgbClr val="C00000"/>
                </a:solidFill>
                <a:effectLst>
                  <a:outerShdw blurRad="38100" dist="38100" dir="2700000" algn="tl">
                    <a:srgbClr val="000000">
                      <a:alpha val="43137"/>
                    </a:srgbClr>
                  </a:outerShdw>
                </a:effectLst>
                <a:latin typeface="Palatino Linotype" panose="02040502050505030304" pitchFamily="18" charset="0"/>
              </a:rPr>
              <a:t>NỘI DUNG TRÌNH BÀY</a:t>
            </a:r>
            <a:endParaRPr lang="en-US" sz="2800" b="1">
              <a:solidFill>
                <a:srgbClr val="C00000"/>
              </a:solidFill>
              <a:effectLst>
                <a:outerShdw blurRad="38100" dist="38100" dir="2700000" algn="tl">
                  <a:srgbClr val="000000">
                    <a:alpha val="43137"/>
                  </a:srgbClr>
                </a:outerShdw>
              </a:effectLst>
              <a:latin typeface="Palatino Linotype" panose="02040502050505030304" pitchFamily="18" charset="0"/>
            </a:endParaRPr>
          </a:p>
        </p:txBody>
      </p:sp>
      <p:grpSp>
        <p:nvGrpSpPr>
          <p:cNvPr id="6" name="Group 7"/>
          <p:cNvGrpSpPr/>
          <p:nvPr/>
        </p:nvGrpSpPr>
        <p:grpSpPr bwMode="auto">
          <a:xfrm flipH="1">
            <a:off x="5648960" y="2252345"/>
            <a:ext cx="3980815" cy="1191260"/>
            <a:chOff x="4697560" y="1140566"/>
            <a:chExt cx="3778730" cy="2082937"/>
          </a:xfrm>
          <a:solidFill>
            <a:schemeClr val="tx1">
              <a:lumMod val="50000"/>
              <a:lumOff val="50000"/>
            </a:schemeClr>
          </a:solidFill>
        </p:grpSpPr>
        <p:sp>
          <p:nvSpPr>
            <p:cNvPr id="7" name="Freeform 6"/>
            <p:cNvSpPr/>
            <p:nvPr/>
          </p:nvSpPr>
          <p:spPr>
            <a:xfrm>
              <a:off x="7958916" y="1140566"/>
              <a:ext cx="517374" cy="2067952"/>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1" fmla="*/ 515144 w 515676"/>
                <a:gd name="connsiteY0-2" fmla="*/ 0 h 1606550"/>
                <a:gd name="connsiteX1-3" fmla="*/ 0 w 515676"/>
                <a:gd name="connsiteY1-4" fmla="*/ 539750 h 1606550"/>
                <a:gd name="connsiteX2-5" fmla="*/ 0 w 515676"/>
                <a:gd name="connsiteY2-6" fmla="*/ 1606550 h 1606550"/>
                <a:gd name="connsiteX3-7" fmla="*/ 514350 w 515676"/>
                <a:gd name="connsiteY3-8" fmla="*/ 1085850 h 1606550"/>
                <a:gd name="connsiteX4-9" fmla="*/ 515144 w 515676"/>
                <a:gd name="connsiteY4-10" fmla="*/ 0 h 1606550"/>
                <a:gd name="connsiteX0-11" fmla="*/ 515144 w 516731"/>
                <a:gd name="connsiteY0-12" fmla="*/ 0 h 1606550"/>
                <a:gd name="connsiteX1-13" fmla="*/ 0 w 516731"/>
                <a:gd name="connsiteY1-14" fmla="*/ 539750 h 1606550"/>
                <a:gd name="connsiteX2-15" fmla="*/ 0 w 516731"/>
                <a:gd name="connsiteY2-16" fmla="*/ 1606550 h 1606550"/>
                <a:gd name="connsiteX3-17" fmla="*/ 516731 w 516731"/>
                <a:gd name="connsiteY3-18" fmla="*/ 1078706 h 1606550"/>
                <a:gd name="connsiteX4-19" fmla="*/ 515144 w 516731"/>
                <a:gd name="connsiteY4-20" fmla="*/ 0 h 1606550"/>
                <a:gd name="connsiteX0-21" fmla="*/ 517525 w 518057"/>
                <a:gd name="connsiteY0-22" fmla="*/ 0 h 1608931"/>
                <a:gd name="connsiteX1-23" fmla="*/ 0 w 518057"/>
                <a:gd name="connsiteY1-24" fmla="*/ 542131 h 1608931"/>
                <a:gd name="connsiteX2-25" fmla="*/ 0 w 518057"/>
                <a:gd name="connsiteY2-26" fmla="*/ 1608931 h 1608931"/>
                <a:gd name="connsiteX3-27" fmla="*/ 516731 w 518057"/>
                <a:gd name="connsiteY3-28" fmla="*/ 1081087 h 1608931"/>
                <a:gd name="connsiteX4-29" fmla="*/ 517525 w 518057"/>
                <a:gd name="connsiteY4-30" fmla="*/ 0 h 1608931"/>
                <a:gd name="connsiteX0-31" fmla="*/ 517525 w 518057"/>
                <a:gd name="connsiteY0-32" fmla="*/ 0 h 1608931"/>
                <a:gd name="connsiteX1-33" fmla="*/ 0 w 518057"/>
                <a:gd name="connsiteY1-34" fmla="*/ 542131 h 1608931"/>
                <a:gd name="connsiteX2-35" fmla="*/ 0 w 518057"/>
                <a:gd name="connsiteY2-36" fmla="*/ 1608931 h 1608931"/>
                <a:gd name="connsiteX3-37" fmla="*/ 516731 w 518057"/>
                <a:gd name="connsiteY3-38" fmla="*/ 1081087 h 1608931"/>
                <a:gd name="connsiteX4-39" fmla="*/ 517525 w 518057"/>
                <a:gd name="connsiteY4-40" fmla="*/ 0 h 1608931"/>
                <a:gd name="connsiteX0-41" fmla="*/ 515144 w 516731"/>
                <a:gd name="connsiteY0-42" fmla="*/ 0 h 1611312"/>
                <a:gd name="connsiteX1-43" fmla="*/ 0 w 516731"/>
                <a:gd name="connsiteY1-44" fmla="*/ 544512 h 1611312"/>
                <a:gd name="connsiteX2-45" fmla="*/ 0 w 516731"/>
                <a:gd name="connsiteY2-46" fmla="*/ 1611312 h 1611312"/>
                <a:gd name="connsiteX3-47" fmla="*/ 516731 w 516731"/>
                <a:gd name="connsiteY3-48" fmla="*/ 1083468 h 1611312"/>
                <a:gd name="connsiteX4-49" fmla="*/ 515144 w 516731"/>
                <a:gd name="connsiteY4-50" fmla="*/ 0 h 1611312"/>
                <a:gd name="connsiteX0-51" fmla="*/ 512763 w 516731"/>
                <a:gd name="connsiteY0-52" fmla="*/ 0 h 1604168"/>
                <a:gd name="connsiteX1-53" fmla="*/ 0 w 516731"/>
                <a:gd name="connsiteY1-54" fmla="*/ 537368 h 1604168"/>
                <a:gd name="connsiteX2-55" fmla="*/ 0 w 516731"/>
                <a:gd name="connsiteY2-56" fmla="*/ 1604168 h 1604168"/>
                <a:gd name="connsiteX3-57" fmla="*/ 516731 w 516731"/>
                <a:gd name="connsiteY3-58" fmla="*/ 1076324 h 1604168"/>
                <a:gd name="connsiteX4-59" fmla="*/ 512763 w 516731"/>
                <a:gd name="connsiteY4-60" fmla="*/ 0 h 1604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8" name="Round Same Side Corner Rectangle 7"/>
            <p:cNvSpPr/>
            <p:nvPr/>
          </p:nvSpPr>
          <p:spPr>
            <a:xfrm rot="16200000">
              <a:off x="5619017" y="893441"/>
              <a:ext cx="1408605" cy="3251519"/>
            </a:xfrm>
            <a:prstGeom prst="round2SameRect">
              <a:avLst>
                <a:gd name="adj1" fmla="val 49921"/>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sp>
        <p:nvSpPr>
          <p:cNvPr id="10" name="Freeform 9"/>
          <p:cNvSpPr/>
          <p:nvPr/>
        </p:nvSpPr>
        <p:spPr>
          <a:xfrm>
            <a:off x="4101151" y="2925195"/>
            <a:ext cx="517525" cy="103291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1" fmla="*/ 515144 w 515676"/>
              <a:gd name="connsiteY0-2" fmla="*/ 0 h 1606550"/>
              <a:gd name="connsiteX1-3" fmla="*/ 0 w 515676"/>
              <a:gd name="connsiteY1-4" fmla="*/ 539750 h 1606550"/>
              <a:gd name="connsiteX2-5" fmla="*/ 0 w 515676"/>
              <a:gd name="connsiteY2-6" fmla="*/ 1606550 h 1606550"/>
              <a:gd name="connsiteX3-7" fmla="*/ 514350 w 515676"/>
              <a:gd name="connsiteY3-8" fmla="*/ 1085850 h 1606550"/>
              <a:gd name="connsiteX4-9" fmla="*/ 515144 w 515676"/>
              <a:gd name="connsiteY4-10" fmla="*/ 0 h 1606550"/>
              <a:gd name="connsiteX0-11" fmla="*/ 515144 w 516731"/>
              <a:gd name="connsiteY0-12" fmla="*/ 0 h 1606550"/>
              <a:gd name="connsiteX1-13" fmla="*/ 0 w 516731"/>
              <a:gd name="connsiteY1-14" fmla="*/ 539750 h 1606550"/>
              <a:gd name="connsiteX2-15" fmla="*/ 0 w 516731"/>
              <a:gd name="connsiteY2-16" fmla="*/ 1606550 h 1606550"/>
              <a:gd name="connsiteX3-17" fmla="*/ 516731 w 516731"/>
              <a:gd name="connsiteY3-18" fmla="*/ 1078706 h 1606550"/>
              <a:gd name="connsiteX4-19" fmla="*/ 515144 w 516731"/>
              <a:gd name="connsiteY4-20" fmla="*/ 0 h 1606550"/>
              <a:gd name="connsiteX0-21" fmla="*/ 517525 w 518057"/>
              <a:gd name="connsiteY0-22" fmla="*/ 0 h 1608931"/>
              <a:gd name="connsiteX1-23" fmla="*/ 0 w 518057"/>
              <a:gd name="connsiteY1-24" fmla="*/ 542131 h 1608931"/>
              <a:gd name="connsiteX2-25" fmla="*/ 0 w 518057"/>
              <a:gd name="connsiteY2-26" fmla="*/ 1608931 h 1608931"/>
              <a:gd name="connsiteX3-27" fmla="*/ 516731 w 518057"/>
              <a:gd name="connsiteY3-28" fmla="*/ 1081087 h 1608931"/>
              <a:gd name="connsiteX4-29" fmla="*/ 517525 w 518057"/>
              <a:gd name="connsiteY4-30" fmla="*/ 0 h 1608931"/>
              <a:gd name="connsiteX0-31" fmla="*/ 517525 w 518057"/>
              <a:gd name="connsiteY0-32" fmla="*/ 0 h 1608931"/>
              <a:gd name="connsiteX1-33" fmla="*/ 0 w 518057"/>
              <a:gd name="connsiteY1-34" fmla="*/ 542131 h 1608931"/>
              <a:gd name="connsiteX2-35" fmla="*/ 0 w 518057"/>
              <a:gd name="connsiteY2-36" fmla="*/ 1608931 h 1608931"/>
              <a:gd name="connsiteX3-37" fmla="*/ 516731 w 518057"/>
              <a:gd name="connsiteY3-38" fmla="*/ 1081087 h 1608931"/>
              <a:gd name="connsiteX4-39" fmla="*/ 517525 w 518057"/>
              <a:gd name="connsiteY4-40" fmla="*/ 0 h 1608931"/>
              <a:gd name="connsiteX0-41" fmla="*/ 515144 w 516731"/>
              <a:gd name="connsiteY0-42" fmla="*/ 0 h 1611312"/>
              <a:gd name="connsiteX1-43" fmla="*/ 0 w 516731"/>
              <a:gd name="connsiteY1-44" fmla="*/ 544512 h 1611312"/>
              <a:gd name="connsiteX2-45" fmla="*/ 0 w 516731"/>
              <a:gd name="connsiteY2-46" fmla="*/ 1611312 h 1611312"/>
              <a:gd name="connsiteX3-47" fmla="*/ 516731 w 516731"/>
              <a:gd name="connsiteY3-48" fmla="*/ 1083468 h 1611312"/>
              <a:gd name="connsiteX4-49" fmla="*/ 515144 w 516731"/>
              <a:gd name="connsiteY4-50" fmla="*/ 0 h 1611312"/>
              <a:gd name="connsiteX0-51" fmla="*/ 512763 w 516731"/>
              <a:gd name="connsiteY0-52" fmla="*/ 0 h 1604168"/>
              <a:gd name="connsiteX1-53" fmla="*/ 0 w 516731"/>
              <a:gd name="connsiteY1-54" fmla="*/ 537368 h 1604168"/>
              <a:gd name="connsiteX2-55" fmla="*/ 0 w 516731"/>
              <a:gd name="connsiteY2-56" fmla="*/ 1604168 h 1604168"/>
              <a:gd name="connsiteX3-57" fmla="*/ 516731 w 516731"/>
              <a:gd name="connsiteY3-58" fmla="*/ 1076324 h 1604168"/>
              <a:gd name="connsiteX4-59" fmla="*/ 512763 w 516731"/>
              <a:gd name="connsiteY4-60" fmla="*/ 0 h 1604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53C5F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1" name="Round Same Side Corner Rectangle 10"/>
          <p:cNvSpPr/>
          <p:nvPr/>
        </p:nvSpPr>
        <p:spPr>
          <a:xfrm rot="16200000">
            <a:off x="2066925" y="1904365"/>
            <a:ext cx="685165" cy="3422015"/>
          </a:xfrm>
          <a:prstGeom prst="round2SameRect">
            <a:avLst>
              <a:gd name="adj1" fmla="val 50000"/>
              <a:gd name="adj2" fmla="val 0"/>
            </a:avLst>
          </a:pr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12" name="Rectangle 11"/>
          <p:cNvSpPr/>
          <p:nvPr/>
        </p:nvSpPr>
        <p:spPr>
          <a:xfrm>
            <a:off x="4612326" y="2928369"/>
            <a:ext cx="1052512" cy="693385"/>
          </a:xfrm>
          <a:prstGeom prst="rect">
            <a:avLst/>
          </a:pr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nvGrpSpPr>
          <p:cNvPr id="13" name="Group 7"/>
          <p:cNvGrpSpPr/>
          <p:nvPr/>
        </p:nvGrpSpPr>
        <p:grpSpPr bwMode="auto">
          <a:xfrm flipH="1">
            <a:off x="5658485" y="3615690"/>
            <a:ext cx="3622675" cy="1157605"/>
            <a:chOff x="5187951" y="1304132"/>
            <a:chExt cx="3278980" cy="1604168"/>
          </a:xfrm>
          <a:solidFill>
            <a:schemeClr val="accent2">
              <a:lumMod val="60000"/>
              <a:lumOff val="40000"/>
            </a:schemeClr>
          </a:solidFill>
        </p:grpSpPr>
        <p:sp>
          <p:nvSpPr>
            <p:cNvPr id="14" name="Freeform 13"/>
            <p:cNvSpPr/>
            <p:nvPr/>
          </p:nvSpPr>
          <p:spPr>
            <a:xfrm>
              <a:off x="7949531" y="1304132"/>
              <a:ext cx="517400" cy="160416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1" fmla="*/ 515144 w 515676"/>
                <a:gd name="connsiteY0-2" fmla="*/ 0 h 1606550"/>
                <a:gd name="connsiteX1-3" fmla="*/ 0 w 515676"/>
                <a:gd name="connsiteY1-4" fmla="*/ 539750 h 1606550"/>
                <a:gd name="connsiteX2-5" fmla="*/ 0 w 515676"/>
                <a:gd name="connsiteY2-6" fmla="*/ 1606550 h 1606550"/>
                <a:gd name="connsiteX3-7" fmla="*/ 514350 w 515676"/>
                <a:gd name="connsiteY3-8" fmla="*/ 1085850 h 1606550"/>
                <a:gd name="connsiteX4-9" fmla="*/ 515144 w 515676"/>
                <a:gd name="connsiteY4-10" fmla="*/ 0 h 1606550"/>
                <a:gd name="connsiteX0-11" fmla="*/ 515144 w 516731"/>
                <a:gd name="connsiteY0-12" fmla="*/ 0 h 1606550"/>
                <a:gd name="connsiteX1-13" fmla="*/ 0 w 516731"/>
                <a:gd name="connsiteY1-14" fmla="*/ 539750 h 1606550"/>
                <a:gd name="connsiteX2-15" fmla="*/ 0 w 516731"/>
                <a:gd name="connsiteY2-16" fmla="*/ 1606550 h 1606550"/>
                <a:gd name="connsiteX3-17" fmla="*/ 516731 w 516731"/>
                <a:gd name="connsiteY3-18" fmla="*/ 1078706 h 1606550"/>
                <a:gd name="connsiteX4-19" fmla="*/ 515144 w 516731"/>
                <a:gd name="connsiteY4-20" fmla="*/ 0 h 1606550"/>
                <a:gd name="connsiteX0-21" fmla="*/ 517525 w 518057"/>
                <a:gd name="connsiteY0-22" fmla="*/ 0 h 1608931"/>
                <a:gd name="connsiteX1-23" fmla="*/ 0 w 518057"/>
                <a:gd name="connsiteY1-24" fmla="*/ 542131 h 1608931"/>
                <a:gd name="connsiteX2-25" fmla="*/ 0 w 518057"/>
                <a:gd name="connsiteY2-26" fmla="*/ 1608931 h 1608931"/>
                <a:gd name="connsiteX3-27" fmla="*/ 516731 w 518057"/>
                <a:gd name="connsiteY3-28" fmla="*/ 1081087 h 1608931"/>
                <a:gd name="connsiteX4-29" fmla="*/ 517525 w 518057"/>
                <a:gd name="connsiteY4-30" fmla="*/ 0 h 1608931"/>
                <a:gd name="connsiteX0-31" fmla="*/ 517525 w 518057"/>
                <a:gd name="connsiteY0-32" fmla="*/ 0 h 1608931"/>
                <a:gd name="connsiteX1-33" fmla="*/ 0 w 518057"/>
                <a:gd name="connsiteY1-34" fmla="*/ 542131 h 1608931"/>
                <a:gd name="connsiteX2-35" fmla="*/ 0 w 518057"/>
                <a:gd name="connsiteY2-36" fmla="*/ 1608931 h 1608931"/>
                <a:gd name="connsiteX3-37" fmla="*/ 516731 w 518057"/>
                <a:gd name="connsiteY3-38" fmla="*/ 1081087 h 1608931"/>
                <a:gd name="connsiteX4-39" fmla="*/ 517525 w 518057"/>
                <a:gd name="connsiteY4-40" fmla="*/ 0 h 1608931"/>
                <a:gd name="connsiteX0-41" fmla="*/ 515144 w 516731"/>
                <a:gd name="connsiteY0-42" fmla="*/ 0 h 1611312"/>
                <a:gd name="connsiteX1-43" fmla="*/ 0 w 516731"/>
                <a:gd name="connsiteY1-44" fmla="*/ 544512 h 1611312"/>
                <a:gd name="connsiteX2-45" fmla="*/ 0 w 516731"/>
                <a:gd name="connsiteY2-46" fmla="*/ 1611312 h 1611312"/>
                <a:gd name="connsiteX3-47" fmla="*/ 516731 w 516731"/>
                <a:gd name="connsiteY3-48" fmla="*/ 1083468 h 1611312"/>
                <a:gd name="connsiteX4-49" fmla="*/ 515144 w 516731"/>
                <a:gd name="connsiteY4-50" fmla="*/ 0 h 1611312"/>
                <a:gd name="connsiteX0-51" fmla="*/ 512763 w 516731"/>
                <a:gd name="connsiteY0-52" fmla="*/ 0 h 1604168"/>
                <a:gd name="connsiteX1-53" fmla="*/ 0 w 516731"/>
                <a:gd name="connsiteY1-54" fmla="*/ 537368 h 1604168"/>
                <a:gd name="connsiteX2-55" fmla="*/ 0 w 516731"/>
                <a:gd name="connsiteY2-56" fmla="*/ 1604168 h 1604168"/>
                <a:gd name="connsiteX3-57" fmla="*/ 516731 w 516731"/>
                <a:gd name="connsiteY3-58" fmla="*/ 1076324 h 1604168"/>
                <a:gd name="connsiteX4-59" fmla="*/ 512763 w 516731"/>
                <a:gd name="connsiteY4-60" fmla="*/ 0 h 16041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chemeClr val="accent2">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ln w="22225">
                  <a:solidFill>
                    <a:schemeClr val="accent2"/>
                  </a:solidFill>
                  <a:prstDash val="solid"/>
                </a:ln>
                <a:solidFill>
                  <a:schemeClr val="accent2">
                    <a:lumMod val="40000"/>
                    <a:lumOff val="60000"/>
                  </a:schemeClr>
                </a:solidFill>
                <a:latin typeface="Palatino Linotype" panose="02040502050505030304" pitchFamily="18" charset="0"/>
              </a:endParaRPr>
            </a:p>
          </p:txBody>
        </p:sp>
        <p:sp>
          <p:nvSpPr>
            <p:cNvPr id="15" name="Round Same Side Corner Rectangle 14"/>
            <p:cNvSpPr/>
            <p:nvPr/>
          </p:nvSpPr>
          <p:spPr>
            <a:xfrm rot="16200000">
              <a:off x="6037192" y="994375"/>
              <a:ext cx="1063099" cy="2761580"/>
            </a:xfrm>
            <a:prstGeom prst="round2SameRect">
              <a:avLst>
                <a:gd name="adj1" fmla="val 50000"/>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grpSp>
      <p:sp>
        <p:nvSpPr>
          <p:cNvPr id="16" name="Rectangle 15"/>
          <p:cNvSpPr/>
          <p:nvPr/>
        </p:nvSpPr>
        <p:spPr>
          <a:xfrm>
            <a:off x="4593067" y="3623123"/>
            <a:ext cx="1073150" cy="670039"/>
          </a:xfrm>
          <a:prstGeom prst="rect">
            <a:avLst/>
          </a:prstGeom>
          <a:solidFill>
            <a:schemeClr val="accent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28" name="TextBox 27"/>
          <p:cNvSpPr txBox="1"/>
          <p:nvPr/>
        </p:nvSpPr>
        <p:spPr>
          <a:xfrm>
            <a:off x="4901693" y="3056515"/>
            <a:ext cx="702527" cy="400110"/>
          </a:xfrm>
          <a:prstGeom prst="rect">
            <a:avLst/>
          </a:prstGeom>
          <a:noFill/>
        </p:spPr>
        <p:txBody>
          <a:bodyPr wrap="square" rtlCol="0">
            <a:spAutoFit/>
          </a:bodyPr>
          <a:lstStyle/>
          <a:p>
            <a:r>
              <a:rPr lang="en-US" sz="2000" b="1">
                <a:latin typeface="Palatino Linotype" panose="02040502050505030304" pitchFamily="18" charset="0"/>
              </a:rPr>
              <a:t>02</a:t>
            </a:r>
          </a:p>
        </p:txBody>
      </p:sp>
      <p:sp>
        <p:nvSpPr>
          <p:cNvPr id="29" name="TextBox 28"/>
          <p:cNvSpPr txBox="1"/>
          <p:nvPr/>
        </p:nvSpPr>
        <p:spPr>
          <a:xfrm>
            <a:off x="4901693" y="3779201"/>
            <a:ext cx="702527" cy="400110"/>
          </a:xfrm>
          <a:prstGeom prst="rect">
            <a:avLst/>
          </a:prstGeom>
          <a:noFill/>
        </p:spPr>
        <p:txBody>
          <a:bodyPr wrap="square" rtlCol="0">
            <a:spAutoFit/>
          </a:bodyPr>
          <a:lstStyle/>
          <a:p>
            <a:r>
              <a:rPr lang="vi-VN" sz="2000" b="1">
                <a:latin typeface="Palatino Linotype" panose="02040502050505030304" pitchFamily="18" charset="0"/>
              </a:rPr>
              <a:t>0</a:t>
            </a:r>
            <a:r>
              <a:rPr lang="en-US" sz="2000" b="1">
                <a:latin typeface="Palatino Linotype" panose="02040502050505030304" pitchFamily="18" charset="0"/>
              </a:rPr>
              <a:t>3</a:t>
            </a:r>
          </a:p>
        </p:txBody>
      </p:sp>
      <p:sp>
        <p:nvSpPr>
          <p:cNvPr id="36" name="TextBox 35"/>
          <p:cNvSpPr txBox="1"/>
          <p:nvPr/>
        </p:nvSpPr>
        <p:spPr>
          <a:xfrm>
            <a:off x="6328159" y="4066173"/>
            <a:ext cx="2714305" cy="645160"/>
          </a:xfrm>
          <a:prstGeom prst="rect">
            <a:avLst/>
          </a:prstGeom>
          <a:noFill/>
        </p:spPr>
        <p:txBody>
          <a:bodyPr wrap="square" rtlCol="0">
            <a:spAutoFit/>
          </a:bodyPr>
          <a:lstStyle/>
          <a:p>
            <a:r>
              <a:rPr lang="en-US">
                <a:latin typeface="Palatino Linotype" panose="02040502050505030304" pitchFamily="18" charset="0"/>
                <a:sym typeface="+mn-ea"/>
              </a:rPr>
              <a:t>KỸ THUẬT TẤN CÔNG  SQL INJECTION </a:t>
            </a:r>
            <a:endParaRPr lang="en-US">
              <a:latin typeface="Palatino Linotype" panose="02040502050505030304" pitchFamily="18" charset="0"/>
            </a:endParaRPr>
          </a:p>
        </p:txBody>
      </p:sp>
      <p:sp>
        <p:nvSpPr>
          <p:cNvPr id="37" name="TextBox 36"/>
          <p:cNvSpPr txBox="1"/>
          <p:nvPr/>
        </p:nvSpPr>
        <p:spPr>
          <a:xfrm>
            <a:off x="766445" y="3313430"/>
            <a:ext cx="3354070" cy="645160"/>
          </a:xfrm>
          <a:prstGeom prst="rect">
            <a:avLst/>
          </a:prstGeom>
          <a:noFill/>
        </p:spPr>
        <p:txBody>
          <a:bodyPr wrap="square" rtlCol="0">
            <a:spAutoFit/>
          </a:bodyPr>
          <a:lstStyle/>
          <a:p>
            <a:r>
              <a:rPr lang="en-US">
                <a:latin typeface="Palatino Linotype" panose="02040502050505030304" pitchFamily="18" charset="0"/>
                <a:sym typeface="+mn-ea"/>
              </a:rPr>
              <a:t>KỸ THUẬT TẤN CÔNG XSS VÀ CÁCH PHÒNG CHỐNG</a:t>
            </a:r>
            <a:endParaRPr lang="en-US">
              <a:latin typeface="Palatino Linotype" panose="02040502050505030304" pitchFamily="18" charset="0"/>
            </a:endParaRPr>
          </a:p>
        </p:txBody>
      </p:sp>
      <p:sp>
        <p:nvSpPr>
          <p:cNvPr id="38" name="TextBox 37"/>
          <p:cNvSpPr txBox="1"/>
          <p:nvPr/>
        </p:nvSpPr>
        <p:spPr>
          <a:xfrm>
            <a:off x="6176010" y="2703195"/>
            <a:ext cx="3453765" cy="645160"/>
          </a:xfrm>
          <a:prstGeom prst="rect">
            <a:avLst/>
          </a:prstGeom>
          <a:noFill/>
        </p:spPr>
        <p:txBody>
          <a:bodyPr wrap="square" rtlCol="0">
            <a:spAutoFit/>
          </a:bodyPr>
          <a:lstStyle/>
          <a:p>
            <a:r>
              <a:rPr lang="en-US">
                <a:latin typeface="Palatino Linotype" panose="02040502050505030304" pitchFamily="18" charset="0"/>
              </a:rPr>
              <a:t>KỸ THUẬT TẤN CÔNG CSRF VÀ </a:t>
            </a:r>
            <a:r>
              <a:rPr lang="en-US">
                <a:latin typeface="Palatino Linotype" panose="02040502050505030304" pitchFamily="18" charset="0"/>
                <a:cs typeface="Palatino Linotype" panose="02040502050505030304" pitchFamily="18" charset="0"/>
              </a:rPr>
              <a:t>CÁCH </a:t>
            </a:r>
            <a:r>
              <a:rPr lang="en-US">
                <a:latin typeface="Palatino Linotype" panose="02040502050505030304" pitchFamily="18" charset="0"/>
              </a:rPr>
              <a:t>PHÒNG CHỐNG</a:t>
            </a:r>
          </a:p>
        </p:txBody>
      </p:sp>
      <p:sp>
        <p:nvSpPr>
          <p:cNvPr id="39" name="Round Single Corner Rectangle 38"/>
          <p:cNvSpPr/>
          <p:nvPr/>
        </p:nvSpPr>
        <p:spPr>
          <a:xfrm rot="5400000" flipH="1" flipV="1">
            <a:off x="4794048" y="2063921"/>
            <a:ext cx="665038" cy="1041599"/>
          </a:xfrm>
          <a:prstGeom prst="round1Rect">
            <a:avLst>
              <a:gd name="adj" fmla="val 50000"/>
            </a:avLst>
          </a:pr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Palatino Linotype" panose="02040502050505030304" pitchFamily="18" charset="0"/>
            </a:endParaRPr>
          </a:p>
        </p:txBody>
      </p:sp>
      <p:sp>
        <p:nvSpPr>
          <p:cNvPr id="41" name="TextBox 40"/>
          <p:cNvSpPr txBox="1"/>
          <p:nvPr/>
        </p:nvSpPr>
        <p:spPr>
          <a:xfrm>
            <a:off x="4856326" y="2452544"/>
            <a:ext cx="702527" cy="400110"/>
          </a:xfrm>
          <a:prstGeom prst="rect">
            <a:avLst/>
          </a:prstGeom>
          <a:noFill/>
        </p:spPr>
        <p:txBody>
          <a:bodyPr wrap="square" rtlCol="0">
            <a:spAutoFit/>
          </a:bodyPr>
          <a:lstStyle/>
          <a:p>
            <a:r>
              <a:rPr lang="en-US" sz="2000" b="1">
                <a:latin typeface="Palatino Linotype" panose="02040502050505030304" pitchFamily="18" charset="0"/>
              </a:rPr>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randombar(horizontal)">
                                      <p:cBhvr>
                                        <p:cTn id="21" dur="500"/>
                                        <p:tgtEl>
                                          <p:spTgt spid="2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randombar(horizontal)">
                                      <p:cBhvr>
                                        <p:cTn id="30" dur="500"/>
                                        <p:tgtEl>
                                          <p:spTgt spid="3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500"/>
                                        <p:tgtEl>
                                          <p:spTgt spid="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randombar(horizontal)">
                                      <p:cBhvr>
                                        <p:cTn id="41" dur="500"/>
                                        <p:tgtEl>
                                          <p:spTgt spid="3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randombar(horizontal)">
                                      <p:cBhvr>
                                        <p:cTn id="44" dur="500"/>
                                        <p:tgtEl>
                                          <p:spTgt spid="4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randombar(horizontal)">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6" grpId="0" bldLvl="0" animBg="1"/>
      <p:bldP spid="28" grpId="0"/>
      <p:bldP spid="29" grpId="0"/>
      <p:bldP spid="36" grpId="0"/>
      <p:bldP spid="37" grpId="0"/>
      <p:bldP spid="38" grpId="0"/>
      <p:bldP spid="39" grpId="0" bldLvl="0" animBg="1"/>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6" name="Subtitle 6"/>
          <p:cNvSpPr>
            <a:spLocks noGrp="1"/>
          </p:cNvSpPr>
          <p:nvPr/>
        </p:nvSpPr>
        <p:spPr>
          <a:xfrm>
            <a:off x="292735" y="1578610"/>
            <a:ext cx="9975215" cy="4273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bảo</a:t>
            </a:r>
            <a:r>
              <a:rPr lang="en-US" sz="2000" dirty="0">
                <a:latin typeface="Palatino Linotype" panose="02040502050505030304" pitchFamily="18" charset="0"/>
              </a:rPr>
              <a:t> </a:t>
            </a:r>
            <a:r>
              <a:rPr lang="en-US" sz="2000" dirty="0" err="1">
                <a:latin typeface="Palatino Linotype" panose="02040502050505030304" pitchFamily="18" charset="0"/>
              </a:rPr>
              <a:t>vệ</a:t>
            </a:r>
            <a:r>
              <a:rPr lang="en-US" sz="2000" dirty="0">
                <a:latin typeface="Palatino Linotype" panose="02040502050505030304" pitchFamily="18" charset="0"/>
              </a:rPr>
              <a:t> </a:t>
            </a:r>
            <a:r>
              <a:rPr lang="en-US" sz="2000" dirty="0" err="1">
                <a:latin typeface="Palatino Linotype" panose="02040502050505030304" pitchFamily="18" charset="0"/>
              </a:rPr>
              <a:t>bản</a:t>
            </a:r>
            <a:r>
              <a:rPr lang="en-US" sz="2000" dirty="0">
                <a:latin typeface="Palatino Linotype" panose="02040502050505030304" pitchFamily="18" charset="0"/>
              </a:rPr>
              <a:t> </a:t>
            </a:r>
            <a:r>
              <a:rPr lang="en-US" sz="2000" dirty="0" err="1">
                <a:latin typeface="Palatino Linotype" panose="02040502050505030304" pitchFamily="18" charset="0"/>
              </a:rPr>
              <a:t>thân</a:t>
            </a:r>
            <a:r>
              <a:rPr lang="en-US" sz="2000" dirty="0">
                <a:latin typeface="Palatino Linotype" panose="02040502050505030304" pitchFamily="18" charset="0"/>
              </a:rPr>
              <a:t> </a:t>
            </a:r>
            <a:r>
              <a:rPr lang="en-US" sz="2000" dirty="0" err="1">
                <a:latin typeface="Palatino Linotype" panose="02040502050505030304" pitchFamily="18" charset="0"/>
              </a:rPr>
              <a:t>trước</a:t>
            </a:r>
            <a:r>
              <a:rPr lang="en-US" sz="2000" dirty="0">
                <a:latin typeface="Palatino Linotype" panose="02040502050505030304" pitchFamily="18" charset="0"/>
              </a:rPr>
              <a:t> SQL Injection, ta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thực</a:t>
            </a:r>
            <a:r>
              <a:rPr lang="en-US" sz="2000" dirty="0">
                <a:latin typeface="Palatino Linotype" panose="02040502050505030304" pitchFamily="18" charset="0"/>
              </a:rPr>
              <a:t> </a:t>
            </a:r>
            <a:r>
              <a:rPr lang="en-US" sz="2000" dirty="0" err="1">
                <a:latin typeface="Palatino Linotype" panose="02040502050505030304" pitchFamily="18" charset="0"/>
              </a:rPr>
              <a:t>hiện</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biện</a:t>
            </a:r>
            <a:r>
              <a:rPr lang="en-US" sz="2000" dirty="0">
                <a:latin typeface="Palatino Linotype" panose="02040502050505030304" pitchFamily="18" charset="0"/>
              </a:rPr>
              <a:t> </a:t>
            </a:r>
            <a:r>
              <a:rPr lang="en-US" sz="2000" dirty="0" err="1">
                <a:latin typeface="Palatino Linotype" panose="02040502050505030304" pitchFamily="18" charset="0"/>
              </a:rPr>
              <a:t>pháp</a:t>
            </a:r>
            <a:r>
              <a:rPr lang="en-US" sz="2000" dirty="0">
                <a:latin typeface="Palatino Linotype" panose="02040502050505030304" pitchFamily="18" charset="0"/>
              </a:rPr>
              <a:t> </a:t>
            </a:r>
            <a:r>
              <a:rPr lang="en-US" sz="2000" dirty="0" err="1">
                <a:latin typeface="Palatino Linotype" panose="02040502050505030304" pitchFamily="18" charset="0"/>
              </a:rPr>
              <a:t>sau</a:t>
            </a:r>
            <a:r>
              <a:rPr lang="en-US" sz="2000" dirty="0">
                <a:latin typeface="Palatino Linotype" panose="02040502050505030304" pitchFamily="18" charset="0"/>
              </a:rPr>
              <a:t>:</a:t>
            </a: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Lọc</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từ</a:t>
            </a:r>
            <a:r>
              <a:rPr lang="en-US" sz="2000" dirty="0">
                <a:latin typeface="Palatino Linotype" panose="02040502050505030304" pitchFamily="18" charset="0"/>
              </a:rPr>
              <a:t>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(Escaping Inputs)</a:t>
            </a: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cộng</a:t>
            </a:r>
            <a:r>
              <a:rPr lang="en-US" sz="2000" dirty="0">
                <a:latin typeface="Palatino Linotype" panose="02040502050505030304" pitchFamily="18" charset="0"/>
              </a:rPr>
              <a:t> </a:t>
            </a:r>
            <a:r>
              <a:rPr lang="en-US" sz="2000" dirty="0" err="1">
                <a:latin typeface="Palatino Linotype" panose="02040502050505030304" pitchFamily="18" charset="0"/>
              </a:rPr>
              <a:t>chuỗi</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tạo</a:t>
            </a:r>
            <a:r>
              <a:rPr lang="en-US" sz="2000" dirty="0">
                <a:latin typeface="Palatino Linotype" panose="02040502050505030304" pitchFamily="18" charset="0"/>
              </a:rPr>
              <a:t> SQL(Parameterized Statements)</a:t>
            </a: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hiển</a:t>
            </a:r>
            <a:r>
              <a:rPr lang="en-US" sz="2000" dirty="0">
                <a:latin typeface="Palatino Linotype" panose="02040502050505030304" pitchFamily="18" charset="0"/>
              </a:rPr>
              <a:t> </a:t>
            </a:r>
            <a:r>
              <a:rPr lang="en-US" sz="2000" dirty="0" err="1">
                <a:latin typeface="Palatino Linotype" panose="02040502050505030304" pitchFamily="18" charset="0"/>
              </a:rPr>
              <a:t>thị</a:t>
            </a:r>
            <a:r>
              <a:rPr lang="en-US" sz="2000" dirty="0">
                <a:latin typeface="Palatino Linotype" panose="02040502050505030304" pitchFamily="18" charset="0"/>
              </a:rPr>
              <a:t> exception, message </a:t>
            </a:r>
            <a:r>
              <a:rPr lang="en-US" sz="2000" dirty="0" err="1">
                <a:latin typeface="Palatino Linotype" panose="02040502050505030304" pitchFamily="18" charset="0"/>
              </a:rPr>
              <a:t>lỗi</a:t>
            </a:r>
            <a:endParaRPr lang="en-US" sz="2000" dirty="0">
              <a:latin typeface="Palatino Linotype" panose="02040502050505030304" pitchFamily="18" charset="0"/>
            </a:endParaRPr>
          </a:p>
          <a:p>
            <a:pPr marL="0" indent="0" algn="l">
              <a:lnSpc>
                <a:spcPct val="150000"/>
              </a:lnSpc>
              <a:buNone/>
            </a:pPr>
            <a:r>
              <a:rPr lang="en-US" sz="2000" dirty="0">
                <a:latin typeface="Palatino Linotype" panose="02040502050505030304" pitchFamily="18" charset="0"/>
              </a:rPr>
              <a:t>	- </a:t>
            </a:r>
            <a:r>
              <a:rPr lang="en-US" sz="2000" dirty="0" err="1">
                <a:latin typeface="Palatino Linotype" panose="02040502050505030304" pitchFamily="18" charset="0"/>
              </a:rPr>
              <a:t>Phân</a:t>
            </a:r>
            <a:r>
              <a:rPr lang="en-US" sz="2000" dirty="0">
                <a:latin typeface="Palatino Linotype" panose="02040502050505030304" pitchFamily="18" charset="0"/>
              </a:rPr>
              <a:t> </a:t>
            </a:r>
            <a:r>
              <a:rPr lang="en-US" sz="2000" dirty="0" err="1">
                <a:latin typeface="Palatino Linotype" panose="02040502050505030304" pitchFamily="18" charset="0"/>
              </a:rPr>
              <a:t>quyền</a:t>
            </a:r>
            <a:r>
              <a:rPr lang="en-US" sz="2000" dirty="0">
                <a:latin typeface="Palatino Linotype" panose="02040502050505030304" pitchFamily="18" charset="0"/>
              </a:rPr>
              <a:t> </a:t>
            </a:r>
            <a:r>
              <a:rPr lang="en-US" sz="2000" dirty="0" err="1">
                <a:latin typeface="Palatino Linotype" panose="02040502050505030304" pitchFamily="18" charset="0"/>
              </a:rPr>
              <a:t>rõ</a:t>
            </a:r>
            <a:r>
              <a:rPr lang="en-US" sz="2000" dirty="0">
                <a:latin typeface="Palatino Linotype" panose="02040502050505030304" pitchFamily="18" charset="0"/>
              </a:rPr>
              <a:t> </a:t>
            </a:r>
            <a:r>
              <a:rPr lang="en-US" sz="2000" dirty="0" err="1">
                <a:latin typeface="Palatino Linotype" panose="02040502050505030304" pitchFamily="18" charset="0"/>
              </a:rPr>
              <a:t>ràng</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DB(Principle of Least Privilege)</a:t>
            </a:r>
          </a:p>
          <a:p>
            <a:pPr marL="0" indent="0" algn="l">
              <a:lnSpc>
                <a:spcPct val="150000"/>
              </a:lnSpc>
              <a:buNone/>
            </a:pPr>
            <a:r>
              <a:rPr lang="en-US" sz="2000" dirty="0">
                <a:latin typeface="Palatino Linotype" panose="02040502050505030304" pitchFamily="18" charset="0"/>
              </a:rPr>
              <a:t>	- Backup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thường</a:t>
            </a:r>
            <a:r>
              <a:rPr lang="en-US" sz="2000" dirty="0">
                <a:latin typeface="Palatino Linotype" panose="02040502050505030304" pitchFamily="18" charset="0"/>
              </a:rPr>
              <a:t> </a:t>
            </a:r>
            <a:r>
              <a:rPr lang="en-US" sz="2000" dirty="0" err="1">
                <a:latin typeface="Palatino Linotype" panose="02040502050505030304" pitchFamily="18" charset="0"/>
              </a:rPr>
              <a:t>xuyên</a:t>
            </a:r>
            <a:endParaRPr lang="en-US" sz="2000" dirty="0">
              <a:latin typeface="Palatino Linotype" panose="02040502050505030304" pitchFamily="18" charset="0"/>
            </a:endParaRPr>
          </a:p>
          <a:p>
            <a:pPr marL="0" indent="0" algn="l">
              <a:lnSpc>
                <a:spcPct val="150000"/>
              </a:lnSpc>
              <a:buNone/>
            </a:pPr>
            <a:r>
              <a:rPr lang="en-US" sz="2000" dirty="0">
                <a:latin typeface="Palatino Linotype" panose="02040502050505030304" pitchFamily="18" charset="0"/>
              </a:rPr>
              <a:t>	- Password Hashing</a:t>
            </a:r>
          </a:p>
        </p:txBody>
      </p:sp>
      <p:sp>
        <p:nvSpPr>
          <p:cNvPr id="7" name="Title 1"/>
          <p:cNvSpPr>
            <a:spLocks noGrp="1"/>
          </p:cNvSpPr>
          <p:nvPr/>
        </p:nvSpPr>
        <p:spPr>
          <a:xfrm>
            <a:off x="292735" y="890270"/>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6" name="Subtitle 6"/>
          <p:cNvSpPr>
            <a:spLocks noGrp="1"/>
          </p:cNvSpPr>
          <p:nvPr/>
        </p:nvSpPr>
        <p:spPr>
          <a:xfrm>
            <a:off x="292735" y="1723390"/>
            <a:ext cx="9975215" cy="4102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000" b="1" u="sng" dirty="0" err="1">
                <a:latin typeface="Palatino Linotype" panose="02040502050505030304" pitchFamily="18" charset="0"/>
              </a:rPr>
              <a:t>Lọc</a:t>
            </a:r>
            <a:r>
              <a:rPr lang="en-US" sz="2000" b="1" u="sng" dirty="0">
                <a:latin typeface="Palatino Linotype" panose="02040502050505030304" pitchFamily="18" charset="0"/>
              </a:rPr>
              <a:t> </a:t>
            </a:r>
            <a:r>
              <a:rPr lang="en-US" sz="2000" b="1" u="sng" dirty="0" err="1">
                <a:latin typeface="Palatino Linotype" panose="02040502050505030304" pitchFamily="18" charset="0"/>
              </a:rPr>
              <a:t>dữ</a:t>
            </a:r>
            <a:r>
              <a:rPr lang="en-US" sz="2000" b="1" u="sng" dirty="0">
                <a:latin typeface="Palatino Linotype" panose="02040502050505030304" pitchFamily="18" charset="0"/>
              </a:rPr>
              <a:t> </a:t>
            </a:r>
            <a:r>
              <a:rPr lang="en-US" sz="2000" b="1" u="sng" dirty="0" err="1">
                <a:latin typeface="Palatino Linotype" panose="02040502050505030304" pitchFamily="18" charset="0"/>
              </a:rPr>
              <a:t>liệu</a:t>
            </a:r>
            <a:r>
              <a:rPr lang="en-US" sz="2000" b="1" u="sng" dirty="0">
                <a:latin typeface="Palatino Linotype" panose="02040502050505030304" pitchFamily="18" charset="0"/>
              </a:rPr>
              <a:t> </a:t>
            </a:r>
            <a:r>
              <a:rPr lang="en-US" sz="2000" b="1" u="sng" dirty="0" err="1">
                <a:latin typeface="Palatino Linotype" panose="02040502050505030304" pitchFamily="18" charset="0"/>
              </a:rPr>
              <a:t>từ</a:t>
            </a:r>
            <a:r>
              <a:rPr lang="en-US" sz="2000" b="1" u="sng" dirty="0">
                <a:latin typeface="Palatino Linotype" panose="02040502050505030304" pitchFamily="18" charset="0"/>
              </a:rPr>
              <a:t> </a:t>
            </a:r>
            <a:r>
              <a:rPr lang="en-US" sz="2000" b="1" u="sng" dirty="0" err="1">
                <a:latin typeface="Palatino Linotype" panose="02040502050505030304" pitchFamily="18" charset="0"/>
              </a:rPr>
              <a:t>người</a:t>
            </a:r>
            <a:r>
              <a:rPr lang="en-US" sz="2000" b="1" u="sng" dirty="0">
                <a:latin typeface="Palatino Linotype" panose="02040502050505030304" pitchFamily="18" charset="0"/>
              </a:rPr>
              <a:t> </a:t>
            </a:r>
            <a:r>
              <a:rPr lang="en-US" sz="2000" b="1" u="sng" dirty="0" err="1">
                <a:latin typeface="Palatino Linotype" panose="02040502050505030304" pitchFamily="18" charset="0"/>
              </a:rPr>
              <a:t>dùng</a:t>
            </a:r>
            <a:r>
              <a:rPr lang="en-US" sz="2000" b="1" u="sng" dirty="0">
                <a:latin typeface="Palatino Linotype" panose="02040502050505030304" pitchFamily="18" charset="0"/>
              </a:rPr>
              <a:t>(Escaping Inputs)</a:t>
            </a:r>
            <a:r>
              <a:rPr lang="en-US" sz="2000" dirty="0">
                <a:latin typeface="Palatino Linotype" panose="02040502050505030304" pitchFamily="18" charset="0"/>
              </a:rPr>
              <a:t>: </a:t>
            </a:r>
            <a:r>
              <a:rPr lang="en-US" sz="2000" dirty="0" err="1">
                <a:latin typeface="Palatino Linotype" panose="02040502050505030304" pitchFamily="18" charset="0"/>
              </a:rPr>
              <a:t>Cách</a:t>
            </a:r>
            <a:r>
              <a:rPr lang="en-US" sz="2000" dirty="0">
                <a:latin typeface="Palatino Linotype" panose="02040502050505030304" pitchFamily="18" charset="0"/>
              </a:rPr>
              <a:t> </a:t>
            </a:r>
            <a:r>
              <a:rPr lang="en-US" sz="2000" dirty="0" err="1">
                <a:latin typeface="Palatino Linotype" panose="02040502050505030304" pitchFamily="18" charset="0"/>
              </a:rPr>
              <a:t>phòng</a:t>
            </a:r>
            <a:r>
              <a:rPr lang="en-US" sz="2000" dirty="0">
                <a:latin typeface="Palatino Linotype" panose="02040502050505030304" pitchFamily="18" charset="0"/>
              </a:rPr>
              <a:t> </a:t>
            </a:r>
            <a:r>
              <a:rPr lang="en-US" sz="2000" dirty="0" err="1">
                <a:latin typeface="Palatino Linotype" panose="02040502050505030304" pitchFamily="18" charset="0"/>
              </a:rPr>
              <a:t>chống</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tương</a:t>
            </a:r>
            <a:r>
              <a:rPr lang="en-US" sz="2000" dirty="0">
                <a:latin typeface="Palatino Linotype" panose="02040502050505030304" pitchFamily="18" charset="0"/>
              </a:rPr>
              <a:t> </a:t>
            </a:r>
            <a:r>
              <a:rPr lang="en-US" sz="2000" dirty="0" err="1">
                <a:latin typeface="Palatino Linotype" panose="02040502050505030304" pitchFamily="18" charset="0"/>
              </a:rPr>
              <a:t>tự</a:t>
            </a:r>
            <a:r>
              <a:rPr lang="en-US" sz="2000" dirty="0">
                <a:latin typeface="Palatino Linotype" panose="02040502050505030304" pitchFamily="18" charset="0"/>
              </a:rPr>
              <a:t> </a:t>
            </a:r>
            <a:r>
              <a:rPr lang="en-US" sz="2000" dirty="0" err="1">
                <a:latin typeface="Palatino Linotype" panose="02040502050505030304" pitchFamily="18" charset="0"/>
              </a:rPr>
              <a:t>như</a:t>
            </a:r>
            <a:r>
              <a:rPr lang="en-US" sz="2000" dirty="0">
                <a:latin typeface="Palatino Linotype" panose="02040502050505030304" pitchFamily="18" charset="0"/>
              </a:rPr>
              <a:t> XSS. Ta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filter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lọc</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kí</a:t>
            </a:r>
            <a:r>
              <a:rPr lang="en-US" sz="2000" dirty="0">
                <a:latin typeface="Palatino Linotype" panose="02040502050505030304" pitchFamily="18" charset="0"/>
              </a:rPr>
              <a:t> </a:t>
            </a:r>
            <a:r>
              <a:rPr lang="en-US" sz="2000" dirty="0" err="1">
                <a:latin typeface="Palatino Linotype" panose="02040502050505030304" pitchFamily="18" charset="0"/>
              </a:rPr>
              <a:t>tự</a:t>
            </a:r>
            <a:r>
              <a:rPr lang="en-US" sz="2000" dirty="0">
                <a:latin typeface="Palatino Linotype" panose="02040502050505030304" pitchFamily="18" charset="0"/>
              </a:rPr>
              <a:t> </a:t>
            </a:r>
            <a:r>
              <a:rPr lang="en-US" sz="2000" dirty="0" err="1">
                <a:latin typeface="Palatino Linotype" panose="02040502050505030304" pitchFamily="18" charset="0"/>
              </a:rPr>
              <a:t>đặc</a:t>
            </a:r>
            <a:r>
              <a:rPr lang="en-US" sz="2000" dirty="0">
                <a:latin typeface="Palatino Linotype" panose="02040502050505030304" pitchFamily="18" charset="0"/>
              </a:rPr>
              <a:t> </a:t>
            </a:r>
            <a:r>
              <a:rPr lang="en-US" sz="2000" dirty="0" err="1">
                <a:latin typeface="Palatino Linotype" panose="02040502050505030304" pitchFamily="18" charset="0"/>
              </a:rPr>
              <a:t>biệt</a:t>
            </a:r>
            <a:r>
              <a:rPr lang="en-US" sz="2000" dirty="0">
                <a:latin typeface="Palatino Linotype" panose="02040502050505030304" pitchFamily="18" charset="0"/>
              </a:rPr>
              <a:t> (; ” ‘) </a:t>
            </a:r>
            <a:r>
              <a:rPr lang="en-US" sz="2000" dirty="0" err="1">
                <a:latin typeface="Palatino Linotype" panose="02040502050505030304" pitchFamily="18" charset="0"/>
              </a:rPr>
              <a:t>hoặc</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từ</a:t>
            </a:r>
            <a:r>
              <a:rPr lang="en-US" sz="2000" dirty="0">
                <a:latin typeface="Palatino Linotype" panose="02040502050505030304" pitchFamily="18" charset="0"/>
              </a:rPr>
              <a:t> </a:t>
            </a:r>
            <a:r>
              <a:rPr lang="en-US" sz="2000" dirty="0" err="1">
                <a:latin typeface="Palatino Linotype" panose="02040502050505030304" pitchFamily="18" charset="0"/>
              </a:rPr>
              <a:t>khoá</a:t>
            </a:r>
            <a:r>
              <a:rPr lang="en-US" sz="2000" dirty="0">
                <a:latin typeface="Palatino Linotype" panose="02040502050505030304" pitchFamily="18" charset="0"/>
              </a:rPr>
              <a:t> (SELECT, UNION) do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nhập</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Nên</a:t>
            </a:r>
            <a:r>
              <a:rPr lang="en-US" sz="2000" dirty="0">
                <a:latin typeface="Palatino Linotype" panose="02040502050505030304" pitchFamily="18" charset="0"/>
              </a:rPr>
              <a:t>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thư</a:t>
            </a:r>
            <a:r>
              <a:rPr lang="en-US" sz="2000" dirty="0">
                <a:latin typeface="Palatino Linotype" panose="02040502050505030304" pitchFamily="18" charset="0"/>
              </a:rPr>
              <a:t> </a:t>
            </a:r>
            <a:r>
              <a:rPr lang="en-US" sz="2000" dirty="0" err="1">
                <a:latin typeface="Palatino Linotype" panose="02040502050505030304" pitchFamily="18" charset="0"/>
              </a:rPr>
              <a:t>viện</a:t>
            </a:r>
            <a:r>
              <a:rPr lang="en-US" sz="2000" dirty="0">
                <a:latin typeface="Palatino Linotype" panose="02040502050505030304" pitchFamily="18" charset="0"/>
              </a:rPr>
              <a:t>/function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cung</a:t>
            </a:r>
            <a:r>
              <a:rPr lang="en-US" sz="2000" dirty="0">
                <a:latin typeface="Palatino Linotype" panose="02040502050505030304" pitchFamily="18" charset="0"/>
              </a:rPr>
              <a:t> </a:t>
            </a:r>
            <a:r>
              <a:rPr lang="en-US" sz="2000" dirty="0" err="1">
                <a:latin typeface="Palatino Linotype" panose="02040502050505030304" pitchFamily="18" charset="0"/>
              </a:rPr>
              <a:t>cấp</a:t>
            </a:r>
            <a:r>
              <a:rPr lang="en-US" sz="2000" dirty="0">
                <a:latin typeface="Palatino Linotype" panose="02040502050505030304" pitchFamily="18" charset="0"/>
              </a:rPr>
              <a:t> </a:t>
            </a:r>
            <a:r>
              <a:rPr lang="en-US" sz="2000" dirty="0" err="1">
                <a:latin typeface="Palatino Linotype" panose="02040502050505030304" pitchFamily="18" charset="0"/>
              </a:rPr>
              <a:t>bởi</a:t>
            </a:r>
            <a:r>
              <a:rPr lang="en-US" sz="2000" dirty="0">
                <a:latin typeface="Palatino Linotype" panose="02040502050505030304" pitchFamily="18" charset="0"/>
              </a:rPr>
              <a:t> framework.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ngôn</a:t>
            </a:r>
            <a:r>
              <a:rPr lang="en-US" sz="2000" dirty="0">
                <a:latin typeface="Palatino Linotype" panose="02040502050505030304" pitchFamily="18" charset="0"/>
              </a:rPr>
              <a:t> </a:t>
            </a:r>
            <a:r>
              <a:rPr lang="en-US" sz="2000" dirty="0" err="1">
                <a:latin typeface="Palatino Linotype" panose="02040502050505030304" pitchFamily="18" charset="0"/>
              </a:rPr>
              <a:t>ngữ</a:t>
            </a:r>
            <a:r>
              <a:rPr lang="en-US" sz="2000" dirty="0">
                <a:latin typeface="Palatino Linotype" panose="02040502050505030304" pitchFamily="18" charset="0"/>
              </a:rPr>
              <a:t> </a:t>
            </a:r>
            <a:r>
              <a:rPr lang="en-US" sz="2000" dirty="0" err="1">
                <a:latin typeface="Palatino Linotype" panose="02040502050505030304" pitchFamily="18" charset="0"/>
              </a:rPr>
              <a:t>lập</a:t>
            </a:r>
            <a:r>
              <a:rPr lang="en-US" sz="2000" dirty="0">
                <a:latin typeface="Palatino Linotype" panose="02040502050505030304" pitchFamily="18" charset="0"/>
              </a:rPr>
              <a:t> </a:t>
            </a:r>
            <a:r>
              <a:rPr lang="en-US" sz="2000" dirty="0" err="1">
                <a:latin typeface="Palatino Linotype" panose="02040502050505030304" pitchFamily="18" charset="0"/>
              </a:rPr>
              <a:t>trình</a:t>
            </a:r>
            <a:r>
              <a:rPr lang="en-US" sz="2000" dirty="0">
                <a:latin typeface="Palatino Linotype" panose="02040502050505030304" pitchFamily="18" charset="0"/>
              </a:rPr>
              <a:t> </a:t>
            </a:r>
            <a:r>
              <a:rPr lang="en-US" sz="2000" dirty="0" err="1">
                <a:latin typeface="Palatino Linotype" panose="02040502050505030304" pitchFamily="18" charset="0"/>
              </a:rPr>
              <a:t>đều</a:t>
            </a:r>
            <a:r>
              <a:rPr lang="en-US" sz="2000" dirty="0">
                <a:latin typeface="Palatino Linotype" panose="02040502050505030304" pitchFamily="18" charset="0"/>
              </a:rPr>
              <a:t> </a:t>
            </a:r>
            <a:r>
              <a:rPr lang="en-US" sz="2000" dirty="0" err="1">
                <a:latin typeface="Palatino Linotype" panose="02040502050505030304" pitchFamily="18" charset="0"/>
              </a:rPr>
              <a:t>đã</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thư</a:t>
            </a:r>
            <a:r>
              <a:rPr lang="en-US" sz="2000" dirty="0">
                <a:latin typeface="Palatino Linotype" panose="02040502050505030304" pitchFamily="18" charset="0"/>
              </a:rPr>
              <a:t> </a:t>
            </a:r>
            <a:r>
              <a:rPr lang="en-US" sz="2000" dirty="0" err="1">
                <a:latin typeface="Palatino Linotype" panose="02040502050505030304" pitchFamily="18" charset="0"/>
              </a:rPr>
              <a:t>viện</a:t>
            </a:r>
            <a:r>
              <a:rPr lang="en-US" sz="2000" dirty="0">
                <a:latin typeface="Palatino Linotype" panose="02040502050505030304" pitchFamily="18" charset="0"/>
              </a:rPr>
              <a:t> </a:t>
            </a:r>
            <a:r>
              <a:rPr lang="en-US" sz="2000" dirty="0" err="1">
                <a:latin typeface="Palatino Linotype" panose="02040502050505030304" pitchFamily="18" charset="0"/>
              </a:rPr>
              <a:t>hổ</a:t>
            </a:r>
            <a:r>
              <a:rPr lang="en-US" sz="2000" dirty="0">
                <a:latin typeface="Palatino Linotype" panose="02040502050505030304" pitchFamily="18" charset="0"/>
              </a:rPr>
              <a:t> </a:t>
            </a:r>
            <a:r>
              <a:rPr lang="en-US" sz="2000" dirty="0" err="1">
                <a:latin typeface="Palatino Linotype" panose="02040502050505030304" pitchFamily="18" charset="0"/>
              </a:rPr>
              <a:t>trợ</a:t>
            </a:r>
            <a:r>
              <a:rPr lang="en-US" sz="2000" dirty="0">
                <a:latin typeface="Palatino Linotype" panose="02040502050505030304" pitchFamily="18" charset="0"/>
              </a:rPr>
              <a:t>.</a:t>
            </a:r>
          </a:p>
          <a:p>
            <a:pPr marL="0" indent="0" algn="l">
              <a:lnSpc>
                <a:spcPct val="150000"/>
              </a:lnSpc>
              <a:buNone/>
            </a:pPr>
            <a:r>
              <a:rPr lang="en-US" sz="2000" dirty="0">
                <a:latin typeface="Palatino Linotype" panose="02040502050505030304" pitchFamily="18" charset="0"/>
              </a:rPr>
              <a:t>.</a:t>
            </a:r>
          </a:p>
          <a:p>
            <a:pPr marL="0" indent="0" algn="l">
              <a:lnSpc>
                <a:spcPct val="150000"/>
              </a:lnSpc>
              <a:buNone/>
            </a:pPr>
            <a:r>
              <a:rPr lang="en-US" sz="2000" b="1" u="sng" dirty="0" err="1">
                <a:latin typeface="Palatino Linotype" panose="02040502050505030304" pitchFamily="18" charset="0"/>
              </a:rPr>
              <a:t>Không</a:t>
            </a:r>
            <a:r>
              <a:rPr lang="en-US" sz="2000" b="1" u="sng" dirty="0">
                <a:latin typeface="Palatino Linotype" panose="02040502050505030304" pitchFamily="18" charset="0"/>
              </a:rPr>
              <a:t> </a:t>
            </a:r>
            <a:r>
              <a:rPr lang="en-US" sz="2000" b="1" u="sng" dirty="0" err="1">
                <a:latin typeface="Palatino Linotype" panose="02040502050505030304" pitchFamily="18" charset="0"/>
              </a:rPr>
              <a:t>hiển</a:t>
            </a:r>
            <a:r>
              <a:rPr lang="en-US" sz="2000" b="1" u="sng" dirty="0">
                <a:latin typeface="Palatino Linotype" panose="02040502050505030304" pitchFamily="18" charset="0"/>
              </a:rPr>
              <a:t> </a:t>
            </a:r>
            <a:r>
              <a:rPr lang="en-US" sz="2000" b="1" u="sng" dirty="0" err="1">
                <a:latin typeface="Palatino Linotype" panose="02040502050505030304" pitchFamily="18" charset="0"/>
              </a:rPr>
              <a:t>thị</a:t>
            </a:r>
            <a:r>
              <a:rPr lang="en-US" sz="2000" b="1" u="sng" dirty="0">
                <a:latin typeface="Palatino Linotype" panose="02040502050505030304" pitchFamily="18" charset="0"/>
              </a:rPr>
              <a:t> exception, message </a:t>
            </a:r>
            <a:r>
              <a:rPr lang="en-US" sz="2000" b="1" u="sng" dirty="0" err="1">
                <a:latin typeface="Palatino Linotype" panose="02040502050505030304" pitchFamily="18" charset="0"/>
              </a:rPr>
              <a:t>lỗi</a:t>
            </a:r>
            <a:r>
              <a:rPr lang="en-US" sz="2000" dirty="0">
                <a:latin typeface="Palatino Linotype" panose="02040502050505030304" pitchFamily="18" charset="0"/>
              </a:rPr>
              <a:t>: Hacker </a:t>
            </a:r>
            <a:r>
              <a:rPr lang="en-US" sz="2000" dirty="0" err="1">
                <a:latin typeface="Palatino Linotype" panose="02040502050505030304" pitchFamily="18" charset="0"/>
              </a:rPr>
              <a:t>dựa</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message </a:t>
            </a:r>
            <a:r>
              <a:rPr lang="en-US" sz="2000" dirty="0" err="1">
                <a:latin typeface="Palatino Linotype" panose="02040502050505030304" pitchFamily="18" charset="0"/>
              </a:rPr>
              <a:t>lỗi</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tìm</a:t>
            </a:r>
            <a:r>
              <a:rPr lang="en-US" sz="2000" dirty="0">
                <a:latin typeface="Palatino Linotype" panose="02040502050505030304" pitchFamily="18" charset="0"/>
              </a:rPr>
              <a:t> ra </a:t>
            </a:r>
            <a:r>
              <a:rPr lang="en-US" sz="2000" dirty="0" err="1">
                <a:latin typeface="Palatino Linotype" panose="02040502050505030304" pitchFamily="18" charset="0"/>
              </a:rPr>
              <a:t>cấu</a:t>
            </a:r>
            <a:r>
              <a:rPr lang="en-US" sz="2000" dirty="0">
                <a:latin typeface="Palatino Linotype" panose="02040502050505030304" pitchFamily="18" charset="0"/>
              </a:rPr>
              <a:t> </a:t>
            </a:r>
            <a:r>
              <a:rPr lang="en-US" sz="2000" dirty="0" err="1">
                <a:latin typeface="Palatino Linotype" panose="02040502050505030304" pitchFamily="18" charset="0"/>
              </a:rPr>
              <a:t>trúc</a:t>
            </a:r>
            <a:r>
              <a:rPr lang="en-US" sz="2000" dirty="0">
                <a:latin typeface="Palatino Linotype" panose="02040502050505030304" pitchFamily="18" charset="0"/>
              </a:rPr>
              <a:t> database. </a:t>
            </a:r>
            <a:r>
              <a:rPr lang="en-US" sz="2000" dirty="0" err="1">
                <a:latin typeface="Palatino Linotype" panose="02040502050505030304" pitchFamily="18" charset="0"/>
              </a:rPr>
              <a:t>Khi</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lỗi</a:t>
            </a:r>
            <a:r>
              <a:rPr lang="en-US" sz="2000" dirty="0">
                <a:latin typeface="Palatino Linotype" panose="02040502050505030304" pitchFamily="18" charset="0"/>
              </a:rPr>
              <a:t>, ta </a:t>
            </a:r>
            <a:r>
              <a:rPr lang="en-US" sz="2000" dirty="0" err="1">
                <a:latin typeface="Palatino Linotype" panose="02040502050505030304" pitchFamily="18" charset="0"/>
              </a:rPr>
              <a:t>chỉ</a:t>
            </a:r>
            <a:r>
              <a:rPr lang="en-US" sz="2000" dirty="0">
                <a:latin typeface="Palatino Linotype" panose="02040502050505030304" pitchFamily="18" charset="0"/>
              </a:rPr>
              <a:t> </a:t>
            </a:r>
            <a:r>
              <a:rPr lang="en-US" sz="2000" dirty="0" err="1">
                <a:latin typeface="Palatino Linotype" panose="02040502050505030304" pitchFamily="18" charset="0"/>
              </a:rPr>
              <a:t>hiện</a:t>
            </a:r>
            <a:r>
              <a:rPr lang="en-US" sz="2000" dirty="0">
                <a:latin typeface="Palatino Linotype" panose="02040502050505030304" pitchFamily="18" charset="0"/>
              </a:rPr>
              <a:t> </a:t>
            </a:r>
            <a:r>
              <a:rPr lang="en-US" sz="2000" dirty="0" err="1">
                <a:latin typeface="Palatino Linotype" panose="02040502050505030304" pitchFamily="18" charset="0"/>
              </a:rPr>
              <a:t>thông</a:t>
            </a:r>
            <a:r>
              <a:rPr lang="en-US" sz="2000" dirty="0">
                <a:latin typeface="Palatino Linotype" panose="02040502050505030304" pitchFamily="18" charset="0"/>
              </a:rPr>
              <a:t> </a:t>
            </a:r>
            <a:r>
              <a:rPr lang="en-US" sz="2000" dirty="0" err="1">
                <a:latin typeface="Palatino Linotype" panose="02040502050505030304" pitchFamily="18" charset="0"/>
              </a:rPr>
              <a:t>báo</a:t>
            </a:r>
            <a:r>
              <a:rPr lang="en-US" sz="2000" dirty="0">
                <a:latin typeface="Palatino Linotype" panose="02040502050505030304" pitchFamily="18" charset="0"/>
              </a:rPr>
              <a:t> </a:t>
            </a:r>
            <a:r>
              <a:rPr lang="en-US" sz="2000" dirty="0" err="1">
                <a:latin typeface="Palatino Linotype" panose="02040502050505030304" pitchFamily="18" charset="0"/>
              </a:rPr>
              <a:t>lỗi</a:t>
            </a:r>
            <a:r>
              <a:rPr lang="en-US" sz="2000" dirty="0">
                <a:latin typeface="Palatino Linotype" panose="02040502050505030304" pitchFamily="18" charset="0"/>
              </a:rPr>
              <a:t> </a:t>
            </a:r>
            <a:r>
              <a:rPr lang="en-US" sz="2000" dirty="0" err="1">
                <a:latin typeface="Palatino Linotype" panose="02040502050505030304" pitchFamily="18" charset="0"/>
              </a:rPr>
              <a:t>chứ</a:t>
            </a:r>
            <a:r>
              <a:rPr lang="en-US" sz="2000" dirty="0">
                <a:latin typeface="Palatino Linotype" panose="02040502050505030304" pitchFamily="18" charset="0"/>
              </a:rPr>
              <a:t> </a:t>
            </a:r>
            <a:r>
              <a:rPr lang="en-US" sz="2000" dirty="0" err="1">
                <a:latin typeface="Palatino Linotype" panose="02040502050505030304" pitchFamily="18" charset="0"/>
              </a:rPr>
              <a:t>đừng</a:t>
            </a:r>
            <a:r>
              <a:rPr lang="en-US" sz="2000" dirty="0">
                <a:latin typeface="Palatino Linotype" panose="02040502050505030304" pitchFamily="18" charset="0"/>
              </a:rPr>
              <a:t> </a:t>
            </a:r>
            <a:r>
              <a:rPr lang="en-US" sz="2000" dirty="0" err="1">
                <a:latin typeface="Palatino Linotype" panose="02040502050505030304" pitchFamily="18" charset="0"/>
              </a:rPr>
              <a:t>hiển</a:t>
            </a:r>
            <a:r>
              <a:rPr lang="en-US" sz="2000" dirty="0">
                <a:latin typeface="Palatino Linotype" panose="02040502050505030304" pitchFamily="18" charset="0"/>
              </a:rPr>
              <a:t> </a:t>
            </a:r>
            <a:r>
              <a:rPr lang="en-US" sz="2000" dirty="0" err="1">
                <a:latin typeface="Palatino Linotype" panose="02040502050505030304" pitchFamily="18" charset="0"/>
              </a:rPr>
              <a:t>thị</a:t>
            </a:r>
            <a:r>
              <a:rPr lang="en-US" sz="2000" dirty="0">
                <a:latin typeface="Palatino Linotype" panose="02040502050505030304" pitchFamily="18" charset="0"/>
              </a:rPr>
              <a:t> </a:t>
            </a:r>
            <a:r>
              <a:rPr lang="en-US" sz="2000" dirty="0" err="1">
                <a:latin typeface="Palatino Linotype" panose="02040502050505030304" pitchFamily="18" charset="0"/>
              </a:rPr>
              <a:t>đầy</a:t>
            </a:r>
            <a:r>
              <a:rPr lang="en-US" sz="2000" dirty="0">
                <a:latin typeface="Palatino Linotype" panose="02040502050505030304" pitchFamily="18" charset="0"/>
              </a:rPr>
              <a:t> </a:t>
            </a:r>
            <a:r>
              <a:rPr lang="en-US" sz="2000" dirty="0" err="1">
                <a:latin typeface="Palatino Linotype" panose="02040502050505030304" pitchFamily="18" charset="0"/>
              </a:rPr>
              <a:t>đủ</a:t>
            </a:r>
            <a:r>
              <a:rPr lang="en-US" sz="2000" dirty="0">
                <a:latin typeface="Palatino Linotype" panose="02040502050505030304" pitchFamily="18" charset="0"/>
              </a:rPr>
              <a:t> </a:t>
            </a:r>
            <a:r>
              <a:rPr lang="en-US" sz="2000" dirty="0" err="1">
                <a:latin typeface="Palatino Linotype" panose="02040502050505030304" pitchFamily="18" charset="0"/>
              </a:rPr>
              <a:t>thông</a:t>
            </a:r>
            <a:r>
              <a:rPr lang="en-US" sz="2000" dirty="0">
                <a:latin typeface="Palatino Linotype" panose="02040502050505030304" pitchFamily="18" charset="0"/>
              </a:rPr>
              <a:t> tin </a:t>
            </a:r>
            <a:r>
              <a:rPr lang="en-US" sz="2000" dirty="0" err="1">
                <a:latin typeface="Palatino Linotype" panose="02040502050505030304" pitchFamily="18" charset="0"/>
              </a:rPr>
              <a:t>về</a:t>
            </a:r>
            <a:r>
              <a:rPr lang="en-US" sz="2000" dirty="0">
                <a:latin typeface="Palatino Linotype" panose="02040502050505030304" pitchFamily="18" charset="0"/>
              </a:rPr>
              <a:t> </a:t>
            </a:r>
            <a:r>
              <a:rPr lang="en-US" sz="2000" dirty="0" err="1">
                <a:latin typeface="Palatino Linotype" panose="02040502050505030304" pitchFamily="18" charset="0"/>
              </a:rPr>
              <a:t>lỗi</a:t>
            </a:r>
            <a:r>
              <a:rPr lang="en-US" sz="2000" dirty="0">
                <a:latin typeface="Palatino Linotype" panose="02040502050505030304" pitchFamily="18" charset="0"/>
              </a:rPr>
              <a:t>, </a:t>
            </a:r>
            <a:r>
              <a:rPr lang="en-US" sz="2000" dirty="0" err="1">
                <a:latin typeface="Palatino Linotype" panose="02040502050505030304" pitchFamily="18" charset="0"/>
              </a:rPr>
              <a:t>tránh</a:t>
            </a:r>
            <a:r>
              <a:rPr lang="en-US" sz="2000" dirty="0">
                <a:latin typeface="Palatino Linotype" panose="02040502050505030304" pitchFamily="18" charset="0"/>
              </a:rPr>
              <a:t> hacker </a:t>
            </a:r>
            <a:r>
              <a:rPr lang="en-US" sz="2000" dirty="0" err="1">
                <a:latin typeface="Palatino Linotype" panose="02040502050505030304" pitchFamily="18" charset="0"/>
              </a:rPr>
              <a:t>lợi</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a:t>
            </a:r>
          </a:p>
        </p:txBody>
      </p:sp>
      <p:sp>
        <p:nvSpPr>
          <p:cNvPr id="7" name="Title 1"/>
          <p:cNvSpPr>
            <a:spLocks noGrp="1"/>
          </p:cNvSpPr>
          <p:nvPr/>
        </p:nvSpPr>
        <p:spPr>
          <a:xfrm>
            <a:off x="292735" y="890270"/>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6" name="Subtitle 6"/>
          <p:cNvSpPr>
            <a:spLocks noGrp="1"/>
          </p:cNvSpPr>
          <p:nvPr/>
        </p:nvSpPr>
        <p:spPr>
          <a:xfrm>
            <a:off x="292735" y="2036387"/>
            <a:ext cx="9975215" cy="3616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dirty="0" err="1">
                <a:latin typeface="Palatino Linotype" panose="02040502050505030304" pitchFamily="18" charset="0"/>
              </a:rPr>
              <a:t>Không</a:t>
            </a:r>
            <a:r>
              <a:rPr lang="en-US" sz="2000" b="1" dirty="0">
                <a:latin typeface="Palatino Linotype" panose="02040502050505030304" pitchFamily="18" charset="0"/>
              </a:rPr>
              <a:t> </a:t>
            </a:r>
            <a:r>
              <a:rPr lang="en-US" sz="2000" b="1" dirty="0" err="1">
                <a:latin typeface="Palatino Linotype" panose="02040502050505030304" pitchFamily="18" charset="0"/>
              </a:rPr>
              <a:t>cộng</a:t>
            </a:r>
            <a:r>
              <a:rPr lang="en-US" sz="2000" b="1" dirty="0">
                <a:latin typeface="Palatino Linotype" panose="02040502050505030304" pitchFamily="18" charset="0"/>
              </a:rPr>
              <a:t> </a:t>
            </a:r>
            <a:r>
              <a:rPr lang="en-US" sz="2000" b="1" dirty="0" err="1">
                <a:latin typeface="Palatino Linotype" panose="02040502050505030304" pitchFamily="18" charset="0"/>
              </a:rPr>
              <a:t>chuỗi</a:t>
            </a:r>
            <a:r>
              <a:rPr lang="en-US" sz="2000" b="1" dirty="0">
                <a:latin typeface="Palatino Linotype" panose="02040502050505030304" pitchFamily="18" charset="0"/>
              </a:rPr>
              <a:t> </a:t>
            </a:r>
            <a:r>
              <a:rPr lang="en-US" sz="2000" b="1" dirty="0" err="1">
                <a:latin typeface="Palatino Linotype" panose="02040502050505030304" pitchFamily="18" charset="0"/>
              </a:rPr>
              <a:t>để</a:t>
            </a:r>
            <a:r>
              <a:rPr lang="en-US" sz="2000" b="1" dirty="0">
                <a:latin typeface="Palatino Linotype" panose="02040502050505030304" pitchFamily="18" charset="0"/>
              </a:rPr>
              <a:t> </a:t>
            </a:r>
            <a:r>
              <a:rPr lang="en-US" sz="2000" b="1" dirty="0" err="1">
                <a:latin typeface="Palatino Linotype" panose="02040502050505030304" pitchFamily="18" charset="0"/>
              </a:rPr>
              <a:t>tạo</a:t>
            </a:r>
            <a:r>
              <a:rPr lang="en-US" sz="2000" b="1" dirty="0">
                <a:latin typeface="Palatino Linotype" panose="02040502050505030304" pitchFamily="18" charset="0"/>
              </a:rPr>
              <a:t> SQL(Parameterized Statements)</a:t>
            </a:r>
            <a:r>
              <a:rPr lang="en-US" sz="2000" dirty="0">
                <a:latin typeface="Palatino Linotype" panose="02040502050505030304" pitchFamily="18" charset="0"/>
              </a:rPr>
              <a:t>: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parameter statement </a:t>
            </a:r>
            <a:r>
              <a:rPr lang="en-US" sz="2000" dirty="0" err="1">
                <a:latin typeface="Palatino Linotype" panose="02040502050505030304" pitchFamily="18" charset="0"/>
              </a:rPr>
              <a:t>thay</a:t>
            </a:r>
            <a:r>
              <a:rPr lang="en-US" sz="2000" dirty="0">
                <a:latin typeface="Palatino Linotype" panose="02040502050505030304" pitchFamily="18" charset="0"/>
              </a:rPr>
              <a:t> </a:t>
            </a:r>
            <a:r>
              <a:rPr lang="en-US" sz="2000" dirty="0" err="1">
                <a:latin typeface="Palatino Linotype" panose="02040502050505030304" pitchFamily="18" charset="0"/>
              </a:rPr>
              <a:t>vì</a:t>
            </a:r>
            <a:r>
              <a:rPr lang="en-US" sz="2000" dirty="0">
                <a:latin typeface="Palatino Linotype" panose="02040502050505030304" pitchFamily="18" charset="0"/>
              </a:rPr>
              <a:t> </a:t>
            </a:r>
            <a:r>
              <a:rPr lang="en-US" sz="2000" dirty="0" err="1">
                <a:latin typeface="Palatino Linotype" panose="02040502050505030304" pitchFamily="18" charset="0"/>
              </a:rPr>
              <a:t>cộng</a:t>
            </a:r>
            <a:r>
              <a:rPr lang="en-US" sz="2000" dirty="0">
                <a:latin typeface="Palatino Linotype" panose="02040502050505030304" pitchFamily="18" charset="0"/>
              </a:rPr>
              <a:t> </a:t>
            </a:r>
            <a:r>
              <a:rPr lang="en-US" sz="2000" dirty="0" err="1">
                <a:latin typeface="Palatino Linotype" panose="02040502050505030304" pitchFamily="18" charset="0"/>
              </a:rPr>
              <a:t>chuỗi</a:t>
            </a:r>
            <a:r>
              <a:rPr lang="en-US" sz="2000" dirty="0">
                <a:latin typeface="Palatino Linotype" panose="02040502050505030304" pitchFamily="18" charset="0"/>
              </a:rPr>
              <a:t>. Parameter Statement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validade</a:t>
            </a:r>
            <a:r>
              <a:rPr lang="en-US" sz="2000" dirty="0">
                <a:latin typeface="Palatino Linotype" panose="02040502050505030304" pitchFamily="18" charset="0"/>
              </a:rPr>
              <a:t> </a:t>
            </a:r>
            <a:r>
              <a:rPr lang="en-US" sz="2000" dirty="0" err="1">
                <a:latin typeface="Palatino Linotype" panose="02040502050505030304" pitchFamily="18" charset="0"/>
              </a:rPr>
              <a:t>chuỗi</a:t>
            </a:r>
            <a:r>
              <a:rPr lang="en-US" sz="2000" dirty="0">
                <a:latin typeface="Palatino Linotype" panose="02040502050505030304" pitchFamily="18" charset="0"/>
              </a:rPr>
              <a:t>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nhập</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hợp</a:t>
            </a:r>
            <a:r>
              <a:rPr lang="en-US" sz="2000" dirty="0">
                <a:latin typeface="Palatino Linotype" panose="02040502050505030304" pitchFamily="18" charset="0"/>
              </a:rPr>
              <a:t> </a:t>
            </a:r>
            <a:r>
              <a:rPr lang="en-US" sz="2000" dirty="0" err="1">
                <a:latin typeface="Palatino Linotype" panose="02040502050505030304" pitchFamily="18" charset="0"/>
              </a:rPr>
              <a:t>lệ</a:t>
            </a:r>
            <a:r>
              <a:rPr lang="en-US" sz="2000" dirty="0">
                <a:latin typeface="Palatino Linotype" panose="02040502050505030304" pitchFamily="18" charset="0"/>
              </a:rPr>
              <a:t> hay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Nếu</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truyền</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hợp</a:t>
            </a:r>
            <a:r>
              <a:rPr lang="en-US" sz="2000" dirty="0">
                <a:latin typeface="Palatino Linotype" panose="02040502050505030304" pitchFamily="18" charset="0"/>
              </a:rPr>
              <a:t> </a:t>
            </a:r>
            <a:r>
              <a:rPr lang="en-US" sz="2000" dirty="0" err="1">
                <a:latin typeface="Palatino Linotype" panose="02040502050505030304" pitchFamily="18" charset="0"/>
              </a:rPr>
              <a:t>pháp</a:t>
            </a:r>
            <a:r>
              <a:rPr lang="en-US" sz="2000" dirty="0">
                <a:latin typeface="Palatino Linotype" panose="02040502050505030304" pitchFamily="18" charset="0"/>
              </a:rPr>
              <a:t>, SQL Engine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tự</a:t>
            </a:r>
            <a:r>
              <a:rPr lang="en-US" sz="2000" dirty="0">
                <a:latin typeface="Palatino Linotype" panose="02040502050505030304" pitchFamily="18" charset="0"/>
              </a:rPr>
              <a:t> </a:t>
            </a:r>
            <a:r>
              <a:rPr lang="en-US" sz="2000" dirty="0" err="1">
                <a:latin typeface="Palatino Linotype" panose="02040502050505030304" pitchFamily="18" charset="0"/>
              </a:rPr>
              <a:t>động</a:t>
            </a:r>
            <a:r>
              <a:rPr lang="en-US" sz="2000" dirty="0">
                <a:latin typeface="Palatino Linotype" panose="02040502050505030304" pitchFamily="18" charset="0"/>
              </a:rPr>
              <a:t> </a:t>
            </a:r>
            <a:r>
              <a:rPr lang="en-US" sz="2000" dirty="0" err="1">
                <a:latin typeface="Palatino Linotype" panose="02040502050505030304" pitchFamily="18" charset="0"/>
              </a:rPr>
              <a:t>báo</a:t>
            </a:r>
            <a:r>
              <a:rPr lang="en-US" sz="2000" dirty="0">
                <a:latin typeface="Palatino Linotype" panose="02040502050505030304" pitchFamily="18" charset="0"/>
              </a:rPr>
              <a:t> </a:t>
            </a:r>
            <a:r>
              <a:rPr lang="en-US" sz="2000" dirty="0" err="1">
                <a:latin typeface="Palatino Linotype" panose="02040502050505030304" pitchFamily="18" charset="0"/>
              </a:rPr>
              <a:t>lỗi</a:t>
            </a:r>
            <a:r>
              <a:rPr lang="en-US" sz="2000" dirty="0">
                <a:latin typeface="Palatino Linotype" panose="02040502050505030304" pitchFamily="18" charset="0"/>
              </a:rPr>
              <a:t>, ta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cần</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code </a:t>
            </a:r>
            <a:r>
              <a:rPr lang="en-US" sz="2000" dirty="0" err="1">
                <a:latin typeface="Palatino Linotype" panose="02040502050505030304" pitchFamily="18" charset="0"/>
              </a:rPr>
              <a:t>để</a:t>
            </a:r>
            <a:r>
              <a:rPr lang="en-US" sz="2000" dirty="0">
                <a:latin typeface="Palatino Linotype" panose="02040502050505030304" pitchFamily="18" charset="0"/>
              </a:rPr>
              <a:t> check.</a:t>
            </a:r>
          </a:p>
        </p:txBody>
      </p:sp>
      <p:sp>
        <p:nvSpPr>
          <p:cNvPr id="7" name="Title 1"/>
          <p:cNvSpPr>
            <a:spLocks noGrp="1"/>
          </p:cNvSpPr>
          <p:nvPr/>
        </p:nvSpPr>
        <p:spPr>
          <a:xfrm>
            <a:off x="292735" y="890270"/>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6" name="Subtitle 6"/>
          <p:cNvSpPr>
            <a:spLocks noGrp="1"/>
          </p:cNvSpPr>
          <p:nvPr/>
        </p:nvSpPr>
        <p:spPr>
          <a:xfrm>
            <a:off x="292735" y="1207770"/>
            <a:ext cx="9975215" cy="1098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a:latin typeface="Palatino Linotype" panose="02040502050505030304" pitchFamily="18" charset="0"/>
                <a:sym typeface="+mn-ea"/>
              </a:rPr>
              <a:t>Không cộng chuỗi để tạo SQL(Parameterized Statements):</a:t>
            </a:r>
            <a:endParaRPr lang="en-US"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Đây là đoạn code an toàn</a:t>
            </a:r>
          </a:p>
        </p:txBody>
      </p:sp>
      <p:sp>
        <p:nvSpPr>
          <p:cNvPr id="7" name="Title 1"/>
          <p:cNvSpPr>
            <a:spLocks noGrp="1"/>
          </p:cNvSpPr>
          <p:nvPr/>
        </p:nvSpPr>
        <p:spPr>
          <a:xfrm>
            <a:off x="292735" y="666115"/>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pic>
        <p:nvPicPr>
          <p:cNvPr id="3" name="Picture 5"/>
          <p:cNvPicPr>
            <a:picLocks noGrp="1" noChangeAspect="1"/>
          </p:cNvPicPr>
          <p:nvPr>
            <p:ph idx="1"/>
          </p:nvPr>
        </p:nvPicPr>
        <p:blipFill>
          <a:blip r:embed="rId2"/>
          <a:stretch>
            <a:fillRect/>
          </a:stretch>
        </p:blipFill>
        <p:spPr>
          <a:xfrm>
            <a:off x="292100" y="2306320"/>
            <a:ext cx="9323705" cy="4361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6" name="Subtitle 6"/>
          <p:cNvSpPr>
            <a:spLocks noGrp="1"/>
          </p:cNvSpPr>
          <p:nvPr/>
        </p:nvSpPr>
        <p:spPr>
          <a:xfrm>
            <a:off x="292735" y="1209040"/>
            <a:ext cx="9975215" cy="1096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a:latin typeface="Palatino Linotype" panose="02040502050505030304" pitchFamily="18" charset="0"/>
                <a:sym typeface="+mn-ea"/>
              </a:rPr>
              <a:t>Không cộng chuỗi để tạo SQL(Parameterized Statements):</a:t>
            </a:r>
            <a:endParaRPr lang="en-US" sz="2000">
              <a:latin typeface="Palatino Linotype" panose="02040502050505030304" pitchFamily="18" charset="0"/>
            </a:endParaRPr>
          </a:p>
          <a:p>
            <a:pPr marL="0" indent="0" algn="l">
              <a:lnSpc>
                <a:spcPct val="150000"/>
              </a:lnSpc>
              <a:buNone/>
            </a:pPr>
            <a:r>
              <a:rPr lang="en-US" sz="2000">
                <a:latin typeface="Palatino Linotype" panose="02040502050505030304" pitchFamily="18" charset="0"/>
              </a:rPr>
              <a:t>Đây là đoạn code cộng chuỗi không an toàn, dễ bị tấn công</a:t>
            </a:r>
          </a:p>
        </p:txBody>
      </p:sp>
      <p:sp>
        <p:nvSpPr>
          <p:cNvPr id="7" name="Title 1"/>
          <p:cNvSpPr>
            <a:spLocks noGrp="1"/>
          </p:cNvSpPr>
          <p:nvPr/>
        </p:nvSpPr>
        <p:spPr>
          <a:xfrm>
            <a:off x="292735" y="666115"/>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pic>
        <p:nvPicPr>
          <p:cNvPr id="8" name="Picture 7"/>
          <p:cNvPicPr>
            <a:picLocks noChangeAspect="1"/>
          </p:cNvPicPr>
          <p:nvPr/>
        </p:nvPicPr>
        <p:blipFill>
          <a:blip r:embed="rId2"/>
          <a:stretch>
            <a:fillRect/>
          </a:stretch>
        </p:blipFill>
        <p:spPr>
          <a:xfrm>
            <a:off x="292735" y="2305685"/>
            <a:ext cx="9323070" cy="4361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nvSpPr>
        <p:spPr>
          <a:xfrm>
            <a:off x="83820" y="123825"/>
            <a:ext cx="9672320" cy="5422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500" b="1">
                <a:solidFill>
                  <a:srgbClr val="FF0000"/>
                </a:solidFill>
                <a:latin typeface="Palatino Linotype" panose="02040502050505030304" pitchFamily="18" charset="0"/>
                <a:cs typeface="Palatino Linotype" panose="02040502050505030304" pitchFamily="18" charset="0"/>
              </a:rPr>
              <a:t>3. KỸ THUẬT TẤN CÔNG SQL INJECTION</a:t>
            </a:r>
          </a:p>
        </p:txBody>
      </p:sp>
      <p:sp>
        <p:nvSpPr>
          <p:cNvPr id="6" name="Subtitle 6"/>
          <p:cNvSpPr>
            <a:spLocks noGrp="1"/>
          </p:cNvSpPr>
          <p:nvPr/>
        </p:nvSpPr>
        <p:spPr>
          <a:xfrm>
            <a:off x="292735" y="1736725"/>
            <a:ext cx="9975215" cy="445833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2000" b="1" dirty="0" err="1">
                <a:latin typeface="Palatino Linotype" panose="02040502050505030304" pitchFamily="18" charset="0"/>
              </a:rPr>
              <a:t>Phân</a:t>
            </a:r>
            <a:r>
              <a:rPr lang="en-US" sz="2000" b="1" dirty="0">
                <a:latin typeface="Palatino Linotype" panose="02040502050505030304" pitchFamily="18" charset="0"/>
              </a:rPr>
              <a:t> </a:t>
            </a:r>
            <a:r>
              <a:rPr lang="en-US" sz="2000" b="1" dirty="0" err="1">
                <a:latin typeface="Palatino Linotype" panose="02040502050505030304" pitchFamily="18" charset="0"/>
              </a:rPr>
              <a:t>quyền</a:t>
            </a:r>
            <a:r>
              <a:rPr lang="en-US" sz="2000" b="1" dirty="0">
                <a:latin typeface="Palatino Linotype" panose="02040502050505030304" pitchFamily="18" charset="0"/>
              </a:rPr>
              <a:t> </a:t>
            </a:r>
            <a:r>
              <a:rPr lang="en-US" sz="2000" b="1" dirty="0" err="1">
                <a:latin typeface="Palatino Linotype" panose="02040502050505030304" pitchFamily="18" charset="0"/>
              </a:rPr>
              <a:t>rõ</a:t>
            </a:r>
            <a:r>
              <a:rPr lang="en-US" sz="2000" b="1" dirty="0">
                <a:latin typeface="Palatino Linotype" panose="02040502050505030304" pitchFamily="18" charset="0"/>
              </a:rPr>
              <a:t> </a:t>
            </a:r>
            <a:r>
              <a:rPr lang="en-US" sz="2000" b="1" dirty="0" err="1">
                <a:latin typeface="Palatino Linotype" panose="02040502050505030304" pitchFamily="18" charset="0"/>
              </a:rPr>
              <a:t>ràng</a:t>
            </a:r>
            <a:r>
              <a:rPr lang="en-US" sz="2000" b="1" dirty="0">
                <a:latin typeface="Palatino Linotype" panose="02040502050505030304" pitchFamily="18" charset="0"/>
              </a:rPr>
              <a:t> </a:t>
            </a:r>
            <a:r>
              <a:rPr lang="en-US" sz="2000" b="1" dirty="0" err="1">
                <a:latin typeface="Palatino Linotype" panose="02040502050505030304" pitchFamily="18" charset="0"/>
              </a:rPr>
              <a:t>trong</a:t>
            </a:r>
            <a:r>
              <a:rPr lang="en-US" sz="2000" b="1" dirty="0">
                <a:latin typeface="Palatino Linotype" panose="02040502050505030304" pitchFamily="18" charset="0"/>
              </a:rPr>
              <a:t> DB(Principle of Least Privilege)</a:t>
            </a:r>
            <a:r>
              <a:rPr lang="en-US" sz="2000" dirty="0">
                <a:latin typeface="Palatino Linotype" panose="02040502050505030304" pitchFamily="18" charset="0"/>
              </a:rPr>
              <a:t>: </a:t>
            </a:r>
            <a:r>
              <a:rPr lang="en-US" sz="2000" dirty="0" err="1">
                <a:latin typeface="Palatino Linotype" panose="02040502050505030304" pitchFamily="18" charset="0"/>
              </a:rPr>
              <a:t>Nếu</a:t>
            </a:r>
            <a:r>
              <a:rPr lang="en-US" sz="2000" dirty="0">
                <a:latin typeface="Palatino Linotype" panose="02040502050505030304" pitchFamily="18" charset="0"/>
              </a:rPr>
              <a:t> </a:t>
            </a:r>
            <a:r>
              <a:rPr lang="en-US" sz="2000" dirty="0" err="1">
                <a:latin typeface="Palatino Linotype" panose="02040502050505030304" pitchFamily="18" charset="0"/>
              </a:rPr>
              <a:t>chỉ</a:t>
            </a:r>
            <a:r>
              <a:rPr lang="en-US" sz="2000" dirty="0">
                <a:latin typeface="Palatino Linotype" panose="02040502050505030304" pitchFamily="18" charset="0"/>
              </a:rPr>
              <a:t> </a:t>
            </a:r>
            <a:r>
              <a:rPr lang="en-US" sz="2000" dirty="0" err="1">
                <a:latin typeface="Palatino Linotype" panose="02040502050505030304" pitchFamily="18" charset="0"/>
              </a:rPr>
              <a:t>truy</a:t>
            </a:r>
            <a:r>
              <a:rPr lang="en-US" sz="2000" dirty="0">
                <a:latin typeface="Palatino Linotype" panose="02040502050505030304" pitchFamily="18" charset="0"/>
              </a:rPr>
              <a:t> </a:t>
            </a:r>
            <a:r>
              <a:rPr lang="en-US" sz="2000" dirty="0" err="1">
                <a:latin typeface="Palatino Linotype" panose="02040502050505030304" pitchFamily="18" charset="0"/>
              </a:rPr>
              <a:t>cập</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từ</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số</a:t>
            </a:r>
            <a:r>
              <a:rPr lang="en-US" sz="2000" dirty="0">
                <a:latin typeface="Palatino Linotype" panose="02040502050505030304" pitchFamily="18" charset="0"/>
              </a:rPr>
              <a:t> </a:t>
            </a:r>
            <a:r>
              <a:rPr lang="en-US" sz="2000" dirty="0" err="1">
                <a:latin typeface="Palatino Linotype" panose="02040502050505030304" pitchFamily="18" charset="0"/>
              </a:rPr>
              <a:t>bảng</a:t>
            </a:r>
            <a:r>
              <a:rPr lang="en-US" sz="2000" dirty="0">
                <a:latin typeface="Palatino Linotype" panose="02040502050505030304" pitchFamily="18" charset="0"/>
              </a:rPr>
              <a:t>, </a:t>
            </a:r>
            <a:r>
              <a:rPr lang="en-US" sz="2000" dirty="0" err="1">
                <a:latin typeface="Palatino Linotype" panose="02040502050505030304" pitchFamily="18" charset="0"/>
              </a:rPr>
              <a:t>hãy</a:t>
            </a:r>
            <a:r>
              <a:rPr lang="en-US" sz="2000" dirty="0">
                <a:latin typeface="Palatino Linotype" panose="02040502050505030304" pitchFamily="18" charset="0"/>
              </a:rPr>
              <a:t> </a:t>
            </a:r>
            <a:r>
              <a:rPr lang="en-US" sz="2000" dirty="0" err="1">
                <a:latin typeface="Palatino Linotype" panose="02040502050505030304" pitchFamily="18" charset="0"/>
              </a:rPr>
              <a:t>tạo</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account </a:t>
            </a:r>
            <a:r>
              <a:rPr lang="en-US" sz="2000" dirty="0" err="1">
                <a:latin typeface="Palatino Linotype" panose="02040502050505030304" pitchFamily="18" charset="0"/>
              </a:rPr>
              <a:t>trong</a:t>
            </a:r>
            <a:r>
              <a:rPr lang="en-US" sz="2000" dirty="0">
                <a:latin typeface="Palatino Linotype" panose="02040502050505030304" pitchFamily="18" charset="0"/>
              </a:rPr>
              <a:t> DB, </a:t>
            </a:r>
            <a:r>
              <a:rPr lang="en-US" sz="2000" dirty="0" err="1">
                <a:latin typeface="Palatino Linotype" panose="02040502050505030304" pitchFamily="18" charset="0"/>
              </a:rPr>
              <a:t>gán</a:t>
            </a:r>
            <a:r>
              <a:rPr lang="en-US" sz="2000" dirty="0">
                <a:latin typeface="Palatino Linotype" panose="02040502050505030304" pitchFamily="18" charset="0"/>
              </a:rPr>
              <a:t> </a:t>
            </a:r>
            <a:r>
              <a:rPr lang="en-US" sz="2000" dirty="0" err="1">
                <a:latin typeface="Palatino Linotype" panose="02040502050505030304" pitchFamily="18" charset="0"/>
              </a:rPr>
              <a:t>quyền</a:t>
            </a:r>
            <a:r>
              <a:rPr lang="en-US" sz="2000" dirty="0">
                <a:latin typeface="Palatino Linotype" panose="02040502050505030304" pitchFamily="18" charset="0"/>
              </a:rPr>
              <a:t> </a:t>
            </a:r>
            <a:r>
              <a:rPr lang="en-US" sz="2000" dirty="0" err="1">
                <a:latin typeface="Palatino Linotype" panose="02040502050505030304" pitchFamily="18" charset="0"/>
              </a:rPr>
              <a:t>truy</a:t>
            </a:r>
            <a:r>
              <a:rPr lang="en-US" sz="2000" dirty="0">
                <a:latin typeface="Palatino Linotype" panose="02040502050505030304" pitchFamily="18" charset="0"/>
              </a:rPr>
              <a:t> </a:t>
            </a:r>
            <a:r>
              <a:rPr lang="en-US" sz="2000" dirty="0" err="1">
                <a:latin typeface="Palatino Linotype" panose="02040502050505030304" pitchFamily="18" charset="0"/>
              </a:rPr>
              <a:t>cập</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account </a:t>
            </a:r>
            <a:r>
              <a:rPr lang="en-US" sz="2000" dirty="0" err="1">
                <a:latin typeface="Palatino Linotype" panose="02040502050505030304" pitchFamily="18" charset="0"/>
              </a:rPr>
              <a:t>đó</a:t>
            </a:r>
            <a:r>
              <a:rPr lang="en-US" sz="2000" dirty="0">
                <a:latin typeface="Palatino Linotype" panose="02040502050505030304" pitchFamily="18" charset="0"/>
              </a:rPr>
              <a:t> </a:t>
            </a:r>
            <a:r>
              <a:rPr lang="en-US" sz="2000" dirty="0" err="1">
                <a:latin typeface="Palatino Linotype" panose="02040502050505030304" pitchFamily="18" charset="0"/>
              </a:rPr>
              <a:t>chứ</a:t>
            </a:r>
            <a:r>
              <a:rPr lang="en-US" sz="2000" dirty="0">
                <a:latin typeface="Palatino Linotype" panose="02040502050505030304" pitchFamily="18" charset="0"/>
              </a:rPr>
              <a:t> </a:t>
            </a:r>
            <a:r>
              <a:rPr lang="en-US" sz="2000" dirty="0" err="1">
                <a:latin typeface="Palatino Linotype" panose="02040502050505030304" pitchFamily="18" charset="0"/>
              </a:rPr>
              <a:t>đừng</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account root hay </a:t>
            </a:r>
            <a:r>
              <a:rPr lang="en-US" sz="2000" dirty="0" err="1">
                <a:latin typeface="Palatino Linotype" panose="02040502050505030304" pitchFamily="18" charset="0"/>
              </a:rPr>
              <a:t>sa</a:t>
            </a:r>
            <a:r>
              <a:rPr lang="en-US" sz="2000" dirty="0">
                <a:latin typeface="Palatino Linotype" panose="02040502050505030304" pitchFamily="18" charset="0"/>
              </a:rPr>
              <a:t>. </a:t>
            </a:r>
            <a:r>
              <a:rPr lang="en-US" sz="2000" dirty="0" err="1">
                <a:latin typeface="Palatino Linotype" panose="02040502050505030304" pitchFamily="18" charset="0"/>
              </a:rPr>
              <a:t>Lúc</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dù</a:t>
            </a:r>
            <a:r>
              <a:rPr lang="en-US" sz="2000" dirty="0">
                <a:latin typeface="Palatino Linotype" panose="02040502050505030304" pitchFamily="18" charset="0"/>
              </a:rPr>
              <a:t> hacker </a:t>
            </a:r>
            <a:r>
              <a:rPr lang="en-US" sz="2000" dirty="0" err="1">
                <a:latin typeface="Palatino Linotype" panose="02040502050505030304" pitchFamily="18" charset="0"/>
              </a:rPr>
              <a:t>có</a:t>
            </a:r>
            <a:r>
              <a:rPr lang="en-US" sz="2000" dirty="0">
                <a:latin typeface="Palatino Linotype" panose="02040502050505030304" pitchFamily="18" charset="0"/>
              </a:rPr>
              <a:t> inject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sql</a:t>
            </a:r>
            <a:r>
              <a:rPr lang="en-US" sz="2000" dirty="0">
                <a:latin typeface="Palatino Linotype" panose="02040502050505030304" pitchFamily="18" charset="0"/>
              </a:rPr>
              <a:t> </a:t>
            </a:r>
            <a:r>
              <a:rPr lang="en-US" sz="2000" dirty="0" err="1">
                <a:latin typeface="Palatino Linotype" panose="02040502050505030304" pitchFamily="18" charset="0"/>
              </a:rPr>
              <a:t>cũng</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đọc</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 </a:t>
            </a:r>
            <a:r>
              <a:rPr lang="en-US" sz="2000" dirty="0" err="1">
                <a:latin typeface="Palatino Linotype" panose="02040502050505030304" pitchFamily="18" charset="0"/>
              </a:rPr>
              <a:t>từ</a:t>
            </a:r>
            <a:r>
              <a:rPr lang="en-US" sz="2000" dirty="0">
                <a:latin typeface="Palatino Linotype" panose="02040502050505030304" pitchFamily="18" charset="0"/>
              </a:rPr>
              <a:t> </a:t>
            </a:r>
            <a:r>
              <a:rPr lang="en-US" sz="2000" dirty="0" err="1">
                <a:latin typeface="Palatino Linotype" panose="02040502050505030304" pitchFamily="18" charset="0"/>
              </a:rPr>
              <a:t>các</a:t>
            </a:r>
            <a:r>
              <a:rPr lang="en-US" sz="2000" dirty="0">
                <a:latin typeface="Palatino Linotype" panose="02040502050505030304" pitchFamily="18" charset="0"/>
              </a:rPr>
              <a:t> </a:t>
            </a:r>
            <a:r>
              <a:rPr lang="en-US" sz="2000" dirty="0" err="1">
                <a:latin typeface="Palatino Linotype" panose="02040502050505030304" pitchFamily="18" charset="0"/>
              </a:rPr>
              <a:t>bảng</a:t>
            </a:r>
            <a:r>
              <a:rPr lang="en-US" sz="2000" dirty="0">
                <a:latin typeface="Palatino Linotype" panose="02040502050505030304" pitchFamily="18" charset="0"/>
              </a:rPr>
              <a:t> </a:t>
            </a:r>
            <a:r>
              <a:rPr lang="en-US" sz="2000" dirty="0" err="1">
                <a:latin typeface="Palatino Linotype" panose="02040502050505030304" pitchFamily="18" charset="0"/>
              </a:rPr>
              <a:t>chính</a:t>
            </a:r>
            <a:r>
              <a:rPr lang="en-US" sz="2000" dirty="0">
                <a:latin typeface="Palatino Linotype" panose="02040502050505030304" pitchFamily="18" charset="0"/>
              </a:rPr>
              <a:t>, </a:t>
            </a:r>
            <a:r>
              <a:rPr lang="en-US" sz="2000" dirty="0" err="1">
                <a:latin typeface="Palatino Linotype" panose="02040502050505030304" pitchFamily="18" charset="0"/>
              </a:rPr>
              <a:t>sửa</a:t>
            </a:r>
            <a:r>
              <a:rPr lang="en-US" sz="2000" dirty="0">
                <a:latin typeface="Palatino Linotype" panose="02040502050505030304" pitchFamily="18" charset="0"/>
              </a:rPr>
              <a:t> hay </a:t>
            </a:r>
            <a:r>
              <a:rPr lang="en-US" sz="2000" dirty="0" err="1">
                <a:latin typeface="Palatino Linotype" panose="02040502050505030304" pitchFamily="18" charset="0"/>
              </a:rPr>
              <a:t>xoá</a:t>
            </a:r>
            <a:r>
              <a:rPr lang="en-US" sz="2000" dirty="0">
                <a:latin typeface="Palatino Linotype" panose="02040502050505030304" pitchFamily="18" charset="0"/>
              </a:rPr>
              <a:t> </a:t>
            </a:r>
            <a:r>
              <a:rPr lang="en-US" sz="2000" dirty="0" err="1">
                <a:latin typeface="Palatino Linotype" panose="02040502050505030304" pitchFamily="18" charset="0"/>
              </a:rPr>
              <a:t>dữ</a:t>
            </a:r>
            <a:r>
              <a:rPr lang="en-US" sz="2000" dirty="0">
                <a:latin typeface="Palatino Linotype" panose="02040502050505030304" pitchFamily="18" charset="0"/>
              </a:rPr>
              <a:t> </a:t>
            </a:r>
            <a:r>
              <a:rPr lang="en-US" sz="2000" dirty="0" err="1">
                <a:latin typeface="Palatino Linotype" panose="02040502050505030304" pitchFamily="18" charset="0"/>
              </a:rPr>
              <a:t>liệu</a:t>
            </a:r>
            <a:r>
              <a:rPr lang="en-US" sz="2000" dirty="0">
                <a:latin typeface="Palatino Linotype" panose="02040502050505030304" pitchFamily="18" charset="0"/>
              </a:rPr>
              <a:t>.</a:t>
            </a:r>
          </a:p>
          <a:p>
            <a:pPr marL="0" indent="0">
              <a:lnSpc>
                <a:spcPct val="150000"/>
              </a:lnSpc>
              <a:buNone/>
            </a:pPr>
            <a:r>
              <a:rPr lang="en-US" sz="2400" dirty="0" err="1">
                <a:latin typeface="Palatino Linotype" panose="02040502050505030304" pitchFamily="18" charset="0"/>
              </a:rPr>
              <a:t>Phân</a:t>
            </a:r>
            <a:r>
              <a:rPr lang="en-US" sz="2400" dirty="0">
                <a:latin typeface="Palatino Linotype" panose="02040502050505030304" pitchFamily="18" charset="0"/>
              </a:rPr>
              <a:t> </a:t>
            </a:r>
            <a:r>
              <a:rPr lang="en-US" sz="2400" dirty="0" err="1">
                <a:latin typeface="Palatino Linotype" panose="02040502050505030304" pitchFamily="18" charset="0"/>
              </a:rPr>
              <a:t>quyền</a:t>
            </a:r>
            <a:r>
              <a:rPr lang="en-US" sz="2400" dirty="0">
                <a:latin typeface="Palatino Linotype" panose="02040502050505030304" pitchFamily="18" charset="0"/>
              </a:rPr>
              <a:t> </a:t>
            </a:r>
            <a:r>
              <a:rPr lang="en-US" sz="2400" dirty="0" err="1">
                <a:latin typeface="Palatino Linotype" panose="02040502050505030304" pitchFamily="18" charset="0"/>
              </a:rPr>
              <a:t>hạn</a:t>
            </a:r>
            <a:r>
              <a:rPr lang="en-US" sz="2400" dirty="0">
                <a:latin typeface="Palatino Linotype" panose="02040502050505030304" pitchFamily="18" charset="0"/>
              </a:rPr>
              <a:t> </a:t>
            </a:r>
            <a:r>
              <a:rPr lang="en-US" sz="2400" dirty="0" err="1">
                <a:latin typeface="Palatino Linotype" panose="02040502050505030304" pitchFamily="18" charset="0"/>
              </a:rPr>
              <a:t>chế</a:t>
            </a:r>
            <a:r>
              <a:rPr lang="en-US" sz="2400" dirty="0">
                <a:latin typeface="Palatino Linotype" panose="02040502050505030304" pitchFamily="18" charset="0"/>
              </a:rPr>
              <a:t> </a:t>
            </a:r>
            <a:r>
              <a:rPr lang="en-US" sz="2400" dirty="0" err="1">
                <a:latin typeface="Palatino Linotype" panose="02040502050505030304" pitchFamily="18" charset="0"/>
              </a:rPr>
              <a:t>thấp</a:t>
            </a:r>
            <a:r>
              <a:rPr lang="en-US" sz="2400" dirty="0">
                <a:latin typeface="Palatino Linotype" panose="02040502050505030304" pitchFamily="18" charset="0"/>
              </a:rPr>
              <a:t> </a:t>
            </a:r>
            <a:r>
              <a:rPr lang="en-US" sz="2400" dirty="0" err="1">
                <a:latin typeface="Palatino Linotype" panose="02040502050505030304" pitchFamily="18" charset="0"/>
              </a:rPr>
              <a:t>nhất</a:t>
            </a:r>
            <a:r>
              <a:rPr lang="en-US" sz="2400" dirty="0">
                <a:latin typeface="Palatino Linotype" panose="02040502050505030304" pitchFamily="18" charset="0"/>
              </a:rPr>
              <a:t> </a:t>
            </a:r>
            <a:r>
              <a:rPr lang="en-US" sz="2400" dirty="0" err="1">
                <a:latin typeface="Palatino Linotype" panose="02040502050505030304" pitchFamily="18" charset="0"/>
              </a:rPr>
              <a:t>cho</a:t>
            </a:r>
            <a:r>
              <a:rPr lang="en-US" sz="2400" dirty="0">
                <a:latin typeface="Palatino Linotype" panose="02040502050505030304" pitchFamily="18" charset="0"/>
              </a:rPr>
              <a:t> </a:t>
            </a:r>
            <a:r>
              <a:rPr lang="en-US" sz="2400" dirty="0" err="1">
                <a:latin typeface="Palatino Linotype" panose="02040502050505030304" pitchFamily="18" charset="0"/>
              </a:rPr>
              <a:t>các</a:t>
            </a:r>
            <a:r>
              <a:rPr lang="en-US" sz="2400" dirty="0">
                <a:latin typeface="Palatino Linotype" panose="02040502050505030304" pitchFamily="18" charset="0"/>
              </a:rPr>
              <a:t> user, </a:t>
            </a:r>
            <a:r>
              <a:rPr lang="en-US" sz="2400" dirty="0" err="1">
                <a:latin typeface="Palatino Linotype" panose="02040502050505030304" pitchFamily="18" charset="0"/>
              </a:rPr>
              <a:t>ví</a:t>
            </a:r>
            <a:r>
              <a:rPr lang="en-US" sz="2400" dirty="0">
                <a:latin typeface="Palatino Linotype" panose="02040502050505030304" pitchFamily="18" charset="0"/>
              </a:rPr>
              <a:t> </a:t>
            </a:r>
            <a:r>
              <a:rPr lang="en-US" sz="2400" dirty="0" err="1">
                <a:latin typeface="Palatino Linotype" panose="02040502050505030304" pitchFamily="18" charset="0"/>
              </a:rPr>
              <a:t>dụ</a:t>
            </a:r>
            <a:r>
              <a:rPr lang="en-US" sz="2400" dirty="0">
                <a:latin typeface="Palatino Linotype" panose="02040502050505030304" pitchFamily="18" charset="0"/>
              </a:rPr>
              <a:t> </a:t>
            </a:r>
            <a:r>
              <a:rPr lang="en-US" sz="2400" dirty="0" err="1">
                <a:latin typeface="Palatino Linotype" panose="02040502050505030304" pitchFamily="18" charset="0"/>
              </a:rPr>
              <a:t>trang</a:t>
            </a:r>
            <a:r>
              <a:rPr lang="en-US" sz="2400" dirty="0">
                <a:latin typeface="Palatino Linotype" panose="02040502050505030304" pitchFamily="18" charset="0"/>
              </a:rPr>
              <a:t> </a:t>
            </a:r>
            <a:r>
              <a:rPr lang="en-US" sz="2400" dirty="0" err="1">
                <a:latin typeface="Palatino Linotype" panose="02040502050505030304" pitchFamily="18" charset="0"/>
              </a:rPr>
              <a:t>nào</a:t>
            </a:r>
            <a:r>
              <a:rPr lang="en-US" sz="2400" dirty="0">
                <a:latin typeface="Palatino Linotype" panose="02040502050505030304" pitchFamily="18" charset="0"/>
              </a:rPr>
              <a:t> </a:t>
            </a:r>
            <a:r>
              <a:rPr lang="en-US" sz="2400" dirty="0" err="1">
                <a:latin typeface="Palatino Linotype" panose="02040502050505030304" pitchFamily="18" charset="0"/>
              </a:rPr>
              <a:t>người</a:t>
            </a:r>
            <a:r>
              <a:rPr lang="en-US" sz="2400" dirty="0">
                <a:latin typeface="Palatino Linotype" panose="02040502050505030304" pitchFamily="18" charset="0"/>
              </a:rPr>
              <a:t> </a:t>
            </a:r>
            <a:r>
              <a:rPr lang="en-US" sz="2400" dirty="0" err="1">
                <a:latin typeface="Palatino Linotype" panose="02040502050505030304" pitchFamily="18" charset="0"/>
              </a:rPr>
              <a:t>dùng</a:t>
            </a:r>
            <a:r>
              <a:rPr lang="en-US" sz="2400" dirty="0">
                <a:latin typeface="Palatino Linotype" panose="02040502050505030304" pitchFamily="18" charset="0"/>
              </a:rPr>
              <a:t> </a:t>
            </a:r>
            <a:r>
              <a:rPr lang="en-US" sz="2400" dirty="0" err="1">
                <a:latin typeface="Palatino Linotype" panose="02040502050505030304" pitchFamily="18" charset="0"/>
              </a:rPr>
              <a:t>chỉ</a:t>
            </a:r>
            <a:r>
              <a:rPr lang="en-US" sz="2400" dirty="0">
                <a:latin typeface="Palatino Linotype" panose="02040502050505030304" pitchFamily="18" charset="0"/>
              </a:rPr>
              <a:t> </a:t>
            </a:r>
            <a:r>
              <a:rPr lang="en-US" sz="2400" dirty="0" err="1">
                <a:latin typeface="Palatino Linotype" panose="02040502050505030304" pitchFamily="18" charset="0"/>
              </a:rPr>
              <a:t>có</a:t>
            </a:r>
            <a:r>
              <a:rPr lang="en-US" sz="2400" dirty="0">
                <a:latin typeface="Palatino Linotype" panose="02040502050505030304" pitchFamily="18" charset="0"/>
              </a:rPr>
              <a:t> </a:t>
            </a:r>
            <a:r>
              <a:rPr lang="en-US" sz="2400" dirty="0" err="1">
                <a:latin typeface="Palatino Linotype" panose="02040502050505030304" pitchFamily="18" charset="0"/>
              </a:rPr>
              <a:t>thể</a:t>
            </a:r>
            <a:r>
              <a:rPr lang="en-US" sz="2400" dirty="0">
                <a:latin typeface="Palatino Linotype" panose="02040502050505030304" pitchFamily="18" charset="0"/>
              </a:rPr>
              <a:t> </a:t>
            </a:r>
            <a:r>
              <a:rPr lang="en-US" sz="2400" dirty="0" err="1">
                <a:latin typeface="Palatino Linotype" panose="02040502050505030304" pitchFamily="18" charset="0"/>
              </a:rPr>
              <a:t>đọc</a:t>
            </a:r>
            <a:r>
              <a:rPr lang="en-US" sz="2400" dirty="0">
                <a:latin typeface="Palatino Linotype" panose="02040502050505030304" pitchFamily="18" charset="0"/>
              </a:rPr>
              <a:t>, </a:t>
            </a:r>
            <a:r>
              <a:rPr lang="en-US" sz="2400" dirty="0" err="1">
                <a:latin typeface="Palatino Linotype" panose="02040502050505030304" pitchFamily="18" charset="0"/>
              </a:rPr>
              <a:t>trang</a:t>
            </a:r>
            <a:r>
              <a:rPr lang="en-US" sz="2400" dirty="0">
                <a:latin typeface="Palatino Linotype" panose="02040502050505030304" pitchFamily="18" charset="0"/>
              </a:rPr>
              <a:t> </a:t>
            </a:r>
            <a:r>
              <a:rPr lang="en-US" sz="2400" dirty="0" err="1">
                <a:latin typeface="Palatino Linotype" panose="02040502050505030304" pitchFamily="18" charset="0"/>
              </a:rPr>
              <a:t>nào</a:t>
            </a:r>
            <a:r>
              <a:rPr lang="en-US" sz="2400" dirty="0">
                <a:latin typeface="Palatino Linotype" panose="02040502050505030304" pitchFamily="18" charset="0"/>
              </a:rPr>
              <a:t> </a:t>
            </a:r>
            <a:r>
              <a:rPr lang="en-US" sz="2400" dirty="0" err="1">
                <a:latin typeface="Palatino Linotype" panose="02040502050505030304" pitchFamily="18" charset="0"/>
              </a:rPr>
              <a:t>người</a:t>
            </a:r>
            <a:r>
              <a:rPr lang="en-US" sz="2400" dirty="0">
                <a:latin typeface="Palatino Linotype" panose="02040502050505030304" pitchFamily="18" charset="0"/>
              </a:rPr>
              <a:t> </a:t>
            </a:r>
            <a:r>
              <a:rPr lang="en-US" sz="2400" dirty="0" err="1">
                <a:latin typeface="Palatino Linotype" panose="02040502050505030304" pitchFamily="18" charset="0"/>
              </a:rPr>
              <a:t>dùng</a:t>
            </a:r>
            <a:r>
              <a:rPr lang="en-US" sz="2400" dirty="0">
                <a:latin typeface="Palatino Linotype" panose="02040502050505030304" pitchFamily="18" charset="0"/>
              </a:rPr>
              <a:t> </a:t>
            </a:r>
            <a:r>
              <a:rPr lang="en-US" sz="2400" dirty="0" err="1">
                <a:latin typeface="Palatino Linotype" panose="02040502050505030304" pitchFamily="18" charset="0"/>
              </a:rPr>
              <a:t>có</a:t>
            </a:r>
            <a:r>
              <a:rPr lang="en-US" sz="2400" dirty="0">
                <a:latin typeface="Palatino Linotype" panose="02040502050505030304" pitchFamily="18" charset="0"/>
              </a:rPr>
              <a:t> </a:t>
            </a:r>
            <a:r>
              <a:rPr lang="en-US" sz="2400" dirty="0" err="1">
                <a:latin typeface="Palatino Linotype" panose="02040502050505030304" pitchFamily="18" charset="0"/>
              </a:rPr>
              <a:t>thể</a:t>
            </a:r>
            <a:r>
              <a:rPr lang="en-US" sz="2400" dirty="0">
                <a:latin typeface="Palatino Linotype" panose="02040502050505030304" pitchFamily="18" charset="0"/>
              </a:rPr>
              <a:t> </a:t>
            </a:r>
            <a:r>
              <a:rPr lang="en-US" sz="2400" dirty="0" err="1">
                <a:latin typeface="Palatino Linotype" panose="02040502050505030304" pitchFamily="18" charset="0"/>
              </a:rPr>
              <a:t>thao</a:t>
            </a:r>
            <a:r>
              <a:rPr lang="en-US" sz="2400" dirty="0">
                <a:latin typeface="Palatino Linotype" panose="02040502050505030304" pitchFamily="18" charset="0"/>
              </a:rPr>
              <a:t> </a:t>
            </a:r>
            <a:r>
              <a:rPr lang="en-US" sz="2400" dirty="0" err="1">
                <a:latin typeface="Palatino Linotype" panose="02040502050505030304" pitchFamily="18" charset="0"/>
              </a:rPr>
              <a:t>tác</a:t>
            </a:r>
            <a:r>
              <a:rPr lang="en-US" sz="2400" dirty="0">
                <a:latin typeface="Palatino Linotype" panose="02040502050505030304" pitchFamily="18" charset="0"/>
              </a:rPr>
              <a:t>…</a:t>
            </a:r>
            <a:r>
              <a:rPr lang="en-US" sz="2400" dirty="0" err="1">
                <a:latin typeface="Palatino Linotype" panose="02040502050505030304" pitchFamily="18" charset="0"/>
              </a:rPr>
              <a:t>v..v</a:t>
            </a:r>
            <a:r>
              <a:rPr lang="en-US" sz="2400" dirty="0">
                <a:latin typeface="Palatino Linotype" panose="02040502050505030304" pitchFamily="18" charset="0"/>
              </a:rPr>
              <a:t>..</a:t>
            </a:r>
          </a:p>
          <a:p>
            <a:pPr marL="0" indent="0" algn="l">
              <a:lnSpc>
                <a:spcPct val="150000"/>
              </a:lnSpc>
              <a:buNone/>
            </a:pPr>
            <a:endParaRPr lang="en-US" sz="2000" dirty="0">
              <a:latin typeface="Palatino Linotype" panose="02040502050505030304" pitchFamily="18" charset="0"/>
            </a:endParaRPr>
          </a:p>
          <a:p>
            <a:pPr marL="0" indent="0">
              <a:lnSpc>
                <a:spcPct val="150000"/>
              </a:lnSpc>
              <a:buNone/>
            </a:pPr>
            <a:r>
              <a:rPr lang="en-US" sz="2000" b="1" dirty="0">
                <a:latin typeface="Palatino Linotype" panose="02040502050505030304" pitchFamily="18" charset="0"/>
              </a:rPr>
              <a:t>Backup </a:t>
            </a:r>
            <a:r>
              <a:rPr lang="en-US" sz="2000" b="1" dirty="0" err="1">
                <a:latin typeface="Palatino Linotype" panose="02040502050505030304" pitchFamily="18" charset="0"/>
              </a:rPr>
              <a:t>dữ</a:t>
            </a:r>
            <a:r>
              <a:rPr lang="en-US" sz="2000" b="1" dirty="0">
                <a:latin typeface="Palatino Linotype" panose="02040502050505030304" pitchFamily="18" charset="0"/>
              </a:rPr>
              <a:t> </a:t>
            </a:r>
            <a:r>
              <a:rPr lang="en-US" sz="2000" b="1" dirty="0" err="1">
                <a:latin typeface="Palatino Linotype" panose="02040502050505030304" pitchFamily="18" charset="0"/>
              </a:rPr>
              <a:t>liệu</a:t>
            </a:r>
            <a:r>
              <a:rPr lang="en-US" sz="2000" b="1" dirty="0">
                <a:latin typeface="Palatino Linotype" panose="02040502050505030304" pitchFamily="18" charset="0"/>
              </a:rPr>
              <a:t> </a:t>
            </a:r>
            <a:r>
              <a:rPr lang="en-US" sz="2000" b="1" dirty="0" err="1">
                <a:latin typeface="Palatino Linotype" panose="02040502050505030304" pitchFamily="18" charset="0"/>
              </a:rPr>
              <a:t>thường</a:t>
            </a:r>
            <a:r>
              <a:rPr lang="en-US" sz="2000" b="1" dirty="0">
                <a:latin typeface="Palatino Linotype" panose="02040502050505030304" pitchFamily="18" charset="0"/>
              </a:rPr>
              <a:t> </a:t>
            </a:r>
            <a:r>
              <a:rPr lang="en-US" sz="2000" b="1" dirty="0" err="1">
                <a:latin typeface="Palatino Linotype" panose="02040502050505030304" pitchFamily="18" charset="0"/>
              </a:rPr>
              <a:t>xuyên</a:t>
            </a:r>
            <a:r>
              <a:rPr lang="en-US" sz="2000" dirty="0">
                <a:latin typeface="Palatino Linotype" panose="02040502050505030304" pitchFamily="18" charset="0"/>
              </a:rPr>
              <a:t>:</a:t>
            </a:r>
          </a:p>
          <a:p>
            <a:pPr marL="0" indent="0">
              <a:lnSpc>
                <a:spcPct val="150000"/>
              </a:lnSpc>
              <a:buNone/>
            </a:pPr>
            <a:r>
              <a:rPr lang="en-US" sz="2200" dirty="0" err="1">
                <a:latin typeface="Palatino Linotype" panose="02040502050505030304" pitchFamily="18" charset="0"/>
              </a:rPr>
              <a:t>Dữ</a:t>
            </a:r>
            <a:r>
              <a:rPr lang="en-US" sz="2200" dirty="0">
                <a:latin typeface="Palatino Linotype" panose="02040502050505030304" pitchFamily="18" charset="0"/>
              </a:rPr>
              <a:t> </a:t>
            </a:r>
            <a:r>
              <a:rPr lang="en-US" sz="2200" dirty="0" err="1">
                <a:latin typeface="Palatino Linotype" panose="02040502050505030304" pitchFamily="18" charset="0"/>
              </a:rPr>
              <a:t>liệu</a:t>
            </a:r>
            <a:r>
              <a:rPr lang="en-US" sz="2200" dirty="0">
                <a:latin typeface="Palatino Linotype" panose="02040502050505030304" pitchFamily="18" charset="0"/>
              </a:rPr>
              <a:t> </a:t>
            </a:r>
            <a:r>
              <a:rPr lang="en-US" sz="2200" dirty="0" err="1">
                <a:latin typeface="Palatino Linotype" panose="02040502050505030304" pitchFamily="18" charset="0"/>
              </a:rPr>
              <a:t>phải</a:t>
            </a:r>
            <a:r>
              <a:rPr lang="en-US" sz="2200" dirty="0">
                <a:latin typeface="Palatino Linotype" panose="02040502050505030304" pitchFamily="18" charset="0"/>
              </a:rPr>
              <a:t> </a:t>
            </a:r>
            <a:r>
              <a:rPr lang="en-US" sz="2200" dirty="0" err="1">
                <a:latin typeface="Palatino Linotype" panose="02040502050505030304" pitchFamily="18" charset="0"/>
              </a:rPr>
              <a:t>thường</a:t>
            </a:r>
            <a:r>
              <a:rPr lang="en-US" sz="2200" dirty="0">
                <a:latin typeface="Palatino Linotype" panose="02040502050505030304" pitchFamily="18" charset="0"/>
              </a:rPr>
              <a:t> </a:t>
            </a:r>
            <a:r>
              <a:rPr lang="en-US" sz="2200" dirty="0" err="1">
                <a:latin typeface="Palatino Linotype" panose="02040502050505030304" pitchFamily="18" charset="0"/>
              </a:rPr>
              <a:t>xuyên</a:t>
            </a:r>
            <a:r>
              <a:rPr lang="en-US" sz="2200" dirty="0">
                <a:latin typeface="Palatino Linotype" panose="02040502050505030304" pitchFamily="18" charset="0"/>
              </a:rPr>
              <a:t> </a:t>
            </a:r>
            <a:r>
              <a:rPr lang="en-US" sz="2200" dirty="0" err="1">
                <a:latin typeface="Palatino Linotype" panose="02040502050505030304" pitchFamily="18" charset="0"/>
              </a:rPr>
              <a:t>được</a:t>
            </a:r>
            <a:r>
              <a:rPr lang="en-US" sz="2200" dirty="0">
                <a:latin typeface="Palatino Linotype" panose="02040502050505030304" pitchFamily="18" charset="0"/>
              </a:rPr>
              <a:t> backup </a:t>
            </a:r>
            <a:r>
              <a:rPr lang="en-US" sz="2200" dirty="0" err="1">
                <a:latin typeface="Palatino Linotype" panose="02040502050505030304" pitchFamily="18" charset="0"/>
              </a:rPr>
              <a:t>để</a:t>
            </a:r>
            <a:r>
              <a:rPr lang="en-US" sz="2200" dirty="0">
                <a:latin typeface="Palatino Linotype" panose="02040502050505030304" pitchFamily="18" charset="0"/>
              </a:rPr>
              <a:t> </a:t>
            </a:r>
            <a:r>
              <a:rPr lang="en-US" sz="2200" dirty="0" err="1">
                <a:latin typeface="Palatino Linotype" panose="02040502050505030304" pitchFamily="18" charset="0"/>
              </a:rPr>
              <a:t>nếu</a:t>
            </a:r>
            <a:r>
              <a:rPr lang="en-US" sz="2200" dirty="0">
                <a:latin typeface="Palatino Linotype" panose="02040502050505030304" pitchFamily="18" charset="0"/>
              </a:rPr>
              <a:t> </a:t>
            </a:r>
            <a:r>
              <a:rPr lang="en-US" sz="2200" dirty="0" err="1">
                <a:latin typeface="Palatino Linotype" panose="02040502050505030304" pitchFamily="18" charset="0"/>
              </a:rPr>
              <a:t>có</a:t>
            </a:r>
            <a:r>
              <a:rPr lang="en-US" sz="2200" dirty="0">
                <a:latin typeface="Palatino Linotype" panose="02040502050505030304" pitchFamily="18" charset="0"/>
              </a:rPr>
              <a:t> </a:t>
            </a:r>
            <a:r>
              <a:rPr lang="en-US" sz="2200" dirty="0" err="1">
                <a:latin typeface="Palatino Linotype" panose="02040502050505030304" pitchFamily="18" charset="0"/>
              </a:rPr>
              <a:t>bị</a:t>
            </a:r>
            <a:r>
              <a:rPr lang="en-US" sz="2200" dirty="0">
                <a:latin typeface="Palatino Linotype" panose="02040502050505030304" pitchFamily="18" charset="0"/>
              </a:rPr>
              <a:t> hacker </a:t>
            </a:r>
            <a:r>
              <a:rPr lang="en-US" sz="2200" dirty="0" err="1">
                <a:latin typeface="Palatino Linotype" panose="02040502050505030304" pitchFamily="18" charset="0"/>
              </a:rPr>
              <a:t>xoá</a:t>
            </a:r>
            <a:r>
              <a:rPr lang="en-US" sz="2200" dirty="0">
                <a:latin typeface="Palatino Linotype" panose="02040502050505030304" pitchFamily="18" charset="0"/>
              </a:rPr>
              <a:t> </a:t>
            </a:r>
            <a:r>
              <a:rPr lang="en-US" sz="2200" dirty="0" err="1">
                <a:latin typeface="Palatino Linotype" panose="02040502050505030304" pitchFamily="18" charset="0"/>
              </a:rPr>
              <a:t>thì</a:t>
            </a:r>
            <a:r>
              <a:rPr lang="en-US" sz="2200" dirty="0">
                <a:latin typeface="Palatino Linotype" panose="02040502050505030304" pitchFamily="18" charset="0"/>
              </a:rPr>
              <a:t> ta </a:t>
            </a:r>
            <a:r>
              <a:rPr lang="en-US" sz="2200" dirty="0" err="1">
                <a:latin typeface="Palatino Linotype" panose="02040502050505030304" pitchFamily="18" charset="0"/>
              </a:rPr>
              <a:t>vẫn</a:t>
            </a:r>
            <a:r>
              <a:rPr lang="en-US" sz="2200" dirty="0">
                <a:latin typeface="Palatino Linotype" panose="02040502050505030304" pitchFamily="18" charset="0"/>
              </a:rPr>
              <a:t> </a:t>
            </a:r>
            <a:r>
              <a:rPr lang="en-US" sz="2200" dirty="0" err="1">
                <a:latin typeface="Palatino Linotype" panose="02040502050505030304" pitchFamily="18" charset="0"/>
              </a:rPr>
              <a:t>có</a:t>
            </a:r>
            <a:r>
              <a:rPr lang="en-US" sz="2200" dirty="0">
                <a:latin typeface="Palatino Linotype" panose="02040502050505030304" pitchFamily="18" charset="0"/>
              </a:rPr>
              <a:t> </a:t>
            </a:r>
            <a:r>
              <a:rPr lang="en-US" sz="2200" dirty="0" err="1">
                <a:latin typeface="Palatino Linotype" panose="02040502050505030304" pitchFamily="18" charset="0"/>
              </a:rPr>
              <a:t>thể</a:t>
            </a:r>
            <a:r>
              <a:rPr lang="en-US" sz="2200" dirty="0">
                <a:latin typeface="Palatino Linotype" panose="02040502050505030304" pitchFamily="18" charset="0"/>
              </a:rPr>
              <a:t> </a:t>
            </a:r>
            <a:r>
              <a:rPr lang="en-US" sz="2200" dirty="0" err="1">
                <a:latin typeface="Palatino Linotype" panose="02040502050505030304" pitchFamily="18" charset="0"/>
              </a:rPr>
              <a:t>khôi</a:t>
            </a:r>
            <a:r>
              <a:rPr lang="en-US" sz="2200" dirty="0">
                <a:latin typeface="Palatino Linotype" panose="02040502050505030304" pitchFamily="18" charset="0"/>
              </a:rPr>
              <a:t> </a:t>
            </a:r>
            <a:r>
              <a:rPr lang="en-US" sz="2200" dirty="0" err="1">
                <a:latin typeface="Palatino Linotype" panose="02040502050505030304" pitchFamily="18" charset="0"/>
              </a:rPr>
              <a:t>phục</a:t>
            </a:r>
            <a:r>
              <a:rPr lang="en-US" sz="2200" dirty="0">
                <a:latin typeface="Palatino Linotype" panose="02040502050505030304" pitchFamily="18" charset="0"/>
              </a:rPr>
              <a:t> </a:t>
            </a:r>
            <a:r>
              <a:rPr lang="en-US" sz="2200" dirty="0" err="1">
                <a:latin typeface="Palatino Linotype" panose="02040502050505030304" pitchFamily="18" charset="0"/>
              </a:rPr>
              <a:t>được</a:t>
            </a:r>
            <a:r>
              <a:rPr lang="en-US" sz="2200" dirty="0">
                <a:latin typeface="Palatino Linotype" panose="02040502050505030304" pitchFamily="18" charset="0"/>
              </a:rPr>
              <a:t> </a:t>
            </a:r>
            <a:r>
              <a:rPr lang="en-US" sz="2200" dirty="0" err="1">
                <a:latin typeface="Palatino Linotype" panose="02040502050505030304" pitchFamily="18" charset="0"/>
              </a:rPr>
              <a:t>dữ</a:t>
            </a:r>
            <a:r>
              <a:rPr lang="en-US" sz="2200" dirty="0">
                <a:latin typeface="Palatino Linotype" panose="02040502050505030304" pitchFamily="18" charset="0"/>
              </a:rPr>
              <a:t> </a:t>
            </a:r>
            <a:r>
              <a:rPr lang="en-US" sz="2200" dirty="0" err="1">
                <a:latin typeface="Palatino Linotype" panose="02040502050505030304" pitchFamily="18" charset="0"/>
              </a:rPr>
              <a:t>liệu</a:t>
            </a:r>
            <a:r>
              <a:rPr lang="en-US" sz="2200" dirty="0">
                <a:latin typeface="Palatino Linotype" panose="02040502050505030304" pitchFamily="18" charset="0"/>
              </a:rPr>
              <a:t>.</a:t>
            </a:r>
          </a:p>
        </p:txBody>
      </p:sp>
      <p:sp>
        <p:nvSpPr>
          <p:cNvPr id="7" name="Title 1"/>
          <p:cNvSpPr>
            <a:spLocks noGrp="1"/>
          </p:cNvSpPr>
          <p:nvPr/>
        </p:nvSpPr>
        <p:spPr>
          <a:xfrm>
            <a:off x="292735" y="890270"/>
            <a:ext cx="465836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sym typeface="+mn-ea"/>
              </a:rPr>
              <a:t>Cách phòng chống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109E-9418-4623-9C84-B3698F24E4B6}"/>
              </a:ext>
            </a:extLst>
          </p:cNvPr>
          <p:cNvSpPr>
            <a:spLocks noGrp="1"/>
          </p:cNvSpPr>
          <p:nvPr>
            <p:ph type="title"/>
          </p:nvPr>
        </p:nvSpPr>
        <p:spPr>
          <a:xfrm>
            <a:off x="505691" y="2766218"/>
            <a:ext cx="10515600" cy="1325563"/>
          </a:xfrm>
        </p:spPr>
        <p:txBody>
          <a:bodyPr>
            <a:noAutofit/>
          </a:bodyPr>
          <a:lstStyle/>
          <a:p>
            <a:r>
              <a:rPr lang="en-US" sz="2000" b="1" dirty="0">
                <a:latin typeface="Palatino Linotype" panose="02040502050505030304" pitchFamily="18" charset="0"/>
              </a:rPr>
              <a:t>Password Hashing (</a:t>
            </a:r>
            <a:r>
              <a:rPr lang="en-US" sz="2000" b="1" dirty="0" err="1">
                <a:latin typeface="Palatino Linotype" panose="02040502050505030304" pitchFamily="18" charset="0"/>
              </a:rPr>
              <a:t>mã</a:t>
            </a:r>
            <a:r>
              <a:rPr lang="en-US" sz="2000" b="1" dirty="0">
                <a:latin typeface="Palatino Linotype" panose="02040502050505030304" pitchFamily="18" charset="0"/>
              </a:rPr>
              <a:t> </a:t>
            </a:r>
            <a:r>
              <a:rPr lang="en-US" sz="2000" b="1" dirty="0" err="1">
                <a:latin typeface="Palatino Linotype" panose="02040502050505030304" pitchFamily="18" charset="0"/>
              </a:rPr>
              <a:t>hóa</a:t>
            </a:r>
            <a:r>
              <a:rPr lang="en-US" sz="2000" b="1" dirty="0">
                <a:latin typeface="Palatino Linotype" panose="02040502050505030304" pitchFamily="18" charset="0"/>
              </a:rPr>
              <a:t> </a:t>
            </a:r>
            <a:r>
              <a:rPr lang="en-US" sz="2000" b="1" dirty="0" err="1">
                <a:latin typeface="Palatino Linotype" panose="02040502050505030304" pitchFamily="18" charset="0"/>
              </a:rPr>
              <a:t>dữ</a:t>
            </a:r>
            <a:r>
              <a:rPr lang="en-US" sz="2000" b="1" dirty="0">
                <a:latin typeface="Palatino Linotype" panose="02040502050505030304" pitchFamily="18" charset="0"/>
              </a:rPr>
              <a:t> </a:t>
            </a:r>
            <a:r>
              <a:rPr lang="en-US" sz="2000" b="1" dirty="0" err="1">
                <a:latin typeface="Palatino Linotype" panose="02040502050505030304" pitchFamily="18" charset="0"/>
              </a:rPr>
              <a:t>liệu</a:t>
            </a:r>
            <a:r>
              <a:rPr lang="en-US" sz="2000" b="1" dirty="0">
                <a:latin typeface="Palatino Linotype" panose="02040502050505030304" pitchFamily="18" charset="0"/>
              </a:rPr>
              <a:t> </a:t>
            </a:r>
            <a:r>
              <a:rPr lang="en-US" sz="2000" b="1" dirty="0" err="1">
                <a:latin typeface="Palatino Linotype" panose="02040502050505030304" pitchFamily="18" charset="0"/>
              </a:rPr>
              <a:t>lưu</a:t>
            </a:r>
            <a:r>
              <a:rPr lang="en-US" sz="2000" b="1" dirty="0">
                <a:latin typeface="Palatino Linotype" panose="02040502050505030304" pitchFamily="18" charset="0"/>
              </a:rPr>
              <a:t> </a:t>
            </a:r>
            <a:r>
              <a:rPr lang="en-US" sz="2000" b="1" dirty="0" err="1">
                <a:latin typeface="Palatino Linotype" panose="02040502050505030304" pitchFamily="18" charset="0"/>
              </a:rPr>
              <a:t>trữ</a:t>
            </a:r>
            <a:r>
              <a:rPr lang="en-US" sz="2000" b="1" dirty="0">
                <a:latin typeface="Palatino Linotype" panose="02040502050505030304" pitchFamily="18" charset="0"/>
              </a:rPr>
              <a:t>):</a:t>
            </a:r>
            <a:br>
              <a:rPr lang="en-US" sz="2000" b="1" dirty="0">
                <a:latin typeface="Palatino Linotype" panose="02040502050505030304" pitchFamily="18" charset="0"/>
              </a:rPr>
            </a:br>
            <a:r>
              <a:rPr lang="en-US" sz="2000" dirty="0" err="1">
                <a:latin typeface="Palatino Linotype" panose="02040502050505030304" pitchFamily="18" charset="0"/>
              </a:rPr>
              <a:t>Thay</a:t>
            </a:r>
            <a:r>
              <a:rPr lang="en-US" sz="2000" dirty="0">
                <a:latin typeface="Palatino Linotype" panose="02040502050505030304" pitchFamily="18" charset="0"/>
              </a:rPr>
              <a:t> </a:t>
            </a:r>
            <a:r>
              <a:rPr lang="en-US" sz="2000" dirty="0" err="1">
                <a:latin typeface="Palatino Linotype" panose="02040502050505030304" pitchFamily="18" charset="0"/>
              </a:rPr>
              <a:t>về</a:t>
            </a:r>
            <a:r>
              <a:rPr lang="en-US" sz="2000" dirty="0">
                <a:latin typeface="Palatino Linotype" panose="02040502050505030304" pitchFamily="18" charset="0"/>
              </a:rPr>
              <a:t> </a:t>
            </a:r>
            <a:r>
              <a:rPr lang="en-US" sz="2000" dirty="0" err="1">
                <a:latin typeface="Palatino Linotype" panose="02040502050505030304" pitchFamily="18" charset="0"/>
              </a:rPr>
              <a:t>lưu</a:t>
            </a:r>
            <a:r>
              <a:rPr lang="en-US" sz="2000" dirty="0">
                <a:latin typeface="Palatino Linotype" panose="02040502050505030304" pitchFamily="18" charset="0"/>
              </a:rPr>
              <a:t> password </a:t>
            </a:r>
            <a:r>
              <a:rPr lang="en-US" sz="2000" dirty="0" err="1">
                <a:latin typeface="Palatino Linotype" panose="02040502050505030304" pitchFamily="18" charset="0"/>
              </a:rPr>
              <a:t>dưới</a:t>
            </a:r>
            <a:r>
              <a:rPr lang="en-US" sz="2000" dirty="0">
                <a:latin typeface="Palatino Linotype" panose="02040502050505030304" pitchFamily="18" charset="0"/>
              </a:rPr>
              <a:t> </a:t>
            </a:r>
            <a:r>
              <a:rPr lang="en-US" sz="2000" dirty="0" err="1">
                <a:latin typeface="Palatino Linotype" panose="02040502050505030304" pitchFamily="18" charset="0"/>
              </a:rPr>
              <a:t>dạng</a:t>
            </a:r>
            <a:r>
              <a:rPr lang="en-US" sz="2000" dirty="0">
                <a:latin typeface="Palatino Linotype" panose="02040502050505030304" pitchFamily="18" charset="0"/>
              </a:rPr>
              <a:t> plaintext (</a:t>
            </a:r>
            <a:r>
              <a:rPr lang="en-US" sz="2000" dirty="0" err="1">
                <a:latin typeface="Palatino Linotype" panose="02040502050505030304" pitchFamily="18" charset="0"/>
              </a:rPr>
              <a:t>dạng</a:t>
            </a:r>
            <a:r>
              <a:rPr lang="en-US" sz="2000" dirty="0">
                <a:latin typeface="Palatino Linotype" panose="02040502050505030304" pitchFamily="18" charset="0"/>
              </a:rPr>
              <a:t> text </a:t>
            </a:r>
            <a:r>
              <a:rPr lang="en-US" sz="2000" dirty="0" err="1">
                <a:latin typeface="Palatino Linotype" panose="02040502050505030304" pitchFamily="18" charset="0"/>
              </a:rPr>
              <a:t>bình</a:t>
            </a:r>
            <a:r>
              <a:rPr lang="en-US" sz="2000" dirty="0">
                <a:latin typeface="Palatino Linotype" panose="02040502050505030304" pitchFamily="18" charset="0"/>
              </a:rPr>
              <a:t> </a:t>
            </a:r>
            <a:r>
              <a:rPr lang="en-US" sz="2000" dirty="0" err="1">
                <a:latin typeface="Palatino Linotype" panose="02040502050505030304" pitchFamily="18" charset="0"/>
              </a:rPr>
              <a:t>thường</a:t>
            </a:r>
            <a:r>
              <a:rPr lang="en-US" sz="2000" dirty="0">
                <a:latin typeface="Palatino Linotype" panose="02040502050505030304" pitchFamily="18" charset="0"/>
              </a:rPr>
              <a:t> </a:t>
            </a:r>
            <a:r>
              <a:rPr lang="en-US" sz="2000" dirty="0" err="1">
                <a:latin typeface="Palatino Linotype" panose="02040502050505030304" pitchFamily="18" charset="0"/>
              </a:rPr>
              <a:t>mà</a:t>
            </a:r>
            <a:r>
              <a:rPr lang="en-US" sz="2000" dirty="0">
                <a:latin typeface="Palatino Linotype" panose="02040502050505030304" pitchFamily="18" charset="0"/>
              </a:rPr>
              <a:t> con </a:t>
            </a:r>
            <a:r>
              <a:rPr lang="en-US" sz="2000" dirty="0" err="1">
                <a:latin typeface="Palatino Linotype" panose="02040502050505030304" pitchFamily="18" charset="0"/>
              </a:rPr>
              <a:t>người</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đọc</a:t>
            </a:r>
            <a:r>
              <a:rPr lang="en-US" sz="2000" dirty="0">
                <a:latin typeface="Palatino Linotype" panose="02040502050505030304" pitchFamily="18" charset="0"/>
              </a:rPr>
              <a:t> </a:t>
            </a:r>
            <a:r>
              <a:rPr lang="en-US" sz="2000" dirty="0" err="1">
                <a:latin typeface="Palatino Linotype" panose="02040502050505030304" pitchFamily="18" charset="0"/>
              </a:rPr>
              <a:t>hiểu</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password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đưa</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hash function, hash value </a:t>
            </a:r>
            <a:r>
              <a:rPr lang="en-US" sz="2000" dirty="0" err="1">
                <a:latin typeface="Palatino Linotype" panose="02040502050505030304" pitchFamily="18" charset="0"/>
              </a:rPr>
              <a:t>sinh</a:t>
            </a:r>
            <a:r>
              <a:rPr lang="en-US" sz="2000" dirty="0">
                <a:latin typeface="Palatino Linotype" panose="02040502050505030304" pitchFamily="18" charset="0"/>
              </a:rPr>
              <a:t> ra </a:t>
            </a:r>
            <a:r>
              <a:rPr lang="en-US" sz="2000" dirty="0" err="1">
                <a:latin typeface="Palatino Linotype" panose="02040502050505030304" pitchFamily="18" charset="0"/>
              </a:rPr>
              <a:t>từ</a:t>
            </a:r>
            <a:r>
              <a:rPr lang="en-US" sz="2000" dirty="0">
                <a:latin typeface="Palatino Linotype" panose="02040502050505030304" pitchFamily="18" charset="0"/>
              </a:rPr>
              <a:t> hash function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lưu</a:t>
            </a:r>
            <a:r>
              <a:rPr lang="en-US" sz="2000" dirty="0">
                <a:latin typeface="Palatino Linotype" panose="02040502050505030304" pitchFamily="18" charset="0"/>
              </a:rPr>
              <a:t> </a:t>
            </a:r>
            <a:r>
              <a:rPr lang="en-US" sz="2000" dirty="0" err="1">
                <a:latin typeface="Palatino Linotype" panose="02040502050505030304" pitchFamily="18" charset="0"/>
              </a:rPr>
              <a:t>và</a:t>
            </a:r>
            <a:r>
              <a:rPr lang="en-US" sz="2000" dirty="0">
                <a:latin typeface="Palatino Linotype" panose="02040502050505030304" pitchFamily="18" charset="0"/>
              </a:rPr>
              <a:t> database </a:t>
            </a:r>
            <a:r>
              <a:rPr lang="en-US" sz="2000" dirty="0" err="1">
                <a:latin typeface="Palatino Linotype" panose="02040502050505030304" pitchFamily="18" charset="0"/>
              </a:rPr>
              <a:t>đại</a:t>
            </a:r>
            <a:r>
              <a:rPr lang="en-US" sz="2000" dirty="0">
                <a:latin typeface="Palatino Linotype" panose="02040502050505030304" pitchFamily="18" charset="0"/>
              </a:rPr>
              <a:t> </a:t>
            </a:r>
            <a:r>
              <a:rPr lang="en-US" sz="2000" dirty="0" err="1">
                <a:latin typeface="Palatino Linotype" panose="02040502050505030304" pitchFamily="18" charset="0"/>
              </a:rPr>
              <a:t>diện</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password. </a:t>
            </a:r>
            <a:r>
              <a:rPr lang="en-US" sz="2000" dirty="0" err="1">
                <a:latin typeface="Palatino Linotype" panose="02040502050505030304" pitchFamily="18" charset="0"/>
              </a:rPr>
              <a:t>Tức</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ta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lưu</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database hash value </a:t>
            </a:r>
            <a:r>
              <a:rPr lang="en-US" sz="2000" dirty="0" err="1">
                <a:latin typeface="Palatino Linotype" panose="02040502050505030304" pitchFamily="18" charset="0"/>
              </a:rPr>
              <a:t>của</a:t>
            </a:r>
            <a:r>
              <a:rPr lang="en-US" sz="2000" dirty="0">
                <a:latin typeface="Palatino Linotype" panose="02040502050505030304" pitchFamily="18" charset="0"/>
              </a:rPr>
              <a:t> password </a:t>
            </a:r>
            <a:r>
              <a:rPr lang="en-US" sz="2000" dirty="0" err="1">
                <a:latin typeface="Palatino Linotype" panose="02040502050505030304" pitchFamily="18" charset="0"/>
              </a:rPr>
              <a:t>chứ</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lưu</a:t>
            </a:r>
            <a:r>
              <a:rPr lang="en-US" sz="2000" dirty="0">
                <a:latin typeface="Palatino Linotype" panose="02040502050505030304" pitchFamily="18" charset="0"/>
              </a:rPr>
              <a:t> </a:t>
            </a:r>
            <a:r>
              <a:rPr lang="en-US" sz="2000" dirty="0" err="1">
                <a:latin typeface="Palatino Linotype" panose="02040502050505030304" pitchFamily="18" charset="0"/>
              </a:rPr>
              <a:t>trực</a:t>
            </a:r>
            <a:r>
              <a:rPr lang="en-US" sz="2000" dirty="0">
                <a:latin typeface="Palatino Linotype" panose="02040502050505030304" pitchFamily="18" charset="0"/>
              </a:rPr>
              <a:t> </a:t>
            </a:r>
            <a:r>
              <a:rPr lang="en-US" sz="2000" dirty="0" err="1">
                <a:latin typeface="Palatino Linotype" panose="02040502050505030304" pitchFamily="18" charset="0"/>
              </a:rPr>
              <a:t>tiếp</a:t>
            </a:r>
            <a:r>
              <a:rPr lang="en-US" sz="2000" dirty="0">
                <a:latin typeface="Palatino Linotype" panose="02040502050505030304" pitchFamily="18" charset="0"/>
              </a:rPr>
              <a:t> password. </a:t>
            </a:r>
            <a:r>
              <a:rPr lang="en-US" sz="2000" dirty="0" err="1">
                <a:latin typeface="Palatino Linotype" panose="02040502050505030304" pitchFamily="18" charset="0"/>
              </a:rPr>
              <a:t>Khi</a:t>
            </a:r>
            <a:r>
              <a:rPr lang="en-US" sz="2000" dirty="0">
                <a:latin typeface="Palatino Linotype" panose="02040502050505030304" pitchFamily="18" charset="0"/>
              </a:rPr>
              <a:t> user </a:t>
            </a:r>
            <a:r>
              <a:rPr lang="en-US" sz="2000" dirty="0" err="1">
                <a:latin typeface="Palatino Linotype" panose="02040502050505030304" pitchFamily="18" charset="0"/>
              </a:rPr>
              <a:t>đăng</a:t>
            </a:r>
            <a:r>
              <a:rPr lang="en-US" sz="2000" dirty="0">
                <a:latin typeface="Palatino Linotype" panose="02040502050505030304" pitchFamily="18" charset="0"/>
              </a:rPr>
              <a:t> </a:t>
            </a:r>
            <a:r>
              <a:rPr lang="en-US" sz="2000" dirty="0" err="1">
                <a:latin typeface="Palatino Linotype" panose="02040502050505030304" pitchFamily="18" charset="0"/>
              </a:rPr>
              <a:t>nhập</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ta </a:t>
            </a:r>
            <a:r>
              <a:rPr lang="en-US" sz="2000" dirty="0" err="1">
                <a:latin typeface="Palatino Linotype" panose="02040502050505030304" pitchFamily="18" charset="0"/>
              </a:rPr>
              <a:t>cũng</a:t>
            </a:r>
            <a:r>
              <a:rPr lang="en-US" sz="2000" dirty="0">
                <a:latin typeface="Palatino Linotype" panose="02040502050505030304" pitchFamily="18" charset="0"/>
              </a:rPr>
              <a:t> </a:t>
            </a:r>
            <a:r>
              <a:rPr lang="en-US" sz="2000" dirty="0" err="1">
                <a:latin typeface="Palatino Linotype" panose="02040502050505030304" pitchFamily="18" charset="0"/>
              </a:rPr>
              <a:t>làm</a:t>
            </a:r>
            <a:r>
              <a:rPr lang="en-US" sz="2000" dirty="0">
                <a:latin typeface="Palatino Linotype" panose="02040502050505030304" pitchFamily="18" charset="0"/>
              </a:rPr>
              <a:t> </a:t>
            </a:r>
            <a:r>
              <a:rPr lang="en-US" sz="2000" dirty="0" err="1">
                <a:latin typeface="Palatino Linotype" panose="02040502050505030304" pitchFamily="18" charset="0"/>
              </a:rPr>
              <a:t>tương</a:t>
            </a:r>
            <a:r>
              <a:rPr lang="en-US" sz="2000" dirty="0">
                <a:latin typeface="Palatino Linotype" panose="02040502050505030304" pitchFamily="18" charset="0"/>
              </a:rPr>
              <a:t> </a:t>
            </a:r>
            <a:r>
              <a:rPr lang="en-US" sz="2000" dirty="0" err="1">
                <a:latin typeface="Palatino Linotype" panose="02040502050505030304" pitchFamily="18" charset="0"/>
              </a:rPr>
              <a:t>tự</a:t>
            </a:r>
            <a:r>
              <a:rPr lang="en-US" sz="2000" dirty="0">
                <a:latin typeface="Palatino Linotype" panose="02040502050505030304" pitchFamily="18" charset="0"/>
              </a:rPr>
              <a:t>, password </a:t>
            </a:r>
            <a:r>
              <a:rPr lang="en-US" sz="2000" dirty="0" err="1">
                <a:latin typeface="Palatino Linotype" panose="02040502050505030304" pitchFamily="18" charset="0"/>
              </a:rPr>
              <a:t>mà</a:t>
            </a:r>
            <a:r>
              <a:rPr lang="en-US" sz="2000" dirty="0">
                <a:latin typeface="Palatino Linotype" panose="02040502050505030304" pitchFamily="18" charset="0"/>
              </a:rPr>
              <a:t> user </a:t>
            </a:r>
            <a:r>
              <a:rPr lang="en-US" sz="2000" dirty="0" err="1">
                <a:latin typeface="Palatino Linotype" panose="02040502050505030304" pitchFamily="18" charset="0"/>
              </a:rPr>
              <a:t>nhập</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đưa</a:t>
            </a:r>
            <a:r>
              <a:rPr lang="en-US" sz="2000" dirty="0">
                <a:latin typeface="Palatino Linotype" panose="02040502050505030304" pitchFamily="18" charset="0"/>
              </a:rPr>
              <a:t> </a:t>
            </a:r>
            <a:r>
              <a:rPr lang="en-US" sz="2000" dirty="0" err="1">
                <a:latin typeface="Palatino Linotype" panose="02040502050505030304" pitchFamily="18" charset="0"/>
              </a:rPr>
              <a:t>vào</a:t>
            </a:r>
            <a:r>
              <a:rPr lang="en-US" sz="2000" dirty="0">
                <a:latin typeface="Palatino Linotype" panose="02040502050505030304" pitchFamily="18" charset="0"/>
              </a:rPr>
              <a:t> hash function </a:t>
            </a:r>
            <a:r>
              <a:rPr lang="en-US" sz="2000" dirty="0" err="1">
                <a:latin typeface="Palatino Linotype" panose="02040502050505030304" pitchFamily="18" charset="0"/>
              </a:rPr>
              <a:t>lúc</a:t>
            </a:r>
            <a:r>
              <a:rPr lang="en-US" sz="2000" dirty="0">
                <a:latin typeface="Palatino Linotype" panose="02040502050505030304" pitchFamily="18" charset="0"/>
              </a:rPr>
              <a:t> </a:t>
            </a:r>
            <a:r>
              <a:rPr lang="en-US" sz="2000" dirty="0" err="1">
                <a:latin typeface="Palatino Linotype" panose="02040502050505030304" pitchFamily="18" charset="0"/>
              </a:rPr>
              <a:t>đầu</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tính</a:t>
            </a:r>
            <a:r>
              <a:rPr lang="en-US" sz="2000" dirty="0">
                <a:latin typeface="Palatino Linotype" panose="02040502050505030304" pitchFamily="18" charset="0"/>
              </a:rPr>
              <a:t> ra hash value, hash value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dùng</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so </a:t>
            </a:r>
            <a:r>
              <a:rPr lang="en-US" sz="2000" dirty="0" err="1">
                <a:latin typeface="Palatino Linotype" panose="02040502050505030304" pitchFamily="18" charset="0"/>
              </a:rPr>
              <a:t>sánh</a:t>
            </a:r>
            <a:r>
              <a:rPr lang="en-US" sz="2000" dirty="0">
                <a:latin typeface="Palatino Linotype" panose="02040502050505030304" pitchFamily="18" charset="0"/>
              </a:rPr>
              <a:t> </a:t>
            </a:r>
            <a:r>
              <a:rPr lang="en-US" sz="2000" dirty="0" err="1">
                <a:latin typeface="Palatino Linotype" panose="02040502050505030304" pitchFamily="18" charset="0"/>
              </a:rPr>
              <a:t>với</a:t>
            </a:r>
            <a:r>
              <a:rPr lang="en-US" sz="2000" dirty="0">
                <a:latin typeface="Palatino Linotype" panose="02040502050505030304" pitchFamily="18" charset="0"/>
              </a:rPr>
              <a:t> hash value </a:t>
            </a:r>
            <a:r>
              <a:rPr lang="en-US" sz="2000" dirty="0" err="1">
                <a:latin typeface="Palatino Linotype" panose="02040502050505030304" pitchFamily="18" charset="0"/>
              </a:rPr>
              <a:t>lưu</a:t>
            </a:r>
            <a:r>
              <a:rPr lang="en-US" sz="2000" dirty="0">
                <a:latin typeface="Palatino Linotype" panose="02040502050505030304" pitchFamily="18" charset="0"/>
              </a:rPr>
              <a:t> </a:t>
            </a:r>
            <a:r>
              <a:rPr lang="en-US" sz="2000" dirty="0" err="1">
                <a:latin typeface="Palatino Linotype" panose="02040502050505030304" pitchFamily="18" charset="0"/>
              </a:rPr>
              <a:t>trong</a:t>
            </a:r>
            <a:r>
              <a:rPr lang="en-US" sz="2000" dirty="0">
                <a:latin typeface="Palatino Linotype" panose="02040502050505030304" pitchFamily="18" charset="0"/>
              </a:rPr>
              <a:t> database, </a:t>
            </a:r>
            <a:r>
              <a:rPr lang="en-US" sz="2000" dirty="0" err="1">
                <a:latin typeface="Palatino Linotype" panose="02040502050505030304" pitchFamily="18" charset="0"/>
              </a:rPr>
              <a:t>nêu</a:t>
            </a:r>
            <a:r>
              <a:rPr lang="en-US" sz="2000" dirty="0">
                <a:latin typeface="Palatino Linotype" panose="02040502050505030304" pitchFamily="18" charset="0"/>
              </a:rPr>
              <a:t> </a:t>
            </a:r>
            <a:r>
              <a:rPr lang="en-US" sz="2000" dirty="0" err="1">
                <a:latin typeface="Palatino Linotype" panose="02040502050505030304" pitchFamily="18" charset="0"/>
              </a:rPr>
              <a:t>giống</a:t>
            </a:r>
            <a:r>
              <a:rPr lang="en-US" sz="2000" dirty="0">
                <a:latin typeface="Palatino Linotype" panose="02040502050505030304" pitchFamily="18" charset="0"/>
              </a:rPr>
              <a:t> </a:t>
            </a:r>
            <a:r>
              <a:rPr lang="en-US" sz="2000" dirty="0" err="1">
                <a:latin typeface="Palatino Linotype" panose="02040502050505030304" pitchFamily="18" charset="0"/>
              </a:rPr>
              <a:t>nhau</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nghĩa</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user </a:t>
            </a:r>
            <a:r>
              <a:rPr lang="en-US" sz="2000" dirty="0" err="1">
                <a:latin typeface="Palatino Linotype" panose="02040502050505030304" pitchFamily="18" charset="0"/>
              </a:rPr>
              <a:t>đã</a:t>
            </a:r>
            <a:r>
              <a:rPr lang="en-US" sz="2000" dirty="0">
                <a:latin typeface="Palatino Linotype" panose="02040502050505030304" pitchFamily="18" charset="0"/>
              </a:rPr>
              <a:t> </a:t>
            </a:r>
            <a:r>
              <a:rPr lang="en-US" sz="2000" dirty="0" err="1">
                <a:latin typeface="Palatino Linotype" panose="02040502050505030304" pitchFamily="18" charset="0"/>
              </a:rPr>
              <a:t>nhâp</a:t>
            </a:r>
            <a:r>
              <a:rPr lang="en-US" sz="2000" dirty="0">
                <a:latin typeface="Palatino Linotype" panose="02040502050505030304" pitchFamily="18" charset="0"/>
              </a:rPr>
              <a:t> </a:t>
            </a:r>
            <a:r>
              <a:rPr lang="en-US" sz="2000" dirty="0" err="1">
                <a:latin typeface="Palatino Linotype" panose="02040502050505030304" pitchFamily="18" charset="0"/>
              </a:rPr>
              <a:t>đúng</a:t>
            </a:r>
            <a:r>
              <a:rPr lang="en-US" sz="2000" dirty="0">
                <a:latin typeface="Palatino Linotype" panose="02040502050505030304" pitchFamily="18" charset="0"/>
              </a:rPr>
              <a:t> password </a:t>
            </a:r>
            <a:r>
              <a:rPr lang="en-US" sz="2000" dirty="0" err="1">
                <a:latin typeface="Palatino Linotype" panose="02040502050505030304" pitchFamily="18" charset="0"/>
              </a:rPr>
              <a:t>và</a:t>
            </a:r>
            <a:r>
              <a:rPr lang="en-US" sz="2000" dirty="0">
                <a:latin typeface="Palatino Linotype" panose="02040502050505030304" pitchFamily="18" charset="0"/>
              </a:rPr>
              <a:t> </a:t>
            </a:r>
            <a:r>
              <a:rPr lang="en-US" sz="2000" dirty="0" err="1">
                <a:latin typeface="Palatino Linotype" panose="02040502050505030304" pitchFamily="18" charset="0"/>
              </a:rPr>
              <a:t>ngược</a:t>
            </a:r>
            <a:r>
              <a:rPr lang="en-US" sz="2000" dirty="0">
                <a:latin typeface="Palatino Linotype" panose="02040502050505030304" pitchFamily="18" charset="0"/>
              </a:rPr>
              <a:t> </a:t>
            </a:r>
            <a:r>
              <a:rPr lang="en-US" sz="2000" dirty="0" err="1">
                <a:latin typeface="Palatino Linotype" panose="02040502050505030304" pitchFamily="18" charset="0"/>
              </a:rPr>
              <a:t>lại</a:t>
            </a:r>
            <a:r>
              <a:rPr lang="en-US" sz="2000" dirty="0">
                <a:latin typeface="Palatino Linotype" panose="02040502050505030304" pitchFamily="18" charset="0"/>
              </a:rPr>
              <a:t>. </a:t>
            </a:r>
            <a:r>
              <a:rPr lang="en-US" sz="2000" dirty="0" err="1">
                <a:latin typeface="Palatino Linotype" panose="02040502050505030304" pitchFamily="18" charset="0"/>
              </a:rPr>
              <a:t>Bằng</a:t>
            </a:r>
            <a:r>
              <a:rPr lang="en-US" sz="2000" dirty="0">
                <a:latin typeface="Palatino Linotype" panose="02040502050505030304" pitchFamily="18" charset="0"/>
              </a:rPr>
              <a:t> </a:t>
            </a:r>
            <a:r>
              <a:rPr lang="en-US" sz="2000" dirty="0" err="1">
                <a:latin typeface="Palatino Linotype" panose="02040502050505030304" pitchFamily="18" charset="0"/>
              </a:rPr>
              <a:t>cách</a:t>
            </a:r>
            <a:r>
              <a:rPr lang="en-US" sz="2000" dirty="0">
                <a:latin typeface="Palatino Linotype" panose="02040502050505030304" pitchFamily="18" charset="0"/>
              </a:rPr>
              <a:t> </a:t>
            </a:r>
            <a:r>
              <a:rPr lang="en-US" sz="2000" dirty="0" err="1">
                <a:latin typeface="Palatino Linotype" panose="02040502050505030304" pitchFamily="18" charset="0"/>
              </a:rPr>
              <a:t>này</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a:t>
            </a:r>
            <a:r>
              <a:rPr lang="en-US" sz="2000" dirty="0" err="1">
                <a:latin typeface="Palatino Linotype" panose="02040502050505030304" pitchFamily="18" charset="0"/>
              </a:rPr>
              <a:t>nếu</a:t>
            </a:r>
            <a:r>
              <a:rPr lang="en-US" sz="2000" dirty="0">
                <a:latin typeface="Palatino Linotype" panose="02040502050505030304" pitchFamily="18" charset="0"/>
              </a:rPr>
              <a:t> </a:t>
            </a:r>
            <a:r>
              <a:rPr lang="en-US" sz="2000" dirty="0" err="1">
                <a:latin typeface="Palatino Linotype" panose="02040502050505030304" pitchFamily="18" charset="0"/>
              </a:rPr>
              <a:t>chẳng</a:t>
            </a:r>
            <a:r>
              <a:rPr lang="en-US" sz="2000" dirty="0">
                <a:latin typeface="Palatino Linotype" panose="02040502050505030304" pitchFamily="18" charset="0"/>
              </a:rPr>
              <a:t> may database </a:t>
            </a:r>
            <a:r>
              <a:rPr lang="en-US" sz="2000" dirty="0" err="1">
                <a:latin typeface="Palatino Linotype" panose="02040502050505030304" pitchFamily="18" charset="0"/>
              </a:rPr>
              <a:t>bị</a:t>
            </a:r>
            <a:r>
              <a:rPr lang="en-US" sz="2000" dirty="0">
                <a:latin typeface="Palatino Linotype" panose="02040502050505030304" pitchFamily="18" charset="0"/>
              </a:rPr>
              <a:t> </a:t>
            </a:r>
            <a:r>
              <a:rPr lang="en-US" sz="2000" dirty="0" err="1">
                <a:latin typeface="Palatino Linotype" panose="02040502050505030304" pitchFamily="18" charset="0"/>
              </a:rPr>
              <a:t>lấy</a:t>
            </a:r>
            <a:r>
              <a:rPr lang="en-US" sz="2000" dirty="0">
                <a:latin typeface="Palatino Linotype" panose="02040502050505030304" pitchFamily="18" charset="0"/>
              </a:rPr>
              <a:t> </a:t>
            </a:r>
            <a:r>
              <a:rPr lang="en-US" sz="2000" dirty="0" err="1">
                <a:latin typeface="Palatino Linotype" panose="02040502050505030304" pitchFamily="18" charset="0"/>
              </a:rPr>
              <a:t>trộm</a:t>
            </a:r>
            <a:r>
              <a:rPr lang="en-US" sz="2000" dirty="0">
                <a:latin typeface="Palatino Linotype" panose="02040502050505030304" pitchFamily="18" charset="0"/>
              </a:rPr>
              <a:t> </a:t>
            </a:r>
            <a:r>
              <a:rPr lang="en-US" sz="2000" dirty="0" err="1">
                <a:latin typeface="Palatino Linotype" panose="02040502050505030304" pitchFamily="18" charset="0"/>
              </a:rPr>
              <a:t>hoặc</a:t>
            </a:r>
            <a:r>
              <a:rPr lang="en-US" sz="2000" dirty="0">
                <a:latin typeface="Palatino Linotype" panose="02040502050505030304" pitchFamily="18" charset="0"/>
              </a:rPr>
              <a:t> </a:t>
            </a:r>
            <a:r>
              <a:rPr lang="en-US" sz="2000" dirty="0" err="1">
                <a:latin typeface="Palatino Linotype" panose="02040502050505030304" pitchFamily="18" charset="0"/>
              </a:rPr>
              <a:t>bị</a:t>
            </a:r>
            <a:r>
              <a:rPr lang="en-US" sz="2000" dirty="0">
                <a:latin typeface="Palatino Linotype" panose="02040502050505030304" pitchFamily="18" charset="0"/>
              </a:rPr>
              <a:t> </a:t>
            </a:r>
            <a:r>
              <a:rPr lang="en-US" sz="2000" dirty="0" err="1">
                <a:latin typeface="Palatino Linotype" panose="02040502050505030304" pitchFamily="18" charset="0"/>
              </a:rPr>
              <a:t>lộ</a:t>
            </a:r>
            <a:r>
              <a:rPr lang="en-US" sz="2000" dirty="0">
                <a:latin typeface="Palatino Linotype" panose="02040502050505030304" pitchFamily="18" charset="0"/>
              </a:rPr>
              <a:t> ra </a:t>
            </a:r>
            <a:r>
              <a:rPr lang="en-US" sz="2000" dirty="0" err="1">
                <a:latin typeface="Palatino Linotype" panose="02040502050505030304" pitchFamily="18" charset="0"/>
              </a:rPr>
              <a:t>ngoài</a:t>
            </a:r>
            <a:r>
              <a:rPr lang="en-US" sz="2000" dirty="0">
                <a:latin typeface="Palatino Linotype" panose="02040502050505030304" pitchFamily="18" charset="0"/>
              </a:rPr>
              <a:t> </a:t>
            </a:r>
            <a:r>
              <a:rPr lang="en-US" sz="2000" dirty="0" err="1">
                <a:latin typeface="Palatino Linotype" panose="02040502050505030304" pitchFamily="18" charset="0"/>
              </a:rPr>
              <a:t>thì</a:t>
            </a:r>
            <a:r>
              <a:rPr lang="en-US" sz="2000" dirty="0">
                <a:latin typeface="Palatino Linotype" panose="02040502050505030304" pitchFamily="18" charset="0"/>
              </a:rPr>
              <a:t> </a:t>
            </a:r>
            <a:r>
              <a:rPr lang="en-US" sz="2000" dirty="0" err="1">
                <a:latin typeface="Palatino Linotype" panose="02040502050505030304" pitchFamily="18" charset="0"/>
              </a:rPr>
              <a:t>kẻ</a:t>
            </a:r>
            <a:r>
              <a:rPr lang="en-US" sz="2000" dirty="0">
                <a:latin typeface="Palatino Linotype" panose="02040502050505030304" pitchFamily="18" charset="0"/>
              </a:rPr>
              <a:t> </a:t>
            </a:r>
            <a:r>
              <a:rPr lang="en-US" sz="2000" dirty="0" err="1">
                <a:latin typeface="Palatino Linotype" panose="02040502050505030304" pitchFamily="18" charset="0"/>
              </a:rPr>
              <a:t>xấu</a:t>
            </a:r>
            <a:r>
              <a:rPr lang="en-US" sz="2000" dirty="0">
                <a:latin typeface="Palatino Linotype" panose="02040502050505030304" pitchFamily="18" charset="0"/>
              </a:rPr>
              <a:t> </a:t>
            </a:r>
            <a:r>
              <a:rPr lang="en-US" sz="2000" dirty="0" err="1">
                <a:latin typeface="Palatino Linotype" panose="02040502050505030304" pitchFamily="18" charset="0"/>
              </a:rPr>
              <a:t>cũng</a:t>
            </a:r>
            <a:r>
              <a:rPr lang="en-US" sz="2000" dirty="0">
                <a:latin typeface="Palatino Linotype" panose="02040502050505030304" pitchFamily="18" charset="0"/>
              </a:rPr>
              <a:t> </a:t>
            </a:r>
            <a:r>
              <a:rPr lang="en-US" sz="2000" dirty="0" err="1">
                <a:latin typeface="Palatino Linotype" panose="02040502050505030304" pitchFamily="18" charset="0"/>
              </a:rPr>
              <a:t>chỉ</a:t>
            </a:r>
            <a:r>
              <a:rPr lang="en-US" sz="2000" dirty="0">
                <a:latin typeface="Palatino Linotype" panose="02040502050505030304" pitchFamily="18" charset="0"/>
              </a:rPr>
              <a:t> </a:t>
            </a:r>
            <a:r>
              <a:rPr lang="en-US" sz="2000" dirty="0" err="1">
                <a:latin typeface="Palatino Linotype" panose="02040502050505030304" pitchFamily="18" charset="0"/>
              </a:rPr>
              <a:t>biết</a:t>
            </a:r>
            <a:r>
              <a:rPr lang="en-US" sz="2000" dirty="0">
                <a:latin typeface="Palatino Linotype" panose="02040502050505030304" pitchFamily="18" charset="0"/>
              </a:rPr>
              <a:t> hash value </a:t>
            </a:r>
            <a:r>
              <a:rPr lang="en-US" sz="2000" dirty="0" err="1">
                <a:latin typeface="Palatino Linotype" panose="02040502050505030304" pitchFamily="18" charset="0"/>
              </a:rPr>
              <a:t>của</a:t>
            </a:r>
            <a:r>
              <a:rPr lang="en-US" sz="2000" dirty="0">
                <a:latin typeface="Palatino Linotype" panose="02040502050505030304" pitchFamily="18" charset="0"/>
              </a:rPr>
              <a:t> password </a:t>
            </a:r>
            <a:r>
              <a:rPr lang="en-US" sz="2000" dirty="0" err="1">
                <a:latin typeface="Palatino Linotype" panose="02040502050505030304" pitchFamily="18" charset="0"/>
              </a:rPr>
              <a:t>chứ</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biết</a:t>
            </a:r>
            <a:r>
              <a:rPr lang="en-US" sz="2000" dirty="0">
                <a:latin typeface="Palatino Linotype" panose="02040502050505030304" pitchFamily="18" charset="0"/>
              </a:rPr>
              <a:t> password </a:t>
            </a:r>
            <a:r>
              <a:rPr lang="en-US" sz="2000" dirty="0" err="1">
                <a:latin typeface="Palatino Linotype" panose="02040502050505030304" pitchFamily="18" charset="0"/>
              </a:rPr>
              <a:t>thật</a:t>
            </a:r>
            <a:r>
              <a:rPr lang="en-US" sz="2000" dirty="0">
                <a:latin typeface="Palatino Linotype" panose="02040502050505030304" pitchFamily="18" charset="0"/>
              </a:rPr>
              <a:t> </a:t>
            </a:r>
            <a:r>
              <a:rPr lang="en-US" sz="2000" dirty="0" err="1">
                <a:latin typeface="Palatino Linotype" panose="02040502050505030304" pitchFamily="18" charset="0"/>
              </a:rPr>
              <a:t>là</a:t>
            </a:r>
            <a:r>
              <a:rPr lang="en-US" sz="2000" dirty="0">
                <a:latin typeface="Palatino Linotype" panose="02040502050505030304" pitchFamily="18" charset="0"/>
              </a:rPr>
              <a:t> </a:t>
            </a:r>
            <a:r>
              <a:rPr lang="en-US" sz="2000" dirty="0" err="1">
                <a:latin typeface="Palatino Linotype" panose="02040502050505030304" pitchFamily="18" charset="0"/>
              </a:rPr>
              <a:t>gì</a:t>
            </a:r>
            <a:r>
              <a:rPr lang="en-US" sz="2000" dirty="0">
                <a:latin typeface="Palatino Linotype" panose="02040502050505030304" pitchFamily="18" charset="0"/>
              </a:rPr>
              <a:t>. </a:t>
            </a:r>
            <a:r>
              <a:rPr lang="en-US" sz="2000" dirty="0" err="1">
                <a:latin typeface="Palatino Linotype" panose="02040502050505030304" pitchFamily="18" charset="0"/>
              </a:rPr>
              <a:t>Sẽ</a:t>
            </a:r>
            <a:r>
              <a:rPr lang="en-US" sz="2000" dirty="0">
                <a:latin typeface="Palatino Linotype" panose="02040502050505030304" pitchFamily="18" charset="0"/>
              </a:rPr>
              <a:t> </a:t>
            </a:r>
            <a:r>
              <a:rPr lang="en-US" sz="2000" dirty="0" err="1">
                <a:latin typeface="Palatino Linotype" panose="02040502050505030304" pitchFamily="18" charset="0"/>
              </a:rPr>
              <a:t>mất</a:t>
            </a:r>
            <a:r>
              <a:rPr lang="en-US" sz="2000" dirty="0">
                <a:latin typeface="Palatino Linotype" panose="02040502050505030304" pitchFamily="18" charset="0"/>
              </a:rPr>
              <a:t> </a:t>
            </a:r>
            <a:r>
              <a:rPr lang="en-US" sz="2000" dirty="0" err="1">
                <a:latin typeface="Palatino Linotype" panose="02040502050505030304" pitchFamily="18" charset="0"/>
              </a:rPr>
              <a:t>rất</a:t>
            </a:r>
            <a:r>
              <a:rPr lang="en-US" sz="2000" dirty="0">
                <a:latin typeface="Palatino Linotype" panose="02040502050505030304" pitchFamily="18" charset="0"/>
              </a:rPr>
              <a:t> </a:t>
            </a:r>
            <a:r>
              <a:rPr lang="en-US" sz="2000" dirty="0" err="1">
                <a:latin typeface="Palatino Linotype" panose="02040502050505030304" pitchFamily="18" charset="0"/>
              </a:rPr>
              <a:t>nhiều</a:t>
            </a:r>
            <a:r>
              <a:rPr lang="en-US" sz="2000" dirty="0">
                <a:latin typeface="Palatino Linotype" panose="02040502050505030304" pitchFamily="18" charset="0"/>
              </a:rPr>
              <a:t> </a:t>
            </a:r>
            <a:r>
              <a:rPr lang="en-US" sz="2000" dirty="0" err="1">
                <a:latin typeface="Palatino Linotype" panose="02040502050505030304" pitchFamily="18" charset="0"/>
              </a:rPr>
              <a:t>thời</a:t>
            </a:r>
            <a:r>
              <a:rPr lang="en-US" sz="2000" dirty="0">
                <a:latin typeface="Palatino Linotype" panose="02040502050505030304" pitchFamily="18" charset="0"/>
              </a:rPr>
              <a:t> </a:t>
            </a:r>
            <a:r>
              <a:rPr lang="en-US" sz="2000" dirty="0" err="1">
                <a:latin typeface="Palatino Linotype" panose="02040502050505030304" pitchFamily="18" charset="0"/>
              </a:rPr>
              <a:t>gian</a:t>
            </a:r>
            <a:r>
              <a:rPr lang="en-US" sz="2000" dirty="0">
                <a:latin typeface="Palatino Linotype" panose="02040502050505030304" pitchFamily="18" charset="0"/>
              </a:rPr>
              <a:t> </a:t>
            </a:r>
            <a:r>
              <a:rPr lang="en-US" sz="2000" dirty="0" err="1">
                <a:latin typeface="Palatino Linotype" panose="02040502050505030304" pitchFamily="18" charset="0"/>
              </a:rPr>
              <a:t>để</a:t>
            </a:r>
            <a:r>
              <a:rPr lang="en-US" sz="2000" dirty="0">
                <a:latin typeface="Palatino Linotype" panose="02040502050505030304" pitchFamily="18" charset="0"/>
              </a:rPr>
              <a:t> </a:t>
            </a:r>
            <a:r>
              <a:rPr lang="en-US" sz="2000" dirty="0" err="1">
                <a:latin typeface="Palatino Linotype" panose="02040502050505030304" pitchFamily="18" charset="0"/>
              </a:rPr>
              <a:t>tìm</a:t>
            </a:r>
            <a:r>
              <a:rPr lang="en-US" sz="2000" dirty="0">
                <a:latin typeface="Palatino Linotype" panose="02040502050505030304" pitchFamily="18" charset="0"/>
              </a:rPr>
              <a:t> ra </a:t>
            </a:r>
            <a:r>
              <a:rPr lang="en-US" sz="2000" dirty="0" err="1">
                <a:latin typeface="Palatino Linotype" panose="02040502050505030304" pitchFamily="18" charset="0"/>
              </a:rPr>
              <a:t>hoặc</a:t>
            </a:r>
            <a:r>
              <a:rPr lang="en-US" sz="2000" dirty="0">
                <a:latin typeface="Palatino Linotype" panose="02040502050505030304" pitchFamily="18" charset="0"/>
              </a:rPr>
              <a:t> </a:t>
            </a:r>
            <a:r>
              <a:rPr lang="en-US" sz="2000" dirty="0" err="1">
                <a:latin typeface="Palatino Linotype" panose="02040502050505030304" pitchFamily="18" charset="0"/>
              </a:rPr>
              <a:t>thậm</a:t>
            </a:r>
            <a:r>
              <a:rPr lang="en-US" sz="2000" dirty="0">
                <a:latin typeface="Palatino Linotype" panose="02040502050505030304" pitchFamily="18" charset="0"/>
              </a:rPr>
              <a:t> </a:t>
            </a:r>
            <a:r>
              <a:rPr lang="en-US" sz="2000" dirty="0" err="1">
                <a:latin typeface="Palatino Linotype" panose="02040502050505030304" pitchFamily="18" charset="0"/>
              </a:rPr>
              <a:t>chí</a:t>
            </a:r>
            <a:r>
              <a:rPr lang="en-US" sz="2000" dirty="0">
                <a:latin typeface="Palatino Linotype" panose="02040502050505030304" pitchFamily="18" charset="0"/>
              </a:rPr>
              <a:t> </a:t>
            </a:r>
            <a:r>
              <a:rPr lang="en-US" sz="2000" dirty="0" err="1">
                <a:latin typeface="Palatino Linotype" panose="02040502050505030304" pitchFamily="18" charset="0"/>
              </a:rPr>
              <a:t>không</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tìm</a:t>
            </a:r>
            <a:r>
              <a:rPr lang="en-US" sz="2000" dirty="0">
                <a:latin typeface="Palatino Linotype" panose="02040502050505030304" pitchFamily="18" charset="0"/>
              </a:rPr>
              <a:t> ra </a:t>
            </a:r>
            <a:r>
              <a:rPr lang="en-US" sz="2000" dirty="0" err="1">
                <a:latin typeface="Palatino Linotype" panose="02040502050505030304" pitchFamily="18" charset="0"/>
              </a:rPr>
              <a:t>được</a:t>
            </a:r>
            <a:r>
              <a:rPr lang="en-US" sz="2000" dirty="0">
                <a:latin typeface="Palatino Linotype" panose="02040502050505030304" pitchFamily="18" charset="0"/>
              </a:rPr>
              <a:t> password </a:t>
            </a:r>
            <a:r>
              <a:rPr lang="en-US" sz="2000" dirty="0" err="1">
                <a:latin typeface="Palatino Linotype" panose="02040502050505030304" pitchFamily="18" charset="0"/>
              </a:rPr>
              <a:t>thật</a:t>
            </a:r>
            <a:r>
              <a:rPr lang="en-US" sz="2000" dirty="0">
                <a:latin typeface="Palatino Linotype" panose="02040502050505030304" pitchFamily="18" charset="0"/>
              </a:rPr>
              <a:t> </a:t>
            </a:r>
            <a:r>
              <a:rPr lang="en-US" sz="2000" dirty="0" err="1">
                <a:latin typeface="Palatino Linotype" panose="02040502050505030304" pitchFamily="18" charset="0"/>
              </a:rPr>
              <a:t>của</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user </a:t>
            </a:r>
            <a:r>
              <a:rPr lang="en-US" sz="2000" dirty="0" err="1">
                <a:latin typeface="Palatino Linotype" panose="02040502050505030304" pitchFamily="18" charset="0"/>
              </a:rPr>
              <a:t>nào</a:t>
            </a:r>
            <a:r>
              <a:rPr lang="en-US" sz="2000" dirty="0">
                <a:latin typeface="Palatino Linotype" panose="02040502050505030304" pitchFamily="18" charset="0"/>
              </a:rPr>
              <a:t> </a:t>
            </a:r>
            <a:r>
              <a:rPr lang="en-US" sz="2000" dirty="0" err="1">
                <a:latin typeface="Palatino Linotype" panose="02040502050505030304" pitchFamily="18" charset="0"/>
              </a:rPr>
              <a:t>đó</a:t>
            </a:r>
            <a:r>
              <a:rPr lang="en-US" sz="2000" dirty="0">
                <a:latin typeface="Palatino Linotype" panose="02040502050505030304" pitchFamily="18" charset="0"/>
              </a:rPr>
              <a:t>, </a:t>
            </a:r>
            <a:r>
              <a:rPr lang="en-US" sz="2000" dirty="0" err="1">
                <a:latin typeface="Palatino Linotype" panose="02040502050505030304" pitchFamily="18" charset="0"/>
              </a:rPr>
              <a:t>nhờ</a:t>
            </a:r>
            <a:r>
              <a:rPr lang="en-US" sz="2000" dirty="0">
                <a:latin typeface="Palatino Linotype" panose="02040502050505030304" pitchFamily="18" charset="0"/>
              </a:rPr>
              <a:t> </a:t>
            </a:r>
            <a:r>
              <a:rPr lang="en-US" sz="2000" dirty="0" err="1">
                <a:latin typeface="Palatino Linotype" panose="02040502050505030304" pitchFamily="18" charset="0"/>
              </a:rPr>
              <a:t>đó</a:t>
            </a:r>
            <a:r>
              <a:rPr lang="en-US" sz="2000" dirty="0">
                <a:latin typeface="Palatino Linotype" panose="02040502050505030304" pitchFamily="18" charset="0"/>
              </a:rPr>
              <a:t> </a:t>
            </a:r>
            <a:r>
              <a:rPr lang="en-US" sz="2000" dirty="0" err="1">
                <a:latin typeface="Palatino Linotype" panose="02040502050505030304" pitchFamily="18" charset="0"/>
              </a:rPr>
              <a:t>giảm</a:t>
            </a:r>
            <a:r>
              <a:rPr lang="en-US" sz="2000" dirty="0">
                <a:latin typeface="Palatino Linotype" panose="02040502050505030304" pitchFamily="18" charset="0"/>
              </a:rPr>
              <a:t> </a:t>
            </a:r>
            <a:r>
              <a:rPr lang="en-US" sz="2000" dirty="0" err="1">
                <a:latin typeface="Palatino Linotype" panose="02040502050505030304" pitchFamily="18" charset="0"/>
              </a:rPr>
              <a:t>thiếu</a:t>
            </a:r>
            <a:r>
              <a:rPr lang="en-US" sz="2000" dirty="0">
                <a:latin typeface="Palatino Linotype" panose="02040502050505030304" pitchFamily="18" charset="0"/>
              </a:rPr>
              <a:t> </a:t>
            </a:r>
            <a:r>
              <a:rPr lang="en-US" sz="2000" dirty="0" err="1">
                <a:latin typeface="Palatino Linotype" panose="02040502050505030304" pitchFamily="18" charset="0"/>
              </a:rPr>
              <a:t>rủi</a:t>
            </a:r>
            <a:r>
              <a:rPr lang="en-US" sz="2000" dirty="0">
                <a:latin typeface="Palatino Linotype" panose="02040502050505030304" pitchFamily="18" charset="0"/>
              </a:rPr>
              <a:t> </a:t>
            </a:r>
            <a:r>
              <a:rPr lang="en-US" sz="2000" dirty="0" err="1">
                <a:latin typeface="Palatino Linotype" panose="02040502050505030304" pitchFamily="18" charset="0"/>
              </a:rPr>
              <a:t>ro</a:t>
            </a:r>
            <a:r>
              <a:rPr lang="en-US" sz="2000" dirty="0">
                <a:latin typeface="Palatino Linotype" panose="02040502050505030304" pitchFamily="18" charset="0"/>
              </a:rPr>
              <a:t> </a:t>
            </a:r>
            <a:r>
              <a:rPr lang="en-US" sz="2000" dirty="0" err="1">
                <a:latin typeface="Palatino Linotype" panose="02040502050505030304" pitchFamily="18" charset="0"/>
              </a:rPr>
              <a:t>cho</a:t>
            </a:r>
            <a:r>
              <a:rPr lang="en-US" sz="2000" dirty="0">
                <a:latin typeface="Palatino Linotype" panose="02040502050505030304" pitchFamily="18" charset="0"/>
              </a:rPr>
              <a:t> </a:t>
            </a:r>
            <a:r>
              <a:rPr lang="en-US" sz="2000" dirty="0" err="1">
                <a:latin typeface="Palatino Linotype" panose="02040502050505030304" pitchFamily="18" charset="0"/>
              </a:rPr>
              <a:t>hệ</a:t>
            </a:r>
            <a:r>
              <a:rPr lang="en-US" sz="2000" dirty="0">
                <a:latin typeface="Palatino Linotype" panose="02040502050505030304" pitchFamily="18" charset="0"/>
              </a:rPr>
              <a:t> </a:t>
            </a:r>
            <a:r>
              <a:rPr lang="en-US" sz="2000" dirty="0" err="1">
                <a:latin typeface="Palatino Linotype" panose="02040502050505030304" pitchFamily="18" charset="0"/>
              </a:rPr>
              <a:t>thống</a:t>
            </a:r>
            <a:r>
              <a:rPr lang="en-US" sz="2000" dirty="0">
                <a:latin typeface="Palatino Linotype" panose="02040502050505030304" pitchFamily="18" charset="0"/>
              </a:rPr>
              <a:t>.</a:t>
            </a:r>
            <a:br>
              <a:rPr lang="en-US" sz="2000" dirty="0">
                <a:latin typeface="Palatino Linotype" panose="02040502050505030304" pitchFamily="18" charset="0"/>
              </a:rPr>
            </a:br>
            <a:r>
              <a:rPr lang="en-US" sz="2000" dirty="0">
                <a:latin typeface="Palatino Linotype" panose="02040502050505030304" pitchFamily="18" charset="0"/>
              </a:rPr>
              <a:t> </a:t>
            </a:r>
            <a:br>
              <a:rPr lang="en-US" sz="2000" dirty="0">
                <a:latin typeface="Palatino Linotype" panose="02040502050505030304" pitchFamily="18" charset="0"/>
              </a:rPr>
            </a:b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số</a:t>
            </a:r>
            <a:r>
              <a:rPr lang="en-US" sz="2000" dirty="0">
                <a:latin typeface="Palatino Linotype" panose="02040502050505030304" pitchFamily="18" charset="0"/>
              </a:rPr>
              <a:t> </a:t>
            </a:r>
            <a:r>
              <a:rPr lang="en-US" sz="2000" dirty="0" err="1">
                <a:latin typeface="Palatino Linotype" panose="02040502050505030304" pitchFamily="18" charset="0"/>
              </a:rPr>
              <a:t>thuật</a:t>
            </a:r>
            <a:r>
              <a:rPr lang="en-US" sz="2000" dirty="0">
                <a:latin typeface="Palatino Linotype" panose="02040502050505030304" pitchFamily="18" charset="0"/>
              </a:rPr>
              <a:t> </a:t>
            </a:r>
            <a:r>
              <a:rPr lang="en-US" sz="2000" dirty="0" err="1">
                <a:latin typeface="Palatino Linotype" panose="02040502050505030304" pitchFamily="18" charset="0"/>
              </a:rPr>
              <a:t>toán</a:t>
            </a:r>
            <a:r>
              <a:rPr lang="en-US" sz="2000" dirty="0">
                <a:latin typeface="Palatino Linotype" panose="02040502050505030304" pitchFamily="18" charset="0"/>
              </a:rPr>
              <a:t> </a:t>
            </a:r>
            <a:r>
              <a:rPr lang="en-US" sz="2000" dirty="0" err="1">
                <a:latin typeface="Palatino Linotype" panose="02040502050505030304" pitchFamily="18" charset="0"/>
              </a:rPr>
              <a:t>mã</a:t>
            </a:r>
            <a:r>
              <a:rPr lang="en-US" sz="2000" dirty="0">
                <a:latin typeface="Palatino Linotype" panose="02040502050505030304" pitchFamily="18" charset="0"/>
              </a:rPr>
              <a:t> </a:t>
            </a:r>
            <a:r>
              <a:rPr lang="en-US" sz="2000" dirty="0" err="1">
                <a:latin typeface="Palatino Linotype" panose="02040502050505030304" pitchFamily="18" charset="0"/>
              </a:rPr>
              <a:t>hóa</a:t>
            </a:r>
            <a:r>
              <a:rPr lang="en-US" sz="2000" dirty="0">
                <a:latin typeface="Palatino Linotype" panose="02040502050505030304" pitchFamily="18" charset="0"/>
              </a:rPr>
              <a:t> </a:t>
            </a:r>
            <a:r>
              <a:rPr lang="en-US" sz="2000" dirty="0" err="1">
                <a:latin typeface="Palatino Linotype" panose="02040502050505030304" pitchFamily="18" charset="0"/>
              </a:rPr>
              <a:t>trên</a:t>
            </a:r>
            <a:r>
              <a:rPr lang="en-US" sz="2000" dirty="0">
                <a:latin typeface="Palatino Linotype" panose="02040502050505030304" pitchFamily="18" charset="0"/>
              </a:rPr>
              <a:t> web </a:t>
            </a:r>
            <a:r>
              <a:rPr lang="en-US" sz="2000" dirty="0" err="1">
                <a:latin typeface="Palatino Linotype" panose="02040502050505030304" pitchFamily="18" charset="0"/>
              </a:rPr>
              <a:t>thường</a:t>
            </a:r>
            <a:r>
              <a:rPr lang="en-US" sz="2000" dirty="0">
                <a:latin typeface="Palatino Linotype" panose="02040502050505030304" pitchFamily="18" charset="0"/>
              </a:rPr>
              <a:t> </a:t>
            </a:r>
            <a:r>
              <a:rPr lang="en-US" sz="2000" dirty="0" err="1">
                <a:latin typeface="Palatino Linotype" panose="02040502050505030304" pitchFamily="18" charset="0"/>
              </a:rPr>
              <a:t>gặp</a:t>
            </a:r>
            <a:r>
              <a:rPr lang="en-US" sz="2000" dirty="0">
                <a:latin typeface="Palatino Linotype" panose="02040502050505030304" pitchFamily="18" charset="0"/>
              </a:rPr>
              <a:t>:</a:t>
            </a:r>
            <a:br>
              <a:rPr lang="en-US" sz="2000" dirty="0">
                <a:latin typeface="Palatino Linotype" panose="02040502050505030304" pitchFamily="18" charset="0"/>
              </a:rPr>
            </a:br>
            <a:r>
              <a:rPr lang="en-US" sz="2000" dirty="0">
                <a:latin typeface="Palatino Linotype" panose="02040502050505030304" pitchFamily="18" charset="0"/>
              </a:rPr>
              <a:t>MD-5</a:t>
            </a:r>
            <a:br>
              <a:rPr lang="en-US" sz="2000" dirty="0">
                <a:latin typeface="Palatino Linotype" panose="02040502050505030304" pitchFamily="18" charset="0"/>
              </a:rPr>
            </a:br>
            <a:r>
              <a:rPr lang="en-US" sz="2000" dirty="0">
                <a:latin typeface="Palatino Linotype" panose="02040502050505030304" pitchFamily="18" charset="0"/>
              </a:rPr>
              <a:t>SHA-1</a:t>
            </a:r>
            <a:br>
              <a:rPr lang="en-US" sz="2000" dirty="0">
                <a:latin typeface="Palatino Linotype" panose="02040502050505030304" pitchFamily="18" charset="0"/>
              </a:rPr>
            </a:br>
            <a:r>
              <a:rPr lang="en-US" sz="2000" dirty="0">
                <a:latin typeface="Palatino Linotype" panose="02040502050505030304" pitchFamily="18" charset="0"/>
              </a:rPr>
              <a:t>SHA-2</a:t>
            </a:r>
            <a:br>
              <a:rPr lang="en-US" sz="2000" dirty="0">
                <a:latin typeface="Palatino Linotype" panose="02040502050505030304" pitchFamily="18" charset="0"/>
              </a:rPr>
            </a:br>
            <a:r>
              <a:rPr lang="en-US" sz="2000" dirty="0">
                <a:latin typeface="Palatino Linotype" panose="02040502050505030304" pitchFamily="18" charset="0"/>
              </a:rPr>
              <a:t>SHA-3</a:t>
            </a:r>
            <a:br>
              <a:rPr lang="en-US" sz="2000" dirty="0">
                <a:latin typeface="Palatino Linotype" panose="02040502050505030304" pitchFamily="18" charset="0"/>
              </a:rPr>
            </a:br>
            <a:r>
              <a:rPr lang="en-US" sz="2000" dirty="0" err="1">
                <a:latin typeface="Palatino Linotype" panose="02040502050505030304" pitchFamily="18" charset="0"/>
              </a:rPr>
              <a:t>Hiện</a:t>
            </a:r>
            <a:r>
              <a:rPr lang="en-US" sz="2000" dirty="0">
                <a:latin typeface="Palatino Linotype" panose="02040502050505030304" pitchFamily="18" charset="0"/>
              </a:rPr>
              <a:t> nay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ba</a:t>
            </a:r>
            <a:r>
              <a:rPr lang="en-US" sz="2000" dirty="0">
                <a:latin typeface="Palatino Linotype" panose="02040502050505030304" pitchFamily="18" charset="0"/>
              </a:rPr>
              <a:t> </a:t>
            </a:r>
            <a:r>
              <a:rPr lang="en-US" sz="2000" dirty="0" err="1">
                <a:latin typeface="Palatino Linotype" panose="02040502050505030304" pitchFamily="18" charset="0"/>
              </a:rPr>
              <a:t>thuật</a:t>
            </a:r>
            <a:r>
              <a:rPr lang="en-US" sz="2000" dirty="0">
                <a:latin typeface="Palatino Linotype" panose="02040502050505030304" pitchFamily="18" charset="0"/>
              </a:rPr>
              <a:t> </a:t>
            </a:r>
            <a:r>
              <a:rPr lang="en-US" sz="2000" dirty="0" err="1">
                <a:latin typeface="Palatino Linotype" panose="02040502050505030304" pitchFamily="18" charset="0"/>
              </a:rPr>
              <a:t>toán</a:t>
            </a:r>
            <a:r>
              <a:rPr lang="en-US" sz="2000" dirty="0">
                <a:latin typeface="Palatino Linotype" panose="02040502050505030304" pitchFamily="18" charset="0"/>
              </a:rPr>
              <a:t> </a:t>
            </a:r>
            <a:r>
              <a:rPr lang="en-US" sz="2000" dirty="0" err="1">
                <a:latin typeface="Palatino Linotype" panose="02040502050505030304" pitchFamily="18" charset="0"/>
              </a:rPr>
              <a:t>có</a:t>
            </a:r>
            <a:r>
              <a:rPr lang="en-US" sz="2000" dirty="0">
                <a:latin typeface="Palatino Linotype" panose="02040502050505030304" pitchFamily="18" charset="0"/>
              </a:rPr>
              <a:t> </a:t>
            </a:r>
            <a:r>
              <a:rPr lang="en-US" sz="2000" dirty="0" err="1">
                <a:latin typeface="Palatino Linotype" panose="02040502050505030304" pitchFamily="18" charset="0"/>
              </a:rPr>
              <a:t>thể</a:t>
            </a:r>
            <a:r>
              <a:rPr lang="en-US" sz="2000" dirty="0">
                <a:latin typeface="Palatino Linotype" panose="02040502050505030304" pitchFamily="18" charset="0"/>
              </a:rPr>
              <a:t> </a:t>
            </a:r>
            <a:r>
              <a:rPr lang="en-US" sz="2000" dirty="0" err="1">
                <a:latin typeface="Palatino Linotype" panose="02040502050505030304" pitchFamily="18" charset="0"/>
              </a:rPr>
              <a:t>sử</a:t>
            </a:r>
            <a:r>
              <a:rPr lang="en-US" sz="2000" dirty="0">
                <a:latin typeface="Palatino Linotype" panose="02040502050505030304" pitchFamily="18" charset="0"/>
              </a:rPr>
              <a:t> </a:t>
            </a:r>
            <a:r>
              <a:rPr lang="en-US" sz="2000" dirty="0" err="1">
                <a:latin typeface="Palatino Linotype" panose="02040502050505030304" pitchFamily="18" charset="0"/>
              </a:rPr>
              <a:t>dụng</a:t>
            </a:r>
            <a:r>
              <a:rPr lang="en-US" sz="2000" dirty="0">
                <a:latin typeface="Palatino Linotype" panose="02040502050505030304" pitchFamily="18" charset="0"/>
              </a:rPr>
              <a:t> </a:t>
            </a:r>
            <a:r>
              <a:rPr lang="en-US" sz="2000" dirty="0" err="1">
                <a:latin typeface="Palatino Linotype" panose="02040502050505030304" pitchFamily="18" charset="0"/>
              </a:rPr>
              <a:t>được</a:t>
            </a:r>
            <a:r>
              <a:rPr lang="en-US" sz="2000" dirty="0">
                <a:latin typeface="Palatino Linotype" panose="02040502050505030304" pitchFamily="18" charset="0"/>
              </a:rPr>
              <a:t> </a:t>
            </a:r>
            <a:r>
              <a:rPr lang="en-US" sz="2000" dirty="0" err="1">
                <a:latin typeface="Palatino Linotype" panose="02040502050505030304" pitchFamily="18" charset="0"/>
              </a:rPr>
              <a:t>một</a:t>
            </a:r>
            <a:r>
              <a:rPr lang="en-US" sz="2000" dirty="0">
                <a:latin typeface="Palatino Linotype" panose="02040502050505030304" pitchFamily="18" charset="0"/>
              </a:rPr>
              <a:t> </a:t>
            </a:r>
            <a:r>
              <a:rPr lang="en-US" sz="2000" dirty="0" err="1">
                <a:latin typeface="Palatino Linotype" panose="02040502050505030304" pitchFamily="18" charset="0"/>
              </a:rPr>
              <a:t>cách</a:t>
            </a:r>
            <a:r>
              <a:rPr lang="en-US" sz="2000" dirty="0">
                <a:latin typeface="Palatino Linotype" panose="02040502050505030304" pitchFamily="18" charset="0"/>
              </a:rPr>
              <a:t> an </a:t>
            </a:r>
            <a:r>
              <a:rPr lang="en-US" sz="2000" dirty="0" err="1">
                <a:latin typeface="Palatino Linotype" panose="02040502050505030304" pitchFamily="18" charset="0"/>
              </a:rPr>
              <a:t>toàn</a:t>
            </a:r>
            <a:r>
              <a:rPr lang="en-US" sz="2000" dirty="0">
                <a:latin typeface="Palatino Linotype" panose="02040502050505030304" pitchFamily="18" charset="0"/>
              </a:rPr>
              <a:t>:</a:t>
            </a:r>
            <a:br>
              <a:rPr lang="en-US" sz="2000" dirty="0">
                <a:latin typeface="Palatino Linotype" panose="02040502050505030304" pitchFamily="18" charset="0"/>
              </a:rPr>
            </a:br>
            <a:r>
              <a:rPr lang="en-US" sz="2000" dirty="0">
                <a:latin typeface="Palatino Linotype" panose="02040502050505030304" pitchFamily="18" charset="0"/>
              </a:rPr>
              <a:t>PBKDF2</a:t>
            </a:r>
            <a:br>
              <a:rPr lang="en-US" sz="2000" dirty="0">
                <a:latin typeface="Palatino Linotype" panose="02040502050505030304" pitchFamily="18" charset="0"/>
              </a:rPr>
            </a:br>
            <a:r>
              <a:rPr lang="en-US" sz="2000" dirty="0" err="1">
                <a:latin typeface="Palatino Linotype" panose="02040502050505030304" pitchFamily="18" charset="0"/>
              </a:rPr>
              <a:t>bcrypt</a:t>
            </a:r>
            <a:br>
              <a:rPr lang="en-US" sz="2000" dirty="0">
                <a:latin typeface="Palatino Linotype" panose="02040502050505030304" pitchFamily="18" charset="0"/>
              </a:rPr>
            </a:br>
            <a:r>
              <a:rPr lang="en-US" sz="2000" dirty="0" err="1">
                <a:latin typeface="Palatino Linotype" panose="02040502050505030304" pitchFamily="18" charset="0"/>
              </a:rPr>
              <a:t>scrypt</a:t>
            </a:r>
            <a:br>
              <a:rPr lang="en-US" sz="2000" dirty="0">
                <a:latin typeface="Palatino Linotype" panose="02040502050505030304" pitchFamily="18" charset="0"/>
              </a:rPr>
            </a:br>
            <a:br>
              <a:rPr lang="en-US" sz="2000" dirty="0">
                <a:latin typeface="Palatino Linotype" panose="02040502050505030304" pitchFamily="18" charset="0"/>
              </a:rPr>
            </a:br>
            <a:endParaRPr lang="en-US" sz="2000" dirty="0">
              <a:latin typeface="Palatino Linotype" panose="02040502050505030304" pitchFamily="18" charset="0"/>
            </a:endParaRPr>
          </a:p>
        </p:txBody>
      </p:sp>
    </p:spTree>
    <p:extLst>
      <p:ext uri="{BB962C8B-B14F-4D97-AF65-F5344CB8AC3E}">
        <p14:creationId xmlns:p14="http://schemas.microsoft.com/office/powerpoint/2010/main" val="3084411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973655" y="998165"/>
            <a:ext cx="8100811" cy="4623515"/>
          </a:xfrm>
          <a:prstGeom prst="cloudCallou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65962" y="2538427"/>
            <a:ext cx="9808773" cy="829945"/>
          </a:xfrm>
          <a:prstGeom prst="rect">
            <a:avLst/>
          </a:prstGeom>
          <a:noFill/>
        </p:spPr>
        <p:txBody>
          <a:bodyPr wrap="square" rtlCol="0">
            <a:spAutoFit/>
            <a:scene3d>
              <a:camera prst="perspectiveContrastingRightFacing"/>
              <a:lightRig rig="threePt" dir="t"/>
            </a:scene3d>
          </a:bodyPr>
          <a:lstStyle/>
          <a:p>
            <a:r>
              <a:rPr lang="vi-VN" sz="4800" b="1">
                <a:solidFill>
                  <a:srgbClr val="C00000"/>
                </a:solidFill>
                <a:effectLst>
                  <a:reflection blurRad="6350" stA="50000" endA="300" endPos="50000" dist="60007" dir="5400000" sy="-100000" algn="bl" rotWithShape="0"/>
                </a:effectLst>
                <a:latin typeface="Palatino Linotype" panose="02040502050505030304" pitchFamily="18" charset="0"/>
              </a:rPr>
              <a:t>KẾT THÚC </a:t>
            </a:r>
            <a:r>
              <a:rPr lang="en-US" sz="4800" b="1">
                <a:solidFill>
                  <a:srgbClr val="C00000"/>
                </a:solidFill>
                <a:effectLst>
                  <a:reflection blurRad="6350" stA="50000" endA="300" endPos="50000" dist="60007" dir="5400000" sy="-100000" algn="bl" rotWithShape="0"/>
                </a:effectLst>
                <a:latin typeface="Palatino Linotype" panose="02040502050505030304" pitchFamily="18" charset="0"/>
              </a:rPr>
              <a:t>BÀI BÁO CÁO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11" y="576198"/>
            <a:ext cx="9068843" cy="56617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1. KỸ THUẬT TẤN CÔNG CSRF VÀ CÁCH PHÒNG CHỐNG</a:t>
            </a:r>
          </a:p>
        </p:txBody>
      </p:sp>
      <p:sp>
        <p:nvSpPr>
          <p:cNvPr id="3" name="Subtitle 2"/>
          <p:cNvSpPr>
            <a:spLocks noGrp="1"/>
          </p:cNvSpPr>
          <p:nvPr>
            <p:ph type="subTitle" idx="1"/>
          </p:nvPr>
        </p:nvSpPr>
        <p:spPr>
          <a:xfrm>
            <a:off x="332105" y="1625600"/>
            <a:ext cx="9684385" cy="3897630"/>
          </a:xfrm>
        </p:spPr>
        <p:txBody>
          <a:bodyPr>
            <a:normAutofit/>
          </a:bodyPr>
          <a:lstStyle/>
          <a:p>
            <a:pPr algn="l">
              <a:lnSpc>
                <a:spcPct val="150000"/>
              </a:lnSpc>
            </a:pPr>
            <a:r>
              <a:rPr lang="en-US" sz="2000" dirty="0">
                <a:latin typeface="Palatino Linotype" panose="02040502050505030304" pitchFamily="18" charset="0"/>
              </a:rPr>
              <a:t>	</a:t>
            </a:r>
            <a:r>
              <a:rPr lang="vi-VN" sz="2000" dirty="0">
                <a:latin typeface="Palatino Linotype" panose="02040502050505030304" pitchFamily="18" charset="0"/>
              </a:rPr>
              <a:t>CSRF ( Cross Site Request Forgery) là kỹ thuật tấn công bằng cách sử dụng quyền chứng thực của người dùng đối với một website. CSRF là kỹ thuật tấn công vào người dùng, dựa vào đó hacker có thể thực thi những thao tác phải yêu cầu sự chứng thực. Hiểu một cách nôm na, đây là kỹ thuật tấn công dựa vào mượn quyền trái phép.</a:t>
            </a:r>
          </a:p>
          <a:p>
            <a:pPr algn="l">
              <a:lnSpc>
                <a:spcPct val="150000"/>
              </a:lnSpc>
            </a:pPr>
            <a:r>
              <a:rPr lang="en-US" altLang="vi-VN" sz="2000" dirty="0">
                <a:latin typeface="Palatino Linotype" panose="02040502050505030304" pitchFamily="18" charset="0"/>
              </a:rPr>
              <a:t>	</a:t>
            </a:r>
            <a:r>
              <a:rPr lang="vi-VN" sz="2000" dirty="0">
                <a:latin typeface="Palatino Linotype" panose="02040502050505030304" pitchFamily="18" charset="0"/>
              </a:rPr>
              <a:t>CSRF còn được gọi là "session riding", "XSRF"</a:t>
            </a:r>
          </a:p>
        </p:txBody>
      </p:sp>
      <p:sp>
        <p:nvSpPr>
          <p:cNvPr id="4" name="Title 1"/>
          <p:cNvSpPr>
            <a:spLocks noGrp="1"/>
          </p:cNvSpPr>
          <p:nvPr/>
        </p:nvSpPr>
        <p:spPr>
          <a:xfrm>
            <a:off x="440055" y="802005"/>
            <a:ext cx="22999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CSRF là gì?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1. KỸ THUẬT TẤN CÔNG CSRF VÀ CÁCH PHÒNG CHỐNG</a:t>
            </a:r>
          </a:p>
        </p:txBody>
      </p:sp>
      <p:sp>
        <p:nvSpPr>
          <p:cNvPr id="5" name="Subtitle 4"/>
          <p:cNvSpPr>
            <a:spLocks noGrp="1"/>
          </p:cNvSpPr>
          <p:nvPr>
            <p:ph type="subTitle" idx="1"/>
          </p:nvPr>
        </p:nvSpPr>
        <p:spPr>
          <a:xfrm>
            <a:off x="280035" y="1757045"/>
            <a:ext cx="9684385" cy="3897630"/>
          </a:xfrm>
        </p:spPr>
        <p:txBody>
          <a:bodyPr>
            <a:normAutofit/>
          </a:bodyPr>
          <a:lstStyle/>
          <a:p>
            <a:pPr marL="0" indent="0" algn="l">
              <a:lnSpc>
                <a:spcPct val="150000"/>
              </a:lnSpc>
              <a:buNone/>
            </a:pPr>
            <a:r>
              <a:rPr lang="en-US" altLang="vi-VN" sz="2000">
                <a:latin typeface="Palatino Linotype" panose="02040502050505030304" pitchFamily="18" charset="0"/>
              </a:rPr>
              <a:t>	</a:t>
            </a:r>
            <a:r>
              <a:rPr lang="vi-VN" sz="2000">
                <a:latin typeface="Palatino Linotype" panose="02040502050505030304" pitchFamily="18" charset="0"/>
              </a:rPr>
              <a:t>Các ứng dụng web hoạt động theo cơ chế nhận các câu lệnh HTTP từ người sử dụng, sau đó thực thi các câu lệnh này. Hacker sử dụng phương pháp CSRF để lừa trình duyệt của người dùng gửi đi các câu lệnh http đến các ứng dụng web. Điều đó có thể thực hiện bằng cách chèn mã độc hay link đến trang web mà người dùng đã được chứng thực. Trong trường hợp phiên làm việc của người dùng chưa hết hiệu lực thì các câu lệnh trên sẽ được thực hiện với quyền chứng thực của người sử dụng. </a:t>
            </a:r>
          </a:p>
        </p:txBody>
      </p:sp>
      <p:sp>
        <p:nvSpPr>
          <p:cNvPr id="6" name="Title 1"/>
          <p:cNvSpPr>
            <a:spLocks noGrp="1"/>
          </p:cNvSpPr>
          <p:nvPr/>
        </p:nvSpPr>
        <p:spPr>
          <a:xfrm>
            <a:off x="440055" y="802005"/>
            <a:ext cx="479298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KỊCH BẢN TẤN CÔNG CSRF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1. KỸ THUẬT TẤN CÔNG CSRF VÀ CÁCH PHÒNG CHỐNG</a:t>
            </a:r>
          </a:p>
        </p:txBody>
      </p:sp>
      <p:sp>
        <p:nvSpPr>
          <p:cNvPr id="7" name="Subtitle 6"/>
          <p:cNvSpPr>
            <a:spLocks noGrp="1"/>
          </p:cNvSpPr>
          <p:nvPr>
            <p:ph type="subTitle" idx="1"/>
          </p:nvPr>
        </p:nvSpPr>
        <p:spPr>
          <a:xfrm>
            <a:off x="306070" y="1357174"/>
            <a:ext cx="9684385" cy="4901959"/>
          </a:xfrm>
        </p:spPr>
        <p:txBody>
          <a:bodyPr>
            <a:normAutofit fontScale="70000" lnSpcReduction="20000"/>
          </a:bodyPr>
          <a:lstStyle/>
          <a:p>
            <a:pPr marL="0" indent="0" algn="l">
              <a:lnSpc>
                <a:spcPct val="150000"/>
              </a:lnSpc>
              <a:buNone/>
            </a:pPr>
            <a:r>
              <a:rPr lang="en-US" altLang="vi-VN" b="1" u="sng" dirty="0" err="1">
                <a:latin typeface="Palatino Linotype" panose="02040502050505030304" pitchFamily="18" charset="0"/>
              </a:rPr>
              <a:t>Phía</a:t>
            </a:r>
            <a:r>
              <a:rPr lang="en-US" altLang="vi-VN" b="1" u="sng" dirty="0">
                <a:latin typeface="Palatino Linotype" panose="02040502050505030304" pitchFamily="18" charset="0"/>
              </a:rPr>
              <a:t> User</a:t>
            </a:r>
            <a:endParaRPr lang="en-US" altLang="vi-VN" dirty="0">
              <a:latin typeface="Palatino Linotype" panose="02040502050505030304" pitchFamily="18" charset="0"/>
            </a:endParaRPr>
          </a:p>
          <a:p>
            <a:pPr marL="0" indent="0" algn="l">
              <a:lnSpc>
                <a:spcPct val="150000"/>
              </a:lnSpc>
              <a:buNone/>
            </a:pPr>
            <a:r>
              <a:rPr lang="en-US" altLang="vi-VN" dirty="0">
                <a:latin typeface="Palatino Linotype" panose="02040502050505030304" pitchFamily="18" charset="0"/>
              </a:rPr>
              <a:t>	- </a:t>
            </a:r>
            <a:r>
              <a:rPr lang="en-US" altLang="vi-VN" dirty="0" err="1">
                <a:latin typeface="Palatino Linotype" panose="02040502050505030304" pitchFamily="18" charset="0"/>
              </a:rPr>
              <a:t>Nên</a:t>
            </a:r>
            <a:r>
              <a:rPr lang="en-US" altLang="vi-VN" dirty="0">
                <a:latin typeface="Palatino Linotype" panose="02040502050505030304" pitchFamily="18" charset="0"/>
              </a:rPr>
              <a:t> </a:t>
            </a:r>
            <a:r>
              <a:rPr lang="en-US" altLang="vi-VN" dirty="0" err="1">
                <a:latin typeface="Palatino Linotype" panose="02040502050505030304" pitchFamily="18" charset="0"/>
              </a:rPr>
              <a:t>thoát</a:t>
            </a:r>
            <a:r>
              <a:rPr lang="en-US" altLang="vi-VN" dirty="0">
                <a:latin typeface="Palatino Linotype" panose="02040502050505030304" pitchFamily="18" charset="0"/>
              </a:rPr>
              <a:t> </a:t>
            </a:r>
            <a:r>
              <a:rPr lang="en-US" altLang="vi-VN" dirty="0" err="1">
                <a:latin typeface="Palatino Linotype" panose="02040502050505030304" pitchFamily="18" charset="0"/>
              </a:rPr>
              <a:t>khỏi</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website </a:t>
            </a:r>
            <a:r>
              <a:rPr lang="en-US" altLang="vi-VN" dirty="0" err="1">
                <a:latin typeface="Palatino Linotype" panose="02040502050505030304" pitchFamily="18" charset="0"/>
              </a:rPr>
              <a:t>quan</a:t>
            </a:r>
            <a:r>
              <a:rPr lang="en-US" altLang="vi-VN" dirty="0">
                <a:latin typeface="Palatino Linotype" panose="02040502050505030304" pitchFamily="18" charset="0"/>
              </a:rPr>
              <a:t> </a:t>
            </a:r>
            <a:r>
              <a:rPr lang="en-US" altLang="vi-VN" dirty="0" err="1">
                <a:latin typeface="Palatino Linotype" panose="02040502050505030304" pitchFamily="18" charset="0"/>
              </a:rPr>
              <a:t>trọng</a:t>
            </a:r>
            <a:r>
              <a:rPr lang="en-US" altLang="vi-VN" dirty="0">
                <a:latin typeface="Palatino Linotype" panose="02040502050505030304" pitchFamily="18" charset="0"/>
              </a:rPr>
              <a:t>: </a:t>
            </a:r>
            <a:r>
              <a:rPr lang="en-US" altLang="vi-VN" dirty="0" err="1">
                <a:latin typeface="Palatino Linotype" panose="02040502050505030304" pitchFamily="18" charset="0"/>
              </a:rPr>
              <a:t>Tài</a:t>
            </a:r>
            <a:r>
              <a:rPr lang="en-US" altLang="vi-VN" dirty="0">
                <a:latin typeface="Palatino Linotype" panose="02040502050505030304" pitchFamily="18" charset="0"/>
              </a:rPr>
              <a:t> </a:t>
            </a:r>
            <a:r>
              <a:rPr lang="en-US" altLang="vi-VN" dirty="0" err="1">
                <a:latin typeface="Palatino Linotype" panose="02040502050505030304" pitchFamily="18" charset="0"/>
              </a:rPr>
              <a:t>khoản</a:t>
            </a:r>
            <a:r>
              <a:rPr lang="en-US" altLang="vi-VN" dirty="0">
                <a:latin typeface="Palatino Linotype" panose="02040502050505030304" pitchFamily="18" charset="0"/>
              </a:rPr>
              <a:t> </a:t>
            </a:r>
            <a:r>
              <a:rPr lang="en-US" altLang="vi-VN" dirty="0" err="1">
                <a:latin typeface="Palatino Linotype" panose="02040502050505030304" pitchFamily="18" charset="0"/>
              </a:rPr>
              <a:t>ngân</a:t>
            </a:r>
            <a:r>
              <a:rPr lang="en-US" altLang="vi-VN" dirty="0">
                <a:latin typeface="Palatino Linotype" panose="02040502050505030304" pitchFamily="18" charset="0"/>
              </a:rPr>
              <a:t> </a:t>
            </a:r>
            <a:r>
              <a:rPr lang="en-US" altLang="vi-VN" dirty="0" err="1">
                <a:latin typeface="Palatino Linotype" panose="02040502050505030304" pitchFamily="18" charset="0"/>
              </a:rPr>
              <a:t>hàng</a:t>
            </a:r>
            <a:r>
              <a:rPr lang="en-US" altLang="vi-VN" dirty="0">
                <a:latin typeface="Palatino Linotype" panose="02040502050505030304" pitchFamily="18" charset="0"/>
              </a:rPr>
              <a:t>, </a:t>
            </a:r>
            <a:r>
              <a:rPr lang="en-US" altLang="vi-VN" dirty="0" err="1">
                <a:latin typeface="Palatino Linotype" panose="02040502050505030304" pitchFamily="18" charset="0"/>
              </a:rPr>
              <a:t>thanh</a:t>
            </a:r>
            <a:r>
              <a:rPr lang="en-US" altLang="vi-VN" dirty="0">
                <a:latin typeface="Palatino Linotype" panose="02040502050505030304" pitchFamily="18" charset="0"/>
              </a:rPr>
              <a:t> </a:t>
            </a:r>
            <a:r>
              <a:rPr lang="en-US" altLang="vi-VN" dirty="0" err="1">
                <a:latin typeface="Palatino Linotype" panose="02040502050505030304" pitchFamily="18" charset="0"/>
              </a:rPr>
              <a:t>toán</a:t>
            </a:r>
            <a:r>
              <a:rPr lang="en-US" altLang="vi-VN" dirty="0">
                <a:latin typeface="Palatino Linotype" panose="02040502050505030304" pitchFamily="18" charset="0"/>
              </a:rPr>
              <a:t> </a:t>
            </a:r>
            <a:r>
              <a:rPr lang="en-US" altLang="vi-VN" dirty="0" err="1">
                <a:latin typeface="Palatino Linotype" panose="02040502050505030304" pitchFamily="18" charset="0"/>
              </a:rPr>
              <a:t>trực</a:t>
            </a:r>
            <a:r>
              <a:rPr lang="en-US" altLang="vi-VN" dirty="0">
                <a:latin typeface="Palatino Linotype" panose="02040502050505030304" pitchFamily="18" charset="0"/>
              </a:rPr>
              <a:t> </a:t>
            </a:r>
            <a:r>
              <a:rPr lang="en-US" altLang="vi-VN" dirty="0" err="1">
                <a:latin typeface="Palatino Linotype" panose="02040502050505030304" pitchFamily="18" charset="0"/>
              </a:rPr>
              <a:t>tuyến</a:t>
            </a:r>
            <a:r>
              <a:rPr lang="en-US" altLang="vi-VN" dirty="0">
                <a:latin typeface="Palatino Linotype" panose="02040502050505030304" pitchFamily="18" charset="0"/>
              </a:rPr>
              <a:t>,… </a:t>
            </a:r>
            <a:r>
              <a:rPr lang="en-US" altLang="vi-VN" dirty="0" err="1">
                <a:latin typeface="Palatino Linotype" panose="02040502050505030304" pitchFamily="18" charset="0"/>
              </a:rPr>
              <a:t>khi</a:t>
            </a:r>
            <a:r>
              <a:rPr lang="en-US" altLang="vi-VN" dirty="0">
                <a:latin typeface="Palatino Linotype" panose="02040502050505030304" pitchFamily="18" charset="0"/>
              </a:rPr>
              <a:t> </a:t>
            </a:r>
            <a:r>
              <a:rPr lang="en-US" altLang="vi-VN" dirty="0" err="1">
                <a:latin typeface="Palatino Linotype" panose="02040502050505030304" pitchFamily="18" charset="0"/>
              </a:rPr>
              <a:t>đã</a:t>
            </a:r>
            <a:r>
              <a:rPr lang="en-US" altLang="vi-VN" dirty="0">
                <a:latin typeface="Palatino Linotype" panose="02040502050505030304" pitchFamily="18" charset="0"/>
              </a:rPr>
              <a:t> </a:t>
            </a:r>
            <a:r>
              <a:rPr lang="en-US" altLang="vi-VN" dirty="0" err="1">
                <a:latin typeface="Palatino Linotype" panose="02040502050505030304" pitchFamily="18" charset="0"/>
              </a:rPr>
              <a:t>thực</a:t>
            </a:r>
            <a:r>
              <a:rPr lang="en-US" altLang="vi-VN" dirty="0">
                <a:latin typeface="Palatino Linotype" panose="02040502050505030304" pitchFamily="18" charset="0"/>
              </a:rPr>
              <a:t> </a:t>
            </a:r>
            <a:r>
              <a:rPr lang="en-US" altLang="vi-VN" dirty="0" err="1">
                <a:latin typeface="Palatino Linotype" panose="02040502050505030304" pitchFamily="18" charset="0"/>
              </a:rPr>
              <a:t>hiện</a:t>
            </a:r>
            <a:r>
              <a:rPr lang="en-US" altLang="vi-VN" dirty="0">
                <a:latin typeface="Palatino Linotype" panose="02040502050505030304" pitchFamily="18" charset="0"/>
              </a:rPr>
              <a:t> </a:t>
            </a:r>
            <a:r>
              <a:rPr lang="en-US" altLang="vi-VN" dirty="0" err="1">
                <a:latin typeface="Palatino Linotype" panose="02040502050505030304" pitchFamily="18" charset="0"/>
              </a:rPr>
              <a:t>xong</a:t>
            </a:r>
            <a:r>
              <a:rPr lang="en-US" altLang="vi-VN" dirty="0">
                <a:latin typeface="Palatino Linotype" panose="02040502050505030304" pitchFamily="18" charset="0"/>
              </a:rPr>
              <a:t> </a:t>
            </a:r>
            <a:r>
              <a:rPr lang="en-US" altLang="vi-VN" dirty="0" err="1">
                <a:latin typeface="Palatino Linotype" panose="02040502050505030304" pitchFamily="18" charset="0"/>
              </a:rPr>
              <a:t>giao</a:t>
            </a:r>
            <a:r>
              <a:rPr lang="en-US" altLang="vi-VN" dirty="0">
                <a:latin typeface="Palatino Linotype" panose="02040502050505030304" pitchFamily="18" charset="0"/>
              </a:rPr>
              <a:t> </a:t>
            </a:r>
            <a:r>
              <a:rPr lang="en-US" altLang="vi-VN" dirty="0" err="1">
                <a:latin typeface="Palatino Linotype" panose="02040502050505030304" pitchFamily="18" charset="0"/>
              </a:rPr>
              <a:t>dịch</a:t>
            </a:r>
            <a:r>
              <a:rPr lang="en-US" altLang="vi-VN" dirty="0">
                <a:latin typeface="Palatino Linotype" panose="02040502050505030304" pitchFamily="18" charset="0"/>
              </a:rPr>
              <a:t> hay </a:t>
            </a:r>
            <a:r>
              <a:rPr lang="en-US" altLang="vi-VN" dirty="0" err="1">
                <a:latin typeface="Palatino Linotype" panose="02040502050505030304" pitchFamily="18" charset="0"/>
              </a:rPr>
              <a:t>các</a:t>
            </a:r>
            <a:r>
              <a:rPr lang="en-US" altLang="vi-VN" dirty="0">
                <a:latin typeface="Palatino Linotype" panose="02040502050505030304" pitchFamily="18" charset="0"/>
              </a:rPr>
              <a:t> </a:t>
            </a:r>
            <a:r>
              <a:rPr lang="en-US" altLang="vi-VN" dirty="0" err="1">
                <a:latin typeface="Palatino Linotype" panose="02040502050505030304" pitchFamily="18" charset="0"/>
              </a:rPr>
              <a:t>công</a:t>
            </a:r>
            <a:r>
              <a:rPr lang="en-US" altLang="vi-VN" dirty="0">
                <a:latin typeface="Palatino Linotype" panose="02040502050505030304" pitchFamily="18" charset="0"/>
              </a:rPr>
              <a:t> </a:t>
            </a:r>
            <a:r>
              <a:rPr lang="en-US" altLang="vi-VN" dirty="0" err="1">
                <a:latin typeface="Palatino Linotype" panose="02040502050505030304" pitchFamily="18" charset="0"/>
              </a:rPr>
              <a:t>việc</a:t>
            </a:r>
            <a:r>
              <a:rPr lang="en-US" altLang="vi-VN" dirty="0">
                <a:latin typeface="Palatino Linotype" panose="02040502050505030304" pitchFamily="18" charset="0"/>
              </a:rPr>
              <a:t> </a:t>
            </a:r>
            <a:r>
              <a:rPr lang="en-US" altLang="vi-VN" dirty="0" err="1">
                <a:latin typeface="Palatino Linotype" panose="02040502050505030304" pitchFamily="18" charset="0"/>
              </a:rPr>
              <a:t>cần</a:t>
            </a:r>
            <a:r>
              <a:rPr lang="en-US" altLang="vi-VN" dirty="0">
                <a:latin typeface="Palatino Linotype" panose="02040502050505030304" pitchFamily="18" charset="0"/>
              </a:rPr>
              <a:t> </a:t>
            </a:r>
            <a:r>
              <a:rPr lang="en-US" altLang="vi-VN" dirty="0" err="1">
                <a:latin typeface="Palatino Linotype" panose="02040502050505030304" pitchFamily="18" charset="0"/>
              </a:rPr>
              <a:t>làm</a:t>
            </a:r>
            <a:r>
              <a:rPr lang="en-US" altLang="vi-VN" dirty="0">
                <a:latin typeface="Palatino Linotype" panose="02040502050505030304" pitchFamily="18" charset="0"/>
              </a:rPr>
              <a:t>.</a:t>
            </a:r>
          </a:p>
          <a:p>
            <a:pPr marL="0" indent="0" algn="l">
              <a:lnSpc>
                <a:spcPct val="150000"/>
              </a:lnSpc>
              <a:buNone/>
            </a:pPr>
            <a:r>
              <a:rPr lang="en-US" altLang="vi-VN" dirty="0">
                <a:latin typeface="Palatino Linotype" panose="02040502050505030304" pitchFamily="18" charset="0"/>
              </a:rPr>
              <a:t>	- </a:t>
            </a:r>
            <a:r>
              <a:rPr lang="en-US" altLang="vi-VN" dirty="0" err="1">
                <a:latin typeface="Palatino Linotype" panose="02040502050505030304" pitchFamily="18" charset="0"/>
              </a:rPr>
              <a:t>Không</a:t>
            </a:r>
            <a:r>
              <a:rPr lang="en-US" altLang="vi-VN" dirty="0">
                <a:latin typeface="Palatino Linotype" panose="02040502050505030304" pitchFamily="18" charset="0"/>
              </a:rPr>
              <a:t> </a:t>
            </a:r>
            <a:r>
              <a:rPr lang="en-US" altLang="vi-VN" dirty="0" err="1">
                <a:latin typeface="Palatino Linotype" panose="02040502050505030304" pitchFamily="18" charset="0"/>
              </a:rPr>
              <a:t>nên</a:t>
            </a:r>
            <a:r>
              <a:rPr lang="en-US" altLang="vi-VN" dirty="0">
                <a:latin typeface="Palatino Linotype" panose="02040502050505030304" pitchFamily="18" charset="0"/>
              </a:rPr>
              <a:t> click </a:t>
            </a:r>
            <a:r>
              <a:rPr lang="en-US" altLang="vi-VN" dirty="0" err="1">
                <a:latin typeface="Palatino Linotype" panose="02040502050505030304" pitchFamily="18" charset="0"/>
              </a:rPr>
              <a:t>vào</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a:t>
            </a:r>
            <a:r>
              <a:rPr lang="en-US" altLang="vi-VN" dirty="0" err="1">
                <a:latin typeface="Palatino Linotype" panose="02040502050505030304" pitchFamily="18" charset="0"/>
              </a:rPr>
              <a:t>đường</a:t>
            </a:r>
            <a:r>
              <a:rPr lang="en-US" altLang="vi-VN" dirty="0">
                <a:latin typeface="Palatino Linotype" panose="02040502050505030304" pitchFamily="18" charset="0"/>
              </a:rPr>
              <a:t> </a:t>
            </a:r>
            <a:r>
              <a:rPr lang="en-US" altLang="vi-VN" dirty="0" err="1">
                <a:latin typeface="Palatino Linotype" panose="02040502050505030304" pitchFamily="18" charset="0"/>
              </a:rPr>
              <a:t>dẫn</a:t>
            </a:r>
            <a:r>
              <a:rPr lang="en-US" altLang="vi-VN" dirty="0">
                <a:latin typeface="Palatino Linotype" panose="02040502050505030304" pitchFamily="18" charset="0"/>
              </a:rPr>
              <a:t> </a:t>
            </a:r>
            <a:r>
              <a:rPr lang="en-US" altLang="vi-VN" dirty="0" err="1">
                <a:latin typeface="Palatino Linotype" panose="02040502050505030304" pitchFamily="18" charset="0"/>
              </a:rPr>
              <a:t>mà</a:t>
            </a:r>
            <a:r>
              <a:rPr lang="en-US" altLang="vi-VN" dirty="0">
                <a:latin typeface="Palatino Linotype" panose="02040502050505030304" pitchFamily="18" charset="0"/>
              </a:rPr>
              <a:t> </a:t>
            </a:r>
            <a:r>
              <a:rPr lang="en-US" altLang="vi-VN" dirty="0" err="1">
                <a:latin typeface="Palatino Linotype" panose="02040502050505030304" pitchFamily="18" charset="0"/>
              </a:rPr>
              <a:t>bạn</a:t>
            </a:r>
            <a:r>
              <a:rPr lang="en-US" altLang="vi-VN" dirty="0">
                <a:latin typeface="Palatino Linotype" panose="02040502050505030304" pitchFamily="18" charset="0"/>
              </a:rPr>
              <a:t> </a:t>
            </a:r>
            <a:r>
              <a:rPr lang="en-US" altLang="vi-VN" dirty="0" err="1">
                <a:latin typeface="Palatino Linotype" panose="02040502050505030304" pitchFamily="18" charset="0"/>
              </a:rPr>
              <a:t>nhận</a:t>
            </a:r>
            <a:r>
              <a:rPr lang="en-US" altLang="vi-VN" dirty="0">
                <a:latin typeface="Palatino Linotype" panose="02040502050505030304" pitchFamily="18" charset="0"/>
              </a:rPr>
              <a:t> </a:t>
            </a:r>
            <a:r>
              <a:rPr lang="en-US" altLang="vi-VN" dirty="0" err="1">
                <a:latin typeface="Palatino Linotype" panose="02040502050505030304" pitchFamily="18" charset="0"/>
              </a:rPr>
              <a:t>được</a:t>
            </a:r>
            <a:r>
              <a:rPr lang="en-US" altLang="vi-VN" dirty="0">
                <a:latin typeface="Palatino Linotype" panose="02040502050505030304" pitchFamily="18" charset="0"/>
              </a:rPr>
              <a:t> qua email, qua </a:t>
            </a:r>
            <a:r>
              <a:rPr lang="en-US" altLang="vi-VN" dirty="0" err="1">
                <a:latin typeface="Palatino Linotype" panose="02040502050505030304" pitchFamily="18" charset="0"/>
              </a:rPr>
              <a:t>facebook</a:t>
            </a:r>
            <a:r>
              <a:rPr lang="en-US" altLang="vi-VN" dirty="0">
                <a:latin typeface="Palatino Linotype" panose="02040502050505030304" pitchFamily="18" charset="0"/>
              </a:rPr>
              <a:t> … </a:t>
            </a:r>
            <a:r>
              <a:rPr lang="en-US" altLang="vi-VN" dirty="0" err="1">
                <a:latin typeface="Palatino Linotype" panose="02040502050505030304" pitchFamily="18" charset="0"/>
              </a:rPr>
              <a:t>Khi</a:t>
            </a:r>
            <a:r>
              <a:rPr lang="en-US" altLang="vi-VN" dirty="0">
                <a:latin typeface="Palatino Linotype" panose="02040502050505030304" pitchFamily="18" charset="0"/>
              </a:rPr>
              <a:t> </a:t>
            </a:r>
            <a:r>
              <a:rPr lang="en-US" altLang="vi-VN" dirty="0" err="1">
                <a:latin typeface="Palatino Linotype" panose="02040502050505030304" pitchFamily="18" charset="0"/>
              </a:rPr>
              <a:t>bạn</a:t>
            </a:r>
            <a:r>
              <a:rPr lang="en-US" altLang="vi-VN" dirty="0">
                <a:latin typeface="Palatino Linotype" panose="02040502050505030304" pitchFamily="18" charset="0"/>
              </a:rPr>
              <a:t> </a:t>
            </a:r>
            <a:r>
              <a:rPr lang="en-US" altLang="vi-VN" dirty="0" err="1">
                <a:latin typeface="Palatino Linotype" panose="02040502050505030304" pitchFamily="18" charset="0"/>
              </a:rPr>
              <a:t>đưa</a:t>
            </a:r>
            <a:r>
              <a:rPr lang="en-US" altLang="vi-VN" dirty="0">
                <a:latin typeface="Palatino Linotype" panose="02040502050505030304" pitchFamily="18" charset="0"/>
              </a:rPr>
              <a:t> </a:t>
            </a:r>
            <a:r>
              <a:rPr lang="en-US" altLang="vi-VN" dirty="0" err="1">
                <a:latin typeface="Palatino Linotype" panose="02040502050505030304" pitchFamily="18" charset="0"/>
              </a:rPr>
              <a:t>chuột</a:t>
            </a:r>
            <a:r>
              <a:rPr lang="en-US" altLang="vi-VN" dirty="0">
                <a:latin typeface="Palatino Linotype" panose="02040502050505030304" pitchFamily="18" charset="0"/>
              </a:rPr>
              <a:t> qua 1 </a:t>
            </a:r>
            <a:r>
              <a:rPr lang="en-US" altLang="vi-VN" dirty="0" err="1">
                <a:latin typeface="Palatino Linotype" panose="02040502050505030304" pitchFamily="18" charset="0"/>
              </a:rPr>
              <a:t>đường</a:t>
            </a:r>
            <a:r>
              <a:rPr lang="en-US" altLang="vi-VN" dirty="0">
                <a:latin typeface="Palatino Linotype" panose="02040502050505030304" pitchFamily="18" charset="0"/>
              </a:rPr>
              <a:t> </a:t>
            </a:r>
            <a:r>
              <a:rPr lang="en-US" altLang="vi-VN" dirty="0" err="1">
                <a:latin typeface="Palatino Linotype" panose="02040502050505030304" pitchFamily="18" charset="0"/>
              </a:rPr>
              <a:t>dẫn</a:t>
            </a:r>
            <a:r>
              <a:rPr lang="en-US" altLang="vi-VN" dirty="0">
                <a:latin typeface="Palatino Linotype" panose="02040502050505030304" pitchFamily="18" charset="0"/>
              </a:rPr>
              <a:t>, </a:t>
            </a:r>
            <a:r>
              <a:rPr lang="en-US" altLang="vi-VN" dirty="0" err="1">
                <a:latin typeface="Palatino Linotype" panose="02040502050505030304" pitchFamily="18" charset="0"/>
              </a:rPr>
              <a:t>phía</a:t>
            </a:r>
            <a:r>
              <a:rPr lang="en-US" altLang="vi-VN" dirty="0">
                <a:latin typeface="Palatino Linotype" panose="02040502050505030304" pitchFamily="18" charset="0"/>
              </a:rPr>
              <a:t> </a:t>
            </a:r>
            <a:r>
              <a:rPr lang="en-US" altLang="vi-VN" dirty="0" err="1">
                <a:latin typeface="Palatino Linotype" panose="02040502050505030304" pitchFamily="18" charset="0"/>
              </a:rPr>
              <a:t>dưới</a:t>
            </a:r>
            <a:r>
              <a:rPr lang="en-US" altLang="vi-VN" dirty="0">
                <a:latin typeface="Palatino Linotype" panose="02040502050505030304" pitchFamily="18" charset="0"/>
              </a:rPr>
              <a:t> </a:t>
            </a:r>
            <a:r>
              <a:rPr lang="en-US" altLang="vi-VN" dirty="0" err="1">
                <a:latin typeface="Palatino Linotype" panose="02040502050505030304" pitchFamily="18" charset="0"/>
              </a:rPr>
              <a:t>bên</a:t>
            </a:r>
            <a:r>
              <a:rPr lang="en-US" altLang="vi-VN" dirty="0">
                <a:latin typeface="Palatino Linotype" panose="02040502050505030304" pitchFamily="18" charset="0"/>
              </a:rPr>
              <a:t> </a:t>
            </a:r>
            <a:r>
              <a:rPr lang="en-US" altLang="vi-VN" dirty="0" err="1">
                <a:latin typeface="Palatino Linotype" panose="02040502050505030304" pitchFamily="18" charset="0"/>
              </a:rPr>
              <a:t>trái</a:t>
            </a:r>
            <a:r>
              <a:rPr lang="en-US" altLang="vi-VN" dirty="0">
                <a:latin typeface="Palatino Linotype" panose="02040502050505030304" pitchFamily="18" charset="0"/>
              </a:rPr>
              <a:t> </a:t>
            </a:r>
            <a:r>
              <a:rPr lang="en-US" altLang="vi-VN" dirty="0" err="1">
                <a:latin typeface="Palatino Linotype" panose="02040502050505030304" pitchFamily="18" charset="0"/>
              </a:rPr>
              <a:t>của</a:t>
            </a:r>
            <a:r>
              <a:rPr lang="en-US" altLang="vi-VN" dirty="0">
                <a:latin typeface="Palatino Linotype" panose="02040502050505030304" pitchFamily="18" charset="0"/>
              </a:rPr>
              <a:t> </a:t>
            </a:r>
            <a:r>
              <a:rPr lang="en-US" altLang="vi-VN" dirty="0" err="1">
                <a:latin typeface="Palatino Linotype" panose="02040502050505030304" pitchFamily="18" charset="0"/>
              </a:rPr>
              <a:t>trình</a:t>
            </a:r>
            <a:r>
              <a:rPr lang="en-US" altLang="vi-VN" dirty="0">
                <a:latin typeface="Palatino Linotype" panose="02040502050505030304" pitchFamily="18" charset="0"/>
              </a:rPr>
              <a:t> </a:t>
            </a:r>
            <a:r>
              <a:rPr lang="en-US" altLang="vi-VN" dirty="0" err="1">
                <a:latin typeface="Palatino Linotype" panose="02040502050505030304" pitchFamily="18" charset="0"/>
              </a:rPr>
              <a:t>duyệt</a:t>
            </a:r>
            <a:r>
              <a:rPr lang="en-US" altLang="vi-VN" dirty="0">
                <a:latin typeface="Palatino Linotype" panose="02040502050505030304" pitchFamily="18" charset="0"/>
              </a:rPr>
              <a:t> </a:t>
            </a:r>
            <a:r>
              <a:rPr lang="en-US" altLang="vi-VN" dirty="0" err="1">
                <a:latin typeface="Palatino Linotype" panose="02040502050505030304" pitchFamily="18" charset="0"/>
              </a:rPr>
              <a:t>thường</a:t>
            </a:r>
            <a:r>
              <a:rPr lang="en-US" altLang="vi-VN" dirty="0">
                <a:latin typeface="Palatino Linotype" panose="02040502050505030304" pitchFamily="18" charset="0"/>
              </a:rPr>
              <a:t> </a:t>
            </a:r>
            <a:r>
              <a:rPr lang="en-US" altLang="vi-VN" dirty="0" err="1">
                <a:latin typeface="Palatino Linotype" panose="02040502050505030304" pitchFamily="18" charset="0"/>
              </a:rPr>
              <a:t>có</a:t>
            </a:r>
            <a:r>
              <a:rPr lang="en-US" altLang="vi-VN" dirty="0">
                <a:latin typeface="Palatino Linotype" panose="02040502050505030304" pitchFamily="18" charset="0"/>
              </a:rPr>
              <a:t> </a:t>
            </a:r>
            <a:r>
              <a:rPr lang="en-US" altLang="vi-VN" dirty="0" err="1">
                <a:latin typeface="Palatino Linotype" panose="02040502050505030304" pitchFamily="18" charset="0"/>
              </a:rPr>
              <a:t>địa</a:t>
            </a:r>
            <a:r>
              <a:rPr lang="en-US" altLang="vi-VN" dirty="0">
                <a:latin typeface="Palatino Linotype" panose="02040502050505030304" pitchFamily="18" charset="0"/>
              </a:rPr>
              <a:t> </a:t>
            </a:r>
            <a:r>
              <a:rPr lang="en-US" altLang="vi-VN" dirty="0" err="1">
                <a:latin typeface="Palatino Linotype" panose="02040502050505030304" pitchFamily="18" charset="0"/>
              </a:rPr>
              <a:t>chỉ</a:t>
            </a:r>
            <a:r>
              <a:rPr lang="en-US" altLang="vi-VN" dirty="0">
                <a:latin typeface="Palatino Linotype" panose="02040502050505030304" pitchFamily="18" charset="0"/>
              </a:rPr>
              <a:t> website </a:t>
            </a:r>
            <a:r>
              <a:rPr lang="en-US" altLang="vi-VN" dirty="0" err="1">
                <a:latin typeface="Palatino Linotype" panose="02040502050505030304" pitchFamily="18" charset="0"/>
              </a:rPr>
              <a:t>đích</a:t>
            </a:r>
            <a:r>
              <a:rPr lang="en-US" altLang="vi-VN" dirty="0">
                <a:latin typeface="Palatino Linotype" panose="02040502050505030304" pitchFamily="18" charset="0"/>
              </a:rPr>
              <a:t>, </a:t>
            </a:r>
            <a:r>
              <a:rPr lang="en-US" altLang="vi-VN" dirty="0" err="1">
                <a:latin typeface="Palatino Linotype" panose="02040502050505030304" pitchFamily="18" charset="0"/>
              </a:rPr>
              <a:t>bạn</a:t>
            </a:r>
            <a:r>
              <a:rPr lang="en-US" altLang="vi-VN" dirty="0">
                <a:latin typeface="Palatino Linotype" panose="02040502050505030304" pitchFamily="18" charset="0"/>
              </a:rPr>
              <a:t> </a:t>
            </a:r>
            <a:r>
              <a:rPr lang="en-US" altLang="vi-VN" dirty="0" err="1">
                <a:latin typeface="Palatino Linotype" panose="02040502050505030304" pitchFamily="18" charset="0"/>
              </a:rPr>
              <a:t>nên</a:t>
            </a:r>
            <a:r>
              <a:rPr lang="en-US" altLang="vi-VN" dirty="0">
                <a:latin typeface="Palatino Linotype" panose="02040502050505030304" pitchFamily="18" charset="0"/>
              </a:rPr>
              <a:t> </a:t>
            </a:r>
            <a:r>
              <a:rPr lang="en-US" altLang="vi-VN" dirty="0" err="1">
                <a:latin typeface="Palatino Linotype" panose="02040502050505030304" pitchFamily="18" charset="0"/>
              </a:rPr>
              <a:t>lưu</a:t>
            </a:r>
            <a:r>
              <a:rPr lang="en-US" altLang="vi-VN" dirty="0">
                <a:latin typeface="Palatino Linotype" panose="02040502050505030304" pitchFamily="18" charset="0"/>
              </a:rPr>
              <a:t> ý </a:t>
            </a:r>
            <a:r>
              <a:rPr lang="en-US" altLang="vi-VN" dirty="0" err="1">
                <a:latin typeface="Palatino Linotype" panose="02040502050505030304" pitchFamily="18" charset="0"/>
              </a:rPr>
              <a:t>để</a:t>
            </a:r>
            <a:r>
              <a:rPr lang="en-US" altLang="vi-VN" dirty="0">
                <a:latin typeface="Palatino Linotype" panose="02040502050505030304" pitchFamily="18" charset="0"/>
              </a:rPr>
              <a:t> </a:t>
            </a:r>
            <a:r>
              <a:rPr lang="en-US" altLang="vi-VN" dirty="0" err="1">
                <a:latin typeface="Palatino Linotype" panose="02040502050505030304" pitchFamily="18" charset="0"/>
              </a:rPr>
              <a:t>đến</a:t>
            </a:r>
            <a:r>
              <a:rPr lang="en-US" altLang="vi-VN" dirty="0">
                <a:latin typeface="Palatino Linotype" panose="02040502050505030304" pitchFamily="18" charset="0"/>
              </a:rPr>
              <a:t> </a:t>
            </a:r>
            <a:r>
              <a:rPr lang="en-US" altLang="vi-VN" dirty="0" err="1">
                <a:latin typeface="Palatino Linotype" panose="02040502050505030304" pitchFamily="18" charset="0"/>
              </a:rPr>
              <a:t>đúng</a:t>
            </a:r>
            <a:r>
              <a:rPr lang="en-US" altLang="vi-VN" dirty="0">
                <a:latin typeface="Palatino Linotype" panose="02040502050505030304" pitchFamily="18" charset="0"/>
              </a:rPr>
              <a:t> </a:t>
            </a:r>
            <a:r>
              <a:rPr lang="en-US" altLang="vi-VN" dirty="0" err="1">
                <a:latin typeface="Palatino Linotype" panose="02040502050505030304" pitchFamily="18" charset="0"/>
              </a:rPr>
              <a:t>trang</a:t>
            </a:r>
            <a:r>
              <a:rPr lang="en-US" altLang="vi-VN" dirty="0">
                <a:latin typeface="Palatino Linotype" panose="02040502050505030304" pitchFamily="18" charset="0"/>
              </a:rPr>
              <a:t> </a:t>
            </a:r>
            <a:r>
              <a:rPr lang="en-US" altLang="vi-VN" dirty="0" err="1">
                <a:latin typeface="Palatino Linotype" panose="02040502050505030304" pitchFamily="18" charset="0"/>
              </a:rPr>
              <a:t>mình</a:t>
            </a:r>
            <a:r>
              <a:rPr lang="en-US" altLang="vi-VN" dirty="0">
                <a:latin typeface="Palatino Linotype" panose="02040502050505030304" pitchFamily="18" charset="0"/>
              </a:rPr>
              <a:t> </a:t>
            </a:r>
            <a:r>
              <a:rPr lang="en-US" altLang="vi-VN" dirty="0" err="1">
                <a:latin typeface="Palatino Linotype" panose="02040502050505030304" pitchFamily="18" charset="0"/>
              </a:rPr>
              <a:t>muốn</a:t>
            </a:r>
            <a:r>
              <a:rPr lang="en-US" altLang="vi-VN" dirty="0">
                <a:latin typeface="Palatino Linotype" panose="02040502050505030304" pitchFamily="18" charset="0"/>
              </a:rPr>
              <a:t>.</a:t>
            </a:r>
          </a:p>
          <a:p>
            <a:pPr marL="0" indent="0" algn="l">
              <a:lnSpc>
                <a:spcPct val="150000"/>
              </a:lnSpc>
              <a:buNone/>
            </a:pPr>
            <a:r>
              <a:rPr lang="en-US" altLang="vi-VN" dirty="0">
                <a:latin typeface="Palatino Linotype" panose="02040502050505030304" pitchFamily="18" charset="0"/>
              </a:rPr>
              <a:t>	- </a:t>
            </a:r>
            <a:r>
              <a:rPr lang="en-US" altLang="vi-VN" dirty="0" err="1">
                <a:latin typeface="Palatino Linotype" panose="02040502050505030304" pitchFamily="18" charset="0"/>
              </a:rPr>
              <a:t>Không</a:t>
            </a:r>
            <a:r>
              <a:rPr lang="en-US" altLang="vi-VN" dirty="0">
                <a:latin typeface="Palatino Linotype" panose="02040502050505030304" pitchFamily="18" charset="0"/>
              </a:rPr>
              <a:t> </a:t>
            </a:r>
            <a:r>
              <a:rPr lang="en-US" altLang="vi-VN" dirty="0" err="1">
                <a:latin typeface="Palatino Linotype" panose="02040502050505030304" pitchFamily="18" charset="0"/>
              </a:rPr>
              <a:t>lưu</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a:t>
            </a:r>
            <a:r>
              <a:rPr lang="en-US" altLang="vi-VN" dirty="0" err="1">
                <a:latin typeface="Palatino Linotype" panose="02040502050505030304" pitchFamily="18" charset="0"/>
              </a:rPr>
              <a:t>thông</a:t>
            </a:r>
            <a:r>
              <a:rPr lang="en-US" altLang="vi-VN" dirty="0">
                <a:latin typeface="Palatino Linotype" panose="02040502050505030304" pitchFamily="18" charset="0"/>
              </a:rPr>
              <a:t> tin </a:t>
            </a:r>
            <a:r>
              <a:rPr lang="en-US" altLang="vi-VN" dirty="0" err="1">
                <a:latin typeface="Palatino Linotype" panose="02040502050505030304" pitchFamily="18" charset="0"/>
              </a:rPr>
              <a:t>về</a:t>
            </a:r>
            <a:r>
              <a:rPr lang="en-US" altLang="vi-VN" dirty="0">
                <a:latin typeface="Palatino Linotype" panose="02040502050505030304" pitchFamily="18" charset="0"/>
              </a:rPr>
              <a:t> </a:t>
            </a:r>
            <a:r>
              <a:rPr lang="en-US" altLang="vi-VN" dirty="0" err="1">
                <a:latin typeface="Palatino Linotype" panose="02040502050505030304" pitchFamily="18" charset="0"/>
              </a:rPr>
              <a:t>mật</a:t>
            </a:r>
            <a:r>
              <a:rPr lang="en-US" altLang="vi-VN" dirty="0">
                <a:latin typeface="Palatino Linotype" panose="02040502050505030304" pitchFamily="18" charset="0"/>
              </a:rPr>
              <a:t> </a:t>
            </a:r>
            <a:r>
              <a:rPr lang="en-US" altLang="vi-VN" dirty="0" err="1">
                <a:latin typeface="Palatino Linotype" panose="02040502050505030304" pitchFamily="18" charset="0"/>
              </a:rPr>
              <a:t>khẩu</a:t>
            </a:r>
            <a:r>
              <a:rPr lang="en-US" altLang="vi-VN" dirty="0">
                <a:latin typeface="Palatino Linotype" panose="02040502050505030304" pitchFamily="18" charset="0"/>
              </a:rPr>
              <a:t> </a:t>
            </a:r>
            <a:r>
              <a:rPr lang="en-US" altLang="vi-VN" dirty="0" err="1">
                <a:latin typeface="Palatino Linotype" panose="02040502050505030304" pitchFamily="18" charset="0"/>
              </a:rPr>
              <a:t>tại</a:t>
            </a:r>
            <a:r>
              <a:rPr lang="en-US" altLang="vi-VN" dirty="0">
                <a:latin typeface="Palatino Linotype" panose="02040502050505030304" pitchFamily="18" charset="0"/>
              </a:rPr>
              <a:t> </a:t>
            </a:r>
            <a:r>
              <a:rPr lang="en-US" altLang="vi-VN" dirty="0" err="1">
                <a:latin typeface="Palatino Linotype" panose="02040502050505030304" pitchFamily="18" charset="0"/>
              </a:rPr>
              <a:t>trình</a:t>
            </a:r>
            <a:r>
              <a:rPr lang="en-US" altLang="vi-VN" dirty="0">
                <a:latin typeface="Palatino Linotype" panose="02040502050505030304" pitchFamily="18" charset="0"/>
              </a:rPr>
              <a:t> </a:t>
            </a:r>
            <a:r>
              <a:rPr lang="en-US" altLang="vi-VN" dirty="0" err="1">
                <a:latin typeface="Palatino Linotype" panose="02040502050505030304" pitchFamily="18" charset="0"/>
              </a:rPr>
              <a:t>duyệt</a:t>
            </a:r>
            <a:r>
              <a:rPr lang="en-US" altLang="vi-VN" dirty="0">
                <a:latin typeface="Palatino Linotype" panose="02040502050505030304" pitchFamily="18" charset="0"/>
              </a:rPr>
              <a:t> </a:t>
            </a:r>
            <a:r>
              <a:rPr lang="en-US" altLang="vi-VN" dirty="0" err="1">
                <a:latin typeface="Palatino Linotype" panose="02040502050505030304" pitchFamily="18" charset="0"/>
              </a:rPr>
              <a:t>của</a:t>
            </a:r>
            <a:r>
              <a:rPr lang="en-US" altLang="vi-VN" dirty="0">
                <a:latin typeface="Palatino Linotype" panose="02040502050505030304" pitchFamily="18" charset="0"/>
              </a:rPr>
              <a:t> </a:t>
            </a:r>
            <a:r>
              <a:rPr lang="en-US" altLang="vi-VN" dirty="0" err="1">
                <a:latin typeface="Palatino Linotype" panose="02040502050505030304" pitchFamily="18" charset="0"/>
              </a:rPr>
              <a:t>mình</a:t>
            </a:r>
            <a:r>
              <a:rPr lang="en-US" altLang="vi-VN" dirty="0">
                <a:latin typeface="Palatino Linotype" panose="02040502050505030304" pitchFamily="18" charset="0"/>
              </a:rPr>
              <a:t> (</a:t>
            </a:r>
            <a:r>
              <a:rPr lang="en-US" altLang="vi-VN" dirty="0" err="1">
                <a:latin typeface="Palatino Linotype" panose="02040502050505030304" pitchFamily="18" charset="0"/>
              </a:rPr>
              <a:t>không</a:t>
            </a:r>
            <a:r>
              <a:rPr lang="en-US" altLang="vi-VN" dirty="0">
                <a:latin typeface="Palatino Linotype" panose="02040502050505030304" pitchFamily="18" charset="0"/>
              </a:rPr>
              <a:t> </a:t>
            </a:r>
            <a:r>
              <a:rPr lang="en-US" altLang="vi-VN" dirty="0" err="1">
                <a:latin typeface="Palatino Linotype" panose="02040502050505030304" pitchFamily="18" charset="0"/>
              </a:rPr>
              <a:t>nên</a:t>
            </a:r>
            <a:r>
              <a:rPr lang="en-US" altLang="vi-VN" dirty="0">
                <a:latin typeface="Palatino Linotype" panose="02040502050505030304" pitchFamily="18" charset="0"/>
              </a:rPr>
              <a:t> </a:t>
            </a:r>
            <a:r>
              <a:rPr lang="en-US" altLang="vi-VN" dirty="0" err="1">
                <a:latin typeface="Palatino Linotype" panose="02040502050505030304" pitchFamily="18" charset="0"/>
              </a:rPr>
              <a:t>chọn</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a:t>
            </a:r>
            <a:r>
              <a:rPr lang="en-US" altLang="vi-VN" dirty="0" err="1">
                <a:latin typeface="Palatino Linotype" panose="02040502050505030304" pitchFamily="18" charset="0"/>
              </a:rPr>
              <a:t>phương</a:t>
            </a:r>
            <a:r>
              <a:rPr lang="en-US" altLang="vi-VN" dirty="0">
                <a:latin typeface="Palatino Linotype" panose="02040502050505030304" pitchFamily="18" charset="0"/>
              </a:rPr>
              <a:t> </a:t>
            </a:r>
            <a:r>
              <a:rPr lang="en-US" altLang="vi-VN" dirty="0" err="1">
                <a:latin typeface="Palatino Linotype" panose="02040502050505030304" pitchFamily="18" charset="0"/>
              </a:rPr>
              <a:t>thức</a:t>
            </a:r>
            <a:r>
              <a:rPr lang="en-US" altLang="vi-VN" dirty="0">
                <a:latin typeface="Palatino Linotype" panose="02040502050505030304" pitchFamily="18" charset="0"/>
              </a:rPr>
              <a:t> "</a:t>
            </a:r>
            <a:r>
              <a:rPr lang="en-US" altLang="vi-VN" dirty="0" err="1">
                <a:latin typeface="Palatino Linotype" panose="02040502050505030304" pitchFamily="18" charset="0"/>
              </a:rPr>
              <a:t>đăng</a:t>
            </a:r>
            <a:r>
              <a:rPr lang="en-US" altLang="vi-VN" dirty="0">
                <a:latin typeface="Palatino Linotype" panose="02040502050505030304" pitchFamily="18" charset="0"/>
              </a:rPr>
              <a:t> </a:t>
            </a:r>
            <a:r>
              <a:rPr lang="en-US" altLang="vi-VN" dirty="0" err="1">
                <a:latin typeface="Palatino Linotype" panose="02040502050505030304" pitchFamily="18" charset="0"/>
              </a:rPr>
              <a:t>nhập</a:t>
            </a:r>
            <a:r>
              <a:rPr lang="en-US" altLang="vi-VN" dirty="0">
                <a:latin typeface="Palatino Linotype" panose="02040502050505030304" pitchFamily="18" charset="0"/>
              </a:rPr>
              <a:t> </a:t>
            </a:r>
            <a:r>
              <a:rPr lang="en-US" altLang="vi-VN" dirty="0" err="1">
                <a:latin typeface="Palatino Linotype" panose="02040502050505030304" pitchFamily="18" charset="0"/>
              </a:rPr>
              <a:t>lần</a:t>
            </a:r>
            <a:r>
              <a:rPr lang="en-US" altLang="vi-VN" dirty="0">
                <a:latin typeface="Palatino Linotype" panose="02040502050505030304" pitchFamily="18" charset="0"/>
              </a:rPr>
              <a:t> </a:t>
            </a:r>
            <a:r>
              <a:rPr lang="en-US" altLang="vi-VN" dirty="0" err="1">
                <a:latin typeface="Palatino Linotype" panose="02040502050505030304" pitchFamily="18" charset="0"/>
              </a:rPr>
              <a:t>sau</a:t>
            </a:r>
            <a:r>
              <a:rPr lang="en-US" altLang="vi-VN" dirty="0">
                <a:latin typeface="Palatino Linotype" panose="02040502050505030304" pitchFamily="18" charset="0"/>
              </a:rPr>
              <a:t>", "</a:t>
            </a:r>
            <a:r>
              <a:rPr lang="en-US" altLang="vi-VN" dirty="0" err="1">
                <a:latin typeface="Palatino Linotype" panose="02040502050505030304" pitchFamily="18" charset="0"/>
              </a:rPr>
              <a:t>lưu</a:t>
            </a:r>
            <a:r>
              <a:rPr lang="en-US" altLang="vi-VN" dirty="0">
                <a:latin typeface="Palatino Linotype" panose="02040502050505030304" pitchFamily="18" charset="0"/>
              </a:rPr>
              <a:t> </a:t>
            </a:r>
            <a:r>
              <a:rPr lang="en-US" altLang="vi-VN" dirty="0" err="1">
                <a:latin typeface="Palatino Linotype" panose="02040502050505030304" pitchFamily="18" charset="0"/>
              </a:rPr>
              <a:t>mật</a:t>
            </a:r>
            <a:r>
              <a:rPr lang="en-US" altLang="vi-VN" dirty="0">
                <a:latin typeface="Palatino Linotype" panose="02040502050505030304" pitchFamily="18" charset="0"/>
              </a:rPr>
              <a:t> </a:t>
            </a:r>
            <a:r>
              <a:rPr lang="en-US" altLang="vi-VN" dirty="0" err="1">
                <a:latin typeface="Palatino Linotype" panose="02040502050505030304" pitchFamily="18" charset="0"/>
              </a:rPr>
              <a:t>khẩu</a:t>
            </a:r>
            <a:r>
              <a:rPr lang="en-US" altLang="vi-VN" dirty="0">
                <a:latin typeface="Palatino Linotype" panose="02040502050505030304" pitchFamily="18" charset="0"/>
              </a:rPr>
              <a:t>" …)</a:t>
            </a:r>
          </a:p>
          <a:p>
            <a:pPr marL="0" indent="0" algn="l">
              <a:lnSpc>
                <a:spcPct val="150000"/>
              </a:lnSpc>
              <a:buNone/>
            </a:pPr>
            <a:r>
              <a:rPr lang="en-US" altLang="vi-VN" dirty="0">
                <a:latin typeface="Palatino Linotype" panose="02040502050505030304" pitchFamily="18" charset="0"/>
              </a:rPr>
              <a:t>	- </a:t>
            </a:r>
            <a:r>
              <a:rPr lang="en-US" altLang="vi-VN" dirty="0" err="1">
                <a:latin typeface="Palatino Linotype" panose="02040502050505030304" pitchFamily="18" charset="0"/>
              </a:rPr>
              <a:t>Trong</a:t>
            </a:r>
            <a:r>
              <a:rPr lang="en-US" altLang="vi-VN" dirty="0">
                <a:latin typeface="Palatino Linotype" panose="02040502050505030304" pitchFamily="18" charset="0"/>
              </a:rPr>
              <a:t> </a:t>
            </a:r>
            <a:r>
              <a:rPr lang="en-US" altLang="vi-VN" dirty="0" err="1">
                <a:latin typeface="Palatino Linotype" panose="02040502050505030304" pitchFamily="18" charset="0"/>
              </a:rPr>
              <a:t>quá</a:t>
            </a:r>
            <a:r>
              <a:rPr lang="en-US" altLang="vi-VN" dirty="0">
                <a:latin typeface="Palatino Linotype" panose="02040502050505030304" pitchFamily="18" charset="0"/>
              </a:rPr>
              <a:t> </a:t>
            </a:r>
            <a:r>
              <a:rPr lang="en-US" altLang="vi-VN" dirty="0" err="1">
                <a:latin typeface="Palatino Linotype" panose="02040502050505030304" pitchFamily="18" charset="0"/>
              </a:rPr>
              <a:t>trình</a:t>
            </a:r>
            <a:r>
              <a:rPr lang="en-US" altLang="vi-VN" dirty="0">
                <a:latin typeface="Palatino Linotype" panose="02040502050505030304" pitchFamily="18" charset="0"/>
              </a:rPr>
              <a:t> </a:t>
            </a:r>
            <a:r>
              <a:rPr lang="en-US" altLang="vi-VN" dirty="0" err="1">
                <a:latin typeface="Palatino Linotype" panose="02040502050505030304" pitchFamily="18" charset="0"/>
              </a:rPr>
              <a:t>thực</a:t>
            </a:r>
            <a:r>
              <a:rPr lang="en-US" altLang="vi-VN" dirty="0">
                <a:latin typeface="Palatino Linotype" panose="02040502050505030304" pitchFamily="18" charset="0"/>
              </a:rPr>
              <a:t> </a:t>
            </a:r>
            <a:r>
              <a:rPr lang="en-US" altLang="vi-VN" dirty="0" err="1">
                <a:latin typeface="Palatino Linotype" panose="02040502050505030304" pitchFamily="18" charset="0"/>
              </a:rPr>
              <a:t>hiện</a:t>
            </a:r>
            <a:r>
              <a:rPr lang="en-US" altLang="vi-VN" dirty="0">
                <a:latin typeface="Palatino Linotype" panose="02040502050505030304" pitchFamily="18" charset="0"/>
              </a:rPr>
              <a:t> </a:t>
            </a:r>
            <a:r>
              <a:rPr lang="en-US" altLang="vi-VN" dirty="0" err="1">
                <a:latin typeface="Palatino Linotype" panose="02040502050505030304" pitchFamily="18" charset="0"/>
              </a:rPr>
              <a:t>giao</a:t>
            </a:r>
            <a:r>
              <a:rPr lang="en-US" altLang="vi-VN" dirty="0">
                <a:latin typeface="Palatino Linotype" panose="02040502050505030304" pitchFamily="18" charset="0"/>
              </a:rPr>
              <a:t> </a:t>
            </a:r>
            <a:r>
              <a:rPr lang="en-US" altLang="vi-VN" dirty="0" err="1">
                <a:latin typeface="Palatino Linotype" panose="02040502050505030304" pitchFamily="18" charset="0"/>
              </a:rPr>
              <a:t>dịch</a:t>
            </a:r>
            <a:r>
              <a:rPr lang="en-US" altLang="vi-VN" dirty="0">
                <a:latin typeface="Palatino Linotype" panose="02040502050505030304" pitchFamily="18" charset="0"/>
              </a:rPr>
              <a:t> hay </a:t>
            </a:r>
            <a:r>
              <a:rPr lang="en-US" altLang="vi-VN" dirty="0" err="1">
                <a:latin typeface="Palatino Linotype" panose="02040502050505030304" pitchFamily="18" charset="0"/>
              </a:rPr>
              <a:t>vào</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website </a:t>
            </a:r>
            <a:r>
              <a:rPr lang="en-US" altLang="vi-VN" dirty="0" err="1">
                <a:latin typeface="Palatino Linotype" panose="02040502050505030304" pitchFamily="18" charset="0"/>
              </a:rPr>
              <a:t>quan</a:t>
            </a:r>
            <a:r>
              <a:rPr lang="en-US" altLang="vi-VN" dirty="0">
                <a:latin typeface="Palatino Linotype" panose="02040502050505030304" pitchFamily="18" charset="0"/>
              </a:rPr>
              <a:t> </a:t>
            </a:r>
            <a:r>
              <a:rPr lang="en-US" altLang="vi-VN" dirty="0" err="1">
                <a:latin typeface="Palatino Linotype" panose="02040502050505030304" pitchFamily="18" charset="0"/>
              </a:rPr>
              <a:t>trọng</a:t>
            </a:r>
            <a:r>
              <a:rPr lang="en-US" altLang="vi-VN" dirty="0">
                <a:latin typeface="Palatino Linotype" panose="02040502050505030304" pitchFamily="18" charset="0"/>
              </a:rPr>
              <a:t> </a:t>
            </a:r>
            <a:r>
              <a:rPr lang="en-US" altLang="vi-VN" dirty="0" err="1">
                <a:latin typeface="Palatino Linotype" panose="02040502050505030304" pitchFamily="18" charset="0"/>
              </a:rPr>
              <a:t>không</a:t>
            </a:r>
            <a:r>
              <a:rPr lang="en-US" altLang="vi-VN" dirty="0">
                <a:latin typeface="Palatino Linotype" panose="02040502050505030304" pitchFamily="18" charset="0"/>
              </a:rPr>
              <a:t> </a:t>
            </a:r>
            <a:r>
              <a:rPr lang="en-US" altLang="vi-VN" dirty="0" err="1">
                <a:latin typeface="Palatino Linotype" panose="02040502050505030304" pitchFamily="18" charset="0"/>
              </a:rPr>
              <a:t>nên</a:t>
            </a:r>
            <a:r>
              <a:rPr lang="en-US" altLang="vi-VN" dirty="0">
                <a:latin typeface="Palatino Linotype" panose="02040502050505030304" pitchFamily="18" charset="0"/>
              </a:rPr>
              <a:t> </a:t>
            </a:r>
            <a:r>
              <a:rPr lang="en-US" altLang="vi-VN" dirty="0" err="1">
                <a:latin typeface="Palatino Linotype" panose="02040502050505030304" pitchFamily="18" charset="0"/>
              </a:rPr>
              <a:t>vào</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website </a:t>
            </a:r>
            <a:r>
              <a:rPr lang="en-US" altLang="vi-VN" dirty="0" err="1">
                <a:latin typeface="Palatino Linotype" panose="02040502050505030304" pitchFamily="18" charset="0"/>
              </a:rPr>
              <a:t>khác</a:t>
            </a:r>
            <a:r>
              <a:rPr lang="en-US" altLang="vi-VN" dirty="0">
                <a:latin typeface="Palatino Linotype" panose="02040502050505030304" pitchFamily="18" charset="0"/>
              </a:rPr>
              <a:t>, </a:t>
            </a:r>
            <a:r>
              <a:rPr lang="en-US" altLang="vi-VN" dirty="0" err="1">
                <a:latin typeface="Palatino Linotype" panose="02040502050505030304" pitchFamily="18" charset="0"/>
              </a:rPr>
              <a:t>có</a:t>
            </a:r>
            <a:r>
              <a:rPr lang="en-US" altLang="vi-VN" dirty="0">
                <a:latin typeface="Palatino Linotype" panose="02040502050505030304" pitchFamily="18" charset="0"/>
              </a:rPr>
              <a:t> </a:t>
            </a:r>
            <a:r>
              <a:rPr lang="en-US" altLang="vi-VN" dirty="0" err="1">
                <a:latin typeface="Palatino Linotype" panose="02040502050505030304" pitchFamily="18" charset="0"/>
              </a:rPr>
              <a:t>thể</a:t>
            </a:r>
            <a:r>
              <a:rPr lang="en-US" altLang="vi-VN" dirty="0">
                <a:latin typeface="Palatino Linotype" panose="02040502050505030304" pitchFamily="18" charset="0"/>
              </a:rPr>
              <a:t> </a:t>
            </a:r>
            <a:r>
              <a:rPr lang="en-US" altLang="vi-VN" dirty="0" err="1">
                <a:latin typeface="Palatino Linotype" panose="02040502050505030304" pitchFamily="18" charset="0"/>
              </a:rPr>
              <a:t>chứa</a:t>
            </a:r>
            <a:r>
              <a:rPr lang="en-US" altLang="vi-VN" dirty="0">
                <a:latin typeface="Palatino Linotype" panose="02040502050505030304" pitchFamily="18" charset="0"/>
              </a:rPr>
              <a:t> </a:t>
            </a:r>
            <a:r>
              <a:rPr lang="en-US" altLang="vi-VN" dirty="0" err="1">
                <a:latin typeface="Palatino Linotype" panose="02040502050505030304" pitchFamily="18" charset="0"/>
              </a:rPr>
              <a:t>các</a:t>
            </a:r>
            <a:r>
              <a:rPr lang="en-US" altLang="vi-VN" dirty="0">
                <a:latin typeface="Palatino Linotype" panose="02040502050505030304" pitchFamily="18" charset="0"/>
              </a:rPr>
              <a:t> </a:t>
            </a:r>
            <a:r>
              <a:rPr lang="en-US" altLang="vi-VN" dirty="0" err="1">
                <a:latin typeface="Palatino Linotype" panose="02040502050505030304" pitchFamily="18" charset="0"/>
              </a:rPr>
              <a:t>mã</a:t>
            </a:r>
            <a:r>
              <a:rPr lang="en-US" altLang="vi-VN" dirty="0">
                <a:latin typeface="Palatino Linotype" panose="02040502050505030304" pitchFamily="18" charset="0"/>
              </a:rPr>
              <a:t> </a:t>
            </a:r>
            <a:r>
              <a:rPr lang="en-US" altLang="vi-VN" dirty="0" err="1">
                <a:latin typeface="Palatino Linotype" panose="02040502050505030304" pitchFamily="18" charset="0"/>
              </a:rPr>
              <a:t>khai</a:t>
            </a:r>
            <a:r>
              <a:rPr lang="en-US" altLang="vi-VN" dirty="0">
                <a:latin typeface="Palatino Linotype" panose="02040502050505030304" pitchFamily="18" charset="0"/>
              </a:rPr>
              <a:t> </a:t>
            </a:r>
            <a:r>
              <a:rPr lang="en-US" altLang="vi-VN" dirty="0" err="1">
                <a:latin typeface="Palatino Linotype" panose="02040502050505030304" pitchFamily="18" charset="0"/>
              </a:rPr>
              <a:t>thác</a:t>
            </a:r>
            <a:r>
              <a:rPr lang="en-US" altLang="vi-VN" dirty="0">
                <a:latin typeface="Palatino Linotype" panose="02040502050505030304" pitchFamily="18" charset="0"/>
              </a:rPr>
              <a:t> </a:t>
            </a:r>
            <a:r>
              <a:rPr lang="en-US" altLang="vi-VN" dirty="0" err="1">
                <a:latin typeface="Palatino Linotype" panose="02040502050505030304" pitchFamily="18" charset="0"/>
              </a:rPr>
              <a:t>của</a:t>
            </a:r>
            <a:r>
              <a:rPr lang="en-US" altLang="vi-VN" dirty="0">
                <a:latin typeface="Palatino Linotype" panose="02040502050505030304" pitchFamily="18" charset="0"/>
              </a:rPr>
              <a:t> </a:t>
            </a:r>
            <a:r>
              <a:rPr lang="en-US" altLang="vi-VN" dirty="0" err="1">
                <a:latin typeface="Palatino Linotype" panose="02040502050505030304" pitchFamily="18" charset="0"/>
              </a:rPr>
              <a:t>kẻ</a:t>
            </a:r>
            <a:r>
              <a:rPr lang="en-US" altLang="vi-VN" dirty="0">
                <a:latin typeface="Palatino Linotype" panose="02040502050505030304" pitchFamily="18" charset="0"/>
              </a:rPr>
              <a:t> </a:t>
            </a:r>
            <a:r>
              <a:rPr lang="en-US" altLang="vi-VN" dirty="0" err="1">
                <a:latin typeface="Palatino Linotype" panose="02040502050505030304" pitchFamily="18" charset="0"/>
              </a:rPr>
              <a:t>tấn</a:t>
            </a:r>
            <a:r>
              <a:rPr lang="en-US" altLang="vi-VN" dirty="0">
                <a:latin typeface="Palatino Linotype" panose="02040502050505030304" pitchFamily="18" charset="0"/>
              </a:rPr>
              <a:t> </a:t>
            </a:r>
            <a:r>
              <a:rPr lang="en-US" altLang="vi-VN" dirty="0" err="1">
                <a:latin typeface="Palatino Linotype" panose="02040502050505030304" pitchFamily="18" charset="0"/>
              </a:rPr>
              <a:t>công</a:t>
            </a:r>
            <a:r>
              <a:rPr lang="en-US" altLang="vi-VN" dirty="0">
                <a:latin typeface="Palatino Linotype" panose="02040502050505030304" pitchFamily="18" charset="0"/>
              </a:rPr>
              <a:t>.</a:t>
            </a:r>
          </a:p>
        </p:txBody>
      </p:sp>
      <p:sp>
        <p:nvSpPr>
          <p:cNvPr id="8" name="Title 1"/>
          <p:cNvSpPr>
            <a:spLocks noGrp="1"/>
          </p:cNvSpPr>
          <p:nvPr/>
        </p:nvSpPr>
        <p:spPr>
          <a:xfrm>
            <a:off x="306070" y="802005"/>
            <a:ext cx="479298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CÁCH PHÒNG CHỐNG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1. KỸ THUẬT TẤN CÔNG CSRF VÀ CÁCH PHÒNG CHỐNG</a:t>
            </a:r>
          </a:p>
        </p:txBody>
      </p:sp>
      <p:sp>
        <p:nvSpPr>
          <p:cNvPr id="7" name="Subtitle 6"/>
          <p:cNvSpPr>
            <a:spLocks noGrp="1"/>
          </p:cNvSpPr>
          <p:nvPr>
            <p:ph type="subTitle" idx="1"/>
          </p:nvPr>
        </p:nvSpPr>
        <p:spPr>
          <a:xfrm>
            <a:off x="306070" y="1344295"/>
            <a:ext cx="9684385" cy="5082263"/>
          </a:xfrm>
        </p:spPr>
        <p:txBody>
          <a:bodyPr>
            <a:normAutofit fontScale="92500" lnSpcReduction="20000"/>
          </a:bodyPr>
          <a:lstStyle/>
          <a:p>
            <a:pPr marL="0" indent="0" algn="l">
              <a:lnSpc>
                <a:spcPct val="150000"/>
              </a:lnSpc>
              <a:buNone/>
            </a:pPr>
            <a:r>
              <a:rPr lang="en-US" altLang="vi-VN" sz="2000" b="1" u="sng" dirty="0" err="1">
                <a:latin typeface="Palatino Linotype" panose="02040502050505030304" pitchFamily="18" charset="0"/>
              </a:rPr>
              <a:t>Phía</a:t>
            </a:r>
            <a:r>
              <a:rPr lang="en-US" altLang="vi-VN" sz="2000" b="1" u="sng" dirty="0">
                <a:latin typeface="Palatino Linotype" panose="02040502050505030304" pitchFamily="18" charset="0"/>
              </a:rPr>
              <a:t> Server</a:t>
            </a:r>
            <a:endParaRPr lang="en-US" altLang="vi-VN" sz="2000" dirty="0">
              <a:latin typeface="Palatino Linotype" panose="02040502050505030304" pitchFamily="18" charset="0"/>
            </a:endParaRP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Có</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nhiều</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lời</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khuyến</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cáo</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được</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đưa</a:t>
            </a:r>
            <a:r>
              <a:rPr lang="en-US" altLang="vi-VN" sz="2000" dirty="0">
                <a:latin typeface="Palatino Linotype" panose="02040502050505030304" pitchFamily="18" charset="0"/>
              </a:rPr>
              <a:t> ra, </a:t>
            </a:r>
            <a:r>
              <a:rPr lang="en-US" altLang="vi-VN" sz="2000" dirty="0" err="1">
                <a:latin typeface="Palatino Linotype" panose="02040502050505030304" pitchFamily="18" charset="0"/>
              </a:rPr>
              <a:t>tuy</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nhiên</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cho</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đến</a:t>
            </a:r>
            <a:r>
              <a:rPr lang="en-US" altLang="vi-VN" sz="2000" dirty="0">
                <a:latin typeface="Palatino Linotype" panose="02040502050505030304" pitchFamily="18" charset="0"/>
              </a:rPr>
              <a:t> nay </a:t>
            </a:r>
            <a:r>
              <a:rPr lang="en-US" altLang="vi-VN" sz="2000" dirty="0" err="1">
                <a:latin typeface="Palatino Linotype" panose="02040502050505030304" pitchFamily="18" charset="0"/>
              </a:rPr>
              <a:t>vẫn</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chưa</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có</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biện</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pháp</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nào</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có</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thể</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phòng</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chống</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triệt</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để</a:t>
            </a:r>
            <a:r>
              <a:rPr lang="en-US" altLang="vi-VN" sz="2000" dirty="0">
                <a:latin typeface="Palatino Linotype" panose="02040502050505030304" pitchFamily="18" charset="0"/>
              </a:rPr>
              <a:t> CSRF.</a:t>
            </a: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Một</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vài</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kĩ</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thuật</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sử</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dụng</a:t>
            </a:r>
            <a:r>
              <a:rPr lang="en-US" altLang="vi-VN" sz="2000" dirty="0">
                <a:latin typeface="Palatino Linotype" panose="02040502050505030304" pitchFamily="18" charset="0"/>
              </a:rPr>
              <a:t>.</a:t>
            </a: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Lựa</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chọn</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sử</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dụng</a:t>
            </a:r>
            <a:r>
              <a:rPr lang="en-US" altLang="vi-VN" sz="2000" dirty="0">
                <a:latin typeface="Palatino Linotype" panose="02040502050505030304" pitchFamily="18" charset="0"/>
              </a:rPr>
              <a:t> GET </a:t>
            </a:r>
            <a:r>
              <a:rPr lang="en-US" altLang="vi-VN" sz="2000" dirty="0" err="1">
                <a:latin typeface="Palatino Linotype" panose="02040502050505030304" pitchFamily="18" charset="0"/>
              </a:rPr>
              <a:t>và</a:t>
            </a:r>
            <a:r>
              <a:rPr lang="en-US" altLang="vi-VN" sz="2000" dirty="0">
                <a:latin typeface="Palatino Linotype" panose="02040502050505030304" pitchFamily="18" charset="0"/>
              </a:rPr>
              <a:t> POST</a:t>
            </a: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Sử</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dụng</a:t>
            </a:r>
            <a:r>
              <a:rPr lang="en-US" altLang="vi-VN" sz="2000" dirty="0">
                <a:latin typeface="Palatino Linotype" panose="02040502050505030304" pitchFamily="18" charset="0"/>
              </a:rPr>
              <a:t> CAPTCHA, </a:t>
            </a:r>
            <a:r>
              <a:rPr lang="en-US" altLang="vi-VN" sz="2000" dirty="0" err="1">
                <a:latin typeface="Palatino Linotype" panose="02040502050505030304" pitchFamily="18" charset="0"/>
              </a:rPr>
              <a:t>các</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thông</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báo</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xác</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nhận</a:t>
            </a:r>
            <a:endParaRPr lang="en-US" altLang="vi-VN" sz="2000" dirty="0">
              <a:latin typeface="Palatino Linotype" panose="02040502050505030304" pitchFamily="18" charset="0"/>
            </a:endParaRP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Sử</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dụng</a:t>
            </a:r>
            <a:r>
              <a:rPr lang="en-US" altLang="vi-VN" sz="2000" dirty="0">
                <a:latin typeface="Palatino Linotype" panose="02040502050505030304" pitchFamily="18" charset="0"/>
              </a:rPr>
              <a:t> TOKEN</a:t>
            </a: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Sử</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dụng</a:t>
            </a:r>
            <a:r>
              <a:rPr lang="en-US" altLang="vi-VN" sz="2000" dirty="0">
                <a:latin typeface="Palatino Linotype" panose="02040502050505030304" pitchFamily="18" charset="0"/>
              </a:rPr>
              <a:t> cookie </a:t>
            </a:r>
            <a:r>
              <a:rPr lang="en-US" altLang="vi-VN" sz="2000" dirty="0" err="1">
                <a:latin typeface="Palatino Linotype" panose="02040502050505030304" pitchFamily="18" charset="0"/>
              </a:rPr>
              <a:t>riêng</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biệt</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cho</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trang</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quản</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trị</a:t>
            </a:r>
            <a:endParaRPr lang="en-US" altLang="vi-VN" sz="2000" dirty="0">
              <a:latin typeface="Palatino Linotype" panose="02040502050505030304" pitchFamily="18" charset="0"/>
            </a:endParaRP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Kiểm</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tra</a:t>
            </a:r>
            <a:r>
              <a:rPr lang="en-US" altLang="vi-VN" sz="2000" dirty="0">
                <a:latin typeface="Palatino Linotype" panose="02040502050505030304" pitchFamily="18" charset="0"/>
              </a:rPr>
              <a:t> REFERRER</a:t>
            </a:r>
          </a:p>
          <a:p>
            <a:pPr marL="0" indent="0" algn="l">
              <a:lnSpc>
                <a:spcPct val="150000"/>
              </a:lnSpc>
              <a:buNone/>
            </a:pPr>
            <a:r>
              <a:rPr lang="en-US" altLang="vi-VN" sz="2000" dirty="0">
                <a:latin typeface="Palatino Linotype" panose="02040502050505030304" pitchFamily="18" charset="0"/>
              </a:rPr>
              <a:t>		+ </a:t>
            </a:r>
            <a:r>
              <a:rPr lang="en-US" altLang="vi-VN" sz="2000" dirty="0" err="1">
                <a:latin typeface="Palatino Linotype" panose="02040502050505030304" pitchFamily="18" charset="0"/>
              </a:rPr>
              <a:t>Kiểm</a:t>
            </a:r>
            <a:r>
              <a:rPr lang="en-US" altLang="vi-VN" sz="2000" dirty="0">
                <a:latin typeface="Palatino Linotype" panose="02040502050505030304" pitchFamily="18" charset="0"/>
              </a:rPr>
              <a:t> </a:t>
            </a:r>
            <a:r>
              <a:rPr lang="en-US" altLang="vi-VN" sz="2000" dirty="0" err="1">
                <a:latin typeface="Palatino Linotype" panose="02040502050505030304" pitchFamily="18" charset="0"/>
              </a:rPr>
              <a:t>tra</a:t>
            </a:r>
            <a:r>
              <a:rPr lang="en-US" altLang="vi-VN" sz="2000" dirty="0">
                <a:latin typeface="Palatino Linotype" panose="02040502050505030304" pitchFamily="18" charset="0"/>
              </a:rPr>
              <a:t> IP</a:t>
            </a:r>
          </a:p>
        </p:txBody>
      </p:sp>
      <p:sp>
        <p:nvSpPr>
          <p:cNvPr id="8" name="Title 1"/>
          <p:cNvSpPr>
            <a:spLocks noGrp="1"/>
          </p:cNvSpPr>
          <p:nvPr/>
        </p:nvSpPr>
        <p:spPr>
          <a:xfrm>
            <a:off x="306070" y="802005"/>
            <a:ext cx="479298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CÁCH PHÒNG CHỐNG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arn(inVertic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barn(inVertical)">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barn(inVertical)">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barn(inVertical)">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arn(inVertical)">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5" name="Subtitle 4"/>
          <p:cNvSpPr>
            <a:spLocks noGrp="1"/>
          </p:cNvSpPr>
          <p:nvPr>
            <p:ph type="subTitle" idx="1"/>
          </p:nvPr>
        </p:nvSpPr>
        <p:spPr>
          <a:xfrm>
            <a:off x="440055" y="1784350"/>
            <a:ext cx="9684385" cy="4271645"/>
          </a:xfrm>
        </p:spPr>
        <p:txBody>
          <a:bodyPr>
            <a:normAutofit/>
          </a:bodyPr>
          <a:lstStyle/>
          <a:p>
            <a:pPr fontAlgn="base"/>
            <a:r>
              <a:rPr lang="en-US" sz="2600" dirty="0">
                <a:latin typeface="Palatino Linotype" panose="02040502050505030304" pitchFamily="18" charset="0"/>
              </a:rPr>
              <a:t>	XSS (Cross Site Scripting) </a:t>
            </a:r>
            <a:r>
              <a:rPr lang="en-US" sz="2600" dirty="0" err="1">
                <a:latin typeface="Palatino Linotype" panose="02040502050505030304" pitchFamily="18" charset="0"/>
              </a:rPr>
              <a:t>là</a:t>
            </a:r>
            <a:r>
              <a:rPr lang="en-US" sz="2600" dirty="0">
                <a:latin typeface="Palatino Linotype" panose="02040502050505030304" pitchFamily="18" charset="0"/>
              </a:rPr>
              <a:t> </a:t>
            </a:r>
            <a:r>
              <a:rPr lang="en-US" sz="2600" dirty="0" err="1">
                <a:latin typeface="Palatino Linotype" panose="02040502050505030304" pitchFamily="18" charset="0"/>
              </a:rPr>
              <a:t>một</a:t>
            </a:r>
            <a:r>
              <a:rPr lang="en-US" sz="2600" dirty="0">
                <a:latin typeface="Palatino Linotype" panose="02040502050505030304" pitchFamily="18" charset="0"/>
              </a:rPr>
              <a:t> </a:t>
            </a:r>
            <a:r>
              <a:rPr lang="en-US" sz="2600" dirty="0" err="1">
                <a:latin typeface="Palatino Linotype" panose="02040502050505030304" pitchFamily="18" charset="0"/>
              </a:rPr>
              <a:t>lỗi</a:t>
            </a:r>
            <a:r>
              <a:rPr lang="en-US" sz="2600" dirty="0">
                <a:latin typeface="Palatino Linotype" panose="02040502050505030304" pitchFamily="18" charset="0"/>
              </a:rPr>
              <a:t> </a:t>
            </a:r>
            <a:r>
              <a:rPr lang="en-US" sz="2600" dirty="0" err="1">
                <a:latin typeface="Palatino Linotype" panose="02040502050505030304" pitchFamily="18" charset="0"/>
              </a:rPr>
              <a:t>bảo</a:t>
            </a:r>
            <a:r>
              <a:rPr lang="en-US" sz="2600" dirty="0">
                <a:latin typeface="Palatino Linotype" panose="02040502050505030304" pitchFamily="18" charset="0"/>
              </a:rPr>
              <a:t> </a:t>
            </a:r>
            <a:r>
              <a:rPr lang="en-US" sz="2600" dirty="0" err="1">
                <a:latin typeface="Palatino Linotype" panose="02040502050505030304" pitchFamily="18" charset="0"/>
              </a:rPr>
              <a:t>mật</a:t>
            </a:r>
            <a:r>
              <a:rPr lang="en-US" sz="2600" dirty="0">
                <a:latin typeface="Palatino Linotype" panose="02040502050505030304" pitchFamily="18" charset="0"/>
              </a:rPr>
              <a:t> </a:t>
            </a:r>
            <a:r>
              <a:rPr lang="en-US" sz="2600" dirty="0" err="1">
                <a:latin typeface="Palatino Linotype" panose="02040502050505030304" pitchFamily="18" charset="0"/>
              </a:rPr>
              <a:t>cho</a:t>
            </a:r>
            <a:r>
              <a:rPr lang="en-US" sz="2600" dirty="0">
                <a:latin typeface="Palatino Linotype" panose="02040502050505030304" pitchFamily="18" charset="0"/>
              </a:rPr>
              <a:t> </a:t>
            </a:r>
            <a:r>
              <a:rPr lang="en-US" sz="2600" dirty="0" err="1">
                <a:latin typeface="Palatino Linotype" panose="02040502050505030304" pitchFamily="18" charset="0"/>
              </a:rPr>
              <a:t>phép</a:t>
            </a:r>
            <a:r>
              <a:rPr lang="en-US" sz="2600" dirty="0">
                <a:latin typeface="Palatino Linotype" panose="02040502050505030304" pitchFamily="18" charset="0"/>
              </a:rPr>
              <a:t> hacker </a:t>
            </a:r>
            <a:r>
              <a:rPr lang="en-US" sz="2600" dirty="0" err="1">
                <a:latin typeface="Palatino Linotype" panose="02040502050505030304" pitchFamily="18" charset="0"/>
              </a:rPr>
              <a:t>nhúng</a:t>
            </a:r>
            <a:r>
              <a:rPr lang="en-US" sz="2600" dirty="0">
                <a:latin typeface="Palatino Linotype" panose="02040502050505030304" pitchFamily="18" charset="0"/>
              </a:rPr>
              <a:t> </a:t>
            </a:r>
            <a:r>
              <a:rPr lang="en-US" sz="2600" dirty="0" err="1">
                <a:latin typeface="Palatino Linotype" panose="02040502050505030304" pitchFamily="18" charset="0"/>
              </a:rPr>
              <a:t>mã</a:t>
            </a:r>
            <a:r>
              <a:rPr lang="en-US" sz="2600" dirty="0">
                <a:latin typeface="Palatino Linotype" panose="02040502050505030304" pitchFamily="18" charset="0"/>
              </a:rPr>
              <a:t> </a:t>
            </a:r>
            <a:r>
              <a:rPr lang="en-US" sz="2600" dirty="0" err="1">
                <a:latin typeface="Palatino Linotype" panose="02040502050505030304" pitchFamily="18" charset="0"/>
              </a:rPr>
              <a:t>độc</a:t>
            </a:r>
            <a:r>
              <a:rPr lang="en-US" sz="2600" dirty="0">
                <a:latin typeface="Palatino Linotype" panose="02040502050505030304" pitchFamily="18" charset="0"/>
              </a:rPr>
              <a:t> (</a:t>
            </a:r>
            <a:r>
              <a:rPr lang="en-US" sz="2600" dirty="0" err="1">
                <a:latin typeface="Palatino Linotype" panose="02040502050505030304" pitchFamily="18" charset="0"/>
              </a:rPr>
              <a:t>javascript</a:t>
            </a:r>
            <a:r>
              <a:rPr lang="en-US" sz="2600" dirty="0">
                <a:latin typeface="Palatino Linotype" panose="02040502050505030304" pitchFamily="18" charset="0"/>
              </a:rPr>
              <a:t>) </a:t>
            </a:r>
            <a:r>
              <a:rPr lang="en-US" sz="2600" dirty="0" err="1">
                <a:latin typeface="Palatino Linotype" panose="02040502050505030304" pitchFamily="18" charset="0"/>
              </a:rPr>
              <a:t>vào</a:t>
            </a:r>
            <a:r>
              <a:rPr lang="en-US" sz="2600" dirty="0">
                <a:latin typeface="Palatino Linotype" panose="02040502050505030304" pitchFamily="18" charset="0"/>
              </a:rPr>
              <a:t> </a:t>
            </a:r>
            <a:r>
              <a:rPr lang="en-US" sz="2600" dirty="0" err="1">
                <a:latin typeface="Palatino Linotype" panose="02040502050505030304" pitchFamily="18" charset="0"/>
              </a:rPr>
              <a:t>một</a:t>
            </a:r>
            <a:r>
              <a:rPr lang="en-US" sz="2600" dirty="0">
                <a:latin typeface="Palatino Linotype" panose="02040502050505030304" pitchFamily="18" charset="0"/>
              </a:rPr>
              <a:t> </a:t>
            </a:r>
            <a:r>
              <a:rPr lang="en-US" sz="2600" dirty="0" err="1">
                <a:latin typeface="Palatino Linotype" panose="02040502050505030304" pitchFamily="18" charset="0"/>
              </a:rPr>
              <a:t>trang</a:t>
            </a:r>
            <a:r>
              <a:rPr lang="en-US" sz="2600" dirty="0">
                <a:latin typeface="Palatino Linotype" panose="02040502050505030304" pitchFamily="18" charset="0"/>
              </a:rPr>
              <a:t> web </a:t>
            </a:r>
            <a:r>
              <a:rPr lang="en-US" sz="2600" dirty="0" err="1">
                <a:latin typeface="Palatino Linotype" panose="02040502050505030304" pitchFamily="18" charset="0"/>
              </a:rPr>
              <a:t>khác</a:t>
            </a:r>
            <a:r>
              <a:rPr lang="en-US" sz="2600" dirty="0">
                <a:latin typeface="Palatino Linotype" panose="02040502050505030304" pitchFamily="18" charset="0"/>
              </a:rPr>
              <a:t>. Hacker </a:t>
            </a:r>
            <a:r>
              <a:rPr lang="en-US" sz="2600" dirty="0" err="1">
                <a:latin typeface="Palatino Linotype" panose="02040502050505030304" pitchFamily="18" charset="0"/>
              </a:rPr>
              <a:t>có</a:t>
            </a:r>
            <a:r>
              <a:rPr lang="en-US" sz="2600" dirty="0">
                <a:latin typeface="Palatino Linotype" panose="02040502050505030304" pitchFamily="18" charset="0"/>
              </a:rPr>
              <a:t> </a:t>
            </a:r>
            <a:r>
              <a:rPr lang="en-US" sz="2600" dirty="0" err="1">
                <a:latin typeface="Palatino Linotype" panose="02040502050505030304" pitchFamily="18" charset="0"/>
              </a:rPr>
              <a:t>thể</a:t>
            </a:r>
            <a:r>
              <a:rPr lang="en-US" sz="2600" dirty="0">
                <a:latin typeface="Palatino Linotype" panose="02040502050505030304" pitchFamily="18" charset="0"/>
              </a:rPr>
              <a:t> </a:t>
            </a:r>
            <a:r>
              <a:rPr lang="en-US" sz="2600" dirty="0" err="1">
                <a:latin typeface="Palatino Linotype" panose="02040502050505030304" pitchFamily="18" charset="0"/>
              </a:rPr>
              <a:t>lợi</a:t>
            </a:r>
            <a:r>
              <a:rPr lang="en-US" sz="2600" dirty="0">
                <a:latin typeface="Palatino Linotype" panose="02040502050505030304" pitchFamily="18" charset="0"/>
              </a:rPr>
              <a:t> </a:t>
            </a:r>
            <a:r>
              <a:rPr lang="en-US" sz="2600" dirty="0" err="1">
                <a:latin typeface="Palatino Linotype" panose="02040502050505030304" pitchFamily="18" charset="0"/>
              </a:rPr>
              <a:t>dụng</a:t>
            </a:r>
            <a:r>
              <a:rPr lang="en-US" sz="2600" dirty="0">
                <a:latin typeface="Palatino Linotype" panose="02040502050505030304" pitchFamily="18" charset="0"/>
              </a:rPr>
              <a:t> </a:t>
            </a:r>
            <a:r>
              <a:rPr lang="en-US" sz="2600" dirty="0" err="1">
                <a:latin typeface="Palatino Linotype" panose="02040502050505030304" pitchFamily="18" charset="0"/>
              </a:rPr>
              <a:t>mã</a:t>
            </a:r>
            <a:r>
              <a:rPr lang="en-US" sz="2600" dirty="0">
                <a:latin typeface="Palatino Linotype" panose="02040502050505030304" pitchFamily="18" charset="0"/>
              </a:rPr>
              <a:t> </a:t>
            </a:r>
            <a:r>
              <a:rPr lang="en-US" sz="2600" dirty="0" err="1">
                <a:latin typeface="Palatino Linotype" panose="02040502050505030304" pitchFamily="18" charset="0"/>
              </a:rPr>
              <a:t>độc</a:t>
            </a:r>
            <a:r>
              <a:rPr lang="en-US" sz="2600" dirty="0">
                <a:latin typeface="Palatino Linotype" panose="02040502050505030304" pitchFamily="18" charset="0"/>
              </a:rPr>
              <a:t> </a:t>
            </a:r>
            <a:r>
              <a:rPr lang="en-US" sz="2600" dirty="0" err="1">
                <a:latin typeface="Palatino Linotype" panose="02040502050505030304" pitchFamily="18" charset="0"/>
              </a:rPr>
              <a:t>này</a:t>
            </a:r>
            <a:r>
              <a:rPr lang="en-US" sz="2600" dirty="0">
                <a:latin typeface="Palatino Linotype" panose="02040502050505030304" pitchFamily="18" charset="0"/>
              </a:rPr>
              <a:t> </a:t>
            </a:r>
            <a:r>
              <a:rPr lang="en-US" sz="2600" dirty="0" err="1">
                <a:latin typeface="Palatino Linotype" panose="02040502050505030304" pitchFamily="18" charset="0"/>
              </a:rPr>
              <a:t>để</a:t>
            </a:r>
            <a:r>
              <a:rPr lang="en-US" sz="2600" dirty="0">
                <a:latin typeface="Palatino Linotype" panose="02040502050505030304" pitchFamily="18" charset="0"/>
              </a:rPr>
              <a:t> deface </a:t>
            </a:r>
            <a:r>
              <a:rPr lang="en-US" sz="2600" dirty="0" err="1">
                <a:latin typeface="Palatino Linotype" panose="02040502050505030304" pitchFamily="18" charset="0"/>
              </a:rPr>
              <a:t>trang</a:t>
            </a:r>
            <a:r>
              <a:rPr lang="en-US" sz="2600" dirty="0">
                <a:latin typeface="Palatino Linotype" panose="02040502050505030304" pitchFamily="18" charset="0"/>
              </a:rPr>
              <a:t> web, </a:t>
            </a:r>
            <a:r>
              <a:rPr lang="en-US" sz="2600" dirty="0" err="1">
                <a:latin typeface="Palatino Linotype" panose="02040502050505030304" pitchFamily="18" charset="0"/>
              </a:rPr>
              <a:t>cài</a:t>
            </a:r>
            <a:r>
              <a:rPr lang="en-US" sz="2600" dirty="0">
                <a:latin typeface="Palatino Linotype" panose="02040502050505030304" pitchFamily="18" charset="0"/>
              </a:rPr>
              <a:t> </a:t>
            </a:r>
            <a:r>
              <a:rPr lang="en-US" sz="2600" dirty="0" err="1">
                <a:latin typeface="Palatino Linotype" panose="02040502050505030304" pitchFamily="18" charset="0"/>
              </a:rPr>
              <a:t>keylog</a:t>
            </a:r>
            <a:r>
              <a:rPr lang="en-US" sz="2600" dirty="0">
                <a:latin typeface="Palatino Linotype" panose="02040502050505030304" pitchFamily="18" charset="0"/>
              </a:rPr>
              <a:t>, </a:t>
            </a:r>
            <a:r>
              <a:rPr lang="en-US" sz="2600" dirty="0" err="1">
                <a:latin typeface="Palatino Linotype" panose="02040502050505030304" pitchFamily="18" charset="0"/>
              </a:rPr>
              <a:t>chiếm</a:t>
            </a:r>
            <a:r>
              <a:rPr lang="en-US" sz="2600" dirty="0">
                <a:latin typeface="Palatino Linotype" panose="02040502050505030304" pitchFamily="18" charset="0"/>
              </a:rPr>
              <a:t> </a:t>
            </a:r>
            <a:r>
              <a:rPr lang="en-US" sz="2600" dirty="0" err="1">
                <a:latin typeface="Palatino Linotype" panose="02040502050505030304" pitchFamily="18" charset="0"/>
              </a:rPr>
              <a:t>quyền</a:t>
            </a:r>
            <a:r>
              <a:rPr lang="en-US" sz="2600" dirty="0">
                <a:latin typeface="Palatino Linotype" panose="02040502050505030304" pitchFamily="18" charset="0"/>
              </a:rPr>
              <a:t> </a:t>
            </a:r>
            <a:r>
              <a:rPr lang="en-US" sz="2600" dirty="0" err="1">
                <a:latin typeface="Palatino Linotype" panose="02040502050505030304" pitchFamily="18" charset="0"/>
              </a:rPr>
              <a:t>điều</a:t>
            </a:r>
            <a:r>
              <a:rPr lang="en-US" sz="2600" dirty="0">
                <a:latin typeface="Palatino Linotype" panose="02040502050505030304" pitchFamily="18" charset="0"/>
              </a:rPr>
              <a:t> </a:t>
            </a:r>
            <a:r>
              <a:rPr lang="en-US" sz="2600" dirty="0" err="1">
                <a:latin typeface="Palatino Linotype" panose="02040502050505030304" pitchFamily="18" charset="0"/>
              </a:rPr>
              <a:t>khiển</a:t>
            </a:r>
            <a:r>
              <a:rPr lang="en-US" sz="2600" dirty="0">
                <a:latin typeface="Palatino Linotype" panose="02040502050505030304" pitchFamily="18" charset="0"/>
              </a:rPr>
              <a:t> </a:t>
            </a:r>
            <a:r>
              <a:rPr lang="en-US" sz="2600" dirty="0" err="1">
                <a:latin typeface="Palatino Linotype" panose="02040502050505030304" pitchFamily="18" charset="0"/>
              </a:rPr>
              <a:t>của</a:t>
            </a:r>
            <a:r>
              <a:rPr lang="en-US" sz="2600" dirty="0">
                <a:latin typeface="Palatino Linotype" panose="02040502050505030304" pitchFamily="18" charset="0"/>
              </a:rPr>
              <a:t> </a:t>
            </a:r>
            <a:r>
              <a:rPr lang="en-US" sz="2600" dirty="0" err="1">
                <a:latin typeface="Palatino Linotype" panose="02040502050505030304" pitchFamily="18" charset="0"/>
              </a:rPr>
              <a:t>người</a:t>
            </a:r>
            <a:r>
              <a:rPr lang="en-US" sz="2600" dirty="0">
                <a:latin typeface="Palatino Linotype" panose="02040502050505030304" pitchFamily="18" charset="0"/>
              </a:rPr>
              <a:t> </a:t>
            </a:r>
            <a:r>
              <a:rPr lang="en-US" sz="2600" dirty="0" err="1">
                <a:latin typeface="Palatino Linotype" panose="02040502050505030304" pitchFamily="18" charset="0"/>
              </a:rPr>
              <a:t>dùng</a:t>
            </a:r>
            <a:r>
              <a:rPr lang="en-US" sz="2600" dirty="0">
                <a:latin typeface="Palatino Linotype" panose="02040502050505030304" pitchFamily="18" charset="0"/>
              </a:rPr>
              <a:t>, </a:t>
            </a:r>
            <a:r>
              <a:rPr lang="en-US" sz="2600" dirty="0" err="1">
                <a:latin typeface="Palatino Linotype" panose="02040502050505030304" pitchFamily="18" charset="0"/>
              </a:rPr>
              <a:t>dụ</a:t>
            </a:r>
            <a:r>
              <a:rPr lang="en-US" sz="2600" dirty="0">
                <a:latin typeface="Palatino Linotype" panose="02040502050505030304" pitchFamily="18" charset="0"/>
              </a:rPr>
              <a:t> </a:t>
            </a:r>
            <a:r>
              <a:rPr lang="en-US" sz="2600" dirty="0" err="1">
                <a:latin typeface="Palatino Linotype" panose="02040502050505030304" pitchFamily="18" charset="0"/>
              </a:rPr>
              <a:t>dỗ</a:t>
            </a:r>
            <a:r>
              <a:rPr lang="en-US" sz="2600" dirty="0">
                <a:latin typeface="Palatino Linotype" panose="02040502050505030304" pitchFamily="18" charset="0"/>
              </a:rPr>
              <a:t> </a:t>
            </a:r>
            <a:r>
              <a:rPr lang="en-US" sz="2600" dirty="0" err="1">
                <a:latin typeface="Palatino Linotype" panose="02040502050505030304" pitchFamily="18" charset="0"/>
              </a:rPr>
              <a:t>người</a:t>
            </a:r>
            <a:r>
              <a:rPr lang="en-US" sz="2600" dirty="0">
                <a:latin typeface="Palatino Linotype" panose="02040502050505030304" pitchFamily="18" charset="0"/>
              </a:rPr>
              <a:t> </a:t>
            </a:r>
            <a:r>
              <a:rPr lang="en-US" sz="2600" dirty="0" err="1">
                <a:latin typeface="Palatino Linotype" panose="02040502050505030304" pitchFamily="18" charset="0"/>
              </a:rPr>
              <a:t>dùng</a:t>
            </a:r>
            <a:r>
              <a:rPr lang="en-US" sz="2600" dirty="0">
                <a:latin typeface="Palatino Linotype" panose="02040502050505030304" pitchFamily="18" charset="0"/>
              </a:rPr>
              <a:t> </a:t>
            </a:r>
            <a:r>
              <a:rPr lang="en-US" sz="2600" dirty="0" err="1">
                <a:latin typeface="Palatino Linotype" panose="02040502050505030304" pitchFamily="18" charset="0"/>
              </a:rPr>
              <a:t>tải</a:t>
            </a:r>
            <a:r>
              <a:rPr lang="en-US" sz="2600" dirty="0">
                <a:latin typeface="Palatino Linotype" panose="02040502050505030304" pitchFamily="18" charset="0"/>
              </a:rPr>
              <a:t> virus </a:t>
            </a:r>
            <a:r>
              <a:rPr lang="en-US" sz="2600" dirty="0" err="1">
                <a:latin typeface="Palatino Linotype" panose="02040502050505030304" pitchFamily="18" charset="0"/>
              </a:rPr>
              <a:t>về</a:t>
            </a:r>
            <a:r>
              <a:rPr lang="en-US" sz="2600" dirty="0">
                <a:latin typeface="Palatino Linotype" panose="02040502050505030304" pitchFamily="18" charset="0"/>
              </a:rPr>
              <a:t> </a:t>
            </a:r>
            <a:r>
              <a:rPr lang="en-US" sz="2600" dirty="0" err="1">
                <a:latin typeface="Palatino Linotype" panose="02040502050505030304" pitchFamily="18" charset="0"/>
              </a:rPr>
              <a:t>máy</a:t>
            </a:r>
            <a:r>
              <a:rPr lang="en-US" sz="2600" dirty="0">
                <a:latin typeface="Palatino Linotype" panose="02040502050505030304" pitchFamily="18" charset="0"/>
              </a:rPr>
              <a:t>. </a:t>
            </a:r>
          </a:p>
          <a:p>
            <a:pPr fontAlgn="base"/>
            <a:r>
              <a:rPr lang="en-US" sz="2600" dirty="0" err="1">
                <a:latin typeface="Palatino Linotype" panose="02040502050505030304" pitchFamily="18" charset="0"/>
              </a:rPr>
              <a:t>Đây</a:t>
            </a:r>
            <a:r>
              <a:rPr lang="en-US" sz="2600" dirty="0">
                <a:latin typeface="Palatino Linotype" panose="02040502050505030304" pitchFamily="18" charset="0"/>
              </a:rPr>
              <a:t> </a:t>
            </a:r>
            <a:r>
              <a:rPr lang="en-US" sz="2600" dirty="0" err="1">
                <a:latin typeface="Palatino Linotype" panose="02040502050505030304" pitchFamily="18" charset="0"/>
              </a:rPr>
              <a:t>là</a:t>
            </a:r>
            <a:r>
              <a:rPr lang="en-US" sz="2600" dirty="0">
                <a:latin typeface="Palatino Linotype" panose="02040502050505030304" pitchFamily="18" charset="0"/>
              </a:rPr>
              <a:t> </a:t>
            </a:r>
            <a:r>
              <a:rPr lang="en-US" sz="2600" dirty="0" err="1">
                <a:latin typeface="Palatino Linotype" panose="02040502050505030304" pitchFamily="18" charset="0"/>
              </a:rPr>
              <a:t>một</a:t>
            </a:r>
            <a:r>
              <a:rPr lang="en-US" sz="2600" dirty="0">
                <a:latin typeface="Palatino Linotype" panose="02040502050505030304" pitchFamily="18" charset="0"/>
              </a:rPr>
              <a:t> </a:t>
            </a:r>
            <a:r>
              <a:rPr lang="en-US" sz="2600" dirty="0" err="1">
                <a:latin typeface="Palatino Linotype" panose="02040502050505030304" pitchFamily="18" charset="0"/>
              </a:rPr>
              <a:t>trong</a:t>
            </a:r>
            <a:r>
              <a:rPr lang="en-US" sz="2600" dirty="0">
                <a:latin typeface="Palatino Linotype" panose="02040502050505030304" pitchFamily="18" charset="0"/>
              </a:rPr>
              <a:t> </a:t>
            </a:r>
            <a:r>
              <a:rPr lang="en-US" sz="2600" dirty="0" err="1">
                <a:latin typeface="Palatino Linotype" panose="02040502050505030304" pitchFamily="18" charset="0"/>
              </a:rPr>
              <a:t>những</a:t>
            </a:r>
            <a:r>
              <a:rPr lang="en-US" sz="2600" dirty="0">
                <a:latin typeface="Palatino Linotype" panose="02040502050505030304" pitchFamily="18" charset="0"/>
              </a:rPr>
              <a:t> </a:t>
            </a:r>
            <a:r>
              <a:rPr lang="en-US" sz="2600" dirty="0" err="1">
                <a:latin typeface="Palatino Linotype" panose="02040502050505030304" pitchFamily="18" charset="0"/>
              </a:rPr>
              <a:t>lỗi</a:t>
            </a:r>
            <a:r>
              <a:rPr lang="en-US" sz="2600" dirty="0">
                <a:latin typeface="Palatino Linotype" panose="02040502050505030304" pitchFamily="18" charset="0"/>
              </a:rPr>
              <a:t> </a:t>
            </a:r>
            <a:r>
              <a:rPr lang="en-US" sz="2600" dirty="0" err="1">
                <a:latin typeface="Palatino Linotype" panose="02040502050505030304" pitchFamily="18" charset="0"/>
              </a:rPr>
              <a:t>bảo</a:t>
            </a:r>
            <a:r>
              <a:rPr lang="en-US" sz="2600" dirty="0">
                <a:latin typeface="Palatino Linotype" panose="02040502050505030304" pitchFamily="18" charset="0"/>
              </a:rPr>
              <a:t> </a:t>
            </a:r>
            <a:r>
              <a:rPr lang="en-US" sz="2600" dirty="0" err="1">
                <a:latin typeface="Palatino Linotype" panose="02040502050505030304" pitchFamily="18" charset="0"/>
              </a:rPr>
              <a:t>mật</a:t>
            </a:r>
            <a:r>
              <a:rPr lang="en-US" sz="2600" dirty="0">
                <a:latin typeface="Palatino Linotype" panose="02040502050505030304" pitchFamily="18" charset="0"/>
              </a:rPr>
              <a:t> </a:t>
            </a:r>
            <a:r>
              <a:rPr lang="en-US" sz="2600" dirty="0" err="1">
                <a:latin typeface="Palatino Linotype" panose="02040502050505030304" pitchFamily="18" charset="0"/>
              </a:rPr>
              <a:t>thường</a:t>
            </a:r>
            <a:r>
              <a:rPr lang="en-US" sz="2600" dirty="0">
                <a:latin typeface="Palatino Linotype" panose="02040502050505030304" pitchFamily="18" charset="0"/>
              </a:rPr>
              <a:t> </a:t>
            </a:r>
            <a:r>
              <a:rPr lang="en-US" sz="2600" dirty="0" err="1">
                <a:latin typeface="Palatino Linotype" panose="02040502050505030304" pitchFamily="18" charset="0"/>
              </a:rPr>
              <a:t>gặp</a:t>
            </a:r>
            <a:r>
              <a:rPr lang="en-US" sz="2600" dirty="0">
                <a:latin typeface="Palatino Linotype" panose="02040502050505030304" pitchFamily="18" charset="0"/>
              </a:rPr>
              <a:t> </a:t>
            </a:r>
            <a:r>
              <a:rPr lang="en-US" sz="2600" dirty="0" err="1">
                <a:latin typeface="Palatino Linotype" panose="02040502050505030304" pitchFamily="18" charset="0"/>
              </a:rPr>
              <a:t>nhất</a:t>
            </a:r>
            <a:r>
              <a:rPr lang="en-US" sz="2600" dirty="0">
                <a:latin typeface="Palatino Linotype" panose="02040502050505030304" pitchFamily="18" charset="0"/>
              </a:rPr>
              <a:t> </a:t>
            </a:r>
            <a:r>
              <a:rPr lang="en-US" sz="2600" dirty="0" err="1">
                <a:latin typeface="Palatino Linotype" panose="02040502050505030304" pitchFamily="18" charset="0"/>
              </a:rPr>
              <a:t>trên</a:t>
            </a:r>
            <a:r>
              <a:rPr lang="en-US" sz="2600" dirty="0">
                <a:latin typeface="Palatino Linotype" panose="02040502050505030304" pitchFamily="18" charset="0"/>
              </a:rPr>
              <a:t> </a:t>
            </a:r>
            <a:r>
              <a:rPr lang="en-US" sz="2600" dirty="0" err="1">
                <a:latin typeface="Palatino Linotype" panose="02040502050505030304" pitchFamily="18" charset="0"/>
              </a:rPr>
              <a:t>các</a:t>
            </a:r>
            <a:r>
              <a:rPr lang="en-US" sz="2600" dirty="0">
                <a:latin typeface="Palatino Linotype" panose="02040502050505030304" pitchFamily="18" charset="0"/>
              </a:rPr>
              <a:t> </a:t>
            </a:r>
            <a:r>
              <a:rPr lang="en-US" sz="2600" dirty="0" err="1">
                <a:latin typeface="Palatino Linotype" panose="02040502050505030304" pitchFamily="18" charset="0"/>
              </a:rPr>
              <a:t>trang</a:t>
            </a:r>
            <a:r>
              <a:rPr lang="en-US" sz="2600" dirty="0">
                <a:latin typeface="Palatino Linotype" panose="02040502050505030304" pitchFamily="18" charset="0"/>
              </a:rPr>
              <a:t> Web. </a:t>
            </a:r>
            <a:r>
              <a:rPr lang="en-US" sz="2600" dirty="0" err="1">
                <a:latin typeface="Palatino Linotype" panose="02040502050505030304" pitchFamily="18" charset="0"/>
              </a:rPr>
              <a:t>Các</a:t>
            </a:r>
            <a:r>
              <a:rPr lang="en-US" sz="2600" dirty="0">
                <a:latin typeface="Palatino Linotype" panose="02040502050505030304" pitchFamily="18" charset="0"/>
              </a:rPr>
              <a:t> </a:t>
            </a:r>
            <a:r>
              <a:rPr lang="en-US" sz="2600" dirty="0" err="1">
                <a:latin typeface="Palatino Linotype" panose="02040502050505030304" pitchFamily="18" charset="0"/>
              </a:rPr>
              <a:t>hệ</a:t>
            </a:r>
            <a:r>
              <a:rPr lang="en-US" sz="2600" dirty="0">
                <a:latin typeface="Palatino Linotype" panose="02040502050505030304" pitchFamily="18" charset="0"/>
              </a:rPr>
              <a:t> </a:t>
            </a:r>
            <a:r>
              <a:rPr lang="en-US" sz="2600" dirty="0" err="1">
                <a:latin typeface="Palatino Linotype" panose="02040502050505030304" pitchFamily="18" charset="0"/>
              </a:rPr>
              <a:t>thống</a:t>
            </a:r>
            <a:r>
              <a:rPr lang="en-US" sz="2600" dirty="0">
                <a:latin typeface="Palatino Linotype" panose="02040502050505030304" pitchFamily="18" charset="0"/>
              </a:rPr>
              <a:t> </a:t>
            </a:r>
            <a:r>
              <a:rPr lang="en-US" sz="2600" dirty="0" err="1">
                <a:latin typeface="Palatino Linotype" panose="02040502050505030304" pitchFamily="18" charset="0"/>
              </a:rPr>
              <a:t>từ</a:t>
            </a:r>
            <a:r>
              <a:rPr lang="en-US" sz="2600" dirty="0">
                <a:latin typeface="Palatino Linotype" panose="02040502050505030304" pitchFamily="18" charset="0"/>
              </a:rPr>
              <a:t> </a:t>
            </a:r>
            <a:r>
              <a:rPr lang="en-US" sz="2600" dirty="0" err="1">
                <a:latin typeface="Palatino Linotype" panose="02040502050505030304" pitchFamily="18" charset="0"/>
              </a:rPr>
              <a:t>lớn</a:t>
            </a:r>
            <a:r>
              <a:rPr lang="en-US" sz="2600" dirty="0">
                <a:latin typeface="Palatino Linotype" panose="02040502050505030304" pitchFamily="18" charset="0"/>
              </a:rPr>
              <a:t> </a:t>
            </a:r>
            <a:r>
              <a:rPr lang="en-US" sz="2600" dirty="0" err="1">
                <a:latin typeface="Palatino Linotype" panose="02040502050505030304" pitchFamily="18" charset="0"/>
              </a:rPr>
              <a:t>đến</a:t>
            </a:r>
            <a:r>
              <a:rPr lang="en-US" sz="2600" dirty="0">
                <a:latin typeface="Palatino Linotype" panose="02040502050505030304" pitchFamily="18" charset="0"/>
              </a:rPr>
              <a:t> </a:t>
            </a:r>
            <a:r>
              <a:rPr lang="en-US" sz="2600" dirty="0" err="1">
                <a:latin typeface="Palatino Linotype" panose="02040502050505030304" pitchFamily="18" charset="0"/>
              </a:rPr>
              <a:t>nhỏ</a:t>
            </a:r>
            <a:r>
              <a:rPr lang="en-US" sz="2600" dirty="0">
                <a:latin typeface="Palatino Linotype" panose="02040502050505030304" pitchFamily="18" charset="0"/>
              </a:rPr>
              <a:t> </a:t>
            </a:r>
            <a:r>
              <a:rPr lang="en-US" sz="2600" dirty="0" err="1">
                <a:latin typeface="Palatino Linotype" panose="02040502050505030304" pitchFamily="18" charset="0"/>
              </a:rPr>
              <a:t>như</a:t>
            </a:r>
            <a:r>
              <a:rPr lang="en-US" sz="2600" dirty="0">
                <a:latin typeface="Palatino Linotype" panose="02040502050505030304" pitchFamily="18" charset="0"/>
              </a:rPr>
              <a:t> Facebook, Twitter, </a:t>
            </a:r>
            <a:r>
              <a:rPr lang="en-US" sz="2600" dirty="0" err="1">
                <a:latin typeface="Palatino Linotype" panose="02040502050505030304" pitchFamily="18" charset="0"/>
              </a:rPr>
              <a:t>một</a:t>
            </a:r>
            <a:r>
              <a:rPr lang="en-US" sz="2600" dirty="0">
                <a:latin typeface="Palatino Linotype" panose="02040502050505030304" pitchFamily="18" charset="0"/>
              </a:rPr>
              <a:t> </a:t>
            </a:r>
            <a:r>
              <a:rPr lang="en-US" sz="2600" dirty="0" err="1">
                <a:latin typeface="Palatino Linotype" panose="02040502050505030304" pitchFamily="18" charset="0"/>
              </a:rPr>
              <a:t>số</a:t>
            </a:r>
            <a:r>
              <a:rPr lang="en-US" sz="2600" dirty="0">
                <a:latin typeface="Palatino Linotype" panose="02040502050505030304" pitchFamily="18" charset="0"/>
              </a:rPr>
              <a:t> forum Vietnam, … </a:t>
            </a:r>
            <a:r>
              <a:rPr lang="en-US" sz="2600" dirty="0" err="1">
                <a:latin typeface="Palatino Linotype" panose="02040502050505030304" pitchFamily="18" charset="0"/>
              </a:rPr>
              <a:t>đều</a:t>
            </a:r>
            <a:r>
              <a:rPr lang="en-US" sz="2600" dirty="0">
                <a:latin typeface="Palatino Linotype" panose="02040502050505030304" pitchFamily="18" charset="0"/>
              </a:rPr>
              <a:t> </a:t>
            </a:r>
            <a:r>
              <a:rPr lang="en-US" sz="2600" dirty="0" err="1">
                <a:latin typeface="Palatino Linotype" panose="02040502050505030304" pitchFamily="18" charset="0"/>
              </a:rPr>
              <a:t>từng</a:t>
            </a:r>
            <a:r>
              <a:rPr lang="en-US" sz="2600" dirty="0">
                <a:latin typeface="Palatino Linotype" panose="02040502050505030304" pitchFamily="18" charset="0"/>
              </a:rPr>
              <a:t> </a:t>
            </a:r>
            <a:r>
              <a:rPr lang="en-US" sz="2600" dirty="0" err="1">
                <a:latin typeface="Palatino Linotype" panose="02040502050505030304" pitchFamily="18" charset="0"/>
              </a:rPr>
              <a:t>dính</a:t>
            </a:r>
            <a:r>
              <a:rPr lang="en-US" sz="2600" dirty="0">
                <a:latin typeface="Palatino Linotype" panose="02040502050505030304" pitchFamily="18" charset="0"/>
              </a:rPr>
              <a:t> </a:t>
            </a:r>
            <a:r>
              <a:rPr lang="en-US" sz="2600" dirty="0" err="1">
                <a:latin typeface="Palatino Linotype" panose="02040502050505030304" pitchFamily="18" charset="0"/>
              </a:rPr>
              <a:t>phải</a:t>
            </a:r>
            <a:r>
              <a:rPr lang="en-US" sz="2600" dirty="0">
                <a:latin typeface="Palatino Linotype" panose="02040502050505030304" pitchFamily="18" charset="0"/>
              </a:rPr>
              <a:t> </a:t>
            </a:r>
            <a:r>
              <a:rPr lang="en-US" sz="2600" dirty="0" err="1">
                <a:latin typeface="Palatino Linotype" panose="02040502050505030304" pitchFamily="18" charset="0"/>
              </a:rPr>
              <a:t>lỗi</a:t>
            </a:r>
            <a:r>
              <a:rPr lang="en-US" sz="2600" dirty="0">
                <a:latin typeface="Palatino Linotype" panose="02040502050505030304" pitchFamily="18" charset="0"/>
              </a:rPr>
              <a:t> </a:t>
            </a:r>
            <a:r>
              <a:rPr lang="en-US" sz="2600" dirty="0" err="1">
                <a:latin typeface="Palatino Linotype" panose="02040502050505030304" pitchFamily="18" charset="0"/>
              </a:rPr>
              <a:t>này</a:t>
            </a:r>
            <a:r>
              <a:rPr lang="en-US" sz="2600" dirty="0">
                <a:latin typeface="Palatino Linotype" panose="02040502050505030304" pitchFamily="18" charset="0"/>
              </a:rPr>
              <a:t>. Do </a:t>
            </a:r>
            <a:r>
              <a:rPr lang="en-US" sz="2600" dirty="0" err="1">
                <a:latin typeface="Palatino Linotype" panose="02040502050505030304" pitchFamily="18" charset="0"/>
              </a:rPr>
              <a:t>mức</a:t>
            </a:r>
            <a:r>
              <a:rPr lang="en-US" sz="2600" dirty="0">
                <a:latin typeface="Palatino Linotype" panose="02040502050505030304" pitchFamily="18" charset="0"/>
              </a:rPr>
              <a:t> </a:t>
            </a:r>
            <a:r>
              <a:rPr lang="en-US" sz="2600" dirty="0" err="1">
                <a:latin typeface="Palatino Linotype" panose="02040502050505030304" pitchFamily="18" charset="0"/>
              </a:rPr>
              <a:t>độ</a:t>
            </a:r>
            <a:r>
              <a:rPr lang="en-US" sz="2600" dirty="0">
                <a:latin typeface="Palatino Linotype" panose="02040502050505030304" pitchFamily="18" charset="0"/>
              </a:rPr>
              <a:t> </a:t>
            </a:r>
            <a:r>
              <a:rPr lang="en-US" sz="2600" dirty="0" err="1">
                <a:latin typeface="Palatino Linotype" panose="02040502050505030304" pitchFamily="18" charset="0"/>
              </a:rPr>
              <a:t>phổ</a:t>
            </a:r>
            <a:r>
              <a:rPr lang="en-US" sz="2600" dirty="0">
                <a:latin typeface="Palatino Linotype" panose="02040502050505030304" pitchFamily="18" charset="0"/>
              </a:rPr>
              <a:t> </a:t>
            </a:r>
            <a:r>
              <a:rPr lang="en-US" sz="2600" dirty="0" err="1">
                <a:latin typeface="Palatino Linotype" panose="02040502050505030304" pitchFamily="18" charset="0"/>
              </a:rPr>
              <a:t>biến</a:t>
            </a:r>
            <a:r>
              <a:rPr lang="en-US" sz="2600" dirty="0">
                <a:latin typeface="Palatino Linotype" panose="02040502050505030304" pitchFamily="18" charset="0"/>
              </a:rPr>
              <a:t> </a:t>
            </a:r>
            <a:r>
              <a:rPr lang="en-US" sz="2600" dirty="0" err="1">
                <a:latin typeface="Palatino Linotype" panose="02040502050505030304" pitchFamily="18" charset="0"/>
              </a:rPr>
              <a:t>và</a:t>
            </a:r>
            <a:r>
              <a:rPr lang="en-US" sz="2600" dirty="0">
                <a:latin typeface="Palatino Linotype" panose="02040502050505030304" pitchFamily="18" charset="0"/>
              </a:rPr>
              <a:t> </a:t>
            </a:r>
            <a:r>
              <a:rPr lang="en-US" sz="2600" dirty="0" err="1">
                <a:latin typeface="Palatino Linotype" panose="02040502050505030304" pitchFamily="18" charset="0"/>
              </a:rPr>
              <a:t>độ</a:t>
            </a:r>
            <a:r>
              <a:rPr lang="en-US" sz="2600" dirty="0">
                <a:latin typeface="Palatino Linotype" panose="02040502050505030304" pitchFamily="18" charset="0"/>
              </a:rPr>
              <a:t> </a:t>
            </a:r>
            <a:r>
              <a:rPr lang="en-US" sz="2600" dirty="0" err="1">
                <a:latin typeface="Palatino Linotype" panose="02040502050505030304" pitchFamily="18" charset="0"/>
              </a:rPr>
              <a:t>nguy</a:t>
            </a:r>
            <a:r>
              <a:rPr lang="en-US" sz="2600" dirty="0">
                <a:latin typeface="Palatino Linotype" panose="02040502050505030304" pitchFamily="18" charset="0"/>
              </a:rPr>
              <a:t> </a:t>
            </a:r>
            <a:r>
              <a:rPr lang="en-US" sz="2600" dirty="0" err="1">
                <a:latin typeface="Palatino Linotype" panose="02040502050505030304" pitchFamily="18" charset="0"/>
              </a:rPr>
              <a:t>hiểm</a:t>
            </a:r>
            <a:r>
              <a:rPr lang="en-US" sz="2600" dirty="0">
                <a:latin typeface="Palatino Linotype" panose="02040502050505030304" pitchFamily="18" charset="0"/>
              </a:rPr>
              <a:t> </a:t>
            </a:r>
            <a:r>
              <a:rPr lang="en-US" sz="2600" dirty="0" err="1">
                <a:latin typeface="Palatino Linotype" panose="02040502050505030304" pitchFamily="18" charset="0"/>
              </a:rPr>
              <a:t>của</a:t>
            </a:r>
            <a:r>
              <a:rPr lang="en-US" sz="2600" dirty="0">
                <a:latin typeface="Palatino Linotype" panose="02040502050505030304" pitchFamily="18" charset="0"/>
              </a:rPr>
              <a:t> </a:t>
            </a:r>
            <a:r>
              <a:rPr lang="en-US" sz="2600" dirty="0" err="1">
                <a:latin typeface="Palatino Linotype" panose="02040502050505030304" pitchFamily="18" charset="0"/>
              </a:rPr>
              <a:t>nó</a:t>
            </a:r>
            <a:r>
              <a:rPr lang="en-US" sz="2600" dirty="0">
                <a:latin typeface="Palatino Linotype" panose="02040502050505030304" pitchFamily="18" charset="0"/>
              </a:rPr>
              <a:t>, XSS </a:t>
            </a:r>
            <a:r>
              <a:rPr lang="en-US" sz="2600" dirty="0" err="1">
                <a:latin typeface="Palatino Linotype" panose="02040502050505030304" pitchFamily="18" charset="0"/>
              </a:rPr>
              <a:t>luôn</a:t>
            </a:r>
            <a:r>
              <a:rPr lang="en-US" sz="2600" dirty="0">
                <a:latin typeface="Palatino Linotype" panose="02040502050505030304" pitchFamily="18" charset="0"/>
              </a:rPr>
              <a:t> </a:t>
            </a:r>
            <a:r>
              <a:rPr lang="en-US" sz="2600" dirty="0" err="1">
                <a:latin typeface="Palatino Linotype" panose="02040502050505030304" pitchFamily="18" charset="0"/>
              </a:rPr>
              <a:t>được</a:t>
            </a:r>
            <a:r>
              <a:rPr lang="en-US" sz="2600" dirty="0">
                <a:latin typeface="Palatino Linotype" panose="02040502050505030304" pitchFamily="18" charset="0"/>
              </a:rPr>
              <a:t> </a:t>
            </a:r>
            <a:r>
              <a:rPr lang="en-US" sz="2600" dirty="0" err="1">
                <a:latin typeface="Palatino Linotype" panose="02040502050505030304" pitchFamily="18" charset="0"/>
              </a:rPr>
              <a:t>vinh</a:t>
            </a:r>
            <a:r>
              <a:rPr lang="en-US" sz="2600" dirty="0">
                <a:latin typeface="Palatino Linotype" panose="02040502050505030304" pitchFamily="18" charset="0"/>
              </a:rPr>
              <a:t> </a:t>
            </a:r>
            <a:r>
              <a:rPr lang="en-US" sz="2600" dirty="0" err="1">
                <a:latin typeface="Palatino Linotype" panose="02040502050505030304" pitchFamily="18" charset="0"/>
              </a:rPr>
              <a:t>dự</a:t>
            </a:r>
            <a:r>
              <a:rPr lang="en-US" sz="2600" dirty="0">
                <a:latin typeface="Palatino Linotype" panose="02040502050505030304" pitchFamily="18" charset="0"/>
              </a:rPr>
              <a:t> </a:t>
            </a:r>
            <a:r>
              <a:rPr lang="en-US" sz="2600" dirty="0" err="1">
                <a:latin typeface="Palatino Linotype" panose="02040502050505030304" pitchFamily="18" charset="0"/>
              </a:rPr>
              <a:t>được</a:t>
            </a:r>
            <a:r>
              <a:rPr lang="en-US" sz="2600" dirty="0">
                <a:latin typeface="Palatino Linotype" panose="02040502050505030304" pitchFamily="18" charset="0"/>
              </a:rPr>
              <a:t> </a:t>
            </a:r>
            <a:r>
              <a:rPr lang="en-US" sz="2600" dirty="0" err="1">
                <a:latin typeface="Palatino Linotype" panose="02040502050505030304" pitchFamily="18" charset="0"/>
              </a:rPr>
              <a:t>nằm</a:t>
            </a:r>
            <a:r>
              <a:rPr lang="en-US" sz="2600" dirty="0">
                <a:latin typeface="Palatino Linotype" panose="02040502050505030304" pitchFamily="18" charset="0"/>
              </a:rPr>
              <a:t> </a:t>
            </a:r>
            <a:r>
              <a:rPr lang="en-US" sz="2600" dirty="0" err="1">
                <a:latin typeface="Palatino Linotype" panose="02040502050505030304" pitchFamily="18" charset="0"/>
              </a:rPr>
              <a:t>trong</a:t>
            </a:r>
            <a:r>
              <a:rPr lang="en-US" sz="2600" dirty="0">
                <a:latin typeface="Palatino Linotype" panose="02040502050505030304" pitchFamily="18" charset="0"/>
              </a:rPr>
              <a:t> top 10 </a:t>
            </a:r>
            <a:r>
              <a:rPr lang="en-US" sz="2600" dirty="0" err="1">
                <a:latin typeface="Palatino Linotype" panose="02040502050505030304" pitchFamily="18" charset="0"/>
              </a:rPr>
              <a:t>lỗi</a:t>
            </a:r>
            <a:r>
              <a:rPr lang="en-US" sz="2600" dirty="0">
                <a:latin typeface="Palatino Linotype" panose="02040502050505030304" pitchFamily="18" charset="0"/>
              </a:rPr>
              <a:t> </a:t>
            </a:r>
            <a:r>
              <a:rPr lang="en-US" sz="2600" dirty="0" err="1">
                <a:latin typeface="Palatino Linotype" panose="02040502050505030304" pitchFamily="18" charset="0"/>
              </a:rPr>
              <a:t>bảo</a:t>
            </a:r>
            <a:r>
              <a:rPr lang="en-US" sz="2600" dirty="0">
                <a:latin typeface="Palatino Linotype" panose="02040502050505030304" pitchFamily="18" charset="0"/>
              </a:rPr>
              <a:t> </a:t>
            </a:r>
            <a:r>
              <a:rPr lang="en-US" sz="2600" dirty="0" err="1">
                <a:latin typeface="Palatino Linotype" panose="02040502050505030304" pitchFamily="18" charset="0"/>
              </a:rPr>
              <a:t>mật</a:t>
            </a:r>
            <a:r>
              <a:rPr lang="en-US" sz="2600" dirty="0">
                <a:latin typeface="Palatino Linotype" panose="02040502050505030304" pitchFamily="18" charset="0"/>
              </a:rPr>
              <a:t> </a:t>
            </a:r>
            <a:r>
              <a:rPr lang="en-US" sz="2600" dirty="0" err="1">
                <a:latin typeface="Palatino Linotype" panose="02040502050505030304" pitchFamily="18" charset="0"/>
              </a:rPr>
              <a:t>nghiêm</a:t>
            </a:r>
            <a:r>
              <a:rPr lang="en-US" sz="2600" dirty="0">
                <a:latin typeface="Palatino Linotype" panose="02040502050505030304" pitchFamily="18" charset="0"/>
              </a:rPr>
              <a:t> </a:t>
            </a:r>
            <a:r>
              <a:rPr lang="en-US" sz="2600" dirty="0" err="1">
                <a:latin typeface="Palatino Linotype" panose="02040502050505030304" pitchFamily="18" charset="0"/>
              </a:rPr>
              <a:t>trọng</a:t>
            </a:r>
            <a:r>
              <a:rPr lang="en-US" sz="2600" dirty="0">
                <a:latin typeface="Palatino Linotype" panose="02040502050505030304" pitchFamily="18" charset="0"/>
              </a:rPr>
              <a:t> </a:t>
            </a:r>
            <a:r>
              <a:rPr lang="en-US" sz="2600" dirty="0" err="1">
                <a:latin typeface="Palatino Linotype" panose="02040502050505030304" pitchFamily="18" charset="0"/>
              </a:rPr>
              <a:t>nhất</a:t>
            </a:r>
            <a:r>
              <a:rPr lang="en-US" sz="2600" dirty="0">
                <a:latin typeface="Palatino Linotype" panose="02040502050505030304" pitchFamily="18" charset="0"/>
              </a:rPr>
              <a:t> </a:t>
            </a:r>
            <a:r>
              <a:rPr lang="en-US" sz="2600" dirty="0" err="1">
                <a:latin typeface="Palatino Linotype" panose="02040502050505030304" pitchFamily="18" charset="0"/>
              </a:rPr>
              <a:t>trên</a:t>
            </a:r>
            <a:r>
              <a:rPr lang="en-US" sz="2600" dirty="0">
                <a:latin typeface="Palatino Linotype" panose="02040502050505030304" pitchFamily="18" charset="0"/>
              </a:rPr>
              <a:t> OWASP (</a:t>
            </a:r>
            <a:r>
              <a:rPr lang="en-US" sz="2600" dirty="0">
                <a:latin typeface="Palatino Linotype" panose="02040502050505030304" pitchFamily="18" charset="0"/>
                <a:hlinkClick r:id="rId2">
                  <a:extLst>
                    <a:ext uri="{A12FA001-AC4F-418D-AE19-62706E023703}">
                      <ahyp:hlinkClr xmlns:ahyp="http://schemas.microsoft.com/office/drawing/2018/hyperlinkcolor" val="tx"/>
                    </a:ext>
                  </a:extLst>
                </a:hlinkClick>
              </a:rPr>
              <a:t>Open Web Application Security Project</a:t>
            </a:r>
            <a:r>
              <a:rPr lang="en-US" sz="2600" dirty="0">
                <a:latin typeface="Palatino Linotype" panose="02040502050505030304" pitchFamily="18" charset="0"/>
              </a:rPr>
              <a:t>)</a:t>
            </a:r>
          </a:p>
          <a:p>
            <a:pPr marL="0" indent="0" algn="l">
              <a:lnSpc>
                <a:spcPct val="150000"/>
              </a:lnSpc>
              <a:buNone/>
            </a:pPr>
            <a:endParaRPr sz="2000" dirty="0">
              <a:latin typeface="Palatino Linotype" panose="02040502050505030304" pitchFamily="18" charset="0"/>
            </a:endParaRPr>
          </a:p>
        </p:txBody>
      </p:sp>
      <p:sp>
        <p:nvSpPr>
          <p:cNvPr id="6" name="Title 1"/>
          <p:cNvSpPr>
            <a:spLocks noGrp="1"/>
          </p:cNvSpPr>
          <p:nvPr/>
        </p:nvSpPr>
        <p:spPr>
          <a:xfrm>
            <a:off x="440055" y="802005"/>
            <a:ext cx="22999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Khái niệm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 y="123825"/>
            <a:ext cx="9672320" cy="542290"/>
          </a:xfrm>
        </p:spPr>
        <p:txBody>
          <a:bodyPr>
            <a:normAutofit/>
          </a:bodyPr>
          <a:lstStyle/>
          <a:p>
            <a:pPr algn="l"/>
            <a:r>
              <a:rPr lang="en-US" sz="2500" b="1">
                <a:solidFill>
                  <a:srgbClr val="FF0000"/>
                </a:solidFill>
                <a:latin typeface="Palatino Linotype" panose="02040502050505030304" pitchFamily="18" charset="0"/>
                <a:cs typeface="Palatino Linotype" panose="02040502050505030304" pitchFamily="18" charset="0"/>
              </a:rPr>
              <a:t>2. KỸ THUẬT TẤN CÔNG XSS VÀ CÁCH PHÒNG CHỐNG</a:t>
            </a:r>
          </a:p>
        </p:txBody>
      </p:sp>
      <p:sp>
        <p:nvSpPr>
          <p:cNvPr id="6" name="Title 1"/>
          <p:cNvSpPr>
            <a:spLocks noGrp="1"/>
          </p:cNvSpPr>
          <p:nvPr/>
        </p:nvSpPr>
        <p:spPr>
          <a:xfrm>
            <a:off x="440055" y="802005"/>
            <a:ext cx="2299970" cy="5422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a:solidFill>
                  <a:srgbClr val="FF0000"/>
                </a:solidFill>
                <a:latin typeface="Palatino Linotype" panose="02040502050505030304" pitchFamily="18" charset="0"/>
                <a:cs typeface="Palatino Linotype" panose="02040502050505030304" pitchFamily="18" charset="0"/>
              </a:rPr>
              <a:t>Sơ đồ</a:t>
            </a:r>
          </a:p>
        </p:txBody>
      </p:sp>
      <p:pic>
        <p:nvPicPr>
          <p:cNvPr id="10"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52998" y="1209675"/>
            <a:ext cx="9754870" cy="53111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3609</Words>
  <Application>Microsoft Office PowerPoint</Application>
  <PresentationFormat>Widescreen</PresentationFormat>
  <Paragraphs>201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Palatino Linotype</vt:lpstr>
      <vt:lpstr>Times New Roman</vt:lpstr>
      <vt:lpstr>Office Theme</vt:lpstr>
      <vt:lpstr>Khoa Công Nghệ Thông Tin</vt:lpstr>
      <vt:lpstr>PowerPoint Presentation</vt:lpstr>
      <vt:lpstr>PowerPoint Presentation</vt:lpstr>
      <vt:lpstr>1. KỸ THUẬT TẤN CÔNG CSRF VÀ CÁCH PHÒNG CHỐNG</vt:lpstr>
      <vt:lpstr>1. KỸ THUẬT TẤN CÔNG CSRF VÀ CÁCH PHÒNG CHỐNG</vt:lpstr>
      <vt:lpstr>1. KỸ THUẬT TẤN CÔNG CSRF VÀ CÁCH PHÒNG CHỐNG</vt:lpstr>
      <vt:lpstr>1. KỸ THUẬT TẤN CÔNG CSRF VÀ CÁCH PHÒNG CHỐNG</vt:lpstr>
      <vt:lpstr>2. KỸ THUẬT TẤN CÔNG XSS VÀ CÁCH PHÒNG CHỐNG</vt:lpstr>
      <vt:lpstr>2. KỸ THUẬT TẤN CÔNG XSS VÀ CÁCH PHÒNG CHỐNG</vt:lpstr>
      <vt:lpstr>2. KỸ THUẬT TẤN CÔNG XSS VÀ CÁCH PHÒNG CHỐNG</vt:lpstr>
      <vt:lpstr>2. KỸ THUẬT TẤN CÔNG XSS VÀ CÁCH PHÒNG CHỐNG</vt:lpstr>
      <vt:lpstr>2. KỸ THUẬT TẤN CÔNG XSS VÀ CÁCH PHÒNG CHỐNG</vt:lpstr>
      <vt:lpstr>2. KỸ THUẬT TẤN CÔNG XSS VÀ CÁCH PHÒNG CHỐNG</vt:lpstr>
      <vt:lpstr>2. KỸ THUẬT TẤN CÔNG XSS VÀ CÁCH PHÒNG CHỐNG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Password Hashing (mã hóa dữ liệu lưu trữ): Thay về lưu password dưới dạng plaintext (dạng text bình thường mà con người có thể đọc hiểu được) thì password sẽ được đưa vào một hash function, hash value sinh ra từ hash function sẽ được dùng để lưu và database đại diện cho password. Tức là ta sẽ lưu vào database hash value của password chứ không lưu trực tiếp password. Khi user đăng nhập thì ta cũng làm tương tự, password mà user nhập vào sẽ được đưa vào hash function lúc đầu để tính ra hash value, hash value này sẽ được dùng để so sánh với hash value lưu trong database, nêu giống nhau thì có nghĩa là user đã nhâp đúng password và ngược lại. Bằng cách này thì nếu chẳng may database bị lấy trộm hoặc bị lộ ra ngoài thì kẻ xấu cũng chỉ biết hash value của password chứ không biết password thật là gì. Sẽ mất rất nhiều thời gian để tìm ra hoặc thậm chí không thể tìm ra được password thật của một user nào đó, nhờ đó giảm thiếu rủi ro cho hệ thống.   Một số thuật toán mã hóa trên web thường gặp: MD-5 SHA-1 SHA-2 SHA-3 Hiện nay có ba thuật toán có thể sử dụng được một cách an toàn: PBKDF2 bcrypt scrypt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binhvd</dc:creator>
  <cp:lastModifiedBy>phuong le dong</cp:lastModifiedBy>
  <cp:revision>68</cp:revision>
  <dcterms:created xsi:type="dcterms:W3CDTF">2018-06-13T10:19:00Z</dcterms:created>
  <dcterms:modified xsi:type="dcterms:W3CDTF">2019-12-10T11:28:12Z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