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Roboto Condensed Bold" charset="1" panose="02000000000000000000"/>
      <p:regular r:id="rId24"/>
    </p:embeddedFont>
    <p:embeddedFont>
      <p:font typeface="Roboto Condensed" charset="1" panose="02000000000000000000"/>
      <p:regular r:id="rId25"/>
    </p:embeddedFont>
    <p:embeddedFont>
      <p:font typeface="Noto Serif Display" charset="1" panose="02020502080505020204"/>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3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3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3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3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3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3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36.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37.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17.png" Type="http://schemas.openxmlformats.org/officeDocument/2006/relationships/image"/><Relationship Id="rId9" Target="../media/image1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6.sv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24.png" Type="http://schemas.openxmlformats.org/officeDocument/2006/relationships/image"/><Relationship Id="rId9" Target="../media/image2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27.png" Type="http://schemas.openxmlformats.org/officeDocument/2006/relationships/image"/><Relationship Id="rId5" Target="../media/image25.png" Type="http://schemas.openxmlformats.org/officeDocument/2006/relationships/image"/><Relationship Id="rId6" Target="../media/image2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8746" t="0" r="-8746" b="0"/>
            </a:stretch>
          </a:blipFill>
        </p:spPr>
      </p:sp>
      <p:grpSp>
        <p:nvGrpSpPr>
          <p:cNvPr name="Group 3" id="3"/>
          <p:cNvGrpSpPr/>
          <p:nvPr/>
        </p:nvGrpSpPr>
        <p:grpSpPr>
          <a:xfrm rot="1060987">
            <a:off x="8395022" y="-1603437"/>
            <a:ext cx="12247371" cy="15299036"/>
            <a:chOff x="0" y="0"/>
            <a:chExt cx="3225645" cy="4029376"/>
          </a:xfrm>
        </p:grpSpPr>
        <p:sp>
          <p:nvSpPr>
            <p:cNvPr name="Freeform 4" id="4"/>
            <p:cNvSpPr/>
            <p:nvPr/>
          </p:nvSpPr>
          <p:spPr>
            <a:xfrm flipH="false" flipV="false" rot="0">
              <a:off x="0" y="0"/>
              <a:ext cx="3225645" cy="4029376"/>
            </a:xfrm>
            <a:custGeom>
              <a:avLst/>
              <a:gdLst/>
              <a:ahLst/>
              <a:cxnLst/>
              <a:rect r="r" b="b" t="t" l="l"/>
              <a:pathLst>
                <a:path h="4029376" w="3225645">
                  <a:moveTo>
                    <a:pt x="0" y="0"/>
                  </a:moveTo>
                  <a:lnTo>
                    <a:pt x="3225645" y="0"/>
                  </a:lnTo>
                  <a:lnTo>
                    <a:pt x="3225645" y="4029376"/>
                  </a:lnTo>
                  <a:lnTo>
                    <a:pt x="0" y="4029376"/>
                  </a:lnTo>
                  <a:close/>
                </a:path>
              </a:pathLst>
            </a:custGeom>
            <a:solidFill>
              <a:srgbClr val="072227">
                <a:alpha val="89804"/>
              </a:srgbClr>
            </a:solidFill>
          </p:spPr>
        </p:sp>
        <p:sp>
          <p:nvSpPr>
            <p:cNvPr name="TextBox 5" id="5"/>
            <p:cNvSpPr txBox="true"/>
            <p:nvPr/>
          </p:nvSpPr>
          <p:spPr>
            <a:xfrm>
              <a:off x="0" y="-57150"/>
              <a:ext cx="3225645" cy="4086526"/>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8922478" y="4807952"/>
            <a:ext cx="8978563" cy="1006602"/>
          </a:xfrm>
          <a:prstGeom prst="rect">
            <a:avLst/>
          </a:prstGeom>
        </p:spPr>
        <p:txBody>
          <a:bodyPr anchor="t" rtlCol="false" tIns="0" lIns="0" bIns="0" rIns="0">
            <a:spAutoFit/>
          </a:bodyPr>
          <a:lstStyle/>
          <a:p>
            <a:pPr algn="ctr">
              <a:lnSpc>
                <a:spcPts val="7838"/>
              </a:lnSpc>
            </a:pPr>
            <a:r>
              <a:rPr lang="en-US" b="true" sz="6699">
                <a:solidFill>
                  <a:srgbClr val="3DEDE8"/>
                </a:solidFill>
                <a:latin typeface="Roboto Condensed Bold"/>
                <a:ea typeface="Roboto Condensed Bold"/>
                <a:cs typeface="Roboto Condensed Bold"/>
                <a:sym typeface="Roboto Condensed Bold"/>
              </a:rPr>
              <a:t>ĐỒ ÁN 1</a:t>
            </a:r>
          </a:p>
        </p:txBody>
      </p:sp>
      <p:sp>
        <p:nvSpPr>
          <p:cNvPr name="Freeform 7" id="7"/>
          <p:cNvSpPr/>
          <p:nvPr/>
        </p:nvSpPr>
        <p:spPr>
          <a:xfrm flipH="false" flipV="false" rot="-4385921">
            <a:off x="1811542" y="4050978"/>
            <a:ext cx="13559562" cy="542382"/>
          </a:xfrm>
          <a:custGeom>
            <a:avLst/>
            <a:gdLst/>
            <a:ahLst/>
            <a:cxnLst/>
            <a:rect r="r" b="b" t="t" l="l"/>
            <a:pathLst>
              <a:path h="542382" w="13559562">
                <a:moveTo>
                  <a:pt x="0" y="0"/>
                </a:moveTo>
                <a:lnTo>
                  <a:pt x="13559563" y="0"/>
                </a:lnTo>
                <a:lnTo>
                  <a:pt x="13559563" y="542382"/>
                </a:lnTo>
                <a:lnTo>
                  <a:pt x="0" y="5423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10800000">
            <a:off x="14197875" y="1866737"/>
            <a:ext cx="5569374" cy="3828945"/>
          </a:xfrm>
          <a:custGeom>
            <a:avLst/>
            <a:gdLst/>
            <a:ahLst/>
            <a:cxnLst/>
            <a:rect r="r" b="b" t="t" l="l"/>
            <a:pathLst>
              <a:path h="3828945" w="5569374">
                <a:moveTo>
                  <a:pt x="0" y="0"/>
                </a:moveTo>
                <a:lnTo>
                  <a:pt x="5569374" y="0"/>
                </a:lnTo>
                <a:lnTo>
                  <a:pt x="5569374" y="3828945"/>
                </a:lnTo>
                <a:lnTo>
                  <a:pt x="0" y="38289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10800000">
            <a:off x="13411760" y="8542647"/>
            <a:ext cx="5711110" cy="1620528"/>
          </a:xfrm>
          <a:custGeom>
            <a:avLst/>
            <a:gdLst/>
            <a:ahLst/>
            <a:cxnLst/>
            <a:rect r="r" b="b" t="t" l="l"/>
            <a:pathLst>
              <a:path h="1620528" w="5711110">
                <a:moveTo>
                  <a:pt x="0" y="0"/>
                </a:moveTo>
                <a:lnTo>
                  <a:pt x="5711110" y="0"/>
                </a:lnTo>
                <a:lnTo>
                  <a:pt x="5711110" y="1620528"/>
                </a:lnTo>
                <a:lnTo>
                  <a:pt x="0" y="162052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16520598" y="359743"/>
            <a:ext cx="1477404" cy="1506994"/>
          </a:xfrm>
          <a:custGeom>
            <a:avLst/>
            <a:gdLst/>
            <a:ahLst/>
            <a:cxnLst/>
            <a:rect r="r" b="b" t="t" l="l"/>
            <a:pathLst>
              <a:path h="1506994" w="1477404">
                <a:moveTo>
                  <a:pt x="0" y="0"/>
                </a:moveTo>
                <a:lnTo>
                  <a:pt x="1477404" y="0"/>
                </a:lnTo>
                <a:lnTo>
                  <a:pt x="1477404" y="1506994"/>
                </a:lnTo>
                <a:lnTo>
                  <a:pt x="0" y="1506994"/>
                </a:lnTo>
                <a:lnTo>
                  <a:pt x="0" y="0"/>
                </a:lnTo>
                <a:close/>
              </a:path>
            </a:pathLst>
          </a:custGeom>
          <a:blipFill>
            <a:blip r:embed="rId9"/>
            <a:stretch>
              <a:fillRect l="0" t="0" r="0" b="0"/>
            </a:stretch>
          </a:blipFill>
        </p:spPr>
      </p:sp>
      <p:sp>
        <p:nvSpPr>
          <p:cNvPr name="TextBox 11" id="11"/>
          <p:cNvSpPr txBox="true"/>
          <p:nvPr/>
        </p:nvSpPr>
        <p:spPr>
          <a:xfrm rot="0">
            <a:off x="8922478" y="6046081"/>
            <a:ext cx="8700597" cy="2161457"/>
          </a:xfrm>
          <a:prstGeom prst="rect">
            <a:avLst/>
          </a:prstGeom>
        </p:spPr>
        <p:txBody>
          <a:bodyPr anchor="t" rtlCol="false" tIns="0" lIns="0" bIns="0" rIns="0">
            <a:spAutoFit/>
          </a:bodyPr>
          <a:lstStyle/>
          <a:p>
            <a:pPr algn="ctr">
              <a:lnSpc>
                <a:spcPts val="5629"/>
              </a:lnSpc>
            </a:pPr>
            <a:r>
              <a:rPr lang="en-US" sz="4811">
                <a:solidFill>
                  <a:srgbClr val="AEFEFF"/>
                </a:solidFill>
                <a:latin typeface="Roboto Condensed"/>
                <a:ea typeface="Roboto Condensed"/>
                <a:cs typeface="Roboto Condensed"/>
                <a:sym typeface="Roboto Condensed"/>
              </a:rPr>
              <a:t>GVHD : BÙI QUỐC BẢO</a:t>
            </a:r>
          </a:p>
          <a:p>
            <a:pPr algn="ctr">
              <a:lnSpc>
                <a:spcPts val="5629"/>
              </a:lnSpc>
            </a:pPr>
            <a:r>
              <a:rPr lang="en-US" sz="4811">
                <a:solidFill>
                  <a:srgbClr val="AEFEFF"/>
                </a:solidFill>
                <a:latin typeface="Roboto Condensed"/>
                <a:ea typeface="Roboto Condensed"/>
                <a:cs typeface="Roboto Condensed"/>
                <a:sym typeface="Roboto Condensed"/>
              </a:rPr>
              <a:t>SVTH: NGUYỄN TRƯỜNG SƠN</a:t>
            </a:r>
          </a:p>
          <a:p>
            <a:pPr algn="ctr">
              <a:lnSpc>
                <a:spcPts val="5629"/>
              </a:lnSpc>
            </a:pPr>
          </a:p>
        </p:txBody>
      </p:sp>
      <p:sp>
        <p:nvSpPr>
          <p:cNvPr name="TextBox 12" id="12"/>
          <p:cNvSpPr txBox="true"/>
          <p:nvPr/>
        </p:nvSpPr>
        <p:spPr>
          <a:xfrm rot="0">
            <a:off x="430692" y="516594"/>
            <a:ext cx="15836623" cy="596646"/>
          </a:xfrm>
          <a:prstGeom prst="rect">
            <a:avLst/>
          </a:prstGeom>
        </p:spPr>
        <p:txBody>
          <a:bodyPr anchor="t" rtlCol="false" tIns="0" lIns="0" bIns="0" rIns="0">
            <a:spAutoFit/>
          </a:bodyPr>
          <a:lstStyle/>
          <a:p>
            <a:pPr algn="ctr">
              <a:lnSpc>
                <a:spcPts val="4796"/>
              </a:lnSpc>
              <a:spcBef>
                <a:spcPct val="0"/>
              </a:spcBef>
            </a:pPr>
            <a:r>
              <a:rPr lang="en-US" b="true" sz="4099" spc="204" u="sng">
                <a:solidFill>
                  <a:srgbClr val="F2F2F2"/>
                </a:solidFill>
                <a:latin typeface="Roboto Condensed Bold"/>
                <a:ea typeface="Roboto Condensed Bold"/>
                <a:cs typeface="Roboto Condensed Bold"/>
                <a:sym typeface="Roboto Condensed Bold"/>
              </a:rPr>
              <a:t>Trường Đại học Bách khoa, Đại học Quốc gia Thành phố Hồ Chí Minh</a:t>
            </a:r>
          </a:p>
        </p:txBody>
      </p:sp>
      <p:sp>
        <p:nvSpPr>
          <p:cNvPr name="TextBox 13" id="1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72227"/>
        </a:solidFill>
      </p:bgPr>
    </p:bg>
    <p:spTree>
      <p:nvGrpSpPr>
        <p:cNvPr id="1" name=""/>
        <p:cNvGrpSpPr/>
        <p:nvPr/>
      </p:nvGrpSpPr>
      <p:grpSpPr>
        <a:xfrm>
          <a:off x="0" y="0"/>
          <a:ext cx="0" cy="0"/>
          <a:chOff x="0" y="0"/>
          <a:chExt cx="0" cy="0"/>
        </a:xfrm>
      </p:grpSpPr>
      <p:grpSp>
        <p:nvGrpSpPr>
          <p:cNvPr name="Group 2" id="2"/>
          <p:cNvGrpSpPr/>
          <p:nvPr/>
        </p:nvGrpSpPr>
        <p:grpSpPr>
          <a:xfrm rot="0">
            <a:off x="16631407" y="-1141594"/>
            <a:ext cx="7703650" cy="13620139"/>
            <a:chOff x="0" y="0"/>
            <a:chExt cx="2028945" cy="3587197"/>
          </a:xfrm>
        </p:grpSpPr>
        <p:sp>
          <p:nvSpPr>
            <p:cNvPr name="Freeform 3" id="3"/>
            <p:cNvSpPr/>
            <p:nvPr/>
          </p:nvSpPr>
          <p:spPr>
            <a:xfrm flipH="false" flipV="false" rot="0">
              <a:off x="0" y="0"/>
              <a:ext cx="2028945" cy="3587197"/>
            </a:xfrm>
            <a:custGeom>
              <a:avLst/>
              <a:gdLst/>
              <a:ahLst/>
              <a:cxnLst/>
              <a:rect r="r" b="b" t="t" l="l"/>
              <a:pathLst>
                <a:path h="3587197" w="2028945">
                  <a:moveTo>
                    <a:pt x="0" y="0"/>
                  </a:moveTo>
                  <a:lnTo>
                    <a:pt x="2028945" y="0"/>
                  </a:lnTo>
                  <a:lnTo>
                    <a:pt x="2028945" y="3587197"/>
                  </a:lnTo>
                  <a:lnTo>
                    <a:pt x="0" y="3587197"/>
                  </a:lnTo>
                  <a:close/>
                </a:path>
              </a:pathLst>
            </a:custGeom>
            <a:solidFill>
              <a:srgbClr val="35858B"/>
            </a:solidFill>
          </p:spPr>
        </p:sp>
        <p:sp>
          <p:nvSpPr>
            <p:cNvPr name="TextBox 4" id="4"/>
            <p:cNvSpPr txBox="true"/>
            <p:nvPr/>
          </p:nvSpPr>
          <p:spPr>
            <a:xfrm>
              <a:off x="0" y="-57150"/>
              <a:ext cx="2028945" cy="364434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5400000">
            <a:off x="11199708" y="5013876"/>
            <a:ext cx="10445574" cy="417823"/>
          </a:xfrm>
          <a:custGeom>
            <a:avLst/>
            <a:gdLst/>
            <a:ahLst/>
            <a:cxnLst/>
            <a:rect r="r" b="b" t="t" l="l"/>
            <a:pathLst>
              <a:path h="417823" w="10445574">
                <a:moveTo>
                  <a:pt x="0" y="0"/>
                </a:moveTo>
                <a:lnTo>
                  <a:pt x="10445574" y="0"/>
                </a:lnTo>
                <a:lnTo>
                  <a:pt x="10445574" y="417822"/>
                </a:lnTo>
                <a:lnTo>
                  <a:pt x="0" y="4178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467905" y="463204"/>
            <a:ext cx="4231330" cy="1422785"/>
          </a:xfrm>
          <a:custGeom>
            <a:avLst/>
            <a:gdLst/>
            <a:ahLst/>
            <a:cxnLst/>
            <a:rect r="r" b="b" t="t" l="l"/>
            <a:pathLst>
              <a:path h="1422785" w="4231330">
                <a:moveTo>
                  <a:pt x="0" y="0"/>
                </a:moveTo>
                <a:lnTo>
                  <a:pt x="4231329" y="0"/>
                </a:lnTo>
                <a:lnTo>
                  <a:pt x="4231329" y="1422785"/>
                </a:lnTo>
                <a:lnTo>
                  <a:pt x="0" y="14227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4806189" y="2417909"/>
            <a:ext cx="8675622" cy="5451183"/>
          </a:xfrm>
          <a:custGeom>
            <a:avLst/>
            <a:gdLst/>
            <a:ahLst/>
            <a:cxnLst/>
            <a:rect r="r" b="b" t="t" l="l"/>
            <a:pathLst>
              <a:path h="5451183" w="8675622">
                <a:moveTo>
                  <a:pt x="0" y="0"/>
                </a:moveTo>
                <a:lnTo>
                  <a:pt x="8675622" y="0"/>
                </a:lnTo>
                <a:lnTo>
                  <a:pt x="8675622" y="5451182"/>
                </a:lnTo>
                <a:lnTo>
                  <a:pt x="0" y="5451182"/>
                </a:lnTo>
                <a:lnTo>
                  <a:pt x="0" y="0"/>
                </a:lnTo>
                <a:close/>
              </a:path>
            </a:pathLst>
          </a:custGeom>
          <a:blipFill>
            <a:blip r:embed="rId6"/>
            <a:stretch>
              <a:fillRect l="0" t="0" r="0" b="0"/>
            </a:stretch>
          </a:blipFill>
        </p:spPr>
      </p:sp>
      <p:sp>
        <p:nvSpPr>
          <p:cNvPr name="TextBox 8" id="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Noto Serif Display"/>
                <a:ea typeface="Noto Serif Display"/>
                <a:cs typeface="Noto Serif Display"/>
                <a:sym typeface="Noto Serif Display"/>
              </a:rPr>
              <a:t>10</a:t>
            </a:r>
          </a:p>
        </p:txBody>
      </p:sp>
      <p:sp>
        <p:nvSpPr>
          <p:cNvPr name="TextBox 9" id="9"/>
          <p:cNvSpPr txBox="true"/>
          <p:nvPr/>
        </p:nvSpPr>
        <p:spPr>
          <a:xfrm rot="0">
            <a:off x="1340021" y="877099"/>
            <a:ext cx="2487097" cy="537846"/>
          </a:xfrm>
          <a:prstGeom prst="rect">
            <a:avLst/>
          </a:prstGeom>
        </p:spPr>
        <p:txBody>
          <a:bodyPr anchor="t" rtlCol="false" tIns="0" lIns="0" bIns="0" rIns="0">
            <a:spAutoFit/>
          </a:bodyPr>
          <a:lstStyle/>
          <a:p>
            <a:pPr algn="ctr">
              <a:lnSpc>
                <a:spcPts val="4479"/>
              </a:lnSpc>
              <a:spcBef>
                <a:spcPct val="0"/>
              </a:spcBef>
            </a:pPr>
            <a:r>
              <a:rPr lang="en-US" sz="3199">
                <a:solidFill>
                  <a:srgbClr val="FFFFFF"/>
                </a:solidFill>
                <a:latin typeface="Noto Serif Display"/>
                <a:ea typeface="Noto Serif Display"/>
                <a:cs typeface="Noto Serif Display"/>
                <a:sym typeface="Noto Serif Display"/>
              </a:rPr>
              <a:t>Mạch thực tế</a:t>
            </a:r>
          </a:p>
        </p:txBody>
      </p:sp>
    </p:spTree>
  </p:cSld>
  <p:clrMapOvr>
    <a:masterClrMapping/>
  </p:clrMapOvr>
  <p:transition spd="fast">
    <p:cover dir="d"/>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72227"/>
        </a:solidFill>
      </p:bgPr>
    </p:bg>
    <p:spTree>
      <p:nvGrpSpPr>
        <p:cNvPr id="1" name=""/>
        <p:cNvGrpSpPr/>
        <p:nvPr/>
      </p:nvGrpSpPr>
      <p:grpSpPr>
        <a:xfrm>
          <a:off x="0" y="0"/>
          <a:ext cx="0" cy="0"/>
          <a:chOff x="0" y="0"/>
          <a:chExt cx="0" cy="0"/>
        </a:xfrm>
      </p:grpSpPr>
      <p:grpSp>
        <p:nvGrpSpPr>
          <p:cNvPr name="Group 2" id="2"/>
          <p:cNvGrpSpPr/>
          <p:nvPr/>
        </p:nvGrpSpPr>
        <p:grpSpPr>
          <a:xfrm rot="0">
            <a:off x="15725500" y="-1396380"/>
            <a:ext cx="7703650" cy="13620139"/>
            <a:chOff x="0" y="0"/>
            <a:chExt cx="2028945" cy="3587197"/>
          </a:xfrm>
        </p:grpSpPr>
        <p:sp>
          <p:nvSpPr>
            <p:cNvPr name="Freeform 3" id="3"/>
            <p:cNvSpPr/>
            <p:nvPr/>
          </p:nvSpPr>
          <p:spPr>
            <a:xfrm flipH="false" flipV="false" rot="0">
              <a:off x="0" y="0"/>
              <a:ext cx="2028945" cy="3587197"/>
            </a:xfrm>
            <a:custGeom>
              <a:avLst/>
              <a:gdLst/>
              <a:ahLst/>
              <a:cxnLst/>
              <a:rect r="r" b="b" t="t" l="l"/>
              <a:pathLst>
                <a:path h="3587197" w="2028945">
                  <a:moveTo>
                    <a:pt x="0" y="0"/>
                  </a:moveTo>
                  <a:lnTo>
                    <a:pt x="2028945" y="0"/>
                  </a:lnTo>
                  <a:lnTo>
                    <a:pt x="2028945" y="3587197"/>
                  </a:lnTo>
                  <a:lnTo>
                    <a:pt x="0" y="3587197"/>
                  </a:lnTo>
                  <a:close/>
                </a:path>
              </a:pathLst>
            </a:custGeom>
            <a:solidFill>
              <a:srgbClr val="35858B"/>
            </a:solidFill>
          </p:spPr>
        </p:sp>
        <p:sp>
          <p:nvSpPr>
            <p:cNvPr name="TextBox 4" id="4"/>
            <p:cNvSpPr txBox="true"/>
            <p:nvPr/>
          </p:nvSpPr>
          <p:spPr>
            <a:xfrm>
              <a:off x="0" y="-57150"/>
              <a:ext cx="2028945" cy="364434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5400000">
            <a:off x="10542254" y="5013876"/>
            <a:ext cx="10445574" cy="417823"/>
          </a:xfrm>
          <a:custGeom>
            <a:avLst/>
            <a:gdLst/>
            <a:ahLst/>
            <a:cxnLst/>
            <a:rect r="r" b="b" t="t" l="l"/>
            <a:pathLst>
              <a:path h="417823" w="10445574">
                <a:moveTo>
                  <a:pt x="0" y="0"/>
                </a:moveTo>
                <a:lnTo>
                  <a:pt x="10445574" y="0"/>
                </a:lnTo>
                <a:lnTo>
                  <a:pt x="10445574" y="417822"/>
                </a:lnTo>
                <a:lnTo>
                  <a:pt x="0" y="4178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29297" y="-188280"/>
            <a:ext cx="5940396" cy="1997458"/>
          </a:xfrm>
          <a:custGeom>
            <a:avLst/>
            <a:gdLst/>
            <a:ahLst/>
            <a:cxnLst/>
            <a:rect r="r" b="b" t="t" l="l"/>
            <a:pathLst>
              <a:path h="1997458" w="5940396">
                <a:moveTo>
                  <a:pt x="0" y="0"/>
                </a:moveTo>
                <a:lnTo>
                  <a:pt x="5940396" y="0"/>
                </a:lnTo>
                <a:lnTo>
                  <a:pt x="5940396" y="1997458"/>
                </a:lnTo>
                <a:lnTo>
                  <a:pt x="0" y="19974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4990495" y="1981613"/>
            <a:ext cx="7430093" cy="6307379"/>
          </a:xfrm>
          <a:custGeom>
            <a:avLst/>
            <a:gdLst/>
            <a:ahLst/>
            <a:cxnLst/>
            <a:rect r="r" b="b" t="t" l="l"/>
            <a:pathLst>
              <a:path h="6307379" w="7430093">
                <a:moveTo>
                  <a:pt x="0" y="0"/>
                </a:moveTo>
                <a:lnTo>
                  <a:pt x="7430093" y="0"/>
                </a:lnTo>
                <a:lnTo>
                  <a:pt x="7430093" y="6307380"/>
                </a:lnTo>
                <a:lnTo>
                  <a:pt x="0" y="6307380"/>
                </a:lnTo>
                <a:lnTo>
                  <a:pt x="0" y="0"/>
                </a:lnTo>
                <a:close/>
              </a:path>
            </a:pathLst>
          </a:custGeom>
          <a:blipFill>
            <a:blip r:embed="rId6"/>
            <a:stretch>
              <a:fillRect l="0" t="0" r="0" b="0"/>
            </a:stretch>
          </a:blipFill>
        </p:spPr>
      </p:sp>
      <p:sp>
        <p:nvSpPr>
          <p:cNvPr name="TextBox 8" id="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Noto Serif Display"/>
                <a:ea typeface="Noto Serif Display"/>
                <a:cs typeface="Noto Serif Display"/>
                <a:sym typeface="Noto Serif Display"/>
              </a:rPr>
              <a:t>11</a:t>
            </a:r>
          </a:p>
        </p:txBody>
      </p:sp>
      <p:sp>
        <p:nvSpPr>
          <p:cNvPr name="TextBox 9" id="9"/>
          <p:cNvSpPr txBox="true"/>
          <p:nvPr/>
        </p:nvSpPr>
        <p:spPr>
          <a:xfrm rot="0">
            <a:off x="840651" y="440878"/>
            <a:ext cx="4000500" cy="662941"/>
          </a:xfrm>
          <a:prstGeom prst="rect">
            <a:avLst/>
          </a:prstGeom>
        </p:spPr>
        <p:txBody>
          <a:bodyPr anchor="t" rtlCol="false" tIns="0" lIns="0" bIns="0" rIns="0">
            <a:spAutoFit/>
          </a:bodyPr>
          <a:lstStyle/>
          <a:p>
            <a:pPr algn="ctr">
              <a:lnSpc>
                <a:spcPts val="5459"/>
              </a:lnSpc>
              <a:spcBef>
                <a:spcPct val="0"/>
              </a:spcBef>
            </a:pPr>
            <a:r>
              <a:rPr lang="en-US" sz="3899">
                <a:solidFill>
                  <a:srgbClr val="FFFFFF"/>
                </a:solidFill>
                <a:latin typeface="Noto Serif Display"/>
                <a:ea typeface="Noto Serif Display"/>
                <a:cs typeface="Noto Serif Display"/>
                <a:sym typeface="Noto Serif Display"/>
              </a:rPr>
              <a:t>Lưu đồ giải thuật</a:t>
            </a:r>
          </a:p>
        </p:txBody>
      </p:sp>
      <p:sp>
        <p:nvSpPr>
          <p:cNvPr name="TextBox 10" id="10"/>
          <p:cNvSpPr txBox="true"/>
          <p:nvPr/>
        </p:nvSpPr>
        <p:spPr>
          <a:xfrm rot="0">
            <a:off x="16140555" y="3445081"/>
            <a:ext cx="1881955" cy="3349212"/>
          </a:xfrm>
          <a:prstGeom prst="rect">
            <a:avLst/>
          </a:prstGeom>
        </p:spPr>
        <p:txBody>
          <a:bodyPr anchor="t" rtlCol="false" tIns="0" lIns="0" bIns="0" rIns="0">
            <a:spAutoFit/>
          </a:bodyPr>
          <a:lstStyle/>
          <a:p>
            <a:pPr algn="ctr">
              <a:lnSpc>
                <a:spcPts val="4360"/>
              </a:lnSpc>
            </a:pPr>
            <a:r>
              <a:rPr lang="en-US" sz="3114">
                <a:solidFill>
                  <a:srgbClr val="FFFFFF"/>
                </a:solidFill>
                <a:latin typeface="Noto Serif Display"/>
                <a:ea typeface="Noto Serif Display"/>
                <a:cs typeface="Noto Serif Display"/>
                <a:sym typeface="Noto Serif Display"/>
              </a:rPr>
              <a:t>Thiết kế và thực hiện phần mềm</a:t>
            </a:r>
          </a:p>
          <a:p>
            <a:pPr algn="ctr">
              <a:lnSpc>
                <a:spcPts val="4961"/>
              </a:lnSpc>
              <a:spcBef>
                <a:spcPct val="0"/>
              </a:spcBef>
            </a:pPr>
          </a:p>
        </p:txBody>
      </p:sp>
    </p:spTree>
  </p:cSld>
  <p:clrMapOvr>
    <a:masterClrMapping/>
  </p:clrMapOvr>
  <p:transition spd="fast">
    <p:cover dir="d"/>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72227"/>
        </a:solidFill>
      </p:bgPr>
    </p:bg>
    <p:spTree>
      <p:nvGrpSpPr>
        <p:cNvPr id="1" name=""/>
        <p:cNvGrpSpPr/>
        <p:nvPr/>
      </p:nvGrpSpPr>
      <p:grpSpPr>
        <a:xfrm>
          <a:off x="0" y="0"/>
          <a:ext cx="0" cy="0"/>
          <a:chOff x="0" y="0"/>
          <a:chExt cx="0" cy="0"/>
        </a:xfrm>
      </p:grpSpPr>
      <p:grpSp>
        <p:nvGrpSpPr>
          <p:cNvPr name="Group 2" id="2"/>
          <p:cNvGrpSpPr/>
          <p:nvPr/>
        </p:nvGrpSpPr>
        <p:grpSpPr>
          <a:xfrm rot="0">
            <a:off x="15725500" y="-1396380"/>
            <a:ext cx="7703650" cy="13620139"/>
            <a:chOff x="0" y="0"/>
            <a:chExt cx="2028945" cy="3587197"/>
          </a:xfrm>
        </p:grpSpPr>
        <p:sp>
          <p:nvSpPr>
            <p:cNvPr name="Freeform 3" id="3"/>
            <p:cNvSpPr/>
            <p:nvPr/>
          </p:nvSpPr>
          <p:spPr>
            <a:xfrm flipH="false" flipV="false" rot="0">
              <a:off x="0" y="0"/>
              <a:ext cx="2028945" cy="3587197"/>
            </a:xfrm>
            <a:custGeom>
              <a:avLst/>
              <a:gdLst/>
              <a:ahLst/>
              <a:cxnLst/>
              <a:rect r="r" b="b" t="t" l="l"/>
              <a:pathLst>
                <a:path h="3587197" w="2028945">
                  <a:moveTo>
                    <a:pt x="0" y="0"/>
                  </a:moveTo>
                  <a:lnTo>
                    <a:pt x="2028945" y="0"/>
                  </a:lnTo>
                  <a:lnTo>
                    <a:pt x="2028945" y="3587197"/>
                  </a:lnTo>
                  <a:lnTo>
                    <a:pt x="0" y="3587197"/>
                  </a:lnTo>
                  <a:close/>
                </a:path>
              </a:pathLst>
            </a:custGeom>
            <a:solidFill>
              <a:srgbClr val="35858B"/>
            </a:solidFill>
          </p:spPr>
        </p:sp>
        <p:sp>
          <p:nvSpPr>
            <p:cNvPr name="TextBox 4" id="4"/>
            <p:cNvSpPr txBox="true"/>
            <p:nvPr/>
          </p:nvSpPr>
          <p:spPr>
            <a:xfrm>
              <a:off x="0" y="-57150"/>
              <a:ext cx="2028945" cy="364434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5400000">
            <a:off x="10542254" y="5013876"/>
            <a:ext cx="10445574" cy="417823"/>
          </a:xfrm>
          <a:custGeom>
            <a:avLst/>
            <a:gdLst/>
            <a:ahLst/>
            <a:cxnLst/>
            <a:rect r="r" b="b" t="t" l="l"/>
            <a:pathLst>
              <a:path h="417823" w="10445574">
                <a:moveTo>
                  <a:pt x="0" y="0"/>
                </a:moveTo>
                <a:lnTo>
                  <a:pt x="10445574" y="0"/>
                </a:lnTo>
                <a:lnTo>
                  <a:pt x="10445574" y="417822"/>
                </a:lnTo>
                <a:lnTo>
                  <a:pt x="0" y="4178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29297" y="-188280"/>
            <a:ext cx="5940396" cy="1997458"/>
          </a:xfrm>
          <a:custGeom>
            <a:avLst/>
            <a:gdLst/>
            <a:ahLst/>
            <a:cxnLst/>
            <a:rect r="r" b="b" t="t" l="l"/>
            <a:pathLst>
              <a:path h="1997458" w="5940396">
                <a:moveTo>
                  <a:pt x="0" y="0"/>
                </a:moveTo>
                <a:lnTo>
                  <a:pt x="5940396" y="0"/>
                </a:lnTo>
                <a:lnTo>
                  <a:pt x="5940396" y="1997458"/>
                </a:lnTo>
                <a:lnTo>
                  <a:pt x="0" y="19974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4296516" y="3221780"/>
            <a:ext cx="8219466" cy="5335443"/>
          </a:xfrm>
          <a:custGeom>
            <a:avLst/>
            <a:gdLst/>
            <a:ahLst/>
            <a:cxnLst/>
            <a:rect r="r" b="b" t="t" l="l"/>
            <a:pathLst>
              <a:path h="5335443" w="8219466">
                <a:moveTo>
                  <a:pt x="0" y="0"/>
                </a:moveTo>
                <a:lnTo>
                  <a:pt x="8219466" y="0"/>
                </a:lnTo>
                <a:lnTo>
                  <a:pt x="8219466" y="5335443"/>
                </a:lnTo>
                <a:lnTo>
                  <a:pt x="0" y="5335443"/>
                </a:lnTo>
                <a:lnTo>
                  <a:pt x="0" y="0"/>
                </a:lnTo>
                <a:close/>
              </a:path>
            </a:pathLst>
          </a:custGeom>
          <a:blipFill>
            <a:blip r:embed="rId6"/>
            <a:stretch>
              <a:fillRect l="0" t="0" r="0" b="0"/>
            </a:stretch>
          </a:blipFill>
        </p:spPr>
      </p:sp>
      <p:sp>
        <p:nvSpPr>
          <p:cNvPr name="TextBox 8" id="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Noto Serif Display"/>
                <a:ea typeface="Noto Serif Display"/>
                <a:cs typeface="Noto Serif Display"/>
                <a:sym typeface="Noto Serif Display"/>
              </a:rPr>
              <a:t>12</a:t>
            </a:r>
          </a:p>
        </p:txBody>
      </p:sp>
      <p:sp>
        <p:nvSpPr>
          <p:cNvPr name="TextBox 9" id="9"/>
          <p:cNvSpPr txBox="true"/>
          <p:nvPr/>
        </p:nvSpPr>
        <p:spPr>
          <a:xfrm rot="0">
            <a:off x="16199615" y="3332208"/>
            <a:ext cx="1847775" cy="2941321"/>
          </a:xfrm>
          <a:prstGeom prst="rect">
            <a:avLst/>
          </a:prstGeom>
        </p:spPr>
        <p:txBody>
          <a:bodyPr anchor="t" rtlCol="false" tIns="0" lIns="0" bIns="0" rIns="0">
            <a:spAutoFit/>
          </a:bodyPr>
          <a:lstStyle/>
          <a:p>
            <a:pPr algn="ctr">
              <a:lnSpc>
                <a:spcPts val="5879"/>
              </a:lnSpc>
              <a:spcBef>
                <a:spcPct val="0"/>
              </a:spcBef>
            </a:pPr>
            <a:r>
              <a:rPr lang="en-US" sz="4199">
                <a:solidFill>
                  <a:srgbClr val="FFFFFF"/>
                </a:solidFill>
                <a:latin typeface="Noto Serif Display"/>
                <a:ea typeface="Noto Serif Display"/>
                <a:cs typeface="Noto Serif Display"/>
                <a:sym typeface="Noto Serif Display"/>
              </a:rPr>
              <a:t>Kết quả thực hiện</a:t>
            </a:r>
          </a:p>
        </p:txBody>
      </p:sp>
      <p:sp>
        <p:nvSpPr>
          <p:cNvPr name="TextBox 10" id="10"/>
          <p:cNvSpPr txBox="true"/>
          <p:nvPr/>
        </p:nvSpPr>
        <p:spPr>
          <a:xfrm rot="0">
            <a:off x="-129297" y="441324"/>
            <a:ext cx="6029603" cy="587376"/>
          </a:xfrm>
          <a:prstGeom prst="rect">
            <a:avLst/>
          </a:prstGeom>
        </p:spPr>
        <p:txBody>
          <a:bodyPr anchor="t" rtlCol="false" tIns="0" lIns="0" bIns="0" rIns="0">
            <a:spAutoFit/>
          </a:bodyPr>
          <a:lstStyle/>
          <a:p>
            <a:pPr algn="ctr">
              <a:lnSpc>
                <a:spcPts val="4899"/>
              </a:lnSpc>
              <a:spcBef>
                <a:spcPct val="0"/>
              </a:spcBef>
            </a:pPr>
            <a:r>
              <a:rPr lang="en-US" sz="3499">
                <a:solidFill>
                  <a:srgbClr val="FFFFFF"/>
                </a:solidFill>
                <a:latin typeface="Noto Serif Display"/>
                <a:ea typeface="Noto Serif Display"/>
                <a:cs typeface="Noto Serif Display"/>
                <a:sym typeface="Noto Serif Display"/>
              </a:rPr>
              <a:t>Đo cường độ ánh sáng</a:t>
            </a:r>
          </a:p>
        </p:txBody>
      </p:sp>
      <p:sp>
        <p:nvSpPr>
          <p:cNvPr name="TextBox 11" id="11"/>
          <p:cNvSpPr txBox="true"/>
          <p:nvPr/>
        </p:nvSpPr>
        <p:spPr>
          <a:xfrm rot="0">
            <a:off x="3635155" y="2217209"/>
            <a:ext cx="9067919" cy="537846"/>
          </a:xfrm>
          <a:prstGeom prst="rect">
            <a:avLst/>
          </a:prstGeom>
        </p:spPr>
        <p:txBody>
          <a:bodyPr anchor="t" rtlCol="false" tIns="0" lIns="0" bIns="0" rIns="0">
            <a:spAutoFit/>
          </a:bodyPr>
          <a:lstStyle/>
          <a:p>
            <a:pPr algn="ctr">
              <a:lnSpc>
                <a:spcPts val="4479"/>
              </a:lnSpc>
              <a:spcBef>
                <a:spcPct val="0"/>
              </a:spcBef>
            </a:pPr>
            <a:r>
              <a:rPr lang="en-US" sz="3199">
                <a:solidFill>
                  <a:srgbClr val="FFFFFF"/>
                </a:solidFill>
                <a:latin typeface="Noto Serif Display"/>
                <a:ea typeface="Noto Serif Display"/>
                <a:cs typeface="Noto Serif Display"/>
                <a:sym typeface="Noto Serif Display"/>
              </a:rPr>
              <a:t>Nhận lệnh từ client thông qua app nRF Connect</a:t>
            </a:r>
          </a:p>
        </p:txBody>
      </p:sp>
    </p:spTree>
  </p:cSld>
  <p:clrMapOvr>
    <a:masterClrMapping/>
  </p:clrMapOvr>
  <p:transition spd="slow">
    <p:cover dir="l"/>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72227"/>
        </a:solidFill>
      </p:bgPr>
    </p:bg>
    <p:spTree>
      <p:nvGrpSpPr>
        <p:cNvPr id="1" name=""/>
        <p:cNvGrpSpPr/>
        <p:nvPr/>
      </p:nvGrpSpPr>
      <p:grpSpPr>
        <a:xfrm>
          <a:off x="0" y="0"/>
          <a:ext cx="0" cy="0"/>
          <a:chOff x="0" y="0"/>
          <a:chExt cx="0" cy="0"/>
        </a:xfrm>
      </p:grpSpPr>
      <p:grpSp>
        <p:nvGrpSpPr>
          <p:cNvPr name="Group 2" id="2"/>
          <p:cNvGrpSpPr/>
          <p:nvPr/>
        </p:nvGrpSpPr>
        <p:grpSpPr>
          <a:xfrm rot="0">
            <a:off x="15725500" y="-1396380"/>
            <a:ext cx="7703650" cy="13620139"/>
            <a:chOff x="0" y="0"/>
            <a:chExt cx="2028945" cy="3587197"/>
          </a:xfrm>
        </p:grpSpPr>
        <p:sp>
          <p:nvSpPr>
            <p:cNvPr name="Freeform 3" id="3"/>
            <p:cNvSpPr/>
            <p:nvPr/>
          </p:nvSpPr>
          <p:spPr>
            <a:xfrm flipH="false" flipV="false" rot="0">
              <a:off x="0" y="0"/>
              <a:ext cx="2028945" cy="3587197"/>
            </a:xfrm>
            <a:custGeom>
              <a:avLst/>
              <a:gdLst/>
              <a:ahLst/>
              <a:cxnLst/>
              <a:rect r="r" b="b" t="t" l="l"/>
              <a:pathLst>
                <a:path h="3587197" w="2028945">
                  <a:moveTo>
                    <a:pt x="0" y="0"/>
                  </a:moveTo>
                  <a:lnTo>
                    <a:pt x="2028945" y="0"/>
                  </a:lnTo>
                  <a:lnTo>
                    <a:pt x="2028945" y="3587197"/>
                  </a:lnTo>
                  <a:lnTo>
                    <a:pt x="0" y="3587197"/>
                  </a:lnTo>
                  <a:close/>
                </a:path>
              </a:pathLst>
            </a:custGeom>
            <a:solidFill>
              <a:srgbClr val="35858B"/>
            </a:solidFill>
          </p:spPr>
        </p:sp>
        <p:sp>
          <p:nvSpPr>
            <p:cNvPr name="TextBox 4" id="4"/>
            <p:cNvSpPr txBox="true"/>
            <p:nvPr/>
          </p:nvSpPr>
          <p:spPr>
            <a:xfrm>
              <a:off x="0" y="-57150"/>
              <a:ext cx="2028945" cy="364434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5400000">
            <a:off x="10542254" y="5013876"/>
            <a:ext cx="10445574" cy="417823"/>
          </a:xfrm>
          <a:custGeom>
            <a:avLst/>
            <a:gdLst/>
            <a:ahLst/>
            <a:cxnLst/>
            <a:rect r="r" b="b" t="t" l="l"/>
            <a:pathLst>
              <a:path h="417823" w="10445574">
                <a:moveTo>
                  <a:pt x="0" y="0"/>
                </a:moveTo>
                <a:lnTo>
                  <a:pt x="10445574" y="0"/>
                </a:lnTo>
                <a:lnTo>
                  <a:pt x="10445574" y="417822"/>
                </a:lnTo>
                <a:lnTo>
                  <a:pt x="0" y="4178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837448" y="3013144"/>
            <a:ext cx="12632441" cy="5052977"/>
          </a:xfrm>
          <a:custGeom>
            <a:avLst/>
            <a:gdLst/>
            <a:ahLst/>
            <a:cxnLst/>
            <a:rect r="r" b="b" t="t" l="l"/>
            <a:pathLst>
              <a:path h="5052977" w="12632441">
                <a:moveTo>
                  <a:pt x="0" y="0"/>
                </a:moveTo>
                <a:lnTo>
                  <a:pt x="12632441" y="0"/>
                </a:lnTo>
                <a:lnTo>
                  <a:pt x="12632441" y="5052977"/>
                </a:lnTo>
                <a:lnTo>
                  <a:pt x="0" y="5052977"/>
                </a:lnTo>
                <a:lnTo>
                  <a:pt x="0" y="0"/>
                </a:lnTo>
                <a:close/>
              </a:path>
            </a:pathLst>
          </a:custGeom>
          <a:blipFill>
            <a:blip r:embed="rId4"/>
            <a:stretch>
              <a:fillRect l="0" t="0" r="0" b="0"/>
            </a:stretch>
          </a:blipFill>
        </p:spPr>
      </p:sp>
      <p:sp>
        <p:nvSpPr>
          <p:cNvPr name="TextBox 7" id="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Noto Serif Display"/>
                <a:ea typeface="Noto Serif Display"/>
                <a:cs typeface="Noto Serif Display"/>
                <a:sym typeface="Noto Serif Display"/>
              </a:rPr>
              <a:t>13</a:t>
            </a:r>
          </a:p>
        </p:txBody>
      </p:sp>
      <p:sp>
        <p:nvSpPr>
          <p:cNvPr name="TextBox 8" id="8"/>
          <p:cNvSpPr txBox="true"/>
          <p:nvPr/>
        </p:nvSpPr>
        <p:spPr>
          <a:xfrm rot="0">
            <a:off x="834259" y="1134253"/>
            <a:ext cx="13732021" cy="1181421"/>
          </a:xfrm>
          <a:prstGeom prst="rect">
            <a:avLst/>
          </a:prstGeom>
        </p:spPr>
        <p:txBody>
          <a:bodyPr anchor="t" rtlCol="false" tIns="0" lIns="0" bIns="0" rIns="0">
            <a:spAutoFit/>
          </a:bodyPr>
          <a:lstStyle/>
          <a:p>
            <a:pPr algn="ctr">
              <a:lnSpc>
                <a:spcPts val="4752"/>
              </a:lnSpc>
              <a:spcBef>
                <a:spcPct val="0"/>
              </a:spcBef>
            </a:pPr>
            <a:r>
              <a:rPr lang="en-US" sz="3394">
                <a:solidFill>
                  <a:srgbClr val="FFFFFF"/>
                </a:solidFill>
                <a:latin typeface="Noto Serif Display"/>
                <a:ea typeface="Noto Serif Display"/>
                <a:cs typeface="Noto Serif Display"/>
                <a:sym typeface="Noto Serif Display"/>
              </a:rPr>
              <a:t>Kết quá khi đã truyền được dữ liệu đến topic light-sensor đã đăng kí để nhận dữ liệu cường độ ánh sáng</a:t>
            </a:r>
          </a:p>
        </p:txBody>
      </p:sp>
    </p:spTree>
  </p:cSld>
  <p:clrMapOvr>
    <a:masterClrMapping/>
  </p:clrMapOvr>
  <p:transition spd="slow">
    <p:cover dir="l"/>
  </p:transition>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72227"/>
        </a:solidFill>
      </p:bgPr>
    </p:bg>
    <p:spTree>
      <p:nvGrpSpPr>
        <p:cNvPr id="1" name=""/>
        <p:cNvGrpSpPr/>
        <p:nvPr/>
      </p:nvGrpSpPr>
      <p:grpSpPr>
        <a:xfrm>
          <a:off x="0" y="0"/>
          <a:ext cx="0" cy="0"/>
          <a:chOff x="0" y="0"/>
          <a:chExt cx="0" cy="0"/>
        </a:xfrm>
      </p:grpSpPr>
      <p:grpSp>
        <p:nvGrpSpPr>
          <p:cNvPr name="Group 2" id="2"/>
          <p:cNvGrpSpPr/>
          <p:nvPr/>
        </p:nvGrpSpPr>
        <p:grpSpPr>
          <a:xfrm rot="0">
            <a:off x="15725500" y="-1396380"/>
            <a:ext cx="7703650" cy="13620139"/>
            <a:chOff x="0" y="0"/>
            <a:chExt cx="2028945" cy="3587197"/>
          </a:xfrm>
        </p:grpSpPr>
        <p:sp>
          <p:nvSpPr>
            <p:cNvPr name="Freeform 3" id="3"/>
            <p:cNvSpPr/>
            <p:nvPr/>
          </p:nvSpPr>
          <p:spPr>
            <a:xfrm flipH="false" flipV="false" rot="0">
              <a:off x="0" y="0"/>
              <a:ext cx="2028945" cy="3587197"/>
            </a:xfrm>
            <a:custGeom>
              <a:avLst/>
              <a:gdLst/>
              <a:ahLst/>
              <a:cxnLst/>
              <a:rect r="r" b="b" t="t" l="l"/>
              <a:pathLst>
                <a:path h="3587197" w="2028945">
                  <a:moveTo>
                    <a:pt x="0" y="0"/>
                  </a:moveTo>
                  <a:lnTo>
                    <a:pt x="2028945" y="0"/>
                  </a:lnTo>
                  <a:lnTo>
                    <a:pt x="2028945" y="3587197"/>
                  </a:lnTo>
                  <a:lnTo>
                    <a:pt x="0" y="3587197"/>
                  </a:lnTo>
                  <a:close/>
                </a:path>
              </a:pathLst>
            </a:custGeom>
            <a:solidFill>
              <a:srgbClr val="35858B"/>
            </a:solidFill>
          </p:spPr>
        </p:sp>
        <p:sp>
          <p:nvSpPr>
            <p:cNvPr name="TextBox 4" id="4"/>
            <p:cNvSpPr txBox="true"/>
            <p:nvPr/>
          </p:nvSpPr>
          <p:spPr>
            <a:xfrm>
              <a:off x="0" y="-57150"/>
              <a:ext cx="2028945" cy="364434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5400000">
            <a:off x="10542254" y="5013876"/>
            <a:ext cx="10445574" cy="417823"/>
          </a:xfrm>
          <a:custGeom>
            <a:avLst/>
            <a:gdLst/>
            <a:ahLst/>
            <a:cxnLst/>
            <a:rect r="r" b="b" t="t" l="l"/>
            <a:pathLst>
              <a:path h="417823" w="10445574">
                <a:moveTo>
                  <a:pt x="0" y="0"/>
                </a:moveTo>
                <a:lnTo>
                  <a:pt x="10445574" y="0"/>
                </a:lnTo>
                <a:lnTo>
                  <a:pt x="10445574" y="417822"/>
                </a:lnTo>
                <a:lnTo>
                  <a:pt x="0" y="4178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29297" y="-188280"/>
            <a:ext cx="5940396" cy="1997458"/>
          </a:xfrm>
          <a:custGeom>
            <a:avLst/>
            <a:gdLst/>
            <a:ahLst/>
            <a:cxnLst/>
            <a:rect r="r" b="b" t="t" l="l"/>
            <a:pathLst>
              <a:path h="1997458" w="5940396">
                <a:moveTo>
                  <a:pt x="0" y="0"/>
                </a:moveTo>
                <a:lnTo>
                  <a:pt x="5940396" y="0"/>
                </a:lnTo>
                <a:lnTo>
                  <a:pt x="5940396" y="1997458"/>
                </a:lnTo>
                <a:lnTo>
                  <a:pt x="0" y="19974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4019622" y="3221780"/>
            <a:ext cx="8298984" cy="5354183"/>
          </a:xfrm>
          <a:custGeom>
            <a:avLst/>
            <a:gdLst/>
            <a:ahLst/>
            <a:cxnLst/>
            <a:rect r="r" b="b" t="t" l="l"/>
            <a:pathLst>
              <a:path h="5354183" w="8298984">
                <a:moveTo>
                  <a:pt x="0" y="0"/>
                </a:moveTo>
                <a:lnTo>
                  <a:pt x="8298984" y="0"/>
                </a:lnTo>
                <a:lnTo>
                  <a:pt x="8298984" y="5354183"/>
                </a:lnTo>
                <a:lnTo>
                  <a:pt x="0" y="5354183"/>
                </a:lnTo>
                <a:lnTo>
                  <a:pt x="0" y="0"/>
                </a:lnTo>
                <a:close/>
              </a:path>
            </a:pathLst>
          </a:custGeom>
          <a:blipFill>
            <a:blip r:embed="rId6"/>
            <a:stretch>
              <a:fillRect l="0" t="0" r="0" b="0"/>
            </a:stretch>
          </a:blipFill>
        </p:spPr>
      </p:sp>
      <p:sp>
        <p:nvSpPr>
          <p:cNvPr name="TextBox 8" id="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Noto Serif Display"/>
                <a:ea typeface="Noto Serif Display"/>
                <a:cs typeface="Noto Serif Display"/>
                <a:sym typeface="Noto Serif Display"/>
              </a:rPr>
              <a:t>14</a:t>
            </a:r>
          </a:p>
        </p:txBody>
      </p:sp>
      <p:sp>
        <p:nvSpPr>
          <p:cNvPr name="TextBox 9" id="9"/>
          <p:cNvSpPr txBox="true"/>
          <p:nvPr/>
        </p:nvSpPr>
        <p:spPr>
          <a:xfrm rot="0">
            <a:off x="547400" y="488186"/>
            <a:ext cx="4587002" cy="587376"/>
          </a:xfrm>
          <a:prstGeom prst="rect">
            <a:avLst/>
          </a:prstGeom>
        </p:spPr>
        <p:txBody>
          <a:bodyPr anchor="t" rtlCol="false" tIns="0" lIns="0" bIns="0" rIns="0">
            <a:spAutoFit/>
          </a:bodyPr>
          <a:lstStyle/>
          <a:p>
            <a:pPr algn="ctr">
              <a:lnSpc>
                <a:spcPts val="4899"/>
              </a:lnSpc>
              <a:spcBef>
                <a:spcPct val="0"/>
              </a:spcBef>
            </a:pPr>
            <a:r>
              <a:rPr lang="en-US" sz="3499">
                <a:solidFill>
                  <a:srgbClr val="FFFFFF"/>
                </a:solidFill>
                <a:latin typeface="Noto Serif Display"/>
                <a:ea typeface="Noto Serif Display"/>
                <a:cs typeface="Noto Serif Display"/>
                <a:sym typeface="Noto Serif Display"/>
              </a:rPr>
              <a:t>Đo nồng độ không khí</a:t>
            </a:r>
          </a:p>
        </p:txBody>
      </p:sp>
      <p:sp>
        <p:nvSpPr>
          <p:cNvPr name="TextBox 10" id="10"/>
          <p:cNvSpPr txBox="true"/>
          <p:nvPr/>
        </p:nvSpPr>
        <p:spPr>
          <a:xfrm rot="0">
            <a:off x="3635155" y="2217209"/>
            <a:ext cx="9067919" cy="537846"/>
          </a:xfrm>
          <a:prstGeom prst="rect">
            <a:avLst/>
          </a:prstGeom>
        </p:spPr>
        <p:txBody>
          <a:bodyPr anchor="t" rtlCol="false" tIns="0" lIns="0" bIns="0" rIns="0">
            <a:spAutoFit/>
          </a:bodyPr>
          <a:lstStyle/>
          <a:p>
            <a:pPr algn="ctr">
              <a:lnSpc>
                <a:spcPts val="4479"/>
              </a:lnSpc>
              <a:spcBef>
                <a:spcPct val="0"/>
              </a:spcBef>
            </a:pPr>
            <a:r>
              <a:rPr lang="en-US" sz="3199">
                <a:solidFill>
                  <a:srgbClr val="FFFFFF"/>
                </a:solidFill>
                <a:latin typeface="Noto Serif Display"/>
                <a:ea typeface="Noto Serif Display"/>
                <a:cs typeface="Noto Serif Display"/>
                <a:sym typeface="Noto Serif Display"/>
              </a:rPr>
              <a:t>Nhận lệnh từ client thông qua app nRF Connect</a:t>
            </a:r>
          </a:p>
        </p:txBody>
      </p:sp>
    </p:spTree>
  </p:cSld>
  <p:clrMapOvr>
    <a:masterClrMapping/>
  </p:clrMapOvr>
  <p:transition spd="slow">
    <p:cover dir="l"/>
  </p:transition>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72227"/>
        </a:solidFill>
      </p:bgPr>
    </p:bg>
    <p:spTree>
      <p:nvGrpSpPr>
        <p:cNvPr id="1" name=""/>
        <p:cNvGrpSpPr/>
        <p:nvPr/>
      </p:nvGrpSpPr>
      <p:grpSpPr>
        <a:xfrm>
          <a:off x="0" y="0"/>
          <a:ext cx="0" cy="0"/>
          <a:chOff x="0" y="0"/>
          <a:chExt cx="0" cy="0"/>
        </a:xfrm>
      </p:grpSpPr>
      <p:grpSp>
        <p:nvGrpSpPr>
          <p:cNvPr name="Group 2" id="2"/>
          <p:cNvGrpSpPr/>
          <p:nvPr/>
        </p:nvGrpSpPr>
        <p:grpSpPr>
          <a:xfrm rot="0">
            <a:off x="15725500" y="-1396380"/>
            <a:ext cx="7703650" cy="13620139"/>
            <a:chOff x="0" y="0"/>
            <a:chExt cx="2028945" cy="3587197"/>
          </a:xfrm>
        </p:grpSpPr>
        <p:sp>
          <p:nvSpPr>
            <p:cNvPr name="Freeform 3" id="3"/>
            <p:cNvSpPr/>
            <p:nvPr/>
          </p:nvSpPr>
          <p:spPr>
            <a:xfrm flipH="false" flipV="false" rot="0">
              <a:off x="0" y="0"/>
              <a:ext cx="2028945" cy="3587197"/>
            </a:xfrm>
            <a:custGeom>
              <a:avLst/>
              <a:gdLst/>
              <a:ahLst/>
              <a:cxnLst/>
              <a:rect r="r" b="b" t="t" l="l"/>
              <a:pathLst>
                <a:path h="3587197" w="2028945">
                  <a:moveTo>
                    <a:pt x="0" y="0"/>
                  </a:moveTo>
                  <a:lnTo>
                    <a:pt x="2028945" y="0"/>
                  </a:lnTo>
                  <a:lnTo>
                    <a:pt x="2028945" y="3587197"/>
                  </a:lnTo>
                  <a:lnTo>
                    <a:pt x="0" y="3587197"/>
                  </a:lnTo>
                  <a:close/>
                </a:path>
              </a:pathLst>
            </a:custGeom>
            <a:solidFill>
              <a:srgbClr val="35858B"/>
            </a:solidFill>
          </p:spPr>
        </p:sp>
        <p:sp>
          <p:nvSpPr>
            <p:cNvPr name="TextBox 4" id="4"/>
            <p:cNvSpPr txBox="true"/>
            <p:nvPr/>
          </p:nvSpPr>
          <p:spPr>
            <a:xfrm>
              <a:off x="0" y="-57150"/>
              <a:ext cx="2028945" cy="364434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5400000">
            <a:off x="10542254" y="5013876"/>
            <a:ext cx="10445574" cy="417823"/>
          </a:xfrm>
          <a:custGeom>
            <a:avLst/>
            <a:gdLst/>
            <a:ahLst/>
            <a:cxnLst/>
            <a:rect r="r" b="b" t="t" l="l"/>
            <a:pathLst>
              <a:path h="417823" w="10445574">
                <a:moveTo>
                  <a:pt x="0" y="0"/>
                </a:moveTo>
                <a:lnTo>
                  <a:pt x="10445574" y="0"/>
                </a:lnTo>
                <a:lnTo>
                  <a:pt x="10445574" y="417822"/>
                </a:lnTo>
                <a:lnTo>
                  <a:pt x="0" y="4178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05370" y="3826690"/>
            <a:ext cx="13297406" cy="3207708"/>
          </a:xfrm>
          <a:custGeom>
            <a:avLst/>
            <a:gdLst/>
            <a:ahLst/>
            <a:cxnLst/>
            <a:rect r="r" b="b" t="t" l="l"/>
            <a:pathLst>
              <a:path h="3207708" w="13297406">
                <a:moveTo>
                  <a:pt x="0" y="0"/>
                </a:moveTo>
                <a:lnTo>
                  <a:pt x="13297407" y="0"/>
                </a:lnTo>
                <a:lnTo>
                  <a:pt x="13297407" y="3207708"/>
                </a:lnTo>
                <a:lnTo>
                  <a:pt x="0" y="3207708"/>
                </a:lnTo>
                <a:lnTo>
                  <a:pt x="0" y="0"/>
                </a:lnTo>
                <a:close/>
              </a:path>
            </a:pathLst>
          </a:custGeom>
          <a:blipFill>
            <a:blip r:embed="rId4"/>
            <a:stretch>
              <a:fillRect l="0" t="0" r="0" b="0"/>
            </a:stretch>
          </a:blipFill>
        </p:spPr>
      </p:sp>
      <p:sp>
        <p:nvSpPr>
          <p:cNvPr name="TextBox 7" id="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Noto Serif Display"/>
                <a:ea typeface="Noto Serif Display"/>
                <a:cs typeface="Noto Serif Display"/>
                <a:sym typeface="Noto Serif Display"/>
              </a:rPr>
              <a:t>15</a:t>
            </a:r>
          </a:p>
        </p:txBody>
      </p:sp>
      <p:sp>
        <p:nvSpPr>
          <p:cNvPr name="TextBox 8" id="8"/>
          <p:cNvSpPr txBox="true"/>
          <p:nvPr/>
        </p:nvSpPr>
        <p:spPr>
          <a:xfrm rot="0">
            <a:off x="834259" y="1134253"/>
            <a:ext cx="13732021" cy="1181421"/>
          </a:xfrm>
          <a:prstGeom prst="rect">
            <a:avLst/>
          </a:prstGeom>
        </p:spPr>
        <p:txBody>
          <a:bodyPr anchor="t" rtlCol="false" tIns="0" lIns="0" bIns="0" rIns="0">
            <a:spAutoFit/>
          </a:bodyPr>
          <a:lstStyle/>
          <a:p>
            <a:pPr algn="ctr">
              <a:lnSpc>
                <a:spcPts val="4752"/>
              </a:lnSpc>
              <a:spcBef>
                <a:spcPct val="0"/>
              </a:spcBef>
            </a:pPr>
            <a:r>
              <a:rPr lang="en-US" sz="3394">
                <a:solidFill>
                  <a:srgbClr val="FFFFFF"/>
                </a:solidFill>
                <a:latin typeface="Noto Serif Display"/>
                <a:ea typeface="Noto Serif Display"/>
                <a:cs typeface="Noto Serif Display"/>
                <a:sym typeface="Noto Serif Display"/>
              </a:rPr>
              <a:t>Kết quá khi đã truyền được dữ liệu đến topic mq2-sensor đã đăng kí để nhận dữ liệu nồng độ không khí</a:t>
            </a:r>
          </a:p>
        </p:txBody>
      </p:sp>
    </p:spTree>
  </p:cSld>
  <p:clrMapOvr>
    <a:masterClrMapping/>
  </p:clrMapOvr>
  <p:transition spd="slow">
    <p:cover dir="l"/>
  </p:transition>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72227"/>
        </a:solidFill>
      </p:bgPr>
    </p:bg>
    <p:spTree>
      <p:nvGrpSpPr>
        <p:cNvPr id="1" name=""/>
        <p:cNvGrpSpPr/>
        <p:nvPr/>
      </p:nvGrpSpPr>
      <p:grpSpPr>
        <a:xfrm>
          <a:off x="0" y="0"/>
          <a:ext cx="0" cy="0"/>
          <a:chOff x="0" y="0"/>
          <a:chExt cx="0" cy="0"/>
        </a:xfrm>
      </p:grpSpPr>
      <p:grpSp>
        <p:nvGrpSpPr>
          <p:cNvPr name="Group 2" id="2"/>
          <p:cNvGrpSpPr/>
          <p:nvPr/>
        </p:nvGrpSpPr>
        <p:grpSpPr>
          <a:xfrm rot="0">
            <a:off x="15725500" y="-1396380"/>
            <a:ext cx="7703650" cy="13620139"/>
            <a:chOff x="0" y="0"/>
            <a:chExt cx="2028945" cy="3587197"/>
          </a:xfrm>
        </p:grpSpPr>
        <p:sp>
          <p:nvSpPr>
            <p:cNvPr name="Freeform 3" id="3"/>
            <p:cNvSpPr/>
            <p:nvPr/>
          </p:nvSpPr>
          <p:spPr>
            <a:xfrm flipH="false" flipV="false" rot="0">
              <a:off x="0" y="0"/>
              <a:ext cx="2028945" cy="3587197"/>
            </a:xfrm>
            <a:custGeom>
              <a:avLst/>
              <a:gdLst/>
              <a:ahLst/>
              <a:cxnLst/>
              <a:rect r="r" b="b" t="t" l="l"/>
              <a:pathLst>
                <a:path h="3587197" w="2028945">
                  <a:moveTo>
                    <a:pt x="0" y="0"/>
                  </a:moveTo>
                  <a:lnTo>
                    <a:pt x="2028945" y="0"/>
                  </a:lnTo>
                  <a:lnTo>
                    <a:pt x="2028945" y="3587197"/>
                  </a:lnTo>
                  <a:lnTo>
                    <a:pt x="0" y="3587197"/>
                  </a:lnTo>
                  <a:close/>
                </a:path>
              </a:pathLst>
            </a:custGeom>
            <a:solidFill>
              <a:srgbClr val="35858B"/>
            </a:solidFill>
          </p:spPr>
        </p:sp>
        <p:sp>
          <p:nvSpPr>
            <p:cNvPr name="TextBox 4" id="4"/>
            <p:cNvSpPr txBox="true"/>
            <p:nvPr/>
          </p:nvSpPr>
          <p:spPr>
            <a:xfrm>
              <a:off x="0" y="-57150"/>
              <a:ext cx="2028945" cy="364434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5400000">
            <a:off x="10542254" y="5013876"/>
            <a:ext cx="10445574" cy="417823"/>
          </a:xfrm>
          <a:custGeom>
            <a:avLst/>
            <a:gdLst/>
            <a:ahLst/>
            <a:cxnLst/>
            <a:rect r="r" b="b" t="t" l="l"/>
            <a:pathLst>
              <a:path h="417823" w="10445574">
                <a:moveTo>
                  <a:pt x="0" y="0"/>
                </a:moveTo>
                <a:lnTo>
                  <a:pt x="10445574" y="0"/>
                </a:lnTo>
                <a:lnTo>
                  <a:pt x="10445574" y="417822"/>
                </a:lnTo>
                <a:lnTo>
                  <a:pt x="0" y="4178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29297" y="-188280"/>
            <a:ext cx="6627708" cy="2228567"/>
          </a:xfrm>
          <a:custGeom>
            <a:avLst/>
            <a:gdLst/>
            <a:ahLst/>
            <a:cxnLst/>
            <a:rect r="r" b="b" t="t" l="l"/>
            <a:pathLst>
              <a:path h="2228567" w="6627708">
                <a:moveTo>
                  <a:pt x="0" y="0"/>
                </a:moveTo>
                <a:lnTo>
                  <a:pt x="6627708" y="0"/>
                </a:lnTo>
                <a:lnTo>
                  <a:pt x="6627708" y="2228566"/>
                </a:lnTo>
                <a:lnTo>
                  <a:pt x="0" y="22285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4754291" y="3172974"/>
            <a:ext cx="8147059" cy="5311161"/>
          </a:xfrm>
          <a:custGeom>
            <a:avLst/>
            <a:gdLst/>
            <a:ahLst/>
            <a:cxnLst/>
            <a:rect r="r" b="b" t="t" l="l"/>
            <a:pathLst>
              <a:path h="5311161" w="8147059">
                <a:moveTo>
                  <a:pt x="0" y="0"/>
                </a:moveTo>
                <a:lnTo>
                  <a:pt x="8147059" y="0"/>
                </a:lnTo>
                <a:lnTo>
                  <a:pt x="8147059" y="5311161"/>
                </a:lnTo>
                <a:lnTo>
                  <a:pt x="0" y="5311161"/>
                </a:lnTo>
                <a:lnTo>
                  <a:pt x="0" y="0"/>
                </a:lnTo>
                <a:close/>
              </a:path>
            </a:pathLst>
          </a:custGeom>
          <a:blipFill>
            <a:blip r:embed="rId6"/>
            <a:stretch>
              <a:fillRect l="0" t="0" r="0" b="0"/>
            </a:stretch>
          </a:blipFill>
        </p:spPr>
      </p:sp>
      <p:sp>
        <p:nvSpPr>
          <p:cNvPr name="TextBox 8" id="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Noto Serif Display"/>
                <a:ea typeface="Noto Serif Display"/>
                <a:cs typeface="Noto Serif Display"/>
                <a:sym typeface="Noto Serif Display"/>
              </a:rPr>
              <a:t>16</a:t>
            </a:r>
          </a:p>
        </p:txBody>
      </p:sp>
      <p:sp>
        <p:nvSpPr>
          <p:cNvPr name="TextBox 9" id="9"/>
          <p:cNvSpPr txBox="true"/>
          <p:nvPr/>
        </p:nvSpPr>
        <p:spPr>
          <a:xfrm rot="0">
            <a:off x="0" y="488186"/>
            <a:ext cx="6182419" cy="1206501"/>
          </a:xfrm>
          <a:prstGeom prst="rect">
            <a:avLst/>
          </a:prstGeom>
        </p:spPr>
        <p:txBody>
          <a:bodyPr anchor="t" rtlCol="false" tIns="0" lIns="0" bIns="0" rIns="0">
            <a:spAutoFit/>
          </a:bodyPr>
          <a:lstStyle/>
          <a:p>
            <a:pPr algn="ctr">
              <a:lnSpc>
                <a:spcPts val="4899"/>
              </a:lnSpc>
              <a:spcBef>
                <a:spcPct val="0"/>
              </a:spcBef>
            </a:pPr>
            <a:r>
              <a:rPr lang="en-US" sz="3499">
                <a:solidFill>
                  <a:srgbClr val="FFFFFF"/>
                </a:solidFill>
                <a:latin typeface="Noto Serif Display"/>
                <a:ea typeface="Noto Serif Display"/>
                <a:cs typeface="Noto Serif Display"/>
                <a:sym typeface="Noto Serif Display"/>
              </a:rPr>
              <a:t>Đo nồng độ nhiệt độ và độ ẩm</a:t>
            </a:r>
          </a:p>
        </p:txBody>
      </p:sp>
      <p:sp>
        <p:nvSpPr>
          <p:cNvPr name="TextBox 10" id="10"/>
          <p:cNvSpPr txBox="true"/>
          <p:nvPr/>
        </p:nvSpPr>
        <p:spPr>
          <a:xfrm rot="0">
            <a:off x="3635155" y="2217209"/>
            <a:ext cx="9067919" cy="537846"/>
          </a:xfrm>
          <a:prstGeom prst="rect">
            <a:avLst/>
          </a:prstGeom>
        </p:spPr>
        <p:txBody>
          <a:bodyPr anchor="t" rtlCol="false" tIns="0" lIns="0" bIns="0" rIns="0">
            <a:spAutoFit/>
          </a:bodyPr>
          <a:lstStyle/>
          <a:p>
            <a:pPr algn="ctr">
              <a:lnSpc>
                <a:spcPts val="4479"/>
              </a:lnSpc>
              <a:spcBef>
                <a:spcPct val="0"/>
              </a:spcBef>
            </a:pPr>
            <a:r>
              <a:rPr lang="en-US" sz="3199">
                <a:solidFill>
                  <a:srgbClr val="FFFFFF"/>
                </a:solidFill>
                <a:latin typeface="Noto Serif Display"/>
                <a:ea typeface="Noto Serif Display"/>
                <a:cs typeface="Noto Serif Display"/>
                <a:sym typeface="Noto Serif Display"/>
              </a:rPr>
              <a:t>Nhận lệnh từ client thông qua app nRF Connect</a:t>
            </a:r>
          </a:p>
        </p:txBody>
      </p:sp>
    </p:spTree>
  </p:cSld>
  <p:clrMapOvr>
    <a:masterClrMapping/>
  </p:clrMapOvr>
  <p:transition spd="slow">
    <p:cover dir="l"/>
  </p:transition>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072227"/>
        </a:solidFill>
      </p:bgPr>
    </p:bg>
    <p:spTree>
      <p:nvGrpSpPr>
        <p:cNvPr id="1" name=""/>
        <p:cNvGrpSpPr/>
        <p:nvPr/>
      </p:nvGrpSpPr>
      <p:grpSpPr>
        <a:xfrm>
          <a:off x="0" y="0"/>
          <a:ext cx="0" cy="0"/>
          <a:chOff x="0" y="0"/>
          <a:chExt cx="0" cy="0"/>
        </a:xfrm>
      </p:grpSpPr>
      <p:grpSp>
        <p:nvGrpSpPr>
          <p:cNvPr name="Group 2" id="2"/>
          <p:cNvGrpSpPr/>
          <p:nvPr/>
        </p:nvGrpSpPr>
        <p:grpSpPr>
          <a:xfrm rot="0">
            <a:off x="15725500" y="-1396380"/>
            <a:ext cx="7703650" cy="13620139"/>
            <a:chOff x="0" y="0"/>
            <a:chExt cx="2028945" cy="3587197"/>
          </a:xfrm>
        </p:grpSpPr>
        <p:sp>
          <p:nvSpPr>
            <p:cNvPr name="Freeform 3" id="3"/>
            <p:cNvSpPr/>
            <p:nvPr/>
          </p:nvSpPr>
          <p:spPr>
            <a:xfrm flipH="false" flipV="false" rot="0">
              <a:off x="0" y="0"/>
              <a:ext cx="2028945" cy="3587197"/>
            </a:xfrm>
            <a:custGeom>
              <a:avLst/>
              <a:gdLst/>
              <a:ahLst/>
              <a:cxnLst/>
              <a:rect r="r" b="b" t="t" l="l"/>
              <a:pathLst>
                <a:path h="3587197" w="2028945">
                  <a:moveTo>
                    <a:pt x="0" y="0"/>
                  </a:moveTo>
                  <a:lnTo>
                    <a:pt x="2028945" y="0"/>
                  </a:lnTo>
                  <a:lnTo>
                    <a:pt x="2028945" y="3587197"/>
                  </a:lnTo>
                  <a:lnTo>
                    <a:pt x="0" y="3587197"/>
                  </a:lnTo>
                  <a:close/>
                </a:path>
              </a:pathLst>
            </a:custGeom>
            <a:solidFill>
              <a:srgbClr val="35858B"/>
            </a:solidFill>
          </p:spPr>
        </p:sp>
        <p:sp>
          <p:nvSpPr>
            <p:cNvPr name="TextBox 4" id="4"/>
            <p:cNvSpPr txBox="true"/>
            <p:nvPr/>
          </p:nvSpPr>
          <p:spPr>
            <a:xfrm>
              <a:off x="0" y="-57150"/>
              <a:ext cx="2028945" cy="364434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5400000">
            <a:off x="10542254" y="5013876"/>
            <a:ext cx="10445574" cy="417823"/>
          </a:xfrm>
          <a:custGeom>
            <a:avLst/>
            <a:gdLst/>
            <a:ahLst/>
            <a:cxnLst/>
            <a:rect r="r" b="b" t="t" l="l"/>
            <a:pathLst>
              <a:path h="417823" w="10445574">
                <a:moveTo>
                  <a:pt x="0" y="0"/>
                </a:moveTo>
                <a:lnTo>
                  <a:pt x="10445574" y="0"/>
                </a:lnTo>
                <a:lnTo>
                  <a:pt x="10445574" y="417822"/>
                </a:lnTo>
                <a:lnTo>
                  <a:pt x="0" y="4178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28700" y="3463696"/>
            <a:ext cx="13512293" cy="4205675"/>
          </a:xfrm>
          <a:custGeom>
            <a:avLst/>
            <a:gdLst/>
            <a:ahLst/>
            <a:cxnLst/>
            <a:rect r="r" b="b" t="t" l="l"/>
            <a:pathLst>
              <a:path h="4205675" w="13512293">
                <a:moveTo>
                  <a:pt x="0" y="0"/>
                </a:moveTo>
                <a:lnTo>
                  <a:pt x="13512293" y="0"/>
                </a:lnTo>
                <a:lnTo>
                  <a:pt x="13512293" y="4205675"/>
                </a:lnTo>
                <a:lnTo>
                  <a:pt x="0" y="4205675"/>
                </a:lnTo>
                <a:lnTo>
                  <a:pt x="0" y="0"/>
                </a:lnTo>
                <a:close/>
              </a:path>
            </a:pathLst>
          </a:custGeom>
          <a:blipFill>
            <a:blip r:embed="rId4"/>
            <a:stretch>
              <a:fillRect l="0" t="0" r="0" b="0"/>
            </a:stretch>
          </a:blipFill>
        </p:spPr>
      </p:sp>
      <p:sp>
        <p:nvSpPr>
          <p:cNvPr name="TextBox 7" id="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Noto Serif Display"/>
                <a:ea typeface="Noto Serif Display"/>
                <a:cs typeface="Noto Serif Display"/>
                <a:sym typeface="Noto Serif Display"/>
              </a:rPr>
              <a:t>17</a:t>
            </a:r>
          </a:p>
        </p:txBody>
      </p:sp>
      <p:sp>
        <p:nvSpPr>
          <p:cNvPr name="TextBox 8" id="8"/>
          <p:cNvSpPr txBox="true"/>
          <p:nvPr/>
        </p:nvSpPr>
        <p:spPr>
          <a:xfrm rot="0">
            <a:off x="834259" y="1134253"/>
            <a:ext cx="13732021" cy="1181421"/>
          </a:xfrm>
          <a:prstGeom prst="rect">
            <a:avLst/>
          </a:prstGeom>
        </p:spPr>
        <p:txBody>
          <a:bodyPr anchor="t" rtlCol="false" tIns="0" lIns="0" bIns="0" rIns="0">
            <a:spAutoFit/>
          </a:bodyPr>
          <a:lstStyle/>
          <a:p>
            <a:pPr algn="ctr">
              <a:lnSpc>
                <a:spcPts val="4752"/>
              </a:lnSpc>
              <a:spcBef>
                <a:spcPct val="0"/>
              </a:spcBef>
            </a:pPr>
            <a:r>
              <a:rPr lang="en-US" sz="3394">
                <a:solidFill>
                  <a:srgbClr val="FFFFFF"/>
                </a:solidFill>
                <a:latin typeface="Noto Serif Display"/>
                <a:ea typeface="Noto Serif Display"/>
                <a:cs typeface="Noto Serif Display"/>
                <a:sym typeface="Noto Serif Display"/>
              </a:rPr>
              <a:t>Kết quá khi đã truyền được dữ liệu đến topic dht11-sensor đã đăng kí để nhận dữ liệu nhiệt độ và độ ẩm</a:t>
            </a:r>
          </a:p>
        </p:txBody>
      </p:sp>
    </p:spTree>
  </p:cSld>
  <p:clrMapOvr>
    <a:masterClrMapping/>
  </p:clrMapOvr>
  <p:transition spd="slow">
    <p:cover dir="l"/>
  </p:transition>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072227"/>
        </a:solidFill>
      </p:bgPr>
    </p:bg>
    <p:spTree>
      <p:nvGrpSpPr>
        <p:cNvPr id="1" name=""/>
        <p:cNvGrpSpPr/>
        <p:nvPr/>
      </p:nvGrpSpPr>
      <p:grpSpPr>
        <a:xfrm>
          <a:off x="0" y="0"/>
          <a:ext cx="0" cy="0"/>
          <a:chOff x="0" y="0"/>
          <a:chExt cx="0" cy="0"/>
        </a:xfrm>
      </p:grpSpPr>
      <p:sp>
        <p:nvSpPr>
          <p:cNvPr name="Freeform 2" id="2"/>
          <p:cNvSpPr/>
          <p:nvPr/>
        </p:nvSpPr>
        <p:spPr>
          <a:xfrm flipH="false" flipV="false" rot="0">
            <a:off x="0" y="6381969"/>
            <a:ext cx="5680045" cy="3905031"/>
          </a:xfrm>
          <a:custGeom>
            <a:avLst/>
            <a:gdLst/>
            <a:ahLst/>
            <a:cxnLst/>
            <a:rect r="r" b="b" t="t" l="l"/>
            <a:pathLst>
              <a:path h="3905031" w="5680045">
                <a:moveTo>
                  <a:pt x="0" y="0"/>
                </a:moveTo>
                <a:lnTo>
                  <a:pt x="5680045" y="0"/>
                </a:lnTo>
                <a:lnTo>
                  <a:pt x="5680045" y="3905031"/>
                </a:lnTo>
                <a:lnTo>
                  <a:pt x="0" y="39050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2607955" y="6381969"/>
            <a:ext cx="5680045" cy="3905031"/>
          </a:xfrm>
          <a:custGeom>
            <a:avLst/>
            <a:gdLst/>
            <a:ahLst/>
            <a:cxnLst/>
            <a:rect r="r" b="b" t="t" l="l"/>
            <a:pathLst>
              <a:path h="3905031" w="5680045">
                <a:moveTo>
                  <a:pt x="0" y="0"/>
                </a:moveTo>
                <a:lnTo>
                  <a:pt x="5680045" y="0"/>
                </a:lnTo>
                <a:lnTo>
                  <a:pt x="5680045" y="3905031"/>
                </a:lnTo>
                <a:lnTo>
                  <a:pt x="0" y="39050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325360" y="4380929"/>
            <a:ext cx="13637279" cy="1544193"/>
          </a:xfrm>
          <a:prstGeom prst="rect">
            <a:avLst/>
          </a:prstGeom>
        </p:spPr>
        <p:txBody>
          <a:bodyPr anchor="t" rtlCol="false" tIns="0" lIns="0" bIns="0" rIns="0">
            <a:spAutoFit/>
          </a:bodyPr>
          <a:lstStyle/>
          <a:p>
            <a:pPr algn="ctr">
              <a:lnSpc>
                <a:spcPts val="12050"/>
              </a:lnSpc>
            </a:pPr>
            <a:r>
              <a:rPr lang="en-US" b="true" sz="10299">
                <a:solidFill>
                  <a:srgbClr val="3DEDE8"/>
                </a:solidFill>
                <a:latin typeface="Roboto Condensed Bold"/>
                <a:ea typeface="Roboto Condensed Bold"/>
                <a:cs typeface="Roboto Condensed Bold"/>
                <a:sym typeface="Roboto Condensed Bold"/>
              </a:rPr>
              <a:t>THANK YOU</a:t>
            </a:r>
          </a:p>
        </p:txBody>
      </p:sp>
      <p:sp>
        <p:nvSpPr>
          <p:cNvPr name="Freeform 5" id="5"/>
          <p:cNvSpPr/>
          <p:nvPr/>
        </p:nvSpPr>
        <p:spPr>
          <a:xfrm flipH="false" flipV="false" rot="-10800000">
            <a:off x="-2116005" y="1543262"/>
            <a:ext cx="20404005" cy="816160"/>
          </a:xfrm>
          <a:custGeom>
            <a:avLst/>
            <a:gdLst/>
            <a:ahLst/>
            <a:cxnLst/>
            <a:rect r="r" b="b" t="t" l="l"/>
            <a:pathLst>
              <a:path h="816160" w="20404005">
                <a:moveTo>
                  <a:pt x="0" y="0"/>
                </a:moveTo>
                <a:lnTo>
                  <a:pt x="20404005" y="0"/>
                </a:lnTo>
                <a:lnTo>
                  <a:pt x="20404005" y="816160"/>
                </a:lnTo>
                <a:lnTo>
                  <a:pt x="0" y="8161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3DEDE8"/>
                </a:solidFill>
                <a:latin typeface="Noto Serif Display"/>
                <a:ea typeface="Noto Serif Display"/>
                <a:cs typeface="Noto Serif Display"/>
                <a:sym typeface="Noto Serif Display"/>
              </a:rPr>
              <a:t>18</a:t>
            </a:r>
          </a:p>
        </p:txBody>
      </p:sp>
    </p:spTree>
  </p:cSld>
  <p:clrMapOvr>
    <a:masterClrMapping/>
  </p:clrMapOvr>
  <p:transition spd="slow">
    <p:cover dir="l"/>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72227"/>
        </a:solidFill>
      </p:bgPr>
    </p:bg>
    <p:spTree>
      <p:nvGrpSpPr>
        <p:cNvPr id="1" name=""/>
        <p:cNvGrpSpPr/>
        <p:nvPr/>
      </p:nvGrpSpPr>
      <p:grpSpPr>
        <a:xfrm>
          <a:off x="0" y="0"/>
          <a:ext cx="0" cy="0"/>
          <a:chOff x="0" y="0"/>
          <a:chExt cx="0" cy="0"/>
        </a:xfrm>
      </p:grpSpPr>
      <p:grpSp>
        <p:nvGrpSpPr>
          <p:cNvPr name="Group 2" id="2"/>
          <p:cNvGrpSpPr/>
          <p:nvPr/>
        </p:nvGrpSpPr>
        <p:grpSpPr>
          <a:xfrm rot="0">
            <a:off x="-5521075" y="-377508"/>
            <a:ext cx="27488974" cy="3086100"/>
            <a:chOff x="0" y="0"/>
            <a:chExt cx="7239895" cy="812800"/>
          </a:xfrm>
        </p:grpSpPr>
        <p:sp>
          <p:nvSpPr>
            <p:cNvPr name="Freeform 3" id="3"/>
            <p:cNvSpPr/>
            <p:nvPr/>
          </p:nvSpPr>
          <p:spPr>
            <a:xfrm flipH="false" flipV="false" rot="0">
              <a:off x="0" y="0"/>
              <a:ext cx="7239895" cy="812800"/>
            </a:xfrm>
            <a:custGeom>
              <a:avLst/>
              <a:gdLst/>
              <a:ahLst/>
              <a:cxnLst/>
              <a:rect r="r" b="b" t="t" l="l"/>
              <a:pathLst>
                <a:path h="812800" w="7239895">
                  <a:moveTo>
                    <a:pt x="0" y="0"/>
                  </a:moveTo>
                  <a:lnTo>
                    <a:pt x="7239895" y="0"/>
                  </a:lnTo>
                  <a:lnTo>
                    <a:pt x="7239895" y="812800"/>
                  </a:lnTo>
                  <a:lnTo>
                    <a:pt x="0" y="812800"/>
                  </a:lnTo>
                  <a:close/>
                </a:path>
              </a:pathLst>
            </a:custGeom>
            <a:solidFill>
              <a:srgbClr val="35858B"/>
            </a:solidFill>
          </p:spPr>
        </p:sp>
        <p:sp>
          <p:nvSpPr>
            <p:cNvPr name="TextBox 4" id="4"/>
            <p:cNvSpPr txBox="true"/>
            <p:nvPr/>
          </p:nvSpPr>
          <p:spPr>
            <a:xfrm>
              <a:off x="0" y="-57150"/>
              <a:ext cx="7239895" cy="86995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10800000">
            <a:off x="0" y="2339060"/>
            <a:ext cx="18476613" cy="739065"/>
          </a:xfrm>
          <a:custGeom>
            <a:avLst/>
            <a:gdLst/>
            <a:ahLst/>
            <a:cxnLst/>
            <a:rect r="r" b="b" t="t" l="l"/>
            <a:pathLst>
              <a:path h="739065" w="18476613">
                <a:moveTo>
                  <a:pt x="0" y="0"/>
                </a:moveTo>
                <a:lnTo>
                  <a:pt x="18476613" y="0"/>
                </a:lnTo>
                <a:lnTo>
                  <a:pt x="18476613" y="739064"/>
                </a:lnTo>
                <a:lnTo>
                  <a:pt x="0" y="7390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0" y="-1086438"/>
            <a:ext cx="5520044" cy="3795030"/>
          </a:xfrm>
          <a:custGeom>
            <a:avLst/>
            <a:gdLst/>
            <a:ahLst/>
            <a:cxnLst/>
            <a:rect r="r" b="b" t="t" l="l"/>
            <a:pathLst>
              <a:path h="3795030" w="5520044">
                <a:moveTo>
                  <a:pt x="0" y="0"/>
                </a:moveTo>
                <a:lnTo>
                  <a:pt x="5520044" y="0"/>
                </a:lnTo>
                <a:lnTo>
                  <a:pt x="5520044" y="3795030"/>
                </a:lnTo>
                <a:lnTo>
                  <a:pt x="0" y="37950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10800000">
            <a:off x="13297375" y="-1086438"/>
            <a:ext cx="5520044" cy="3795030"/>
          </a:xfrm>
          <a:custGeom>
            <a:avLst/>
            <a:gdLst/>
            <a:ahLst/>
            <a:cxnLst/>
            <a:rect r="r" b="b" t="t" l="l"/>
            <a:pathLst>
              <a:path h="3795030" w="5520044">
                <a:moveTo>
                  <a:pt x="0" y="0"/>
                </a:moveTo>
                <a:lnTo>
                  <a:pt x="5520044" y="0"/>
                </a:lnTo>
                <a:lnTo>
                  <a:pt x="5520044" y="3795030"/>
                </a:lnTo>
                <a:lnTo>
                  <a:pt x="0" y="37950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4460243" y="5990249"/>
            <a:ext cx="3690023" cy="4114800"/>
          </a:xfrm>
          <a:custGeom>
            <a:avLst/>
            <a:gdLst/>
            <a:ahLst/>
            <a:cxnLst/>
            <a:rect r="r" b="b" t="t" l="l"/>
            <a:pathLst>
              <a:path h="4114800" w="3690023">
                <a:moveTo>
                  <a:pt x="0" y="0"/>
                </a:moveTo>
                <a:lnTo>
                  <a:pt x="3690022" y="0"/>
                </a:lnTo>
                <a:lnTo>
                  <a:pt x="3690022"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444569" y="3932849"/>
            <a:ext cx="3302127" cy="4114800"/>
          </a:xfrm>
          <a:custGeom>
            <a:avLst/>
            <a:gdLst/>
            <a:ahLst/>
            <a:cxnLst/>
            <a:rect r="r" b="b" t="t" l="l"/>
            <a:pathLst>
              <a:path h="4114800" w="3302127">
                <a:moveTo>
                  <a:pt x="0" y="0"/>
                </a:moveTo>
                <a:lnTo>
                  <a:pt x="3302127" y="0"/>
                </a:lnTo>
                <a:lnTo>
                  <a:pt x="3302127"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5934722" y="4457017"/>
            <a:ext cx="7681603" cy="1777365"/>
          </a:xfrm>
          <a:prstGeom prst="rect">
            <a:avLst/>
          </a:prstGeom>
        </p:spPr>
        <p:txBody>
          <a:bodyPr anchor="t" rtlCol="false" tIns="0" lIns="0" bIns="0" rIns="0">
            <a:spAutoFit/>
          </a:bodyPr>
          <a:lstStyle/>
          <a:p>
            <a:pPr algn="ctr">
              <a:lnSpc>
                <a:spcPts val="4679"/>
              </a:lnSpc>
            </a:pPr>
            <a:r>
              <a:rPr lang="en-US" b="true" sz="3999">
                <a:solidFill>
                  <a:srgbClr val="FFFFFF"/>
                </a:solidFill>
                <a:latin typeface="Roboto Condensed Bold"/>
                <a:ea typeface="Roboto Condensed Bold"/>
                <a:cs typeface="Roboto Condensed Bold"/>
                <a:sym typeface="Roboto Condensed Bold"/>
              </a:rPr>
              <a:t>Đề tài :</a:t>
            </a:r>
            <a:r>
              <a:rPr lang="en-US" b="true" sz="3999">
                <a:solidFill>
                  <a:srgbClr val="FFFFFF"/>
                </a:solidFill>
                <a:latin typeface="Roboto Condensed Bold"/>
                <a:ea typeface="Roboto Condensed Bold"/>
                <a:cs typeface="Roboto Condensed Bold"/>
                <a:sym typeface="Roboto Condensed Bold"/>
              </a:rPr>
              <a:t> Ứng dụng ESP32 và Bluetooth trong truyền nhận dữ liệu cảm biến thông qua MQTT</a:t>
            </a:r>
          </a:p>
        </p:txBody>
      </p:sp>
      <p:sp>
        <p:nvSpPr>
          <p:cNvPr name="TextBox 11" id="11"/>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Noto Serif Display"/>
                <a:ea typeface="Noto Serif Display"/>
                <a:cs typeface="Noto Serif Display"/>
                <a:sym typeface="Noto Serif Display"/>
              </a:rPr>
              <a:t>2</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72227"/>
        </a:solidFill>
      </p:bgPr>
    </p:bg>
    <p:spTree>
      <p:nvGrpSpPr>
        <p:cNvPr id="1" name=""/>
        <p:cNvGrpSpPr/>
        <p:nvPr/>
      </p:nvGrpSpPr>
      <p:grpSpPr>
        <a:xfrm>
          <a:off x="0" y="0"/>
          <a:ext cx="0" cy="0"/>
          <a:chOff x="0" y="0"/>
          <a:chExt cx="0" cy="0"/>
        </a:xfrm>
      </p:grpSpPr>
      <p:sp>
        <p:nvSpPr>
          <p:cNvPr name="Freeform 2" id="2"/>
          <p:cNvSpPr/>
          <p:nvPr/>
        </p:nvSpPr>
        <p:spPr>
          <a:xfrm flipH="false" flipV="false" rot="0">
            <a:off x="830839" y="1091797"/>
            <a:ext cx="16230600" cy="8182927"/>
          </a:xfrm>
          <a:custGeom>
            <a:avLst/>
            <a:gdLst/>
            <a:ahLst/>
            <a:cxnLst/>
            <a:rect r="r" b="b" t="t" l="l"/>
            <a:pathLst>
              <a:path h="8182927" w="16230600">
                <a:moveTo>
                  <a:pt x="0" y="0"/>
                </a:moveTo>
                <a:lnTo>
                  <a:pt x="16230600" y="0"/>
                </a:lnTo>
                <a:lnTo>
                  <a:pt x="16230600" y="8182927"/>
                </a:lnTo>
                <a:lnTo>
                  <a:pt x="0" y="81829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434209" y="7500505"/>
            <a:ext cx="3940583" cy="346443"/>
          </a:xfrm>
          <a:custGeom>
            <a:avLst/>
            <a:gdLst/>
            <a:ahLst/>
            <a:cxnLst/>
            <a:rect r="r" b="b" t="t" l="l"/>
            <a:pathLst>
              <a:path h="346443" w="3940583">
                <a:moveTo>
                  <a:pt x="0" y="0"/>
                </a:moveTo>
                <a:lnTo>
                  <a:pt x="3940582" y="0"/>
                </a:lnTo>
                <a:lnTo>
                  <a:pt x="3940582" y="346443"/>
                </a:lnTo>
                <a:lnTo>
                  <a:pt x="0" y="3464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0800000">
            <a:off x="13614769" y="8389485"/>
            <a:ext cx="5520044" cy="3795030"/>
          </a:xfrm>
          <a:custGeom>
            <a:avLst/>
            <a:gdLst/>
            <a:ahLst/>
            <a:cxnLst/>
            <a:rect r="r" b="b" t="t" l="l"/>
            <a:pathLst>
              <a:path h="3795030" w="5520044">
                <a:moveTo>
                  <a:pt x="0" y="0"/>
                </a:moveTo>
                <a:lnTo>
                  <a:pt x="5520044" y="0"/>
                </a:lnTo>
                <a:lnTo>
                  <a:pt x="5520044" y="3795030"/>
                </a:lnTo>
                <a:lnTo>
                  <a:pt x="0" y="379503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0800000">
            <a:off x="16887969" y="-868815"/>
            <a:ext cx="5520044" cy="3795030"/>
          </a:xfrm>
          <a:custGeom>
            <a:avLst/>
            <a:gdLst/>
            <a:ahLst/>
            <a:cxnLst/>
            <a:rect r="r" b="b" t="t" l="l"/>
            <a:pathLst>
              <a:path h="3795030" w="5520044">
                <a:moveTo>
                  <a:pt x="0" y="0"/>
                </a:moveTo>
                <a:lnTo>
                  <a:pt x="5520044" y="0"/>
                </a:lnTo>
                <a:lnTo>
                  <a:pt x="5520044" y="3795030"/>
                </a:lnTo>
                <a:lnTo>
                  <a:pt x="0" y="379503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758541" y="-1897515"/>
            <a:ext cx="5520044" cy="3795030"/>
          </a:xfrm>
          <a:custGeom>
            <a:avLst/>
            <a:gdLst/>
            <a:ahLst/>
            <a:cxnLst/>
            <a:rect r="r" b="b" t="t" l="l"/>
            <a:pathLst>
              <a:path h="3795030" w="5520044">
                <a:moveTo>
                  <a:pt x="0" y="0"/>
                </a:moveTo>
                <a:lnTo>
                  <a:pt x="5520044" y="0"/>
                </a:lnTo>
                <a:lnTo>
                  <a:pt x="5520044" y="3795030"/>
                </a:lnTo>
                <a:lnTo>
                  <a:pt x="0" y="379503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3518563" y="7314112"/>
            <a:ext cx="5520044" cy="3795030"/>
          </a:xfrm>
          <a:custGeom>
            <a:avLst/>
            <a:gdLst/>
            <a:ahLst/>
            <a:cxnLst/>
            <a:rect r="r" b="b" t="t" l="l"/>
            <a:pathLst>
              <a:path h="3795030" w="5520044">
                <a:moveTo>
                  <a:pt x="0" y="0"/>
                </a:moveTo>
                <a:lnTo>
                  <a:pt x="5520044" y="0"/>
                </a:lnTo>
                <a:lnTo>
                  <a:pt x="5520044" y="3795031"/>
                </a:lnTo>
                <a:lnTo>
                  <a:pt x="0" y="37950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3498681" y="5127276"/>
            <a:ext cx="3405567" cy="2805336"/>
          </a:xfrm>
          <a:custGeom>
            <a:avLst/>
            <a:gdLst/>
            <a:ahLst/>
            <a:cxnLst/>
            <a:rect r="r" b="b" t="t" l="l"/>
            <a:pathLst>
              <a:path h="2805336" w="3405567">
                <a:moveTo>
                  <a:pt x="0" y="0"/>
                </a:moveTo>
                <a:lnTo>
                  <a:pt x="3405567" y="0"/>
                </a:lnTo>
                <a:lnTo>
                  <a:pt x="3405567" y="2805336"/>
                </a:lnTo>
                <a:lnTo>
                  <a:pt x="0" y="2805336"/>
                </a:lnTo>
                <a:lnTo>
                  <a:pt x="0" y="0"/>
                </a:lnTo>
                <a:close/>
              </a:path>
            </a:pathLst>
          </a:custGeom>
          <a:blipFill>
            <a:blip r:embed="rId8"/>
            <a:stretch>
              <a:fillRect l="0" t="0" r="0" b="0"/>
            </a:stretch>
          </a:blipFill>
        </p:spPr>
      </p:sp>
      <p:sp>
        <p:nvSpPr>
          <p:cNvPr name="Freeform 9" id="9"/>
          <p:cNvSpPr/>
          <p:nvPr/>
        </p:nvSpPr>
        <p:spPr>
          <a:xfrm flipH="false" flipV="false" rot="0">
            <a:off x="8946139" y="5127276"/>
            <a:ext cx="3149691" cy="3149691"/>
          </a:xfrm>
          <a:custGeom>
            <a:avLst/>
            <a:gdLst/>
            <a:ahLst/>
            <a:cxnLst/>
            <a:rect r="r" b="b" t="t" l="l"/>
            <a:pathLst>
              <a:path h="3149691" w="3149691">
                <a:moveTo>
                  <a:pt x="0" y="0"/>
                </a:moveTo>
                <a:lnTo>
                  <a:pt x="3149691" y="0"/>
                </a:lnTo>
                <a:lnTo>
                  <a:pt x="3149691" y="3149690"/>
                </a:lnTo>
                <a:lnTo>
                  <a:pt x="0" y="314969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0" id="10"/>
          <p:cNvSpPr txBox="true"/>
          <p:nvPr/>
        </p:nvSpPr>
        <p:spPr>
          <a:xfrm rot="0">
            <a:off x="1335707" y="2607198"/>
            <a:ext cx="15552262" cy="2176272"/>
          </a:xfrm>
          <a:prstGeom prst="rect">
            <a:avLst/>
          </a:prstGeom>
        </p:spPr>
        <p:txBody>
          <a:bodyPr anchor="t" rtlCol="false" tIns="0" lIns="0" bIns="0" rIns="0">
            <a:spAutoFit/>
          </a:bodyPr>
          <a:lstStyle/>
          <a:p>
            <a:pPr algn="l">
              <a:lnSpc>
                <a:spcPts val="4329"/>
              </a:lnSpc>
            </a:pPr>
            <a:r>
              <a:rPr lang="en-US" sz="3700" b="true">
                <a:solidFill>
                  <a:srgbClr val="3DEDE8"/>
                </a:solidFill>
                <a:latin typeface="Roboto Condensed Bold"/>
                <a:ea typeface="Roboto Condensed Bold"/>
                <a:cs typeface="Roboto Condensed Bold"/>
                <a:sym typeface="Roboto Condensed Bold"/>
              </a:rPr>
              <a:t>Tóm tắt đề tài:Đồ án này trình bày về việc ESP32 sẽ nhận dữ liệu từ những cảm biến như là: cảm biến ánh sáng, cảm biến nhiệt độ và độ ẩm,... Và nhận lệnh từ người dùng khi người dùng muốn gửi bất kì dữ liệu nào của bất kì cảm biến nào thông qua kết nối bluetooth với ESP32 đến máy tính thông qua giao thức MQTT </a:t>
            </a:r>
          </a:p>
        </p:txBody>
      </p:sp>
      <p:sp>
        <p:nvSpPr>
          <p:cNvPr name="TextBox 11" id="11"/>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3DEDE8"/>
                </a:solidFill>
                <a:latin typeface="Noto Serif Display"/>
                <a:ea typeface="Noto Serif Display"/>
                <a:cs typeface="Noto Serif Display"/>
                <a:sym typeface="Noto Serif Display"/>
              </a:rPr>
              <a:t>3</a:t>
            </a:r>
          </a:p>
        </p:txBody>
      </p:sp>
    </p:spTree>
  </p:cSld>
  <p:clrMapOvr>
    <a:masterClrMapping/>
  </p:clrMapOvr>
  <p:transition spd="fast">
    <p:wipe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72227"/>
        </a:solidFill>
      </p:bgPr>
    </p:bg>
    <p:spTree>
      <p:nvGrpSpPr>
        <p:cNvPr id="1" name=""/>
        <p:cNvGrpSpPr/>
        <p:nvPr/>
      </p:nvGrpSpPr>
      <p:grpSpPr>
        <a:xfrm>
          <a:off x="0" y="0"/>
          <a:ext cx="0" cy="0"/>
          <a:chOff x="0" y="0"/>
          <a:chExt cx="0" cy="0"/>
        </a:xfrm>
      </p:grpSpPr>
      <p:grpSp>
        <p:nvGrpSpPr>
          <p:cNvPr name="Group 2" id="2"/>
          <p:cNvGrpSpPr/>
          <p:nvPr/>
        </p:nvGrpSpPr>
        <p:grpSpPr>
          <a:xfrm rot="0">
            <a:off x="15725500" y="-1396380"/>
            <a:ext cx="7703650" cy="13620139"/>
            <a:chOff x="0" y="0"/>
            <a:chExt cx="2028945" cy="3587197"/>
          </a:xfrm>
        </p:grpSpPr>
        <p:sp>
          <p:nvSpPr>
            <p:cNvPr name="Freeform 3" id="3"/>
            <p:cNvSpPr/>
            <p:nvPr/>
          </p:nvSpPr>
          <p:spPr>
            <a:xfrm flipH="false" flipV="false" rot="0">
              <a:off x="0" y="0"/>
              <a:ext cx="2028945" cy="3587197"/>
            </a:xfrm>
            <a:custGeom>
              <a:avLst/>
              <a:gdLst/>
              <a:ahLst/>
              <a:cxnLst/>
              <a:rect r="r" b="b" t="t" l="l"/>
              <a:pathLst>
                <a:path h="3587197" w="2028945">
                  <a:moveTo>
                    <a:pt x="0" y="0"/>
                  </a:moveTo>
                  <a:lnTo>
                    <a:pt x="2028945" y="0"/>
                  </a:lnTo>
                  <a:lnTo>
                    <a:pt x="2028945" y="3587197"/>
                  </a:lnTo>
                  <a:lnTo>
                    <a:pt x="0" y="3587197"/>
                  </a:lnTo>
                  <a:close/>
                </a:path>
              </a:pathLst>
            </a:custGeom>
            <a:solidFill>
              <a:srgbClr val="35858B"/>
            </a:solidFill>
          </p:spPr>
        </p:sp>
        <p:sp>
          <p:nvSpPr>
            <p:cNvPr name="TextBox 4" id="4"/>
            <p:cNvSpPr txBox="true"/>
            <p:nvPr/>
          </p:nvSpPr>
          <p:spPr>
            <a:xfrm>
              <a:off x="0" y="-57150"/>
              <a:ext cx="2028945" cy="364434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5400000">
            <a:off x="10542254" y="5013876"/>
            <a:ext cx="10445574" cy="417823"/>
          </a:xfrm>
          <a:custGeom>
            <a:avLst/>
            <a:gdLst/>
            <a:ahLst/>
            <a:cxnLst/>
            <a:rect r="r" b="b" t="t" l="l"/>
            <a:pathLst>
              <a:path h="417823" w="10445574">
                <a:moveTo>
                  <a:pt x="0" y="0"/>
                </a:moveTo>
                <a:lnTo>
                  <a:pt x="10445574" y="0"/>
                </a:lnTo>
                <a:lnTo>
                  <a:pt x="10445574" y="417822"/>
                </a:lnTo>
                <a:lnTo>
                  <a:pt x="0" y="4178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582898" y="323736"/>
            <a:ext cx="14183782" cy="3656985"/>
          </a:xfrm>
          <a:prstGeom prst="rect">
            <a:avLst/>
          </a:prstGeom>
        </p:spPr>
        <p:txBody>
          <a:bodyPr anchor="t" rtlCol="false" tIns="0" lIns="0" bIns="0" rIns="0">
            <a:spAutoFit/>
          </a:bodyPr>
          <a:lstStyle/>
          <a:p>
            <a:pPr algn="just">
              <a:lnSpc>
                <a:spcPts val="3639"/>
              </a:lnSpc>
            </a:pPr>
          </a:p>
          <a:p>
            <a:pPr algn="just">
              <a:lnSpc>
                <a:spcPts val="3639"/>
              </a:lnSpc>
            </a:pPr>
          </a:p>
          <a:p>
            <a:pPr algn="just">
              <a:lnSpc>
                <a:spcPts val="3639"/>
              </a:lnSpc>
            </a:pPr>
            <a:r>
              <a:rPr lang="en-US" sz="3110" b="true">
                <a:solidFill>
                  <a:srgbClr val="FFFFFF"/>
                </a:solidFill>
                <a:latin typeface="Roboto Condensed Bold"/>
                <a:ea typeface="Roboto Condensed Bold"/>
                <a:cs typeface="Roboto Condensed Bold"/>
                <a:sym typeface="Roboto Condensed Bold"/>
              </a:rPr>
              <a:t>BLE ( Bluetooth Low Energy) được thiết kế để hoạt động với mức tiêu thụ điện năng cực thấp.Bộ thu phát này truyền dữ liệu qua 40 kênh trong băng tần ISM 2.4GHz không cần giấy phép, mang đến cho các nhà phát triển sự linh hoạt to lớn để xây dựng các sản phẩm đáp ứng nhu cầu kết nối đặc thù của từng thị trường</a:t>
            </a:r>
          </a:p>
          <a:p>
            <a:pPr algn="just">
              <a:lnSpc>
                <a:spcPts val="3639"/>
              </a:lnSpc>
            </a:pPr>
          </a:p>
          <a:p>
            <a:pPr algn="just">
              <a:lnSpc>
                <a:spcPts val="3639"/>
              </a:lnSpc>
            </a:pPr>
          </a:p>
        </p:txBody>
      </p:sp>
      <p:sp>
        <p:nvSpPr>
          <p:cNvPr name="Freeform 7" id="7"/>
          <p:cNvSpPr/>
          <p:nvPr/>
        </p:nvSpPr>
        <p:spPr>
          <a:xfrm flipH="false" flipV="false" rot="0">
            <a:off x="221673" y="6879450"/>
            <a:ext cx="4262473" cy="3052996"/>
          </a:xfrm>
          <a:custGeom>
            <a:avLst/>
            <a:gdLst/>
            <a:ahLst/>
            <a:cxnLst/>
            <a:rect r="r" b="b" t="t" l="l"/>
            <a:pathLst>
              <a:path h="3052996" w="4262473">
                <a:moveTo>
                  <a:pt x="0" y="0"/>
                </a:moveTo>
                <a:lnTo>
                  <a:pt x="4262473" y="0"/>
                </a:lnTo>
                <a:lnTo>
                  <a:pt x="4262473" y="3052997"/>
                </a:lnTo>
                <a:lnTo>
                  <a:pt x="0" y="30529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2678491" y="6879450"/>
            <a:ext cx="2649039" cy="2649039"/>
          </a:xfrm>
          <a:custGeom>
            <a:avLst/>
            <a:gdLst/>
            <a:ahLst/>
            <a:cxnLst/>
            <a:rect r="r" b="b" t="t" l="l"/>
            <a:pathLst>
              <a:path h="2649039" w="2649039">
                <a:moveTo>
                  <a:pt x="0" y="0"/>
                </a:moveTo>
                <a:lnTo>
                  <a:pt x="2649039" y="0"/>
                </a:lnTo>
                <a:lnTo>
                  <a:pt x="2649039" y="2649039"/>
                </a:lnTo>
                <a:lnTo>
                  <a:pt x="0" y="264903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Noto Serif Display"/>
                <a:ea typeface="Noto Serif Display"/>
                <a:cs typeface="Noto Serif Display"/>
                <a:sym typeface="Noto Serif Display"/>
              </a:rPr>
              <a:t>4</a:t>
            </a:r>
          </a:p>
        </p:txBody>
      </p:sp>
      <p:sp>
        <p:nvSpPr>
          <p:cNvPr name="TextBox 10" id="10"/>
          <p:cNvSpPr txBox="true"/>
          <p:nvPr/>
        </p:nvSpPr>
        <p:spPr>
          <a:xfrm rot="0">
            <a:off x="16199615" y="3839718"/>
            <a:ext cx="1847775" cy="1312164"/>
          </a:xfrm>
          <a:prstGeom prst="rect">
            <a:avLst/>
          </a:prstGeom>
        </p:spPr>
        <p:txBody>
          <a:bodyPr anchor="t" rtlCol="false" tIns="0" lIns="0" bIns="0" rIns="0">
            <a:spAutoFit/>
          </a:bodyPr>
          <a:lstStyle/>
          <a:p>
            <a:pPr algn="ctr">
              <a:lnSpc>
                <a:spcPts val="5147"/>
              </a:lnSpc>
            </a:pPr>
            <a:r>
              <a:rPr lang="en-US" b="true" sz="4399">
                <a:solidFill>
                  <a:srgbClr val="FFFFFF"/>
                </a:solidFill>
                <a:latin typeface="Roboto Condensed Bold"/>
                <a:ea typeface="Roboto Condensed Bold"/>
                <a:cs typeface="Roboto Condensed Bold"/>
                <a:sym typeface="Roboto Condensed Bold"/>
              </a:rPr>
              <a:t>Lý thuyết</a:t>
            </a:r>
          </a:p>
        </p:txBody>
      </p:sp>
      <p:sp>
        <p:nvSpPr>
          <p:cNvPr name="Freeform 11" id="11"/>
          <p:cNvSpPr/>
          <p:nvPr/>
        </p:nvSpPr>
        <p:spPr>
          <a:xfrm flipH="false" flipV="false" rot="0">
            <a:off x="4712746" y="3873806"/>
            <a:ext cx="7565695" cy="6011289"/>
          </a:xfrm>
          <a:custGeom>
            <a:avLst/>
            <a:gdLst/>
            <a:ahLst/>
            <a:cxnLst/>
            <a:rect r="r" b="b" t="t" l="l"/>
            <a:pathLst>
              <a:path h="6011289" w="7565695">
                <a:moveTo>
                  <a:pt x="0" y="0"/>
                </a:moveTo>
                <a:lnTo>
                  <a:pt x="7565695" y="0"/>
                </a:lnTo>
                <a:lnTo>
                  <a:pt x="7565695" y="6011289"/>
                </a:lnTo>
                <a:lnTo>
                  <a:pt x="0" y="6011289"/>
                </a:lnTo>
                <a:lnTo>
                  <a:pt x="0" y="0"/>
                </a:lnTo>
                <a:close/>
              </a:path>
            </a:pathLst>
          </a:custGeom>
          <a:blipFill>
            <a:blip r:embed="rId8"/>
            <a:stretch>
              <a:fillRect l="0" t="0" r="0" b="0"/>
            </a:stretch>
          </a:blipFill>
        </p:spPr>
      </p:sp>
      <p:sp>
        <p:nvSpPr>
          <p:cNvPr name="Freeform 12" id="12"/>
          <p:cNvSpPr/>
          <p:nvPr/>
        </p:nvSpPr>
        <p:spPr>
          <a:xfrm flipH="false" flipV="false" rot="0">
            <a:off x="0" y="3188390"/>
            <a:ext cx="4712746" cy="1584661"/>
          </a:xfrm>
          <a:custGeom>
            <a:avLst/>
            <a:gdLst/>
            <a:ahLst/>
            <a:cxnLst/>
            <a:rect r="r" b="b" t="t" l="l"/>
            <a:pathLst>
              <a:path h="1584661" w="4712746">
                <a:moveTo>
                  <a:pt x="0" y="0"/>
                </a:moveTo>
                <a:lnTo>
                  <a:pt x="4712746" y="0"/>
                </a:lnTo>
                <a:lnTo>
                  <a:pt x="4712746" y="1584661"/>
                </a:lnTo>
                <a:lnTo>
                  <a:pt x="0" y="158466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3" id="13"/>
          <p:cNvSpPr txBox="true"/>
          <p:nvPr/>
        </p:nvSpPr>
        <p:spPr>
          <a:xfrm rot="0">
            <a:off x="0" y="3701003"/>
            <a:ext cx="4712746" cy="511811"/>
          </a:xfrm>
          <a:prstGeom prst="rect">
            <a:avLst/>
          </a:prstGeom>
        </p:spPr>
        <p:txBody>
          <a:bodyPr anchor="t" rtlCol="false" tIns="0" lIns="0" bIns="0" rIns="0">
            <a:spAutoFit/>
          </a:bodyPr>
          <a:lstStyle/>
          <a:p>
            <a:pPr algn="ctr">
              <a:lnSpc>
                <a:spcPts val="4339"/>
              </a:lnSpc>
              <a:spcBef>
                <a:spcPct val="0"/>
              </a:spcBef>
            </a:pPr>
            <a:r>
              <a:rPr lang="en-US" sz="3099">
                <a:solidFill>
                  <a:srgbClr val="FFFFFF"/>
                </a:solidFill>
                <a:latin typeface="Noto Serif Display"/>
                <a:ea typeface="Noto Serif Display"/>
                <a:cs typeface="Noto Serif Display"/>
                <a:sym typeface="Noto Serif Display"/>
              </a:rPr>
              <a:t>Cấu trúc BLE</a:t>
            </a:r>
          </a:p>
        </p:txBody>
      </p:sp>
      <p:sp>
        <p:nvSpPr>
          <p:cNvPr name="Freeform 14" id="14"/>
          <p:cNvSpPr/>
          <p:nvPr/>
        </p:nvSpPr>
        <p:spPr>
          <a:xfrm flipH="false" flipV="false" rot="0">
            <a:off x="-228600" y="-397989"/>
            <a:ext cx="4712746" cy="1584661"/>
          </a:xfrm>
          <a:custGeom>
            <a:avLst/>
            <a:gdLst/>
            <a:ahLst/>
            <a:cxnLst/>
            <a:rect r="r" b="b" t="t" l="l"/>
            <a:pathLst>
              <a:path h="1584661" w="4712746">
                <a:moveTo>
                  <a:pt x="0" y="0"/>
                </a:moveTo>
                <a:lnTo>
                  <a:pt x="4712746" y="0"/>
                </a:lnTo>
                <a:lnTo>
                  <a:pt x="4712746" y="1584661"/>
                </a:lnTo>
                <a:lnTo>
                  <a:pt x="0" y="158466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5" id="15"/>
          <p:cNvSpPr txBox="true"/>
          <p:nvPr/>
        </p:nvSpPr>
        <p:spPr>
          <a:xfrm rot="0">
            <a:off x="616800" y="276111"/>
            <a:ext cx="3472220" cy="448310"/>
          </a:xfrm>
          <a:prstGeom prst="rect">
            <a:avLst/>
          </a:prstGeom>
        </p:spPr>
        <p:txBody>
          <a:bodyPr anchor="t" rtlCol="false" tIns="0" lIns="0" bIns="0" rIns="0">
            <a:spAutoFit/>
          </a:bodyPr>
          <a:lstStyle/>
          <a:p>
            <a:pPr algn="ctr">
              <a:lnSpc>
                <a:spcPts val="3639"/>
              </a:lnSpc>
              <a:spcBef>
                <a:spcPct val="0"/>
              </a:spcBef>
            </a:pPr>
            <a:r>
              <a:rPr lang="en-US" sz="2599">
                <a:solidFill>
                  <a:srgbClr val="FFFFFF"/>
                </a:solidFill>
                <a:latin typeface="Noto Serif Display"/>
                <a:ea typeface="Noto Serif Display"/>
                <a:cs typeface="Noto Serif Display"/>
                <a:sym typeface="Noto Serif Display"/>
              </a:rPr>
              <a:t>Bluetooth Low Energy</a:t>
            </a:r>
          </a:p>
        </p:txBody>
      </p:sp>
    </p:spTree>
  </p:cSld>
  <p:clrMapOvr>
    <a:masterClrMapping/>
  </p:clrMapOvr>
  <p:transition spd="fast">
    <p:circle/>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72227"/>
        </a:solidFill>
      </p:bgPr>
    </p:bg>
    <p:spTree>
      <p:nvGrpSpPr>
        <p:cNvPr id="1" name=""/>
        <p:cNvGrpSpPr/>
        <p:nvPr/>
      </p:nvGrpSpPr>
      <p:grpSpPr>
        <a:xfrm>
          <a:off x="0" y="0"/>
          <a:ext cx="0" cy="0"/>
          <a:chOff x="0" y="0"/>
          <a:chExt cx="0" cy="0"/>
        </a:xfrm>
      </p:grpSpPr>
      <p:sp>
        <p:nvSpPr>
          <p:cNvPr name="Freeform 2" id="2"/>
          <p:cNvSpPr/>
          <p:nvPr/>
        </p:nvSpPr>
        <p:spPr>
          <a:xfrm flipH="false" flipV="false" rot="0">
            <a:off x="830839" y="1091797"/>
            <a:ext cx="16230600" cy="8182927"/>
          </a:xfrm>
          <a:custGeom>
            <a:avLst/>
            <a:gdLst/>
            <a:ahLst/>
            <a:cxnLst/>
            <a:rect r="r" b="b" t="t" l="l"/>
            <a:pathLst>
              <a:path h="8182927" w="16230600">
                <a:moveTo>
                  <a:pt x="0" y="0"/>
                </a:moveTo>
                <a:lnTo>
                  <a:pt x="16230600" y="0"/>
                </a:lnTo>
                <a:lnTo>
                  <a:pt x="16230600" y="8182927"/>
                </a:lnTo>
                <a:lnTo>
                  <a:pt x="0" y="81829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434209" y="7500505"/>
            <a:ext cx="3940583" cy="346443"/>
          </a:xfrm>
          <a:custGeom>
            <a:avLst/>
            <a:gdLst/>
            <a:ahLst/>
            <a:cxnLst/>
            <a:rect r="r" b="b" t="t" l="l"/>
            <a:pathLst>
              <a:path h="346443" w="3940583">
                <a:moveTo>
                  <a:pt x="0" y="0"/>
                </a:moveTo>
                <a:lnTo>
                  <a:pt x="3940582" y="0"/>
                </a:lnTo>
                <a:lnTo>
                  <a:pt x="3940582" y="346443"/>
                </a:lnTo>
                <a:lnTo>
                  <a:pt x="0" y="3464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0800000">
            <a:off x="13614769" y="8389485"/>
            <a:ext cx="5520044" cy="3795030"/>
          </a:xfrm>
          <a:custGeom>
            <a:avLst/>
            <a:gdLst/>
            <a:ahLst/>
            <a:cxnLst/>
            <a:rect r="r" b="b" t="t" l="l"/>
            <a:pathLst>
              <a:path h="3795030" w="5520044">
                <a:moveTo>
                  <a:pt x="0" y="0"/>
                </a:moveTo>
                <a:lnTo>
                  <a:pt x="5520044" y="0"/>
                </a:lnTo>
                <a:lnTo>
                  <a:pt x="5520044" y="3795030"/>
                </a:lnTo>
                <a:lnTo>
                  <a:pt x="0" y="379503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0800000">
            <a:off x="16887969" y="-868815"/>
            <a:ext cx="5520044" cy="3795030"/>
          </a:xfrm>
          <a:custGeom>
            <a:avLst/>
            <a:gdLst/>
            <a:ahLst/>
            <a:cxnLst/>
            <a:rect r="r" b="b" t="t" l="l"/>
            <a:pathLst>
              <a:path h="3795030" w="5520044">
                <a:moveTo>
                  <a:pt x="0" y="0"/>
                </a:moveTo>
                <a:lnTo>
                  <a:pt x="5520044" y="0"/>
                </a:lnTo>
                <a:lnTo>
                  <a:pt x="5520044" y="3795030"/>
                </a:lnTo>
                <a:lnTo>
                  <a:pt x="0" y="379503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758541" y="-1897515"/>
            <a:ext cx="5520044" cy="3795030"/>
          </a:xfrm>
          <a:custGeom>
            <a:avLst/>
            <a:gdLst/>
            <a:ahLst/>
            <a:cxnLst/>
            <a:rect r="r" b="b" t="t" l="l"/>
            <a:pathLst>
              <a:path h="3795030" w="5520044">
                <a:moveTo>
                  <a:pt x="0" y="0"/>
                </a:moveTo>
                <a:lnTo>
                  <a:pt x="5520044" y="0"/>
                </a:lnTo>
                <a:lnTo>
                  <a:pt x="5520044" y="3795030"/>
                </a:lnTo>
                <a:lnTo>
                  <a:pt x="0" y="379503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3518563" y="7314112"/>
            <a:ext cx="5520044" cy="3795030"/>
          </a:xfrm>
          <a:custGeom>
            <a:avLst/>
            <a:gdLst/>
            <a:ahLst/>
            <a:cxnLst/>
            <a:rect r="r" b="b" t="t" l="l"/>
            <a:pathLst>
              <a:path h="3795030" w="5520044">
                <a:moveTo>
                  <a:pt x="0" y="0"/>
                </a:moveTo>
                <a:lnTo>
                  <a:pt x="5520044" y="0"/>
                </a:lnTo>
                <a:lnTo>
                  <a:pt x="5520044" y="3795031"/>
                </a:lnTo>
                <a:lnTo>
                  <a:pt x="0" y="37950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2001481" y="2317433"/>
            <a:ext cx="14193635" cy="5661660"/>
          </a:xfrm>
          <a:prstGeom prst="rect">
            <a:avLst/>
          </a:prstGeom>
        </p:spPr>
        <p:txBody>
          <a:bodyPr anchor="t" rtlCol="false" tIns="0" lIns="0" bIns="0" rIns="0">
            <a:spAutoFit/>
          </a:bodyPr>
          <a:lstStyle/>
          <a:p>
            <a:pPr algn="l">
              <a:lnSpc>
                <a:spcPts val="4094"/>
              </a:lnSpc>
            </a:pPr>
            <a:r>
              <a:rPr lang="en-US" sz="3499">
                <a:solidFill>
                  <a:srgbClr val="3DEDE8"/>
                </a:solidFill>
                <a:latin typeface="Roboto Condensed"/>
                <a:ea typeface="Roboto Condensed"/>
                <a:cs typeface="Roboto Condensed"/>
                <a:sym typeface="Roboto Condensed"/>
              </a:rPr>
              <a:t>Cấu trúc của Bluetooth Low Energy (BLE) được tổ chức theo mô hình phân lớp,bao gồm ba phần chính: Controller, Host, và Application</a:t>
            </a:r>
          </a:p>
          <a:p>
            <a:pPr algn="l">
              <a:lnSpc>
                <a:spcPts val="4094"/>
              </a:lnSpc>
            </a:pPr>
          </a:p>
          <a:p>
            <a:pPr algn="l" marL="755647" indent="-377824" lvl="1">
              <a:lnSpc>
                <a:spcPts val="4094"/>
              </a:lnSpc>
              <a:buFont typeface="Arial"/>
              <a:buChar char="•"/>
            </a:pPr>
            <a:r>
              <a:rPr lang="en-US" sz="3499">
                <a:solidFill>
                  <a:srgbClr val="3DEDE8"/>
                </a:solidFill>
                <a:latin typeface="Roboto Condensed"/>
                <a:ea typeface="Roboto Condensed"/>
                <a:cs typeface="Roboto Condensed"/>
                <a:sym typeface="Roboto Condensed"/>
              </a:rPr>
              <a:t>A</a:t>
            </a:r>
            <a:r>
              <a:rPr lang="en-US" sz="3499">
                <a:solidFill>
                  <a:srgbClr val="3DEDE8"/>
                </a:solidFill>
                <a:latin typeface="Roboto Condensed"/>
                <a:ea typeface="Roboto Condensed"/>
                <a:cs typeface="Roboto Condensed"/>
                <a:sym typeface="Roboto Condensed"/>
              </a:rPr>
              <a:t>pplication : Là lớp cao nhất, nơi xử lý logic ứng dụng và giao diện người dùng. Nó tương tác với GATT để gửi và nhận dữ liệu từ các thiết bị BLE</a:t>
            </a:r>
          </a:p>
          <a:p>
            <a:pPr algn="l">
              <a:lnSpc>
                <a:spcPts val="4094"/>
              </a:lnSpc>
            </a:pPr>
          </a:p>
          <a:p>
            <a:pPr algn="l" marL="755647" indent="-377824" lvl="1">
              <a:lnSpc>
                <a:spcPts val="4094"/>
              </a:lnSpc>
              <a:buFont typeface="Arial"/>
              <a:buChar char="•"/>
            </a:pPr>
            <a:r>
              <a:rPr lang="en-US" sz="3499">
                <a:solidFill>
                  <a:srgbClr val="3DEDE8"/>
                </a:solidFill>
                <a:latin typeface="Roboto Condensed"/>
                <a:ea typeface="Roboto Condensed"/>
                <a:cs typeface="Roboto Condensed"/>
                <a:sym typeface="Roboto Condensed"/>
              </a:rPr>
              <a:t>C</a:t>
            </a:r>
            <a:r>
              <a:rPr lang="en-US" sz="3499">
                <a:solidFill>
                  <a:srgbClr val="3DEDE8"/>
                </a:solidFill>
                <a:latin typeface="Roboto Condensed"/>
                <a:ea typeface="Roboto Condensed"/>
                <a:cs typeface="Roboto Condensed"/>
                <a:sym typeface="Roboto Condensed"/>
              </a:rPr>
              <a:t>ontroller: Đây là phần chịu trách nhiệm xử lý các tín hiệu vô tuyến và giao tiếp vật lý giữa các thiết bị BLE</a:t>
            </a:r>
          </a:p>
          <a:p>
            <a:pPr algn="l">
              <a:lnSpc>
                <a:spcPts val="4094"/>
              </a:lnSpc>
            </a:pPr>
          </a:p>
          <a:p>
            <a:pPr algn="l" marL="755647" indent="-377824" lvl="1">
              <a:lnSpc>
                <a:spcPts val="4094"/>
              </a:lnSpc>
              <a:buFont typeface="Arial"/>
              <a:buChar char="•"/>
            </a:pPr>
            <a:r>
              <a:rPr lang="en-US" sz="3499">
                <a:solidFill>
                  <a:srgbClr val="3DEDE8"/>
                </a:solidFill>
                <a:latin typeface="Roboto Condensed"/>
                <a:ea typeface="Roboto Condensed"/>
                <a:cs typeface="Roboto Condensed"/>
                <a:sym typeface="Roboto Condensed"/>
              </a:rPr>
              <a:t>H</a:t>
            </a:r>
            <a:r>
              <a:rPr lang="en-US" sz="3499">
                <a:solidFill>
                  <a:srgbClr val="3DEDE8"/>
                </a:solidFill>
                <a:latin typeface="Roboto Condensed"/>
                <a:ea typeface="Roboto Condensed"/>
                <a:cs typeface="Roboto Condensed"/>
                <a:sym typeface="Roboto Condensed"/>
              </a:rPr>
              <a:t>ost: xử lý giao tiếp dữ liệu và quản lý các dịch vụ BLE</a:t>
            </a:r>
          </a:p>
          <a:p>
            <a:pPr algn="l">
              <a:lnSpc>
                <a:spcPts val="4094"/>
              </a:lnSpc>
              <a:spcBef>
                <a:spcPct val="0"/>
              </a:spcBef>
            </a:pPr>
          </a:p>
        </p:txBody>
      </p:sp>
    </p:spTree>
  </p:cSld>
  <p:clrMapOvr>
    <a:masterClrMapping/>
  </p:clrMapOvr>
  <p:transition spd="slow">
    <p:cover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72227"/>
        </a:solidFill>
      </p:bgPr>
    </p:bg>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Noto Serif Display"/>
                <a:ea typeface="Noto Serif Display"/>
                <a:cs typeface="Noto Serif Display"/>
                <a:sym typeface="Noto Serif Display"/>
              </a:rPr>
              <a:t>6</a:t>
            </a:r>
          </a:p>
        </p:txBody>
      </p:sp>
      <p:sp>
        <p:nvSpPr>
          <p:cNvPr name="Freeform 3" id="3"/>
          <p:cNvSpPr/>
          <p:nvPr/>
        </p:nvSpPr>
        <p:spPr>
          <a:xfrm flipH="false" flipV="false" rot="0">
            <a:off x="657369" y="1075373"/>
            <a:ext cx="16230600" cy="8182927"/>
          </a:xfrm>
          <a:custGeom>
            <a:avLst/>
            <a:gdLst/>
            <a:ahLst/>
            <a:cxnLst/>
            <a:rect r="r" b="b" t="t" l="l"/>
            <a:pathLst>
              <a:path h="8182927" w="16230600">
                <a:moveTo>
                  <a:pt x="0" y="0"/>
                </a:moveTo>
                <a:lnTo>
                  <a:pt x="16230600" y="0"/>
                </a:lnTo>
                <a:lnTo>
                  <a:pt x="16230600" y="8182927"/>
                </a:lnTo>
                <a:lnTo>
                  <a:pt x="0" y="81829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758541" y="-1897515"/>
            <a:ext cx="5520044" cy="3795030"/>
          </a:xfrm>
          <a:custGeom>
            <a:avLst/>
            <a:gdLst/>
            <a:ahLst/>
            <a:cxnLst/>
            <a:rect r="r" b="b" t="t" l="l"/>
            <a:pathLst>
              <a:path h="3795030" w="5520044">
                <a:moveTo>
                  <a:pt x="0" y="0"/>
                </a:moveTo>
                <a:lnTo>
                  <a:pt x="5520044" y="0"/>
                </a:lnTo>
                <a:lnTo>
                  <a:pt x="5520044" y="3795030"/>
                </a:lnTo>
                <a:lnTo>
                  <a:pt x="0" y="37950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3518563" y="7314112"/>
            <a:ext cx="5520044" cy="3795030"/>
          </a:xfrm>
          <a:custGeom>
            <a:avLst/>
            <a:gdLst/>
            <a:ahLst/>
            <a:cxnLst/>
            <a:rect r="r" b="b" t="t" l="l"/>
            <a:pathLst>
              <a:path h="3795030" w="5520044">
                <a:moveTo>
                  <a:pt x="0" y="0"/>
                </a:moveTo>
                <a:lnTo>
                  <a:pt x="5520044" y="0"/>
                </a:lnTo>
                <a:lnTo>
                  <a:pt x="5520044" y="3795031"/>
                </a:lnTo>
                <a:lnTo>
                  <a:pt x="0" y="37950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10800000">
            <a:off x="16887969" y="-868815"/>
            <a:ext cx="5520044" cy="3795030"/>
          </a:xfrm>
          <a:custGeom>
            <a:avLst/>
            <a:gdLst/>
            <a:ahLst/>
            <a:cxnLst/>
            <a:rect r="r" b="b" t="t" l="l"/>
            <a:pathLst>
              <a:path h="3795030" w="5520044">
                <a:moveTo>
                  <a:pt x="0" y="0"/>
                </a:moveTo>
                <a:lnTo>
                  <a:pt x="5520044" y="0"/>
                </a:lnTo>
                <a:lnTo>
                  <a:pt x="5520044" y="3795030"/>
                </a:lnTo>
                <a:lnTo>
                  <a:pt x="0" y="37950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10800000">
            <a:off x="13614769" y="8389485"/>
            <a:ext cx="5520044" cy="3795030"/>
          </a:xfrm>
          <a:custGeom>
            <a:avLst/>
            <a:gdLst/>
            <a:ahLst/>
            <a:cxnLst/>
            <a:rect r="r" b="b" t="t" l="l"/>
            <a:pathLst>
              <a:path h="3795030" w="5520044">
                <a:moveTo>
                  <a:pt x="0" y="0"/>
                </a:moveTo>
                <a:lnTo>
                  <a:pt x="5520044" y="0"/>
                </a:lnTo>
                <a:lnTo>
                  <a:pt x="5520044" y="3795030"/>
                </a:lnTo>
                <a:lnTo>
                  <a:pt x="0" y="37950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1485302" y="2041126"/>
            <a:ext cx="14889489" cy="1379804"/>
          </a:xfrm>
          <a:prstGeom prst="rect">
            <a:avLst/>
          </a:prstGeom>
        </p:spPr>
        <p:txBody>
          <a:bodyPr anchor="t" rtlCol="false" tIns="0" lIns="0" bIns="0" rIns="0">
            <a:spAutoFit/>
          </a:bodyPr>
          <a:lstStyle/>
          <a:p>
            <a:pPr algn="l">
              <a:lnSpc>
                <a:spcPts val="5444"/>
              </a:lnSpc>
              <a:spcBef>
                <a:spcPct val="0"/>
              </a:spcBef>
            </a:pPr>
            <a:r>
              <a:rPr lang="en-US" sz="4653">
                <a:solidFill>
                  <a:srgbClr val="3DEDE8"/>
                </a:solidFill>
                <a:latin typeface="Roboto Condensed"/>
                <a:ea typeface="Roboto Condensed"/>
                <a:cs typeface="Roboto Condensed"/>
                <a:sym typeface="Roboto Condensed"/>
              </a:rPr>
              <a:t>Generic Access Profile (GAP) cung cấp một khung làm việc định nghĩa cách các thiết bị BLE tương tác với nhau. </a:t>
            </a:r>
          </a:p>
        </p:txBody>
      </p:sp>
      <p:sp>
        <p:nvSpPr>
          <p:cNvPr name="TextBox 9" id="9"/>
          <p:cNvSpPr txBox="true"/>
          <p:nvPr/>
        </p:nvSpPr>
        <p:spPr>
          <a:xfrm rot="0">
            <a:off x="1584641" y="3920674"/>
            <a:ext cx="15118718" cy="1379804"/>
          </a:xfrm>
          <a:prstGeom prst="rect">
            <a:avLst/>
          </a:prstGeom>
        </p:spPr>
        <p:txBody>
          <a:bodyPr anchor="t" rtlCol="false" tIns="0" lIns="0" bIns="0" rIns="0">
            <a:spAutoFit/>
          </a:bodyPr>
          <a:lstStyle/>
          <a:p>
            <a:pPr algn="l">
              <a:lnSpc>
                <a:spcPts val="5444"/>
              </a:lnSpc>
            </a:pPr>
            <a:r>
              <a:rPr lang="en-US" sz="4653">
                <a:solidFill>
                  <a:srgbClr val="3DEDE8"/>
                </a:solidFill>
                <a:latin typeface="Roboto Condensed"/>
                <a:ea typeface="Roboto Condensed"/>
                <a:cs typeface="Roboto Condensed"/>
                <a:sym typeface="Roboto Condensed"/>
              </a:rPr>
              <a:t>Generic Attribute Profile (GATT) định nghĩa định dạng của dữ liệu được thiết bị BLE công bố. </a:t>
            </a:r>
          </a:p>
        </p:txBody>
      </p:sp>
      <p:sp>
        <p:nvSpPr>
          <p:cNvPr name="TextBox 10" id="10"/>
          <p:cNvSpPr txBox="true"/>
          <p:nvPr/>
        </p:nvSpPr>
        <p:spPr>
          <a:xfrm rot="0">
            <a:off x="2217845" y="5795778"/>
            <a:ext cx="13849389" cy="2065604"/>
          </a:xfrm>
          <a:prstGeom prst="rect">
            <a:avLst/>
          </a:prstGeom>
        </p:spPr>
        <p:txBody>
          <a:bodyPr anchor="t" rtlCol="false" tIns="0" lIns="0" bIns="0" rIns="0">
            <a:spAutoFit/>
          </a:bodyPr>
          <a:lstStyle/>
          <a:p>
            <a:pPr algn="l">
              <a:lnSpc>
                <a:spcPts val="5444"/>
              </a:lnSpc>
            </a:pPr>
            <a:r>
              <a:rPr lang="en-US" sz="4653">
                <a:solidFill>
                  <a:srgbClr val="3DEDE8"/>
                </a:solidFill>
                <a:latin typeface="Roboto Condensed"/>
                <a:ea typeface="Roboto Condensed"/>
                <a:cs typeface="Roboto Condensed"/>
                <a:sym typeface="Roboto Condensed"/>
              </a:rPr>
              <a:t>Attribute Protocol (ATT) định nghĩa cách một máy chủ công bố dữ liệu của mình cho máy khách (client) và cách mà dữ liệu này được cấu trúc</a:t>
            </a:r>
          </a:p>
        </p:txBody>
      </p:sp>
    </p:spTree>
  </p:cSld>
  <p:clrMapOvr>
    <a:masterClrMapping/>
  </p:clrMapOvr>
  <p:transition spd="fast">
    <p:circle/>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72227"/>
        </a:solidFill>
      </p:bgPr>
    </p:bg>
    <p:spTree>
      <p:nvGrpSpPr>
        <p:cNvPr id="1" name=""/>
        <p:cNvGrpSpPr/>
        <p:nvPr/>
      </p:nvGrpSpPr>
      <p:grpSpPr>
        <a:xfrm>
          <a:off x="0" y="0"/>
          <a:ext cx="0" cy="0"/>
          <a:chOff x="0" y="0"/>
          <a:chExt cx="0" cy="0"/>
        </a:xfrm>
      </p:grpSpPr>
      <p:grpSp>
        <p:nvGrpSpPr>
          <p:cNvPr name="Group 2" id="2"/>
          <p:cNvGrpSpPr/>
          <p:nvPr/>
        </p:nvGrpSpPr>
        <p:grpSpPr>
          <a:xfrm rot="0">
            <a:off x="16631407" y="-1141594"/>
            <a:ext cx="7703650" cy="13620139"/>
            <a:chOff x="0" y="0"/>
            <a:chExt cx="2028945" cy="3587197"/>
          </a:xfrm>
        </p:grpSpPr>
        <p:sp>
          <p:nvSpPr>
            <p:cNvPr name="Freeform 3" id="3"/>
            <p:cNvSpPr/>
            <p:nvPr/>
          </p:nvSpPr>
          <p:spPr>
            <a:xfrm flipH="false" flipV="false" rot="0">
              <a:off x="0" y="0"/>
              <a:ext cx="2028945" cy="3587197"/>
            </a:xfrm>
            <a:custGeom>
              <a:avLst/>
              <a:gdLst/>
              <a:ahLst/>
              <a:cxnLst/>
              <a:rect r="r" b="b" t="t" l="l"/>
              <a:pathLst>
                <a:path h="3587197" w="2028945">
                  <a:moveTo>
                    <a:pt x="0" y="0"/>
                  </a:moveTo>
                  <a:lnTo>
                    <a:pt x="2028945" y="0"/>
                  </a:lnTo>
                  <a:lnTo>
                    <a:pt x="2028945" y="3587197"/>
                  </a:lnTo>
                  <a:lnTo>
                    <a:pt x="0" y="3587197"/>
                  </a:lnTo>
                  <a:close/>
                </a:path>
              </a:pathLst>
            </a:custGeom>
            <a:solidFill>
              <a:srgbClr val="35858B"/>
            </a:solidFill>
          </p:spPr>
        </p:sp>
        <p:sp>
          <p:nvSpPr>
            <p:cNvPr name="TextBox 4" id="4"/>
            <p:cNvSpPr txBox="true"/>
            <p:nvPr/>
          </p:nvSpPr>
          <p:spPr>
            <a:xfrm>
              <a:off x="0" y="-57150"/>
              <a:ext cx="2028945" cy="364434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5400000">
            <a:off x="11199708" y="5013876"/>
            <a:ext cx="10445574" cy="417823"/>
          </a:xfrm>
          <a:custGeom>
            <a:avLst/>
            <a:gdLst/>
            <a:ahLst/>
            <a:cxnLst/>
            <a:rect r="r" b="b" t="t" l="l"/>
            <a:pathLst>
              <a:path h="417823" w="10445574">
                <a:moveTo>
                  <a:pt x="0" y="0"/>
                </a:moveTo>
                <a:lnTo>
                  <a:pt x="10445574" y="0"/>
                </a:lnTo>
                <a:lnTo>
                  <a:pt x="10445574" y="417822"/>
                </a:lnTo>
                <a:lnTo>
                  <a:pt x="0" y="4178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5068478" y="5449544"/>
            <a:ext cx="5838007" cy="3588003"/>
          </a:xfrm>
          <a:custGeom>
            <a:avLst/>
            <a:gdLst/>
            <a:ahLst/>
            <a:cxnLst/>
            <a:rect r="r" b="b" t="t" l="l"/>
            <a:pathLst>
              <a:path h="3588003" w="5838007">
                <a:moveTo>
                  <a:pt x="0" y="0"/>
                </a:moveTo>
                <a:lnTo>
                  <a:pt x="5838008" y="0"/>
                </a:lnTo>
                <a:lnTo>
                  <a:pt x="5838008" y="3588003"/>
                </a:lnTo>
                <a:lnTo>
                  <a:pt x="0" y="3588003"/>
                </a:lnTo>
                <a:lnTo>
                  <a:pt x="0" y="0"/>
                </a:lnTo>
                <a:close/>
              </a:path>
            </a:pathLst>
          </a:custGeom>
          <a:blipFill>
            <a:blip r:embed="rId4"/>
            <a:stretch>
              <a:fillRect l="0" t="-381" r="0" b="-381"/>
            </a:stretch>
          </a:blipFill>
        </p:spPr>
      </p:sp>
      <p:sp>
        <p:nvSpPr>
          <p:cNvPr name="TextBox 7" id="7"/>
          <p:cNvSpPr txBox="true"/>
          <p:nvPr/>
        </p:nvSpPr>
        <p:spPr>
          <a:xfrm rot="0">
            <a:off x="1554534" y="1589976"/>
            <a:ext cx="13356918" cy="3724275"/>
          </a:xfrm>
          <a:prstGeom prst="rect">
            <a:avLst/>
          </a:prstGeom>
        </p:spPr>
        <p:txBody>
          <a:bodyPr anchor="t" rtlCol="false" tIns="0" lIns="0" bIns="0" rIns="0">
            <a:spAutoFit/>
          </a:bodyPr>
          <a:lstStyle/>
          <a:p>
            <a:pPr algn="l">
              <a:lnSpc>
                <a:spcPts val="5999"/>
              </a:lnSpc>
            </a:pPr>
            <a:r>
              <a:rPr lang="en-US" sz="3999" spc="231">
                <a:solidFill>
                  <a:srgbClr val="FFFFFF"/>
                </a:solidFill>
                <a:latin typeface="Roboto Condensed"/>
                <a:ea typeface="Roboto Condensed"/>
                <a:cs typeface="Roboto Condensed"/>
                <a:sym typeface="Roboto Condensed"/>
              </a:rPr>
              <a:t>MQTT là một giao thức nhắn tin tiêu chuẩn của OASIS dành cho IoT. Giao thức này được thiết kế cực kỳ nhẹ, theo mô hình publish/subscribe rất lý tưởng để kết nối các thiết bị từ xa với mã nguồn nhỏ gọn và băng thông mạng tối thiểu</a:t>
            </a:r>
          </a:p>
        </p:txBody>
      </p:sp>
      <p:sp>
        <p:nvSpPr>
          <p:cNvPr name="Freeform 8" id="8"/>
          <p:cNvSpPr/>
          <p:nvPr/>
        </p:nvSpPr>
        <p:spPr>
          <a:xfrm flipH="false" flipV="false" rot="0">
            <a:off x="0" y="0"/>
            <a:ext cx="5068478" cy="1704276"/>
          </a:xfrm>
          <a:custGeom>
            <a:avLst/>
            <a:gdLst/>
            <a:ahLst/>
            <a:cxnLst/>
            <a:rect r="r" b="b" t="t" l="l"/>
            <a:pathLst>
              <a:path h="1704276" w="5068478">
                <a:moveTo>
                  <a:pt x="0" y="0"/>
                </a:moveTo>
                <a:lnTo>
                  <a:pt x="5068478" y="0"/>
                </a:lnTo>
                <a:lnTo>
                  <a:pt x="5068478" y="1704276"/>
                </a:lnTo>
                <a:lnTo>
                  <a:pt x="0" y="17042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1552452" y="490854"/>
            <a:ext cx="7681603" cy="537846"/>
          </a:xfrm>
          <a:prstGeom prst="rect">
            <a:avLst/>
          </a:prstGeom>
        </p:spPr>
        <p:txBody>
          <a:bodyPr anchor="t" rtlCol="false" tIns="0" lIns="0" bIns="0" rIns="0">
            <a:spAutoFit/>
          </a:bodyPr>
          <a:lstStyle/>
          <a:p>
            <a:pPr algn="ctr">
              <a:lnSpc>
                <a:spcPts val="4479"/>
              </a:lnSpc>
              <a:spcBef>
                <a:spcPct val="0"/>
              </a:spcBef>
            </a:pPr>
            <a:r>
              <a:rPr lang="en-US" sz="3199">
                <a:solidFill>
                  <a:srgbClr val="FFFFFF"/>
                </a:solidFill>
                <a:latin typeface="Noto Serif Display"/>
                <a:ea typeface="Noto Serif Display"/>
                <a:cs typeface="Noto Serif Display"/>
                <a:sym typeface="Noto Serif Display"/>
              </a:rPr>
              <a:t>MQTT protocol</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72227"/>
        </a:solidFill>
      </p:bgPr>
    </p:bg>
    <p:spTree>
      <p:nvGrpSpPr>
        <p:cNvPr id="1" name=""/>
        <p:cNvGrpSpPr/>
        <p:nvPr/>
      </p:nvGrpSpPr>
      <p:grpSpPr>
        <a:xfrm>
          <a:off x="0" y="0"/>
          <a:ext cx="0" cy="0"/>
          <a:chOff x="0" y="0"/>
          <a:chExt cx="0" cy="0"/>
        </a:xfrm>
      </p:grpSpPr>
      <p:grpSp>
        <p:nvGrpSpPr>
          <p:cNvPr name="Group 2" id="2"/>
          <p:cNvGrpSpPr/>
          <p:nvPr/>
        </p:nvGrpSpPr>
        <p:grpSpPr>
          <a:xfrm rot="0">
            <a:off x="16631407" y="-1141594"/>
            <a:ext cx="7703650" cy="13620139"/>
            <a:chOff x="0" y="0"/>
            <a:chExt cx="2028945" cy="3587197"/>
          </a:xfrm>
        </p:grpSpPr>
        <p:sp>
          <p:nvSpPr>
            <p:cNvPr name="Freeform 3" id="3"/>
            <p:cNvSpPr/>
            <p:nvPr/>
          </p:nvSpPr>
          <p:spPr>
            <a:xfrm flipH="false" flipV="false" rot="0">
              <a:off x="0" y="0"/>
              <a:ext cx="2028945" cy="3587197"/>
            </a:xfrm>
            <a:custGeom>
              <a:avLst/>
              <a:gdLst/>
              <a:ahLst/>
              <a:cxnLst/>
              <a:rect r="r" b="b" t="t" l="l"/>
              <a:pathLst>
                <a:path h="3587197" w="2028945">
                  <a:moveTo>
                    <a:pt x="0" y="0"/>
                  </a:moveTo>
                  <a:lnTo>
                    <a:pt x="2028945" y="0"/>
                  </a:lnTo>
                  <a:lnTo>
                    <a:pt x="2028945" y="3587197"/>
                  </a:lnTo>
                  <a:lnTo>
                    <a:pt x="0" y="3587197"/>
                  </a:lnTo>
                  <a:close/>
                </a:path>
              </a:pathLst>
            </a:custGeom>
            <a:solidFill>
              <a:srgbClr val="35858B"/>
            </a:solidFill>
          </p:spPr>
        </p:sp>
        <p:sp>
          <p:nvSpPr>
            <p:cNvPr name="TextBox 4" id="4"/>
            <p:cNvSpPr txBox="true"/>
            <p:nvPr/>
          </p:nvSpPr>
          <p:spPr>
            <a:xfrm>
              <a:off x="0" y="-57150"/>
              <a:ext cx="2028945" cy="364434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5400000">
            <a:off x="11199708" y="5013876"/>
            <a:ext cx="10445574" cy="417823"/>
          </a:xfrm>
          <a:custGeom>
            <a:avLst/>
            <a:gdLst/>
            <a:ahLst/>
            <a:cxnLst/>
            <a:rect r="r" b="b" t="t" l="l"/>
            <a:pathLst>
              <a:path h="417823" w="10445574">
                <a:moveTo>
                  <a:pt x="0" y="0"/>
                </a:moveTo>
                <a:lnTo>
                  <a:pt x="10445574" y="0"/>
                </a:lnTo>
                <a:lnTo>
                  <a:pt x="10445574" y="417822"/>
                </a:lnTo>
                <a:lnTo>
                  <a:pt x="0" y="4178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467905" y="463204"/>
            <a:ext cx="4231330" cy="1422785"/>
          </a:xfrm>
          <a:custGeom>
            <a:avLst/>
            <a:gdLst/>
            <a:ahLst/>
            <a:cxnLst/>
            <a:rect r="r" b="b" t="t" l="l"/>
            <a:pathLst>
              <a:path h="1422785" w="4231330">
                <a:moveTo>
                  <a:pt x="0" y="0"/>
                </a:moveTo>
                <a:lnTo>
                  <a:pt x="4231329" y="0"/>
                </a:lnTo>
                <a:lnTo>
                  <a:pt x="4231329" y="1422785"/>
                </a:lnTo>
                <a:lnTo>
                  <a:pt x="0" y="14227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4907075" y="2393656"/>
            <a:ext cx="7694009" cy="5499688"/>
          </a:xfrm>
          <a:custGeom>
            <a:avLst/>
            <a:gdLst/>
            <a:ahLst/>
            <a:cxnLst/>
            <a:rect r="r" b="b" t="t" l="l"/>
            <a:pathLst>
              <a:path h="5499688" w="7694009">
                <a:moveTo>
                  <a:pt x="0" y="0"/>
                </a:moveTo>
                <a:lnTo>
                  <a:pt x="7694009" y="0"/>
                </a:lnTo>
                <a:lnTo>
                  <a:pt x="7694009" y="5499688"/>
                </a:lnTo>
                <a:lnTo>
                  <a:pt x="0" y="5499688"/>
                </a:lnTo>
                <a:lnTo>
                  <a:pt x="0" y="0"/>
                </a:lnTo>
                <a:close/>
              </a:path>
            </a:pathLst>
          </a:custGeom>
          <a:blipFill>
            <a:blip r:embed="rId6"/>
            <a:stretch>
              <a:fillRect l="0" t="0" r="0" b="0"/>
            </a:stretch>
          </a:blipFill>
        </p:spPr>
      </p:sp>
      <p:sp>
        <p:nvSpPr>
          <p:cNvPr name="TextBox 8" id="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Noto Serif Display"/>
                <a:ea typeface="Noto Serif Display"/>
                <a:cs typeface="Noto Serif Display"/>
                <a:sym typeface="Noto Serif Display"/>
              </a:rPr>
              <a:t>8</a:t>
            </a:r>
          </a:p>
        </p:txBody>
      </p:sp>
      <p:sp>
        <p:nvSpPr>
          <p:cNvPr name="TextBox 9" id="9"/>
          <p:cNvSpPr txBox="true"/>
          <p:nvPr/>
        </p:nvSpPr>
        <p:spPr>
          <a:xfrm rot="0">
            <a:off x="16702715" y="3687792"/>
            <a:ext cx="1397254" cy="2384109"/>
          </a:xfrm>
          <a:prstGeom prst="rect">
            <a:avLst/>
          </a:prstGeom>
        </p:spPr>
        <p:txBody>
          <a:bodyPr anchor="t" rtlCol="false" tIns="0" lIns="0" bIns="0" rIns="0">
            <a:spAutoFit/>
          </a:bodyPr>
          <a:lstStyle/>
          <a:p>
            <a:pPr algn="ctr">
              <a:lnSpc>
                <a:spcPts val="3807"/>
              </a:lnSpc>
              <a:spcBef>
                <a:spcPct val="0"/>
              </a:spcBef>
            </a:pPr>
            <a:r>
              <a:rPr lang="en-US" sz="2719">
                <a:solidFill>
                  <a:srgbClr val="FFFFFF"/>
                </a:solidFill>
                <a:latin typeface="Noto Serif Display"/>
                <a:ea typeface="Noto Serif Display"/>
                <a:cs typeface="Noto Serif Display"/>
                <a:sym typeface="Noto Serif Display"/>
              </a:rPr>
              <a:t>Thiết kế và thực hiện phần cứng</a:t>
            </a:r>
          </a:p>
        </p:txBody>
      </p:sp>
      <p:sp>
        <p:nvSpPr>
          <p:cNvPr name="TextBox 10" id="10"/>
          <p:cNvSpPr txBox="true"/>
          <p:nvPr/>
        </p:nvSpPr>
        <p:spPr>
          <a:xfrm rot="0">
            <a:off x="331432" y="921867"/>
            <a:ext cx="4231330" cy="448310"/>
          </a:xfrm>
          <a:prstGeom prst="rect">
            <a:avLst/>
          </a:prstGeom>
        </p:spPr>
        <p:txBody>
          <a:bodyPr anchor="t" rtlCol="false" tIns="0" lIns="0" bIns="0" rIns="0">
            <a:spAutoFit/>
          </a:bodyPr>
          <a:lstStyle/>
          <a:p>
            <a:pPr algn="ctr">
              <a:lnSpc>
                <a:spcPts val="3639"/>
              </a:lnSpc>
              <a:spcBef>
                <a:spcPct val="0"/>
              </a:spcBef>
            </a:pPr>
            <a:r>
              <a:rPr lang="en-US" sz="2599">
                <a:solidFill>
                  <a:srgbClr val="FFFFFF"/>
                </a:solidFill>
                <a:latin typeface="Noto Serif Display"/>
                <a:ea typeface="Noto Serif Display"/>
                <a:cs typeface="Noto Serif Display"/>
                <a:sym typeface="Noto Serif Display"/>
              </a:rPr>
              <a:t>Block diagram</a:t>
            </a:r>
          </a:p>
        </p:txBody>
      </p:sp>
    </p:spTree>
  </p:cSld>
  <p:clrMapOvr>
    <a:masterClrMapping/>
  </p:clrMapOvr>
  <p:transition spd="fast">
    <p:cover dir="d"/>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72227"/>
        </a:solidFill>
      </p:bgPr>
    </p:bg>
    <p:spTree>
      <p:nvGrpSpPr>
        <p:cNvPr id="1" name=""/>
        <p:cNvGrpSpPr/>
        <p:nvPr/>
      </p:nvGrpSpPr>
      <p:grpSpPr>
        <a:xfrm>
          <a:off x="0" y="0"/>
          <a:ext cx="0" cy="0"/>
          <a:chOff x="0" y="0"/>
          <a:chExt cx="0" cy="0"/>
        </a:xfrm>
      </p:grpSpPr>
      <p:grpSp>
        <p:nvGrpSpPr>
          <p:cNvPr name="Group 2" id="2"/>
          <p:cNvGrpSpPr/>
          <p:nvPr/>
        </p:nvGrpSpPr>
        <p:grpSpPr>
          <a:xfrm rot="0">
            <a:off x="16631407" y="-1141594"/>
            <a:ext cx="7703650" cy="13620139"/>
            <a:chOff x="0" y="0"/>
            <a:chExt cx="2028945" cy="3587197"/>
          </a:xfrm>
        </p:grpSpPr>
        <p:sp>
          <p:nvSpPr>
            <p:cNvPr name="Freeform 3" id="3"/>
            <p:cNvSpPr/>
            <p:nvPr/>
          </p:nvSpPr>
          <p:spPr>
            <a:xfrm flipH="false" flipV="false" rot="0">
              <a:off x="0" y="0"/>
              <a:ext cx="2028945" cy="3587197"/>
            </a:xfrm>
            <a:custGeom>
              <a:avLst/>
              <a:gdLst/>
              <a:ahLst/>
              <a:cxnLst/>
              <a:rect r="r" b="b" t="t" l="l"/>
              <a:pathLst>
                <a:path h="3587197" w="2028945">
                  <a:moveTo>
                    <a:pt x="0" y="0"/>
                  </a:moveTo>
                  <a:lnTo>
                    <a:pt x="2028945" y="0"/>
                  </a:lnTo>
                  <a:lnTo>
                    <a:pt x="2028945" y="3587197"/>
                  </a:lnTo>
                  <a:lnTo>
                    <a:pt x="0" y="3587197"/>
                  </a:lnTo>
                  <a:close/>
                </a:path>
              </a:pathLst>
            </a:custGeom>
            <a:solidFill>
              <a:srgbClr val="35858B"/>
            </a:solidFill>
          </p:spPr>
        </p:sp>
        <p:sp>
          <p:nvSpPr>
            <p:cNvPr name="TextBox 4" id="4"/>
            <p:cNvSpPr txBox="true"/>
            <p:nvPr/>
          </p:nvSpPr>
          <p:spPr>
            <a:xfrm>
              <a:off x="0" y="-57150"/>
              <a:ext cx="2028945" cy="364434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5400000">
            <a:off x="11199708" y="5013876"/>
            <a:ext cx="10445574" cy="417823"/>
          </a:xfrm>
          <a:custGeom>
            <a:avLst/>
            <a:gdLst/>
            <a:ahLst/>
            <a:cxnLst/>
            <a:rect r="r" b="b" t="t" l="l"/>
            <a:pathLst>
              <a:path h="417823" w="10445574">
                <a:moveTo>
                  <a:pt x="0" y="0"/>
                </a:moveTo>
                <a:lnTo>
                  <a:pt x="10445574" y="0"/>
                </a:lnTo>
                <a:lnTo>
                  <a:pt x="10445574" y="417822"/>
                </a:lnTo>
                <a:lnTo>
                  <a:pt x="0" y="4178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467905" y="463204"/>
            <a:ext cx="4231330" cy="1422785"/>
          </a:xfrm>
          <a:custGeom>
            <a:avLst/>
            <a:gdLst/>
            <a:ahLst/>
            <a:cxnLst/>
            <a:rect r="r" b="b" t="t" l="l"/>
            <a:pathLst>
              <a:path h="1422785" w="4231330">
                <a:moveTo>
                  <a:pt x="0" y="0"/>
                </a:moveTo>
                <a:lnTo>
                  <a:pt x="4231329" y="0"/>
                </a:lnTo>
                <a:lnTo>
                  <a:pt x="4231329" y="1422785"/>
                </a:lnTo>
                <a:lnTo>
                  <a:pt x="0" y="14227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5011657" y="2388605"/>
            <a:ext cx="8264686" cy="5509791"/>
          </a:xfrm>
          <a:custGeom>
            <a:avLst/>
            <a:gdLst/>
            <a:ahLst/>
            <a:cxnLst/>
            <a:rect r="r" b="b" t="t" l="l"/>
            <a:pathLst>
              <a:path h="5509791" w="8264686">
                <a:moveTo>
                  <a:pt x="0" y="0"/>
                </a:moveTo>
                <a:lnTo>
                  <a:pt x="8264686" y="0"/>
                </a:lnTo>
                <a:lnTo>
                  <a:pt x="8264686" y="5509790"/>
                </a:lnTo>
                <a:lnTo>
                  <a:pt x="0" y="5509790"/>
                </a:lnTo>
                <a:lnTo>
                  <a:pt x="0" y="0"/>
                </a:lnTo>
                <a:close/>
              </a:path>
            </a:pathLst>
          </a:custGeom>
          <a:blipFill>
            <a:blip r:embed="rId6"/>
            <a:stretch>
              <a:fillRect l="0" t="0" r="0" b="0"/>
            </a:stretch>
          </a:blipFill>
        </p:spPr>
      </p:sp>
      <p:sp>
        <p:nvSpPr>
          <p:cNvPr name="TextBox 8" id="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Noto Serif Display"/>
                <a:ea typeface="Noto Serif Display"/>
                <a:cs typeface="Noto Serif Display"/>
                <a:sym typeface="Noto Serif Display"/>
              </a:rPr>
              <a:t>9</a:t>
            </a:r>
          </a:p>
        </p:txBody>
      </p:sp>
      <p:sp>
        <p:nvSpPr>
          <p:cNvPr name="TextBox 9" id="9"/>
          <p:cNvSpPr txBox="true"/>
          <p:nvPr/>
        </p:nvSpPr>
        <p:spPr>
          <a:xfrm rot="0">
            <a:off x="467905" y="897101"/>
            <a:ext cx="4231330" cy="497841"/>
          </a:xfrm>
          <a:prstGeom prst="rect">
            <a:avLst/>
          </a:prstGeom>
        </p:spPr>
        <p:txBody>
          <a:bodyPr anchor="t" rtlCol="false" tIns="0" lIns="0" bIns="0" rIns="0">
            <a:spAutoFit/>
          </a:bodyPr>
          <a:lstStyle/>
          <a:p>
            <a:pPr algn="ctr">
              <a:lnSpc>
                <a:spcPts val="4059"/>
              </a:lnSpc>
              <a:spcBef>
                <a:spcPct val="0"/>
              </a:spcBef>
            </a:pPr>
            <a:r>
              <a:rPr lang="en-US" sz="2899">
                <a:solidFill>
                  <a:srgbClr val="FFFFFF"/>
                </a:solidFill>
                <a:latin typeface="Noto Serif Display"/>
                <a:ea typeface="Noto Serif Display"/>
                <a:cs typeface="Noto Serif Display"/>
                <a:sym typeface="Noto Serif Display"/>
              </a:rPr>
              <a:t>Schematic</a:t>
            </a:r>
          </a:p>
        </p:txBody>
      </p:sp>
    </p:spTree>
  </p:cSld>
  <p:clrMapOvr>
    <a:masterClrMapping/>
  </p:clrMapOvr>
  <p:transition spd="fast">
    <p:cover dir="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DAGkzXkCN-A</dc:identifier>
  <dcterms:modified xsi:type="dcterms:W3CDTF">2011-08-01T06:04:30Z</dcterms:modified>
  <cp:revision>1</cp:revision>
  <dc:title>e</dc:title>
</cp:coreProperties>
</file>