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30"/>
  </p:notesMasterIdLst>
  <p:handoutMasterIdLst>
    <p:handoutMasterId r:id="rId31"/>
  </p:handoutMasterIdLst>
  <p:sldIdLst>
    <p:sldId id="256" r:id="rId2"/>
    <p:sldId id="257" r:id="rId3"/>
    <p:sldId id="258" r:id="rId4"/>
    <p:sldId id="275" r:id="rId5"/>
    <p:sldId id="278" r:id="rId6"/>
    <p:sldId id="296" r:id="rId7"/>
    <p:sldId id="276" r:id="rId8"/>
    <p:sldId id="279" r:id="rId9"/>
    <p:sldId id="281" r:id="rId10"/>
    <p:sldId id="280" r:id="rId11"/>
    <p:sldId id="282" r:id="rId12"/>
    <p:sldId id="283" r:id="rId13"/>
    <p:sldId id="284" r:id="rId14"/>
    <p:sldId id="285" r:id="rId15"/>
    <p:sldId id="286" r:id="rId16"/>
    <p:sldId id="287" r:id="rId17"/>
    <p:sldId id="288" r:id="rId18"/>
    <p:sldId id="289" r:id="rId19"/>
    <p:sldId id="290" r:id="rId20"/>
    <p:sldId id="295" r:id="rId21"/>
    <p:sldId id="292" r:id="rId22"/>
    <p:sldId id="293" r:id="rId23"/>
    <p:sldId id="294" r:id="rId24"/>
    <p:sldId id="277" r:id="rId25"/>
    <p:sldId id="297" r:id="rId26"/>
    <p:sldId id="263" r:id="rId27"/>
    <p:sldId id="273" r:id="rId28"/>
    <p:sldId id="274" r:id="rId29"/>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FFFFCC"/>
    <a:srgbClr val="CCFFFF"/>
    <a:srgbClr val="3366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94394" autoAdjust="0"/>
  </p:normalViewPr>
  <p:slideViewPr>
    <p:cSldViewPr>
      <p:cViewPr>
        <p:scale>
          <a:sx n="100" d="100"/>
          <a:sy n="100" d="100"/>
        </p:scale>
        <p:origin x="72" y="-23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p:scale>
          <a:sx n="90" d="100"/>
          <a:sy n="90" d="100"/>
        </p:scale>
        <p:origin x="3792" y="-216"/>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a:t>
            </a:fld>
            <a:endParaRPr lang="en-US" altLang="ja-JP"/>
          </a:p>
        </p:txBody>
      </p:sp>
    </p:spTree>
    <p:extLst>
      <p:ext uri="{BB962C8B-B14F-4D97-AF65-F5344CB8AC3E}">
        <p14:creationId xmlns:p14="http://schemas.microsoft.com/office/powerpoint/2010/main" val="348600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10</a:t>
            </a:fld>
            <a:endParaRPr lang="en-US" altLang="ja-JP"/>
          </a:p>
        </p:txBody>
      </p:sp>
    </p:spTree>
    <p:extLst>
      <p:ext uri="{BB962C8B-B14F-4D97-AF65-F5344CB8AC3E}">
        <p14:creationId xmlns:p14="http://schemas.microsoft.com/office/powerpoint/2010/main" val="113433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11</a:t>
            </a:fld>
            <a:endParaRPr lang="en-US" altLang="ja-JP"/>
          </a:p>
        </p:txBody>
      </p:sp>
    </p:spTree>
    <p:extLst>
      <p:ext uri="{BB962C8B-B14F-4D97-AF65-F5344CB8AC3E}">
        <p14:creationId xmlns:p14="http://schemas.microsoft.com/office/powerpoint/2010/main" val="301909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12</a:t>
            </a:fld>
            <a:endParaRPr lang="en-US" altLang="ja-JP"/>
          </a:p>
        </p:txBody>
      </p:sp>
    </p:spTree>
    <p:extLst>
      <p:ext uri="{BB962C8B-B14F-4D97-AF65-F5344CB8AC3E}">
        <p14:creationId xmlns:p14="http://schemas.microsoft.com/office/powerpoint/2010/main" val="4019718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13</a:t>
            </a:fld>
            <a:endParaRPr lang="en-US" altLang="ja-JP"/>
          </a:p>
        </p:txBody>
      </p:sp>
    </p:spTree>
    <p:extLst>
      <p:ext uri="{BB962C8B-B14F-4D97-AF65-F5344CB8AC3E}">
        <p14:creationId xmlns:p14="http://schemas.microsoft.com/office/powerpoint/2010/main" val="370814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14</a:t>
            </a:fld>
            <a:endParaRPr lang="en-US" altLang="ja-JP"/>
          </a:p>
        </p:txBody>
      </p:sp>
    </p:spTree>
    <p:extLst>
      <p:ext uri="{BB962C8B-B14F-4D97-AF65-F5344CB8AC3E}">
        <p14:creationId xmlns:p14="http://schemas.microsoft.com/office/powerpoint/2010/main" val="2289075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15</a:t>
            </a:fld>
            <a:endParaRPr lang="en-US" altLang="ja-JP"/>
          </a:p>
        </p:txBody>
      </p:sp>
    </p:spTree>
    <p:extLst>
      <p:ext uri="{BB962C8B-B14F-4D97-AF65-F5344CB8AC3E}">
        <p14:creationId xmlns:p14="http://schemas.microsoft.com/office/powerpoint/2010/main" val="23598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16</a:t>
            </a:fld>
            <a:endParaRPr lang="en-US" altLang="ja-JP"/>
          </a:p>
        </p:txBody>
      </p:sp>
    </p:spTree>
    <p:extLst>
      <p:ext uri="{BB962C8B-B14F-4D97-AF65-F5344CB8AC3E}">
        <p14:creationId xmlns:p14="http://schemas.microsoft.com/office/powerpoint/2010/main" val="1715951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17</a:t>
            </a:fld>
            <a:endParaRPr lang="en-US" altLang="ja-JP"/>
          </a:p>
        </p:txBody>
      </p:sp>
    </p:spTree>
    <p:extLst>
      <p:ext uri="{BB962C8B-B14F-4D97-AF65-F5344CB8AC3E}">
        <p14:creationId xmlns:p14="http://schemas.microsoft.com/office/powerpoint/2010/main" val="26031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18</a:t>
            </a:fld>
            <a:endParaRPr lang="en-US" altLang="ja-JP"/>
          </a:p>
        </p:txBody>
      </p:sp>
    </p:spTree>
    <p:extLst>
      <p:ext uri="{BB962C8B-B14F-4D97-AF65-F5344CB8AC3E}">
        <p14:creationId xmlns:p14="http://schemas.microsoft.com/office/powerpoint/2010/main" val="1434074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19</a:t>
            </a:fld>
            <a:endParaRPr lang="en-US" altLang="ja-JP"/>
          </a:p>
        </p:txBody>
      </p:sp>
    </p:spTree>
    <p:extLst>
      <p:ext uri="{BB962C8B-B14F-4D97-AF65-F5344CB8AC3E}">
        <p14:creationId xmlns:p14="http://schemas.microsoft.com/office/powerpoint/2010/main" val="18629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kumimoji="1" lang="en-US" sz="1200" b="0" i="0" kern="1200" dirty="0">
                <a:solidFill>
                  <a:schemeClr val="tx1"/>
                </a:solidFill>
                <a:effectLst/>
                <a:latin typeface="Times New Roman" pitchFamily="18" charset="0"/>
                <a:ea typeface="ＭＳ Ｐ明朝" pitchFamily="18" charset="-128"/>
                <a:cs typeface="+mn-cs"/>
              </a:rPr>
              <a:t>- N</a:t>
            </a:r>
            <a:r>
              <a:rPr kumimoji="1" lang="vi-VN" sz="1200" b="0" i="0" kern="1200" dirty="0">
                <a:solidFill>
                  <a:schemeClr val="tx1"/>
                </a:solidFill>
                <a:effectLst/>
                <a:latin typeface="Times New Roman" pitchFamily="18" charset="0"/>
                <a:ea typeface="ＭＳ Ｐ明朝" pitchFamily="18" charset="-128"/>
                <a:cs typeface="+mn-cs"/>
              </a:rPr>
              <a:t>gôn ngữ lập trình mã nguồn mở</a:t>
            </a:r>
          </a:p>
          <a:p>
            <a:pPr rtl="0"/>
            <a:r>
              <a:rPr kumimoji="1" lang="en-US" sz="1200" b="0" i="0" kern="1200" dirty="0">
                <a:solidFill>
                  <a:schemeClr val="tx1"/>
                </a:solidFill>
                <a:effectLst/>
                <a:latin typeface="Times New Roman" pitchFamily="18" charset="0"/>
                <a:ea typeface="ＭＳ Ｐ明朝" pitchFamily="18" charset="-128"/>
                <a:cs typeface="+mn-cs"/>
              </a:rPr>
              <a:t>- </a:t>
            </a:r>
            <a:r>
              <a:rPr kumimoji="1" lang="vi-VN" sz="1200" b="0" i="0" kern="1200" dirty="0">
                <a:solidFill>
                  <a:schemeClr val="tx1"/>
                </a:solidFill>
                <a:effectLst/>
                <a:latin typeface="Times New Roman" pitchFamily="18" charset="0"/>
                <a:ea typeface="ＭＳ Ｐ明朝" pitchFamily="18" charset="-128"/>
                <a:cs typeface="+mn-cs"/>
              </a:rPr>
              <a:t>Go có cú pháp giống với C và tất nhiên nó là ngôn ngữ lập trình biên dich (compiled programming language)</a:t>
            </a:r>
          </a:p>
          <a:p>
            <a:pPr rtl="0"/>
            <a:r>
              <a:rPr kumimoji="1" lang="en-US" sz="1200" b="0" i="0" kern="1200" dirty="0">
                <a:solidFill>
                  <a:schemeClr val="tx1"/>
                </a:solidFill>
                <a:effectLst/>
                <a:latin typeface="Times New Roman" pitchFamily="18" charset="0"/>
                <a:ea typeface="ＭＳ Ｐ明朝" pitchFamily="18" charset="-128"/>
                <a:cs typeface="+mn-cs"/>
              </a:rPr>
              <a:t>- </a:t>
            </a:r>
            <a:r>
              <a:rPr kumimoji="1" lang="vi-VN" sz="1200" b="0" i="0" kern="1200" dirty="0">
                <a:solidFill>
                  <a:schemeClr val="tx1"/>
                </a:solidFill>
                <a:effectLst/>
                <a:latin typeface="Times New Roman" pitchFamily="18" charset="0"/>
                <a:ea typeface="ＭＳ Ｐ明朝" pitchFamily="18" charset="-128"/>
                <a:cs typeface="+mn-cs"/>
              </a:rPr>
              <a:t>Cú pháp của ngôn ngữ lập trình Golang (syntax) khá tinh gọn, mặc dù thật sự có những cú pháp mà người mới nhìn vào thật sự hơi khó chịu.</a:t>
            </a:r>
          </a:p>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2</a:t>
            </a:fld>
            <a:endParaRPr lang="en-US" altLang="ja-JP"/>
          </a:p>
        </p:txBody>
      </p:sp>
    </p:spTree>
    <p:extLst>
      <p:ext uri="{BB962C8B-B14F-4D97-AF65-F5344CB8AC3E}">
        <p14:creationId xmlns:p14="http://schemas.microsoft.com/office/powerpoint/2010/main" val="330781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20</a:t>
            </a:fld>
            <a:endParaRPr lang="en-US" altLang="ja-JP"/>
          </a:p>
        </p:txBody>
      </p:sp>
    </p:spTree>
    <p:extLst>
      <p:ext uri="{BB962C8B-B14F-4D97-AF65-F5344CB8AC3E}">
        <p14:creationId xmlns:p14="http://schemas.microsoft.com/office/powerpoint/2010/main" val="60753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21</a:t>
            </a:fld>
            <a:endParaRPr lang="en-US" altLang="ja-JP"/>
          </a:p>
        </p:txBody>
      </p:sp>
    </p:spTree>
    <p:extLst>
      <p:ext uri="{BB962C8B-B14F-4D97-AF65-F5344CB8AC3E}">
        <p14:creationId xmlns:p14="http://schemas.microsoft.com/office/powerpoint/2010/main" val="267611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22</a:t>
            </a:fld>
            <a:endParaRPr lang="en-US" altLang="ja-JP"/>
          </a:p>
        </p:txBody>
      </p:sp>
    </p:spTree>
    <p:extLst>
      <p:ext uri="{BB962C8B-B14F-4D97-AF65-F5344CB8AC3E}">
        <p14:creationId xmlns:p14="http://schemas.microsoft.com/office/powerpoint/2010/main" val="2992104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23</a:t>
            </a:fld>
            <a:endParaRPr lang="en-US" altLang="ja-JP"/>
          </a:p>
        </p:txBody>
      </p:sp>
    </p:spTree>
    <p:extLst>
      <p:ext uri="{BB962C8B-B14F-4D97-AF65-F5344CB8AC3E}">
        <p14:creationId xmlns:p14="http://schemas.microsoft.com/office/powerpoint/2010/main" val="2612216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24</a:t>
            </a:fld>
            <a:endParaRPr lang="en-US" altLang="ja-JP"/>
          </a:p>
        </p:txBody>
      </p:sp>
    </p:spTree>
    <p:extLst>
      <p:ext uri="{BB962C8B-B14F-4D97-AF65-F5344CB8AC3E}">
        <p14:creationId xmlns:p14="http://schemas.microsoft.com/office/powerpoint/2010/main" val="664386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Monolithic có cấu trúc module khá hợp lý, đóng gói thành một khối tổng thế, các khối "đóng cửa bảo nhau" bên trong, dễ viết, dễ triển khai, liên kết với nhau chặt chẽ. Nhưng cũng chính vì thế, chặt chẽ quá khó "cởi". Khi muốn deployment phải khởi chạy toàn bộ các khối, nếu khối nào "dẹo" thì nguy cơ "dẹo" cả hệ thống khá cao. Chưa kể khi hệ thống phình to, sự ràng buộc làm việc upgrade trở nên khó khăn, nhiều khi phải đập đi xây lại. Bảo trì cũng vô cùng tốn kém mà mất thời gian. Thử tưởng tượng hệ thống có 3 triệu dòng code mà mang ra chỉnh sửa, nghĩ thôi đã thấy áp lực rồi!</a:t>
            </a:r>
            <a:endParaRPr kumimoji="1" lang="en-US" sz="1200" b="0" i="0" kern="1200" dirty="0">
              <a:solidFill>
                <a:schemeClr val="tx1"/>
              </a:solidFill>
              <a:effectLst/>
              <a:latin typeface="Times New Roman" pitchFamily="18" charset="0"/>
              <a:ea typeface="ＭＳ Ｐ明朝" pitchFamily="18" charset="-128"/>
              <a:cs typeface="+mn-cs"/>
            </a:endParaRPr>
          </a:p>
          <a:p>
            <a:pPr marL="171450" indent="-171450">
              <a:buFontTx/>
              <a:buChar char="-"/>
            </a:pPr>
            <a:r>
              <a:rPr kumimoji="1" lang="en-US" sz="1200" b="0" i="0" kern="1200" dirty="0">
                <a:solidFill>
                  <a:schemeClr val="tx1"/>
                </a:solidFill>
                <a:effectLst/>
                <a:latin typeface="Times New Roman" pitchFamily="18" charset="0"/>
                <a:ea typeface="ＭＳ Ｐ明朝" pitchFamily="18" charset="-128"/>
                <a:cs typeface="+mn-cs"/>
              </a:rPr>
              <a:t>Microservice:</a:t>
            </a: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Dễ nâng cấp và scale, việc nâng cấp các service tách biệt khiến nó trở nên dễ dàng hơn.</a:t>
            </a:r>
            <a:endParaRPr kumimoji="1" lang="en-US" sz="1200" b="0" i="0" kern="1200" dirty="0">
              <a:solidFill>
                <a:schemeClr val="tx1"/>
              </a:solidFill>
              <a:effectLst/>
              <a:latin typeface="Times New Roman" pitchFamily="18" charset="0"/>
              <a:ea typeface="ＭＳ Ｐ明朝" pitchFamily="18" charset="-128"/>
              <a:cs typeface="+mn-cs"/>
            </a:endParaRP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Cũng vì tách biệt nên khi một sevice có yểu mệnh mà "dẹo" thì cũng không quá ảnh hưởng đến hệ thống, có thể phục hồi nhanh chóng.</a:t>
            </a:r>
            <a:endParaRPr kumimoji="1" lang="en-US" sz="1200" b="0" i="0" kern="1200" dirty="0">
              <a:solidFill>
                <a:schemeClr val="tx1"/>
              </a:solidFill>
              <a:effectLst/>
              <a:latin typeface="Times New Roman" pitchFamily="18" charset="0"/>
              <a:ea typeface="ＭＳ Ｐ明朝" pitchFamily="18" charset="-128"/>
              <a:cs typeface="+mn-cs"/>
            </a:endParaRP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Các service có thể dùng các ngôn ngữ / framework khác nhau. Không còn hiện tượng "không cùng ngôn ngữ không nói chuyện".</a:t>
            </a:r>
            <a:endParaRPr kumimoji="1" lang="en-US" sz="1200" b="0" i="0" kern="1200" dirty="0">
              <a:solidFill>
                <a:schemeClr val="tx1"/>
              </a:solidFill>
              <a:effectLst/>
              <a:latin typeface="Times New Roman" pitchFamily="18" charset="0"/>
              <a:ea typeface="ＭＳ Ｐ明朝" pitchFamily="18" charset="-128"/>
              <a:cs typeface="+mn-cs"/>
            </a:endParaRPr>
          </a:p>
          <a:p>
            <a:pPr marL="628650" lvl="1" indent="-171450">
              <a:buFontTx/>
              <a:buChar char="-"/>
            </a:pPr>
            <a:r>
              <a:rPr kumimoji="1" lang="en-US" sz="1200" b="0" i="0" kern="1200" dirty="0" err="1">
                <a:solidFill>
                  <a:schemeClr val="tx1"/>
                </a:solidFill>
                <a:effectLst/>
                <a:latin typeface="Times New Roman" pitchFamily="18" charset="0"/>
                <a:ea typeface="ＭＳ Ｐ明朝" pitchFamily="18" charset="-128"/>
                <a:cs typeface="+mn-cs"/>
              </a:rPr>
              <a:t>Dễ</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dàng</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kiểm</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thử</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thay</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thế</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bảo</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trì</a:t>
            </a:r>
            <a:r>
              <a:rPr kumimoji="1" lang="en-US" sz="1200" b="0" i="0" kern="1200" dirty="0">
                <a:solidFill>
                  <a:schemeClr val="tx1"/>
                </a:solidFill>
                <a:effectLst/>
                <a:latin typeface="Times New Roman" pitchFamily="18" charset="0"/>
                <a:ea typeface="ＭＳ Ｐ明朝" pitchFamily="18" charset="-128"/>
                <a:cs typeface="+mn-cs"/>
              </a:rPr>
              <a:t> </a:t>
            </a:r>
            <a:r>
              <a:rPr kumimoji="1" lang="en-US" sz="1200" b="0" i="0" kern="1200" dirty="0" err="1">
                <a:solidFill>
                  <a:schemeClr val="tx1"/>
                </a:solidFill>
                <a:effectLst/>
                <a:latin typeface="Times New Roman" pitchFamily="18" charset="0"/>
                <a:ea typeface="ＭＳ Ｐ明朝" pitchFamily="18" charset="-128"/>
                <a:cs typeface="+mn-cs"/>
              </a:rPr>
              <a:t>các</a:t>
            </a:r>
            <a:r>
              <a:rPr kumimoji="1" lang="en-US" sz="1200" b="0" i="0" kern="1200" dirty="0">
                <a:solidFill>
                  <a:schemeClr val="tx1"/>
                </a:solidFill>
                <a:effectLst/>
                <a:latin typeface="Times New Roman" pitchFamily="18" charset="0"/>
                <a:ea typeface="ＭＳ Ｐ明朝" pitchFamily="18" charset="-128"/>
                <a:cs typeface="+mn-cs"/>
              </a:rPr>
              <a:t> service.</a:t>
            </a:r>
          </a:p>
          <a:p>
            <a:pPr marL="171450" lvl="0" indent="-171450">
              <a:buFontTx/>
              <a:buChar char="-"/>
            </a:pPr>
            <a:r>
              <a:rPr kumimoji="1" lang="en-US" b="0" i="0" kern="1200" dirty="0">
                <a:solidFill>
                  <a:schemeClr val="tx1"/>
                </a:solidFill>
                <a:effectLst/>
                <a:latin typeface="Times New Roman" pitchFamily="18" charset="0"/>
                <a:ea typeface="ＭＳ Ｐ明朝" pitchFamily="18" charset="-128"/>
                <a:cs typeface="+mn-cs"/>
              </a:rPr>
              <a:t>Nh</a:t>
            </a:r>
            <a:r>
              <a:rPr kumimoji="1" lang="vi-VN" b="0" i="0" kern="1200" dirty="0">
                <a:solidFill>
                  <a:schemeClr val="tx1"/>
                </a:solidFill>
                <a:effectLst/>
                <a:latin typeface="Times New Roman" pitchFamily="18" charset="0"/>
                <a:ea typeface="ＭＳ Ｐ明朝" pitchFamily="18" charset="-128"/>
                <a:cs typeface="+mn-cs"/>
              </a:rPr>
              <a:t>ư</a:t>
            </a:r>
            <a:r>
              <a:rPr kumimoji="1" lang="en-US" b="0" i="0" kern="1200" dirty="0" err="1">
                <a:solidFill>
                  <a:schemeClr val="tx1"/>
                </a:solidFill>
                <a:effectLst/>
                <a:latin typeface="Times New Roman" pitchFamily="18" charset="0"/>
                <a:ea typeface="ＭＳ Ｐ明朝" pitchFamily="18" charset="-128"/>
                <a:cs typeface="+mn-cs"/>
              </a:rPr>
              <a:t>ợc</a:t>
            </a:r>
            <a:r>
              <a:rPr kumimoji="1" lang="en-US" b="0" i="0" kern="1200" dirty="0">
                <a:solidFill>
                  <a:schemeClr val="tx1"/>
                </a:solidFill>
                <a:effectLst/>
                <a:latin typeface="Times New Roman" pitchFamily="18" charset="0"/>
                <a:ea typeface="ＭＳ Ｐ明朝" pitchFamily="18" charset="-128"/>
                <a:cs typeface="+mn-cs"/>
              </a:rPr>
              <a:t> </a:t>
            </a:r>
            <a:r>
              <a:rPr kumimoji="1" lang="en-US" b="0" i="0" kern="1200" dirty="0" err="1">
                <a:solidFill>
                  <a:schemeClr val="tx1"/>
                </a:solidFill>
                <a:effectLst/>
                <a:latin typeface="Times New Roman" pitchFamily="18" charset="0"/>
                <a:ea typeface="ＭＳ Ｐ明朝" pitchFamily="18" charset="-128"/>
                <a:cs typeface="+mn-cs"/>
              </a:rPr>
              <a:t>điểm</a:t>
            </a:r>
            <a:r>
              <a:rPr kumimoji="1" lang="en-US" b="0" i="0" kern="1200" dirty="0">
                <a:solidFill>
                  <a:schemeClr val="tx1"/>
                </a:solidFill>
                <a:effectLst/>
                <a:latin typeface="Times New Roman" pitchFamily="18" charset="0"/>
                <a:ea typeface="ＭＳ Ｐ明朝" pitchFamily="18" charset="-128"/>
                <a:cs typeface="+mn-cs"/>
              </a:rPr>
              <a:t> microservice:</a:t>
            </a: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Hệ thống được chia thành các service nhỏ, cũng vì nhỏ mà nhiều khi quá nhỏ, trở nên khó kiểm soát.</a:t>
            </a:r>
            <a:endParaRPr kumimoji="1" lang="en-US" sz="1200" b="0" i="0" kern="1200" dirty="0">
              <a:solidFill>
                <a:schemeClr val="tx1"/>
              </a:solidFill>
              <a:effectLst/>
              <a:latin typeface="Times New Roman" pitchFamily="18" charset="0"/>
              <a:ea typeface="ＭＳ Ｐ明朝" pitchFamily="18" charset="-128"/>
              <a:cs typeface="+mn-cs"/>
            </a:endParaRP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Các service phải giao tiếp bên ngoài với nhau nên nhiều khi tốc độ không cao. Mà nhiều khi chúng nó còn chả nói chuyện được với nhau ấy chứ.</a:t>
            </a:r>
            <a:endParaRPr kumimoji="1" lang="en-US" sz="1200" b="0" i="0" kern="1200" dirty="0">
              <a:solidFill>
                <a:schemeClr val="tx1"/>
              </a:solidFill>
              <a:effectLst/>
              <a:latin typeface="Times New Roman" pitchFamily="18" charset="0"/>
              <a:ea typeface="ＭＳ Ｐ明朝" pitchFamily="18" charset="-128"/>
              <a:cs typeface="+mn-cs"/>
            </a:endParaRP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Mỗi service sẽ có database riêng, cách thức hoạt động riêng nên tính đồng nhất không được đảm bảo, phức tạp.</a:t>
            </a:r>
            <a:endParaRPr kumimoji="1" lang="en-US" sz="1200" b="0" i="0" kern="1200" dirty="0">
              <a:solidFill>
                <a:schemeClr val="tx1"/>
              </a:solidFill>
              <a:effectLst/>
              <a:latin typeface="Times New Roman" pitchFamily="18" charset="0"/>
              <a:ea typeface="ＭＳ Ｐ明朝" pitchFamily="18" charset="-128"/>
              <a:cs typeface="+mn-cs"/>
            </a:endParaRP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Nếu các service sử dụng các chức năng của service khác một cách xếp chồng như bậc thang, thì một service "dẹo" vẫn ảnh hưởng to lớn đến hệ thống.</a:t>
            </a:r>
            <a:endParaRPr kumimoji="1" lang="en-US" sz="1200" b="0" i="0" kern="1200" dirty="0">
              <a:solidFill>
                <a:schemeClr val="tx1"/>
              </a:solidFill>
              <a:effectLst/>
              <a:latin typeface="Times New Roman" pitchFamily="18" charset="0"/>
              <a:ea typeface="ＭＳ Ｐ明朝" pitchFamily="18" charset="-128"/>
              <a:cs typeface="+mn-cs"/>
            </a:endParaRPr>
          </a:p>
          <a:p>
            <a:pPr marL="628650" lvl="1" indent="-171450">
              <a:buFontTx/>
              <a:buChar char="-"/>
            </a:pPr>
            <a:r>
              <a:rPr kumimoji="1" lang="vi-VN" sz="1200" b="0" i="0" kern="1200" dirty="0">
                <a:solidFill>
                  <a:schemeClr val="tx1"/>
                </a:solidFill>
                <a:effectLst/>
                <a:latin typeface="Times New Roman" pitchFamily="18" charset="0"/>
                <a:ea typeface="ＭＳ Ｐ明朝" pitchFamily="18" charset="-128"/>
                <a:cs typeface="+mn-cs"/>
              </a:rPr>
              <a:t>Các nhược điểm trên cũng đưa ra nhược điểm là triển khai Microservices khó hơn rất nhiều, đòi hỏi bạn phải có kiến thức để vận hành hệ thống trơn tru, mà có lẽ kiến thức chưa đủ, kinh nghiệm nữa!</a:t>
            </a:r>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25</a:t>
            </a:fld>
            <a:endParaRPr lang="en-US" altLang="ja-JP"/>
          </a:p>
        </p:txBody>
      </p:sp>
    </p:spTree>
    <p:extLst>
      <p:ext uri="{BB962C8B-B14F-4D97-AF65-F5344CB8AC3E}">
        <p14:creationId xmlns:p14="http://schemas.microsoft.com/office/powerpoint/2010/main" val="3497770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3</a:t>
            </a:fld>
            <a:endParaRPr lang="en-US" altLang="ja-JP"/>
          </a:p>
        </p:txBody>
      </p:sp>
    </p:spTree>
    <p:extLst>
      <p:ext uri="{BB962C8B-B14F-4D97-AF65-F5344CB8AC3E}">
        <p14:creationId xmlns:p14="http://schemas.microsoft.com/office/powerpoint/2010/main" val="240803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4</a:t>
            </a:fld>
            <a:endParaRPr lang="en-US" altLang="ja-JP"/>
          </a:p>
        </p:txBody>
      </p:sp>
    </p:spTree>
    <p:extLst>
      <p:ext uri="{BB962C8B-B14F-4D97-AF65-F5344CB8AC3E}">
        <p14:creationId xmlns:p14="http://schemas.microsoft.com/office/powerpoint/2010/main" val="391722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t>
            </a:r>
            <a:r>
              <a:rPr lang="vi-VN" dirty="0"/>
              <a:t>Goroutines có thể được coi là những luồng gọn nhẹ. Chi phí tạo một Goroutine tương đối thấp so với một luồng. Do vậy, những ứng dụng Go có hàng ngàn Goroutines chạy đồng thời là điều hết sức bình thường.</a:t>
            </a:r>
            <a:endParaRPr lang="en-US"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vi-VN" dirty="0"/>
              <a:t>Chúng chỉ chiếm khoảng vài kb trong stack và stack có thể "phình to" và "thu nhỏ" tùy vào nhu cầu của chương trình, trong khi đó các luồng trong stack phải được xác định và không thể thay đổi.</a:t>
            </a:r>
            <a:endParaRPr lang="en-US"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vi-VN" dirty="0"/>
              <a:t>Có thể chỉ có một luồng trong một chương trình với hàng ngàn Goroutines. Nếu bất kỳ Goroutine trong những khối luồng yêu cầu chờ người dùng nhập dữ liệu, thì một luồng khác của HĐH được tạo ra và những Goroutines còn lại được di chuyển đến luồng mới. Tất cả việc này được giám sát bởi trình thực thi chạy (runtime) và chúng ta - những lập trình viên - đang trừu tượng hóa những chi tiết phức tạp, và đưa ra một API tường minh để có thể làm việc đồng thời.</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t>
            </a:r>
            <a:r>
              <a:rPr lang="vi-VN" dirty="0"/>
              <a:t>Các kênh được thiết kế để ngăn ngừa các khả năng xung đột xảy ra khi truy cập bộ nhớ chia sẻ sử dụng Goroutines. Các kênh có thể hình dung như một đường ống sử dụng các Goroutines trao đổi thông tin. Chúng ta sẽ bàn về các kênh chi tiết hơn trong bài tới.</a:t>
            </a:r>
          </a:p>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5</a:t>
            </a:fld>
            <a:endParaRPr lang="en-US" altLang="ja-JP"/>
          </a:p>
        </p:txBody>
      </p:sp>
    </p:spTree>
    <p:extLst>
      <p:ext uri="{BB962C8B-B14F-4D97-AF65-F5344CB8AC3E}">
        <p14:creationId xmlns:p14="http://schemas.microsoft.com/office/powerpoint/2010/main" val="89980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6</a:t>
            </a:fld>
            <a:endParaRPr lang="en-US" altLang="ja-JP"/>
          </a:p>
        </p:txBody>
      </p:sp>
    </p:spTree>
    <p:extLst>
      <p:ext uri="{BB962C8B-B14F-4D97-AF65-F5344CB8AC3E}">
        <p14:creationId xmlns:p14="http://schemas.microsoft.com/office/powerpoint/2010/main" val="145060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7</a:t>
            </a:fld>
            <a:endParaRPr lang="en-US" altLang="ja-JP"/>
          </a:p>
        </p:txBody>
      </p:sp>
    </p:spTree>
    <p:extLst>
      <p:ext uri="{BB962C8B-B14F-4D97-AF65-F5344CB8AC3E}">
        <p14:creationId xmlns:p14="http://schemas.microsoft.com/office/powerpoint/2010/main" val="423914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8</a:t>
            </a:fld>
            <a:endParaRPr lang="en-US" altLang="ja-JP"/>
          </a:p>
        </p:txBody>
      </p:sp>
    </p:spTree>
    <p:extLst>
      <p:ext uri="{BB962C8B-B14F-4D97-AF65-F5344CB8AC3E}">
        <p14:creationId xmlns:p14="http://schemas.microsoft.com/office/powerpoint/2010/main" val="1919879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7F45AE-C57F-4A42-9F53-F6D5B96129BD}" type="slidenum">
              <a:rPr lang="en-US" altLang="ja-JP" smtClean="0"/>
              <a:pPr>
                <a:defRPr/>
              </a:pPr>
              <a:t>9</a:t>
            </a:fld>
            <a:endParaRPr lang="en-US" altLang="ja-JP"/>
          </a:p>
        </p:txBody>
      </p:sp>
    </p:spTree>
    <p:extLst>
      <p:ext uri="{BB962C8B-B14F-4D97-AF65-F5344CB8AC3E}">
        <p14:creationId xmlns:p14="http://schemas.microsoft.com/office/powerpoint/2010/main" val="409165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a:prstGeom prst="rect">
            <a:avLst/>
          </a:prstGeo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29000" cy="936130"/>
          </a:xfrm>
          <a:prstGeom prst="rect">
            <a:avLst/>
          </a:prstGeom>
        </p:spPr>
        <p:txBody>
          <a:bodyPr tIns="45714"/>
          <a:lstStyle>
            <a:lvl1pPr marL="0" indent="0" algn="r">
              <a:buFontTx/>
              <a:buNone/>
              <a:defRPr b="1" i="0"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a:prstGeom prst="rect">
            <a:avLst/>
          </a:prstGeo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a:prstGeom prst="rect">
            <a:avLst/>
          </a:prstGeo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950771" y="60238"/>
            <a:ext cx="8105825" cy="566852"/>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9005887" cy="541176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a:prstGeom prst="rect">
            <a:avLst/>
          </a:prstGeom>
        </p:spPr>
        <p:txBody>
          <a:bodyPr/>
          <a:lstStyle/>
          <a:p>
            <a:pPr lvl="0"/>
            <a:endParaRPr lang="ja-JP" altLang="en-US" noProof="0"/>
          </a:p>
        </p:txBody>
      </p:sp>
      <p:sp>
        <p:nvSpPr>
          <p:cNvPr id="4"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a:prstGeom prst="rect">
            <a:avLst/>
          </a:prstGeo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47962"/>
            <a:ext cx="7772400" cy="1362075"/>
          </a:xfrm>
          <a:prstGeom prst="rect">
            <a:avLst/>
          </a:prstGeom>
        </p:spPr>
        <p:txBody>
          <a:bodyPr anchor="t"/>
          <a:lstStyle>
            <a:lvl1pPr algn="l">
              <a:defRPr sz="4000" b="1" cap="all"/>
            </a:lvl1pPr>
          </a:lstStyle>
          <a:p>
            <a:r>
              <a:rPr lang="ja-JP" altLang="en-US"/>
              <a:t>マスター タイトルの書式設定</a:t>
            </a:r>
          </a:p>
        </p:txBody>
      </p:sp>
      <p:sp>
        <p:nvSpPr>
          <p:cNvPr id="4"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18862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50771" y="60238"/>
            <a:ext cx="8105825" cy="566852"/>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idx="1"/>
          </p:nvPr>
        </p:nvSpPr>
        <p:spPr>
          <a:xfrm>
            <a:off x="71438" y="836640"/>
            <a:ext cx="9005887" cy="5411760"/>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950771" y="60238"/>
            <a:ext cx="8105825" cy="566852"/>
          </a:xfrm>
          <a:prstGeom prst="rect">
            <a:avLst/>
          </a:prstGeom>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50771" y="60238"/>
            <a:ext cx="8105825" cy="566852"/>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xfrm>
            <a:off x="8532318" y="6515100"/>
            <a:ext cx="558800" cy="292404"/>
          </a:xfrm>
          <a:prstGeom prst="rect">
            <a:avLst/>
          </a:prstGeom>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a:prstGeom prst="rect">
            <a:avLst/>
          </a:prstGeo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3935" name="ﾌﾘｰﾗﾝｽ 97 図形" r:id="rId17" imgW="20477" imgH="641447" progId="">
                  <p:embed/>
                </p:oleObj>
              </mc:Choice>
              <mc:Fallback>
                <p:oleObj name="ﾌﾘｰﾗﾝｽ 97 図形" r:id="rId17" imgW="20477" imgH="641447" progId="">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Tree>
  </p:cSld>
  <p:clrMap bg1="lt1" tx1="dk1" bg2="lt2" tx2="dk2" accent1="accent1" accent2="accent2" accent3="accent3" accent4="accent4" accent5="accent5" accent6="accent6" hlink="hlink" folHlink="folHlink"/>
  <p:sldLayoutIdLst>
    <p:sldLayoutId id="2147483671" r:id="rId1"/>
    <p:sldLayoutId id="2147483660" r:id="rId2"/>
    <p:sldLayoutId id="2147483672" r:id="rId3"/>
    <p:sldLayoutId id="2147483659" r:id="rId4"/>
    <p:sldLayoutId id="2147483663" r:id="rId5"/>
    <p:sldLayoutId id="2147483664" r:id="rId6"/>
    <p:sldLayoutId id="2147483670" r:id="rId7"/>
    <p:sldLayoutId id="2147483661" r:id="rId8"/>
    <p:sldLayoutId id="2147483662" r:id="rId9"/>
    <p:sldLayoutId id="2147483665" r:id="rId10"/>
    <p:sldLayoutId id="2147483666" r:id="rId11"/>
    <p:sldLayoutId id="2147483667" r:id="rId12"/>
    <p:sldLayoutId id="2147483668" r:id="rId13"/>
    <p:sldLayoutId id="2147483669" r:id="rId14"/>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11"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12"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1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14"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15"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16"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anhlamweb.com/bai-viet-66/hoc-golang-tu-con-so-0-phan-2-cac-thanh-phan-co-ban-trong-go.html#mcetoc_1dj9vng0k14" TargetMode="External"/><Relationship Id="rId3" Type="http://schemas.openxmlformats.org/officeDocument/2006/relationships/hyperlink" Target="https://anhlamweb.com/bai-viet-66/hoc-golang-tu-con-so-0-phan-2-cac-thanh-phan-co-ban-trong-go.html#mcetoc_1dj9vng0kv" TargetMode="External"/><Relationship Id="rId7" Type="http://schemas.openxmlformats.org/officeDocument/2006/relationships/hyperlink" Target="https://anhlamweb.com/bai-viet-66/hoc-golang-tu-con-so-0-phan-2-cac-thanh-phan-co-ban-trong-go.html#mcetoc_1dj9vng0k13"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anhlamweb.com/bai-viet-66/hoc-golang-tu-con-so-0-phan-2-cac-thanh-phan-co-ban-trong-go.html#mcetoc_1dj9vng0k12" TargetMode="External"/><Relationship Id="rId5" Type="http://schemas.openxmlformats.org/officeDocument/2006/relationships/hyperlink" Target="https://anhlamweb.com/bai-viet-66/hoc-golang-tu-con-so-0-phan-2-cac-thanh-phan-co-ban-trong-go.html#mcetoc_1dj9vng0k11" TargetMode="External"/><Relationship Id="rId10" Type="http://schemas.openxmlformats.org/officeDocument/2006/relationships/hyperlink" Target="https://anhlamweb.com/bai-viet-66/hoc-golang-tu-con-so-0-phan-2-cac-thanh-phan-co-ban-trong-go.html#mcetoc_1dj9vng0k16" TargetMode="External"/><Relationship Id="rId4" Type="http://schemas.openxmlformats.org/officeDocument/2006/relationships/hyperlink" Target="https://anhlamweb.com/bai-viet-66/hoc-golang-tu-con-so-0-phan-2-cac-thanh-phan-co-ban-trong-go.html#mcetoc_1dj9vng0k10" TargetMode="External"/><Relationship Id="rId9" Type="http://schemas.openxmlformats.org/officeDocument/2006/relationships/hyperlink" Target="https://anhlamweb.com/bai-viet-66/hoc-golang-tu-con-so-0-phan-2-cac-thanh-phan-co-ban-trong-go.html#mcetoc_1dj9vng0k1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nhlamweb.com/bai-viet-66/hoc-golang-tu-con-so-0-phan-2-cac-thanh-phan-co-ban-trong-go.html#mcetoc_1dj9vng0kv"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50000"/>
              </a:lnSpc>
            </a:pPr>
            <a:br>
              <a:rPr lang="en-US" b="0" spc="-1" dirty="0">
                <a:latin typeface="Arial"/>
              </a:rPr>
            </a:br>
            <a:r>
              <a:rPr lang="en-US" spc="-1" dirty="0" err="1">
                <a:solidFill>
                  <a:schemeClr val="accent2"/>
                </a:solidFill>
                <a:latin typeface="Segoe UI"/>
                <a:ea typeface="DejaVu Sans"/>
              </a:rPr>
              <a:t>Lập</a:t>
            </a:r>
            <a:r>
              <a:rPr lang="en-US" spc="-1" dirty="0">
                <a:solidFill>
                  <a:schemeClr val="accent2"/>
                </a:solidFill>
                <a:latin typeface="Segoe UI"/>
                <a:ea typeface="DejaVu Sans"/>
              </a:rPr>
              <a:t> </a:t>
            </a:r>
            <a:r>
              <a:rPr lang="en-US" spc="-1" dirty="0" err="1">
                <a:solidFill>
                  <a:schemeClr val="accent2"/>
                </a:solidFill>
                <a:latin typeface="Segoe UI"/>
                <a:ea typeface="DejaVu Sans"/>
              </a:rPr>
              <a:t>trình</a:t>
            </a:r>
            <a:r>
              <a:rPr lang="en-US" spc="-1" dirty="0">
                <a:solidFill>
                  <a:schemeClr val="accent2"/>
                </a:solidFill>
                <a:latin typeface="Segoe UI"/>
                <a:ea typeface="DejaVu Sans"/>
              </a:rPr>
              <a:t> web </a:t>
            </a:r>
            <a:r>
              <a:rPr lang="en-US" spc="-1" dirty="0" err="1">
                <a:solidFill>
                  <a:schemeClr val="accent2"/>
                </a:solidFill>
                <a:latin typeface="Segoe UI"/>
                <a:ea typeface="DejaVu Sans"/>
              </a:rPr>
              <a:t>với</a:t>
            </a:r>
            <a:r>
              <a:rPr lang="en-US" spc="-1" dirty="0">
                <a:solidFill>
                  <a:schemeClr val="accent2"/>
                </a:solidFill>
                <a:latin typeface="Segoe UI"/>
                <a:ea typeface="DejaVu Sans"/>
              </a:rPr>
              <a:t> Golang</a:t>
            </a:r>
            <a:br>
              <a:rPr lang="en-US" b="0" spc="-1" dirty="0">
                <a:latin typeface="Arial"/>
              </a:rPr>
            </a:br>
            <a:endParaRPr lang="en-US" dirty="0"/>
          </a:p>
        </p:txBody>
      </p:sp>
      <p:sp>
        <p:nvSpPr>
          <p:cNvPr id="3" name="Subtitle 2"/>
          <p:cNvSpPr>
            <a:spLocks noGrp="1"/>
          </p:cNvSpPr>
          <p:nvPr>
            <p:ph type="subTitle" idx="1"/>
          </p:nvPr>
        </p:nvSpPr>
        <p:spPr>
          <a:xfrm>
            <a:off x="5004060" y="5085230"/>
            <a:ext cx="3911340" cy="936130"/>
          </a:xfrm>
        </p:spPr>
        <p:txBody>
          <a:bodyPr/>
          <a:lstStyle/>
          <a:p>
            <a:r>
              <a:rPr lang="en-US" dirty="0" err="1"/>
              <a:t>Thực</a:t>
            </a:r>
            <a:r>
              <a:rPr lang="en-US" dirty="0"/>
              <a:t> </a:t>
            </a:r>
            <a:r>
              <a:rPr lang="en-US" dirty="0" err="1"/>
              <a:t>hiện</a:t>
            </a:r>
            <a:r>
              <a:rPr lang="en-US" dirty="0"/>
              <a:t>: Tr</a:t>
            </a:r>
            <a:r>
              <a:rPr lang="vi-VN" dirty="0"/>
              <a:t>ư</a:t>
            </a:r>
            <a:r>
              <a:rPr lang="en-US" dirty="0" err="1"/>
              <a:t>ơng</a:t>
            </a:r>
            <a:r>
              <a:rPr lang="en-US" dirty="0"/>
              <a:t> </a:t>
            </a:r>
            <a:r>
              <a:rPr lang="en-US" dirty="0" err="1"/>
              <a:t>Thị</a:t>
            </a:r>
            <a:r>
              <a:rPr lang="en-US" dirty="0"/>
              <a:t> </a:t>
            </a:r>
            <a:r>
              <a:rPr lang="en-US" dirty="0" err="1"/>
              <a:t>Bích</a:t>
            </a:r>
            <a:r>
              <a:rPr lang="en-US" dirty="0"/>
              <a:t> Chi</a:t>
            </a:r>
          </a:p>
          <a:p>
            <a:r>
              <a:rPr lang="en-US" altLang="ja-JP" dirty="0"/>
              <a:t>2019/10</a:t>
            </a:r>
            <a:endParaRPr lang="en-US" dirty="0"/>
          </a:p>
        </p:txBody>
      </p:sp>
    </p:spTree>
    <p:extLst>
      <p:ext uri="{BB962C8B-B14F-4D97-AF65-F5344CB8AC3E}">
        <p14:creationId xmlns:p14="http://schemas.microsoft.com/office/powerpoint/2010/main" val="403105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9</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Hằng</a:t>
            </a:r>
            <a:r>
              <a:rPr lang="en-US" dirty="0">
                <a:hlinkClick r:id="rId3"/>
              </a:rPr>
              <a:t> </a:t>
            </a:r>
            <a:r>
              <a:rPr lang="en-US" dirty="0" err="1">
                <a:hlinkClick r:id="rId3"/>
              </a:rPr>
              <a:t>số</a:t>
            </a:r>
            <a:r>
              <a:rPr lang="en-US" dirty="0">
                <a:hlinkClick r:id="rId3"/>
              </a:rPr>
              <a:t> </a:t>
            </a:r>
            <a:r>
              <a:rPr lang="en-US" dirty="0" err="1">
                <a:hlinkClick r:id="rId3"/>
              </a:rPr>
              <a:t>trong</a:t>
            </a:r>
            <a:r>
              <a:rPr lang="en-US" dirty="0">
                <a:hlinkClick r:id="rId3"/>
              </a:rPr>
              <a:t> Golang</a:t>
            </a:r>
            <a:endParaRPr lang="en-US" dirty="0"/>
          </a:p>
          <a:p>
            <a:pPr lvl="1"/>
            <a:r>
              <a:rPr lang="vi-VN" dirty="0"/>
              <a:t>Hằng số là một giá trị cố định và không thay đổi. Cũng như các ngôn ngữ lập trình khác để khai báo hằng số trong Go chúng ta sử dụng từ khóa const. Go hỗ trợ hằng số cho ký tự (character), chuỗi (string), kiểu bool (boolean), và các giá trị số (numeric values).</a:t>
            </a:r>
          </a:p>
          <a:p>
            <a:pPr lvl="1"/>
            <a:r>
              <a:rPr lang="vi-VN" dirty="0"/>
              <a:t>Từ khóa const có thể khai báo ở bất cứ đâu mà từ khóa var có thể.</a:t>
            </a:r>
          </a:p>
          <a:p>
            <a:pPr lvl="1"/>
            <a:endParaRPr lang="en-US" dirty="0"/>
          </a:p>
          <a:p>
            <a:endParaRPr lang="en-US" dirty="0"/>
          </a:p>
          <a:p>
            <a:endParaRPr lang="en-US" dirty="0"/>
          </a:p>
        </p:txBody>
      </p:sp>
    </p:spTree>
    <p:extLst>
      <p:ext uri="{BB962C8B-B14F-4D97-AF65-F5344CB8AC3E}">
        <p14:creationId xmlns:p14="http://schemas.microsoft.com/office/powerpoint/2010/main" val="305581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10</a:t>
            </a:fld>
            <a:endParaRPr lang="en-US" altLang="ja-JP"/>
          </a:p>
        </p:txBody>
      </p:sp>
      <p:pic>
        <p:nvPicPr>
          <p:cNvPr id="6" name="Picture 5">
            <a:extLst>
              <a:ext uri="{FF2B5EF4-FFF2-40B4-BE49-F238E27FC236}">
                <a16:creationId xmlns:a16="http://schemas.microsoft.com/office/drawing/2014/main" id="{08B78A8D-E559-440E-9AEA-9217436AF507}"/>
              </a:ext>
            </a:extLst>
          </p:cNvPr>
          <p:cNvPicPr>
            <a:picLocks noChangeAspect="1"/>
          </p:cNvPicPr>
          <p:nvPr/>
        </p:nvPicPr>
        <p:blipFill>
          <a:blip r:embed="rId3"/>
          <a:stretch>
            <a:fillRect/>
          </a:stretch>
        </p:blipFill>
        <p:spPr>
          <a:xfrm>
            <a:off x="269654" y="908650"/>
            <a:ext cx="8604692" cy="5334233"/>
          </a:xfrm>
          <a:prstGeom prst="rect">
            <a:avLst/>
          </a:prstGeom>
        </p:spPr>
      </p:pic>
    </p:spTree>
    <p:extLst>
      <p:ext uri="{BB962C8B-B14F-4D97-AF65-F5344CB8AC3E}">
        <p14:creationId xmlns:p14="http://schemas.microsoft.com/office/powerpoint/2010/main" val="376998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11</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Vòng</a:t>
            </a:r>
            <a:r>
              <a:rPr lang="en-US" dirty="0">
                <a:hlinkClick r:id="rId3"/>
              </a:rPr>
              <a:t> </a:t>
            </a:r>
            <a:r>
              <a:rPr lang="en-US" dirty="0" err="1">
                <a:hlinkClick r:id="rId3"/>
              </a:rPr>
              <a:t>lặp</a:t>
            </a:r>
            <a:r>
              <a:rPr lang="en-US" dirty="0">
                <a:hlinkClick r:id="rId3"/>
              </a:rPr>
              <a:t> For </a:t>
            </a:r>
            <a:r>
              <a:rPr lang="en-US" dirty="0" err="1">
                <a:hlinkClick r:id="rId3"/>
              </a:rPr>
              <a:t>trong</a:t>
            </a:r>
            <a:r>
              <a:rPr lang="en-US" dirty="0">
                <a:hlinkClick r:id="rId3"/>
              </a:rPr>
              <a:t> Golang</a:t>
            </a:r>
            <a:endParaRPr lang="en-US" dirty="0"/>
          </a:p>
          <a:p>
            <a:pPr lvl="1"/>
            <a:r>
              <a:rPr lang="vi-VN" dirty="0"/>
              <a:t>Go cũng có vòng lặp For nhưng không có vòng lặp While, chúng ta có thể sử dụng cú pháp của vòng lặp For để thay thế cho While.</a:t>
            </a:r>
            <a:endParaRPr lang="en-US" dirty="0"/>
          </a:p>
          <a:p>
            <a:endParaRPr lang="en-US" dirty="0"/>
          </a:p>
        </p:txBody>
      </p:sp>
    </p:spTree>
    <p:extLst>
      <p:ext uri="{BB962C8B-B14F-4D97-AF65-F5344CB8AC3E}">
        <p14:creationId xmlns:p14="http://schemas.microsoft.com/office/powerpoint/2010/main" val="146277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12</a:t>
            </a:fld>
            <a:endParaRPr lang="en-US" altLang="ja-JP"/>
          </a:p>
        </p:txBody>
      </p:sp>
      <p:pic>
        <p:nvPicPr>
          <p:cNvPr id="5" name="Picture 4">
            <a:extLst>
              <a:ext uri="{FF2B5EF4-FFF2-40B4-BE49-F238E27FC236}">
                <a16:creationId xmlns:a16="http://schemas.microsoft.com/office/drawing/2014/main" id="{A74ABF3D-C22D-4D10-A6CB-45967C9B44F5}"/>
              </a:ext>
            </a:extLst>
          </p:cNvPr>
          <p:cNvPicPr>
            <a:picLocks noChangeAspect="1"/>
          </p:cNvPicPr>
          <p:nvPr/>
        </p:nvPicPr>
        <p:blipFill>
          <a:blip r:embed="rId3"/>
          <a:stretch>
            <a:fillRect/>
          </a:stretch>
        </p:blipFill>
        <p:spPr>
          <a:xfrm>
            <a:off x="1458627" y="701148"/>
            <a:ext cx="6226745" cy="4417624"/>
          </a:xfrm>
          <a:prstGeom prst="rect">
            <a:avLst/>
          </a:prstGeom>
        </p:spPr>
      </p:pic>
      <p:pic>
        <p:nvPicPr>
          <p:cNvPr id="7" name="Picture 6">
            <a:extLst>
              <a:ext uri="{FF2B5EF4-FFF2-40B4-BE49-F238E27FC236}">
                <a16:creationId xmlns:a16="http://schemas.microsoft.com/office/drawing/2014/main" id="{68B254EB-2E2F-4C93-906B-739DB307195C}"/>
              </a:ext>
            </a:extLst>
          </p:cNvPr>
          <p:cNvPicPr>
            <a:picLocks noChangeAspect="1"/>
          </p:cNvPicPr>
          <p:nvPr/>
        </p:nvPicPr>
        <p:blipFill>
          <a:blip r:embed="rId4"/>
          <a:stretch>
            <a:fillRect/>
          </a:stretch>
        </p:blipFill>
        <p:spPr>
          <a:xfrm>
            <a:off x="1426608" y="5186877"/>
            <a:ext cx="6273406" cy="1270024"/>
          </a:xfrm>
          <a:prstGeom prst="rect">
            <a:avLst/>
          </a:prstGeom>
        </p:spPr>
      </p:pic>
    </p:spTree>
    <p:extLst>
      <p:ext uri="{BB962C8B-B14F-4D97-AF65-F5344CB8AC3E}">
        <p14:creationId xmlns:p14="http://schemas.microsoft.com/office/powerpoint/2010/main" val="417202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13</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Câu</a:t>
            </a:r>
            <a:r>
              <a:rPr lang="en-US" dirty="0">
                <a:hlinkClick r:id="rId3"/>
              </a:rPr>
              <a:t> </a:t>
            </a:r>
            <a:r>
              <a:rPr lang="en-US" dirty="0" err="1">
                <a:hlinkClick r:id="rId3"/>
              </a:rPr>
              <a:t>lệnh</a:t>
            </a:r>
            <a:r>
              <a:rPr lang="en-US" dirty="0">
                <a:hlinkClick r:id="rId3"/>
              </a:rPr>
              <a:t> </a:t>
            </a:r>
            <a:r>
              <a:rPr lang="en-US" dirty="0" err="1">
                <a:hlinkClick r:id="rId3"/>
              </a:rPr>
              <a:t>điều</a:t>
            </a:r>
            <a:r>
              <a:rPr lang="en-US" dirty="0">
                <a:hlinkClick r:id="rId3"/>
              </a:rPr>
              <a:t> </a:t>
            </a:r>
            <a:r>
              <a:rPr lang="en-US" dirty="0" err="1">
                <a:hlinkClick r:id="rId3"/>
              </a:rPr>
              <a:t>khiển</a:t>
            </a:r>
            <a:r>
              <a:rPr lang="en-US" dirty="0">
                <a:hlinkClick r:id="rId3"/>
              </a:rPr>
              <a:t> If/Else </a:t>
            </a:r>
            <a:r>
              <a:rPr lang="en-US" dirty="0" err="1">
                <a:hlinkClick r:id="rId3"/>
              </a:rPr>
              <a:t>trong</a:t>
            </a:r>
            <a:r>
              <a:rPr lang="en-US" dirty="0">
                <a:hlinkClick r:id="rId3"/>
              </a:rPr>
              <a:t> Golang</a:t>
            </a:r>
            <a:endParaRPr lang="en-US" dirty="0"/>
          </a:p>
          <a:p>
            <a:pPr lvl="1"/>
            <a:r>
              <a:rPr lang="en-US" dirty="0"/>
              <a:t>If/Else </a:t>
            </a:r>
            <a:r>
              <a:rPr lang="en-US" dirty="0" err="1"/>
              <a:t>trong</a:t>
            </a:r>
            <a:r>
              <a:rPr lang="en-US" dirty="0"/>
              <a:t> Golang </a:t>
            </a:r>
            <a:r>
              <a:rPr lang="en-US" dirty="0" err="1"/>
              <a:t>có</a:t>
            </a:r>
            <a:r>
              <a:rPr lang="en-US" dirty="0"/>
              <a:t> 1 </a:t>
            </a:r>
            <a:r>
              <a:rPr lang="en-US" dirty="0" err="1"/>
              <a:t>điểm</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có</a:t>
            </a:r>
            <a:r>
              <a:rPr lang="en-US" dirty="0"/>
              <a:t> </a:t>
            </a:r>
            <a:r>
              <a:rPr lang="en-US" dirty="0" err="1"/>
              <a:t>thêm</a:t>
            </a:r>
            <a:r>
              <a:rPr lang="en-US" dirty="0"/>
              <a:t> </a:t>
            </a:r>
            <a:r>
              <a:rPr lang="en-US" dirty="0" err="1"/>
              <a:t>sự</a:t>
            </a:r>
            <a:r>
              <a:rPr lang="en-US" dirty="0"/>
              <a:t> </a:t>
            </a:r>
            <a:r>
              <a:rPr lang="en-US" dirty="0" err="1"/>
              <a:t>ngắn</a:t>
            </a:r>
            <a:r>
              <a:rPr lang="en-US" dirty="0"/>
              <a:t> </a:t>
            </a:r>
            <a:r>
              <a:rPr lang="en-US" dirty="0" err="1"/>
              <a:t>gọn</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hoặc</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từ</a:t>
            </a:r>
            <a:r>
              <a:rPr lang="en-US" dirty="0"/>
              <a:t> </a:t>
            </a:r>
            <a:r>
              <a:rPr lang="en-US" dirty="0" err="1"/>
              <a:t>một</a:t>
            </a:r>
            <a:r>
              <a:rPr lang="en-US" dirty="0"/>
              <a:t> </a:t>
            </a:r>
            <a:r>
              <a:rPr lang="en-US" dirty="0" err="1"/>
              <a:t>hàm</a:t>
            </a:r>
            <a:r>
              <a:rPr lang="en-US" dirty="0"/>
              <a:t> </a:t>
            </a:r>
            <a:r>
              <a:rPr lang="en-US" dirty="0" err="1"/>
              <a:t>nào</a:t>
            </a:r>
            <a:r>
              <a:rPr lang="en-US" dirty="0"/>
              <a:t> </a:t>
            </a:r>
            <a:r>
              <a:rPr lang="en-US" dirty="0" err="1"/>
              <a:t>đó</a:t>
            </a:r>
            <a:r>
              <a:rPr lang="en-US" dirty="0"/>
              <a:t> </a:t>
            </a:r>
            <a:r>
              <a:rPr lang="en-US" dirty="0" err="1"/>
              <a:t>trên</a:t>
            </a:r>
            <a:r>
              <a:rPr lang="en-US" dirty="0"/>
              <a:t> </a:t>
            </a:r>
            <a:r>
              <a:rPr lang="en-US" dirty="0" err="1"/>
              <a:t>cú</a:t>
            </a:r>
            <a:r>
              <a:rPr lang="en-US" dirty="0"/>
              <a:t> </a:t>
            </a:r>
            <a:r>
              <a:rPr lang="en-US" dirty="0" err="1"/>
              <a:t>pháp</a:t>
            </a:r>
            <a:r>
              <a:rPr lang="en-US" dirty="0"/>
              <a:t> </a:t>
            </a:r>
            <a:r>
              <a:rPr lang="en-US" dirty="0" err="1"/>
              <a:t>của</a:t>
            </a:r>
            <a:r>
              <a:rPr lang="en-US" dirty="0"/>
              <a:t> </a:t>
            </a:r>
            <a:r>
              <a:rPr lang="en-US" dirty="0" err="1"/>
              <a:t>lệnh</a:t>
            </a:r>
            <a:r>
              <a:rPr lang="en-US" dirty="0"/>
              <a:t> If.</a:t>
            </a:r>
          </a:p>
        </p:txBody>
      </p:sp>
    </p:spTree>
    <p:extLst>
      <p:ext uri="{BB962C8B-B14F-4D97-AF65-F5344CB8AC3E}">
        <p14:creationId xmlns:p14="http://schemas.microsoft.com/office/powerpoint/2010/main" val="223362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14</a:t>
            </a:fld>
            <a:endParaRPr lang="en-US" altLang="ja-JP"/>
          </a:p>
        </p:txBody>
      </p:sp>
      <p:pic>
        <p:nvPicPr>
          <p:cNvPr id="3" name="Picture 2">
            <a:extLst>
              <a:ext uri="{FF2B5EF4-FFF2-40B4-BE49-F238E27FC236}">
                <a16:creationId xmlns:a16="http://schemas.microsoft.com/office/drawing/2014/main" id="{7885980A-8B5D-49E1-8282-3AE706DE1A12}"/>
              </a:ext>
            </a:extLst>
          </p:cNvPr>
          <p:cNvPicPr>
            <a:picLocks noChangeAspect="1"/>
          </p:cNvPicPr>
          <p:nvPr/>
        </p:nvPicPr>
        <p:blipFill>
          <a:blip r:embed="rId3"/>
          <a:stretch>
            <a:fillRect/>
          </a:stretch>
        </p:blipFill>
        <p:spPr>
          <a:xfrm>
            <a:off x="395420" y="720431"/>
            <a:ext cx="3456480" cy="5709121"/>
          </a:xfrm>
          <a:prstGeom prst="rect">
            <a:avLst/>
          </a:prstGeom>
        </p:spPr>
      </p:pic>
      <p:pic>
        <p:nvPicPr>
          <p:cNvPr id="8" name="Picture 7">
            <a:extLst>
              <a:ext uri="{FF2B5EF4-FFF2-40B4-BE49-F238E27FC236}">
                <a16:creationId xmlns:a16="http://schemas.microsoft.com/office/drawing/2014/main" id="{0334EBBE-7C13-44BC-A65D-DAC630246713}"/>
              </a:ext>
            </a:extLst>
          </p:cNvPr>
          <p:cNvPicPr>
            <a:picLocks noChangeAspect="1"/>
          </p:cNvPicPr>
          <p:nvPr/>
        </p:nvPicPr>
        <p:blipFill>
          <a:blip r:embed="rId4"/>
          <a:stretch>
            <a:fillRect/>
          </a:stretch>
        </p:blipFill>
        <p:spPr>
          <a:xfrm>
            <a:off x="4408358" y="1005410"/>
            <a:ext cx="4340222" cy="1384179"/>
          </a:xfrm>
          <a:prstGeom prst="rect">
            <a:avLst/>
          </a:prstGeom>
        </p:spPr>
      </p:pic>
    </p:spTree>
    <p:extLst>
      <p:ext uri="{BB962C8B-B14F-4D97-AF65-F5344CB8AC3E}">
        <p14:creationId xmlns:p14="http://schemas.microsoft.com/office/powerpoint/2010/main" val="20395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15</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a:hlinkClick r:id="rId3"/>
              </a:rPr>
              <a:t>Switch Case </a:t>
            </a:r>
            <a:r>
              <a:rPr lang="en-US" dirty="0" err="1">
                <a:hlinkClick r:id="rId3"/>
              </a:rPr>
              <a:t>trong</a:t>
            </a:r>
            <a:r>
              <a:rPr lang="en-US" dirty="0">
                <a:hlinkClick r:id="rId3"/>
              </a:rPr>
              <a:t> Golang</a:t>
            </a:r>
            <a:endParaRPr lang="en-US" dirty="0"/>
          </a:p>
        </p:txBody>
      </p:sp>
    </p:spTree>
    <p:extLst>
      <p:ext uri="{BB962C8B-B14F-4D97-AF65-F5344CB8AC3E}">
        <p14:creationId xmlns:p14="http://schemas.microsoft.com/office/powerpoint/2010/main" val="304294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16</a:t>
            </a:fld>
            <a:endParaRPr lang="en-US" altLang="ja-JP"/>
          </a:p>
        </p:txBody>
      </p:sp>
    </p:spTree>
    <p:extLst>
      <p:ext uri="{BB962C8B-B14F-4D97-AF65-F5344CB8AC3E}">
        <p14:creationId xmlns:p14="http://schemas.microsoft.com/office/powerpoint/2010/main" val="152556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17</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Hàm</a:t>
            </a:r>
            <a:r>
              <a:rPr lang="en-US" dirty="0">
                <a:hlinkClick r:id="rId3"/>
              </a:rPr>
              <a:t> (Functions) </a:t>
            </a:r>
            <a:r>
              <a:rPr lang="en-US" dirty="0" err="1">
                <a:hlinkClick r:id="rId3"/>
              </a:rPr>
              <a:t>trong</a:t>
            </a:r>
            <a:r>
              <a:rPr lang="en-US" dirty="0">
                <a:hlinkClick r:id="rId3"/>
              </a:rPr>
              <a:t> Golang</a:t>
            </a:r>
            <a:endParaRPr lang="en-US" dirty="0"/>
          </a:p>
          <a:p>
            <a:pPr lvl="1"/>
            <a:r>
              <a:rPr lang="en-US" dirty="0" err="1"/>
              <a:t>Để</a:t>
            </a:r>
            <a:r>
              <a:rPr lang="en-US" dirty="0"/>
              <a:t> </a:t>
            </a:r>
            <a:r>
              <a:rPr lang="en-US" dirty="0" err="1"/>
              <a:t>khai</a:t>
            </a:r>
            <a:r>
              <a:rPr lang="en-US" dirty="0"/>
              <a:t> </a:t>
            </a:r>
            <a:r>
              <a:rPr lang="en-US" dirty="0" err="1"/>
              <a:t>báo</a:t>
            </a:r>
            <a:r>
              <a:rPr lang="en-US" dirty="0"/>
              <a:t> </a:t>
            </a:r>
            <a:r>
              <a:rPr lang="en-US" dirty="0" err="1"/>
              <a:t>một</a:t>
            </a:r>
            <a:r>
              <a:rPr lang="en-US" dirty="0"/>
              <a:t> </a:t>
            </a:r>
            <a:r>
              <a:rPr lang="en-US" dirty="0" err="1"/>
              <a:t>hàm</a:t>
            </a:r>
            <a:r>
              <a:rPr lang="en-US" dirty="0"/>
              <a:t> ta </a:t>
            </a:r>
            <a:r>
              <a:rPr lang="en-US" dirty="0" err="1"/>
              <a:t>dùng</a:t>
            </a:r>
            <a:r>
              <a:rPr lang="en-US" dirty="0"/>
              <a:t> </a:t>
            </a:r>
            <a:r>
              <a:rPr lang="en-US" dirty="0" err="1"/>
              <a:t>từ</a:t>
            </a:r>
            <a:r>
              <a:rPr lang="en-US" dirty="0"/>
              <a:t> </a:t>
            </a:r>
            <a:r>
              <a:rPr lang="en-US" dirty="0" err="1"/>
              <a:t>khóa</a:t>
            </a:r>
            <a:r>
              <a:rPr lang="en-US" dirty="0"/>
              <a:t> “</a:t>
            </a:r>
            <a:r>
              <a:rPr lang="en-US" dirty="0" err="1"/>
              <a:t>func</a:t>
            </a:r>
            <a:r>
              <a:rPr lang="en-US" dirty="0"/>
              <a:t>”.</a:t>
            </a:r>
          </a:p>
          <a:p>
            <a:pPr lvl="2"/>
            <a:r>
              <a:rPr lang="en-US" b="1" dirty="0" err="1"/>
              <a:t>Cách</a:t>
            </a:r>
            <a:r>
              <a:rPr lang="en-US" b="1" dirty="0"/>
              <a:t> 1: </a:t>
            </a:r>
            <a:r>
              <a:rPr lang="en-US" b="1" dirty="0" err="1"/>
              <a:t>Hàm</a:t>
            </a:r>
            <a:r>
              <a:rPr lang="en-US" b="1" dirty="0"/>
              <a:t> </a:t>
            </a:r>
            <a:r>
              <a:rPr lang="en-US" b="1" dirty="0" err="1"/>
              <a:t>với</a:t>
            </a:r>
            <a:r>
              <a:rPr lang="en-US" b="1" dirty="0"/>
              <a:t> </a:t>
            </a:r>
            <a:r>
              <a:rPr lang="en-US" b="1" dirty="0" err="1"/>
              <a:t>giá</a:t>
            </a:r>
            <a:r>
              <a:rPr lang="en-US" b="1" dirty="0"/>
              <a:t> </a:t>
            </a:r>
            <a:r>
              <a:rPr lang="en-US" b="1" dirty="0" err="1"/>
              <a:t>trị</a:t>
            </a:r>
            <a:r>
              <a:rPr lang="en-US" b="1" dirty="0"/>
              <a:t> </a:t>
            </a:r>
            <a:r>
              <a:rPr lang="en-US" b="1" dirty="0" err="1"/>
              <a:t>trả</a:t>
            </a:r>
            <a:r>
              <a:rPr lang="en-US" b="1" dirty="0"/>
              <a:t> </a:t>
            </a:r>
            <a:r>
              <a:rPr lang="en-US" b="1" dirty="0" err="1"/>
              <a:t>về</a:t>
            </a:r>
            <a:endParaRPr lang="en-US" dirty="0"/>
          </a:p>
          <a:p>
            <a:pPr marL="489925" lvl="2" indent="0">
              <a:buNone/>
            </a:pPr>
            <a:r>
              <a:rPr lang="en-US" dirty="0"/>
              <a:t>	</a:t>
            </a:r>
            <a:r>
              <a:rPr lang="en-US" dirty="0" err="1"/>
              <a:t>func</a:t>
            </a:r>
            <a:r>
              <a:rPr lang="en-US" dirty="0"/>
              <a:t> [</a:t>
            </a:r>
            <a:r>
              <a:rPr lang="en-US" dirty="0" err="1"/>
              <a:t>tên</a:t>
            </a:r>
            <a:r>
              <a:rPr lang="en-US" dirty="0"/>
              <a:t> </a:t>
            </a:r>
            <a:r>
              <a:rPr lang="en-US" dirty="0" err="1"/>
              <a:t>Hàm</a:t>
            </a:r>
            <a:r>
              <a:rPr lang="en-US" dirty="0"/>
              <a:t>]([</a:t>
            </a:r>
            <a:r>
              <a:rPr lang="en-US" dirty="0" err="1"/>
              <a:t>tên</a:t>
            </a:r>
            <a:r>
              <a:rPr lang="en-US" dirty="0"/>
              <a:t> </a:t>
            </a:r>
            <a:r>
              <a:rPr lang="en-US" dirty="0" err="1"/>
              <a:t>biến</a:t>
            </a:r>
            <a:r>
              <a:rPr lang="en-US" dirty="0"/>
              <a:t> 1] [</a:t>
            </a:r>
            <a:r>
              <a:rPr lang="en-US" dirty="0" err="1"/>
              <a:t>kiểu</a:t>
            </a:r>
            <a:r>
              <a:rPr lang="en-US" dirty="0"/>
              <a:t> </a:t>
            </a:r>
            <a:r>
              <a:rPr lang="en-US" dirty="0" err="1"/>
              <a:t>biến</a:t>
            </a:r>
            <a:r>
              <a:rPr lang="en-US" dirty="0"/>
              <a:t>], [</a:t>
            </a:r>
            <a:r>
              <a:rPr lang="en-US" dirty="0" err="1"/>
              <a:t>tên</a:t>
            </a:r>
            <a:r>
              <a:rPr lang="en-US" dirty="0"/>
              <a:t> </a:t>
            </a:r>
            <a:r>
              <a:rPr lang="en-US" dirty="0" err="1"/>
              <a:t>biến</a:t>
            </a:r>
            <a:r>
              <a:rPr lang="en-US" dirty="0"/>
              <a:t> 2] [</a:t>
            </a:r>
            <a:r>
              <a:rPr lang="en-US" dirty="0" err="1"/>
              <a:t>kiểu</a:t>
            </a:r>
            <a:r>
              <a:rPr lang="en-US" dirty="0"/>
              <a:t> </a:t>
            </a:r>
            <a:r>
              <a:rPr lang="en-US" dirty="0" err="1"/>
              <a:t>biến</a:t>
            </a:r>
            <a:r>
              <a:rPr lang="en-US" dirty="0"/>
              <a:t>]) [</a:t>
            </a:r>
            <a:r>
              <a:rPr lang="en-US" dirty="0" err="1"/>
              <a:t>kiểu</a:t>
            </a:r>
            <a:r>
              <a:rPr lang="en-US" dirty="0"/>
              <a:t> </a:t>
            </a:r>
            <a:r>
              <a:rPr lang="en-US" dirty="0" err="1"/>
              <a:t>trả</a:t>
            </a:r>
            <a:r>
              <a:rPr lang="en-US" dirty="0"/>
              <a:t> </a:t>
            </a:r>
            <a:r>
              <a:rPr lang="en-US" dirty="0" err="1"/>
              <a:t>về</a:t>
            </a:r>
            <a:r>
              <a:rPr lang="en-US" dirty="0"/>
              <a:t>]</a:t>
            </a:r>
          </a:p>
          <a:p>
            <a:pPr marL="489925" lvl="2" indent="0">
              <a:buNone/>
            </a:pPr>
            <a:r>
              <a:rPr lang="en-US" dirty="0"/>
              <a:t>	{	</a:t>
            </a:r>
          </a:p>
          <a:p>
            <a:pPr marL="489925" lvl="2" indent="0">
              <a:buNone/>
            </a:pPr>
            <a:r>
              <a:rPr lang="en-US" dirty="0"/>
              <a:t>      //</a:t>
            </a:r>
            <a:r>
              <a:rPr lang="en-US" dirty="0" err="1"/>
              <a:t>thân</a:t>
            </a:r>
            <a:r>
              <a:rPr lang="en-US" dirty="0"/>
              <a:t> </a:t>
            </a:r>
            <a:r>
              <a:rPr lang="en-US" dirty="0" err="1"/>
              <a:t>hàm</a:t>
            </a:r>
            <a:r>
              <a:rPr lang="en-US" dirty="0"/>
              <a:t>...</a:t>
            </a:r>
          </a:p>
          <a:p>
            <a:pPr marL="489925" lvl="2" indent="0">
              <a:buNone/>
            </a:pPr>
            <a:r>
              <a:rPr lang="en-US" dirty="0"/>
              <a:t>	}</a:t>
            </a:r>
          </a:p>
          <a:p>
            <a:pPr lvl="2"/>
            <a:r>
              <a:rPr lang="en-US" b="1" dirty="0" err="1"/>
              <a:t>Cách</a:t>
            </a:r>
            <a:r>
              <a:rPr lang="en-US" b="1" dirty="0"/>
              <a:t> 2: </a:t>
            </a:r>
            <a:r>
              <a:rPr lang="en-US" b="1" dirty="0" err="1"/>
              <a:t>Hàm</a:t>
            </a:r>
            <a:r>
              <a:rPr lang="en-US" b="1" dirty="0"/>
              <a:t> </a:t>
            </a:r>
            <a:r>
              <a:rPr lang="en-US" b="1" dirty="0" err="1"/>
              <a:t>rút</a:t>
            </a:r>
            <a:r>
              <a:rPr lang="en-US" b="1" dirty="0"/>
              <a:t> </a:t>
            </a:r>
            <a:r>
              <a:rPr lang="en-US" b="1" dirty="0" err="1"/>
              <a:t>gọn</a:t>
            </a:r>
            <a:r>
              <a:rPr lang="en-US" b="1" dirty="0"/>
              <a:t> </a:t>
            </a:r>
            <a:r>
              <a:rPr lang="en-US" b="1" dirty="0" err="1"/>
              <a:t>kiểu</a:t>
            </a:r>
            <a:r>
              <a:rPr lang="en-US" b="1" dirty="0"/>
              <a:t> </a:t>
            </a:r>
            <a:r>
              <a:rPr lang="en-US" b="1" dirty="0" err="1"/>
              <a:t>biến</a:t>
            </a:r>
            <a:r>
              <a:rPr lang="en-US" b="1" dirty="0"/>
              <a:t> </a:t>
            </a:r>
            <a:r>
              <a:rPr lang="en-US" b="1" dirty="0" err="1"/>
              <a:t>nếu</a:t>
            </a:r>
            <a:r>
              <a:rPr lang="en-US" b="1" dirty="0"/>
              <a:t> </a:t>
            </a:r>
            <a:r>
              <a:rPr lang="en-US" b="1" dirty="0" err="1"/>
              <a:t>các</a:t>
            </a:r>
            <a:r>
              <a:rPr lang="en-US" b="1" dirty="0"/>
              <a:t> </a:t>
            </a:r>
            <a:r>
              <a:rPr lang="en-US" b="1" dirty="0" err="1"/>
              <a:t>kiểu</a:t>
            </a:r>
            <a:r>
              <a:rPr lang="en-US" b="1" dirty="0"/>
              <a:t> </a:t>
            </a:r>
            <a:r>
              <a:rPr lang="en-US" b="1" dirty="0" err="1"/>
              <a:t>của</a:t>
            </a:r>
            <a:r>
              <a:rPr lang="en-US" b="1" dirty="0"/>
              <a:t> </a:t>
            </a:r>
            <a:r>
              <a:rPr lang="en-US" b="1" dirty="0" err="1"/>
              <a:t>biến</a:t>
            </a:r>
            <a:r>
              <a:rPr lang="en-US" b="1" dirty="0"/>
              <a:t> </a:t>
            </a:r>
            <a:r>
              <a:rPr lang="en-US" b="1" dirty="0" err="1"/>
              <a:t>đều</a:t>
            </a:r>
            <a:r>
              <a:rPr lang="en-US" b="1" dirty="0"/>
              <a:t> </a:t>
            </a:r>
            <a:r>
              <a:rPr lang="en-US" b="1" dirty="0" err="1"/>
              <a:t>cùng</a:t>
            </a:r>
            <a:r>
              <a:rPr lang="en-US" b="1" dirty="0"/>
              <a:t> </a:t>
            </a:r>
            <a:r>
              <a:rPr lang="en-US" b="1" dirty="0" err="1"/>
              <a:t>chung</a:t>
            </a:r>
            <a:r>
              <a:rPr lang="en-US" b="1" dirty="0"/>
              <a:t> </a:t>
            </a:r>
            <a:r>
              <a:rPr lang="en-US" b="1" dirty="0" err="1"/>
              <a:t>kiểu</a:t>
            </a:r>
            <a:endParaRPr lang="en-US" dirty="0"/>
          </a:p>
          <a:p>
            <a:pPr marL="489925" lvl="2" indent="0">
              <a:buNone/>
            </a:pPr>
            <a:r>
              <a:rPr lang="en-US" dirty="0"/>
              <a:t>	</a:t>
            </a:r>
            <a:r>
              <a:rPr lang="en-US" dirty="0" err="1"/>
              <a:t>func</a:t>
            </a:r>
            <a:r>
              <a:rPr lang="en-US" dirty="0"/>
              <a:t> [</a:t>
            </a:r>
            <a:r>
              <a:rPr lang="en-US" dirty="0" err="1"/>
              <a:t>tên</a:t>
            </a:r>
            <a:r>
              <a:rPr lang="en-US" dirty="0"/>
              <a:t> </a:t>
            </a:r>
            <a:r>
              <a:rPr lang="en-US" dirty="0" err="1"/>
              <a:t>Hàm</a:t>
            </a:r>
            <a:r>
              <a:rPr lang="en-US" dirty="0"/>
              <a:t>]([</a:t>
            </a:r>
            <a:r>
              <a:rPr lang="en-US" dirty="0" err="1"/>
              <a:t>tên</a:t>
            </a:r>
            <a:r>
              <a:rPr lang="en-US" dirty="0"/>
              <a:t> </a:t>
            </a:r>
            <a:r>
              <a:rPr lang="en-US" dirty="0" err="1"/>
              <a:t>biến</a:t>
            </a:r>
            <a:r>
              <a:rPr lang="en-US" dirty="0"/>
              <a:t> 1],  [</a:t>
            </a:r>
            <a:r>
              <a:rPr lang="en-US" dirty="0" err="1"/>
              <a:t>tên</a:t>
            </a:r>
            <a:r>
              <a:rPr lang="en-US" dirty="0"/>
              <a:t> </a:t>
            </a:r>
            <a:r>
              <a:rPr lang="en-US" dirty="0" err="1"/>
              <a:t>biến</a:t>
            </a:r>
            <a:r>
              <a:rPr lang="en-US" dirty="0"/>
              <a:t> 2] [</a:t>
            </a:r>
            <a:r>
              <a:rPr lang="en-US" dirty="0" err="1"/>
              <a:t>kiểu</a:t>
            </a:r>
            <a:r>
              <a:rPr lang="en-US" dirty="0"/>
              <a:t> </a:t>
            </a:r>
            <a:r>
              <a:rPr lang="en-US" dirty="0" err="1"/>
              <a:t>biến</a:t>
            </a:r>
            <a:r>
              <a:rPr lang="en-US" dirty="0"/>
              <a:t>]) [</a:t>
            </a:r>
            <a:r>
              <a:rPr lang="en-US" dirty="0" err="1"/>
              <a:t>kiểu</a:t>
            </a:r>
            <a:r>
              <a:rPr lang="en-US" dirty="0"/>
              <a:t> </a:t>
            </a:r>
            <a:r>
              <a:rPr lang="en-US" dirty="0" err="1"/>
              <a:t>trả</a:t>
            </a:r>
            <a:r>
              <a:rPr lang="en-US" dirty="0"/>
              <a:t> </a:t>
            </a:r>
            <a:r>
              <a:rPr lang="en-US" dirty="0" err="1"/>
              <a:t>về</a:t>
            </a:r>
            <a:r>
              <a:rPr lang="en-US" dirty="0"/>
              <a:t>]</a:t>
            </a:r>
          </a:p>
          <a:p>
            <a:pPr marL="489925" lvl="2" indent="0">
              <a:buNone/>
            </a:pPr>
            <a:r>
              <a:rPr lang="en-US" dirty="0"/>
              <a:t>	{</a:t>
            </a:r>
          </a:p>
          <a:p>
            <a:pPr marL="489925" lvl="2" indent="0">
              <a:buNone/>
            </a:pPr>
            <a:r>
              <a:rPr lang="en-US" dirty="0"/>
              <a:t>      //</a:t>
            </a:r>
            <a:r>
              <a:rPr lang="en-US" dirty="0" err="1"/>
              <a:t>thân</a:t>
            </a:r>
            <a:r>
              <a:rPr lang="en-US" dirty="0"/>
              <a:t> </a:t>
            </a:r>
            <a:r>
              <a:rPr lang="en-US" dirty="0" err="1"/>
              <a:t>hàm</a:t>
            </a:r>
            <a:r>
              <a:rPr lang="en-US" dirty="0"/>
              <a:t>...</a:t>
            </a:r>
          </a:p>
          <a:p>
            <a:pPr marL="489925" lvl="2" indent="0">
              <a:buNone/>
            </a:pPr>
            <a:r>
              <a:rPr lang="en-US" dirty="0"/>
              <a:t>	}</a:t>
            </a:r>
          </a:p>
          <a:p>
            <a:endParaRPr lang="en-US" dirty="0"/>
          </a:p>
        </p:txBody>
      </p:sp>
    </p:spTree>
    <p:extLst>
      <p:ext uri="{BB962C8B-B14F-4D97-AF65-F5344CB8AC3E}">
        <p14:creationId xmlns:p14="http://schemas.microsoft.com/office/powerpoint/2010/main" val="349913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18</a:t>
            </a:fld>
            <a:endParaRPr lang="en-US" altLang="ja-JP"/>
          </a:p>
        </p:txBody>
      </p:sp>
      <p:pic>
        <p:nvPicPr>
          <p:cNvPr id="6" name="Picture 5">
            <a:extLst>
              <a:ext uri="{FF2B5EF4-FFF2-40B4-BE49-F238E27FC236}">
                <a16:creationId xmlns:a16="http://schemas.microsoft.com/office/drawing/2014/main" id="{6CBF5D76-19F1-4FC7-A673-8A8FB53FE13F}"/>
              </a:ext>
            </a:extLst>
          </p:cNvPr>
          <p:cNvPicPr>
            <a:picLocks noChangeAspect="1"/>
          </p:cNvPicPr>
          <p:nvPr/>
        </p:nvPicPr>
        <p:blipFill>
          <a:blip r:embed="rId3"/>
          <a:stretch>
            <a:fillRect/>
          </a:stretch>
        </p:blipFill>
        <p:spPr>
          <a:xfrm>
            <a:off x="1619590" y="995658"/>
            <a:ext cx="5743575" cy="5191125"/>
          </a:xfrm>
          <a:prstGeom prst="rect">
            <a:avLst/>
          </a:prstGeom>
        </p:spPr>
      </p:pic>
    </p:spTree>
    <p:extLst>
      <p:ext uri="{BB962C8B-B14F-4D97-AF65-F5344CB8AC3E}">
        <p14:creationId xmlns:p14="http://schemas.microsoft.com/office/powerpoint/2010/main" val="43142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r>
              <a:rPr lang="en-US" dirty="0" err="1"/>
              <a:t>trình</a:t>
            </a:r>
            <a:r>
              <a:rPr lang="en-US" dirty="0"/>
              <a:t> </a:t>
            </a:r>
            <a:r>
              <a:rPr lang="en-US" dirty="0" err="1"/>
              <a:t>bày</a:t>
            </a:r>
            <a:endParaRPr lang="en-US" dirty="0"/>
          </a:p>
        </p:txBody>
      </p:sp>
      <p:sp>
        <p:nvSpPr>
          <p:cNvPr id="3" name="Content Placeholder 2"/>
          <p:cNvSpPr>
            <a:spLocks noGrp="1"/>
          </p:cNvSpPr>
          <p:nvPr>
            <p:ph idx="1"/>
          </p:nvPr>
        </p:nvSpPr>
        <p:spPr/>
        <p:txBody>
          <a:bodyPr/>
          <a:lstStyle/>
          <a:p>
            <a:r>
              <a:rPr lang="en-US" dirty="0"/>
              <a:t>Golang </a:t>
            </a:r>
            <a:r>
              <a:rPr lang="en-US" dirty="0" err="1"/>
              <a:t>là</a:t>
            </a:r>
            <a:r>
              <a:rPr lang="en-US" dirty="0"/>
              <a:t> </a:t>
            </a:r>
            <a:r>
              <a:rPr lang="en-US" dirty="0" err="1"/>
              <a:t>gì</a:t>
            </a:r>
            <a:r>
              <a:rPr lang="en-US" dirty="0"/>
              <a:t> </a:t>
            </a:r>
            <a:r>
              <a:rPr lang="en-US" dirty="0" err="1"/>
              <a:t>và</a:t>
            </a:r>
            <a:r>
              <a:rPr lang="en-US" dirty="0"/>
              <a:t> </a:t>
            </a:r>
            <a:r>
              <a:rPr lang="en-US" dirty="0" err="1"/>
              <a:t>tại</a:t>
            </a:r>
            <a:r>
              <a:rPr lang="en-US" dirty="0"/>
              <a:t> </a:t>
            </a:r>
            <a:r>
              <a:rPr lang="en-US" dirty="0" err="1"/>
              <a:t>sao</a:t>
            </a:r>
            <a:r>
              <a:rPr lang="en-US" dirty="0"/>
              <a:t> </a:t>
            </a:r>
            <a:r>
              <a:rPr lang="en-US" dirty="0" err="1"/>
              <a:t>nên</a:t>
            </a:r>
            <a:r>
              <a:rPr lang="en-US" dirty="0"/>
              <a:t> </a:t>
            </a:r>
            <a:r>
              <a:rPr lang="en-US" dirty="0" err="1"/>
              <a:t>học</a:t>
            </a:r>
            <a:r>
              <a:rPr lang="en-US" dirty="0"/>
              <a:t> Go?</a:t>
            </a:r>
          </a:p>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a:p>
            <a:r>
              <a:rPr lang="en-US" dirty="0"/>
              <a:t>Web API</a:t>
            </a:r>
          </a:p>
          <a:p>
            <a:r>
              <a:rPr lang="en-US" dirty="0"/>
              <a:t>Kafka</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a:t>
            </a:fld>
            <a:endParaRPr lang="en-US" altLang="ja-JP"/>
          </a:p>
        </p:txBody>
      </p:sp>
    </p:spTree>
    <p:extLst>
      <p:ext uri="{BB962C8B-B14F-4D97-AF65-F5344CB8AC3E}">
        <p14:creationId xmlns:p14="http://schemas.microsoft.com/office/powerpoint/2010/main" val="239391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19</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Hàm</a:t>
            </a:r>
            <a:r>
              <a:rPr lang="en-US" dirty="0">
                <a:hlinkClick r:id="rId3"/>
              </a:rPr>
              <a:t> </a:t>
            </a:r>
            <a:r>
              <a:rPr lang="en-US" dirty="0" err="1">
                <a:hlinkClick r:id="rId3"/>
              </a:rPr>
              <a:t>trả</a:t>
            </a:r>
            <a:r>
              <a:rPr lang="en-US" dirty="0">
                <a:hlinkClick r:id="rId3"/>
              </a:rPr>
              <a:t> </a:t>
            </a:r>
            <a:r>
              <a:rPr lang="en-US" dirty="0" err="1">
                <a:hlinkClick r:id="rId3"/>
              </a:rPr>
              <a:t>về</a:t>
            </a:r>
            <a:r>
              <a:rPr lang="en-US" dirty="0">
                <a:hlinkClick r:id="rId3"/>
              </a:rPr>
              <a:t> </a:t>
            </a:r>
            <a:r>
              <a:rPr lang="en-US" dirty="0" err="1">
                <a:hlinkClick r:id="rId3"/>
              </a:rPr>
              <a:t>nhiều</a:t>
            </a:r>
            <a:r>
              <a:rPr lang="en-US" dirty="0">
                <a:hlinkClick r:id="rId3"/>
              </a:rPr>
              <a:t> </a:t>
            </a:r>
            <a:r>
              <a:rPr lang="en-US" dirty="0" err="1">
                <a:hlinkClick r:id="rId3"/>
              </a:rPr>
              <a:t>giá</a:t>
            </a:r>
            <a:r>
              <a:rPr lang="en-US" dirty="0">
                <a:hlinkClick r:id="rId3"/>
              </a:rPr>
              <a:t> </a:t>
            </a:r>
            <a:r>
              <a:rPr lang="en-US" dirty="0" err="1">
                <a:hlinkClick r:id="rId3"/>
              </a:rPr>
              <a:t>trị</a:t>
            </a:r>
            <a:r>
              <a:rPr lang="en-US" dirty="0">
                <a:hlinkClick r:id="rId3"/>
              </a:rPr>
              <a:t> (Multiple Return Values) </a:t>
            </a:r>
            <a:r>
              <a:rPr lang="en-US" dirty="0" err="1">
                <a:hlinkClick r:id="rId3"/>
              </a:rPr>
              <a:t>trong</a:t>
            </a:r>
            <a:r>
              <a:rPr lang="en-US" dirty="0">
                <a:hlinkClick r:id="rId3"/>
              </a:rPr>
              <a:t> Golang</a:t>
            </a:r>
            <a:endParaRPr lang="en-US" dirty="0"/>
          </a:p>
          <a:p>
            <a:pPr lvl="1"/>
            <a:r>
              <a:rPr lang="en-US" b="1" dirty="0" err="1"/>
              <a:t>Cách</a:t>
            </a:r>
            <a:r>
              <a:rPr lang="en-US" b="1" dirty="0"/>
              <a:t> 1: </a:t>
            </a:r>
            <a:r>
              <a:rPr lang="en-US" b="1" dirty="0" err="1"/>
              <a:t>Hàm</a:t>
            </a:r>
            <a:r>
              <a:rPr lang="en-US" b="1" dirty="0"/>
              <a:t> </a:t>
            </a:r>
            <a:r>
              <a:rPr lang="en-US" b="1" dirty="0" err="1"/>
              <a:t>với</a:t>
            </a:r>
            <a:r>
              <a:rPr lang="en-US" b="1" dirty="0"/>
              <a:t> </a:t>
            </a:r>
            <a:r>
              <a:rPr lang="en-US" b="1" dirty="0" err="1"/>
              <a:t>giá</a:t>
            </a:r>
            <a:r>
              <a:rPr lang="en-US" b="1" dirty="0"/>
              <a:t> </a:t>
            </a:r>
            <a:r>
              <a:rPr lang="en-US" b="1" dirty="0" err="1"/>
              <a:t>trị</a:t>
            </a:r>
            <a:r>
              <a:rPr lang="en-US" b="1" dirty="0"/>
              <a:t> </a:t>
            </a:r>
            <a:r>
              <a:rPr lang="en-US" b="1" dirty="0" err="1"/>
              <a:t>trả</a:t>
            </a:r>
            <a:r>
              <a:rPr lang="en-US" b="1" dirty="0"/>
              <a:t> </a:t>
            </a:r>
            <a:r>
              <a:rPr lang="en-US" b="1" dirty="0" err="1"/>
              <a:t>về</a:t>
            </a:r>
            <a:endParaRPr lang="en-US" b="1" dirty="0"/>
          </a:p>
          <a:p>
            <a:pPr lvl="1"/>
            <a:r>
              <a:rPr lang="vi-VN" b="1" dirty="0"/>
              <a:t>Cách 2: Hàm khai bào trước tên của giá trị trả về, nếu đã khai báo trước giá trị trả về thì chỉ cần có return mà không cần phải bỏ các giá trị bên cạnh từ khóa return</a:t>
            </a:r>
            <a:endParaRPr lang="en-US" b="1" dirty="0"/>
          </a:p>
          <a:p>
            <a:pPr lvl="1"/>
            <a:r>
              <a:rPr lang="vi-VN" b="1" dirty="0"/>
              <a:t>Cách 3: Hàm khai báo trước tên giá trị trả về với cách viết rút gọn kiểu trả về nếu tất cả các giá trị trả về cùng kiểu</a:t>
            </a:r>
            <a:endParaRPr lang="vi-VN" dirty="0"/>
          </a:p>
        </p:txBody>
      </p:sp>
    </p:spTree>
    <p:extLst>
      <p:ext uri="{BB962C8B-B14F-4D97-AF65-F5344CB8AC3E}">
        <p14:creationId xmlns:p14="http://schemas.microsoft.com/office/powerpoint/2010/main" val="88736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20</a:t>
            </a:fld>
            <a:endParaRPr lang="en-US" altLang="ja-JP"/>
          </a:p>
        </p:txBody>
      </p:sp>
      <p:pic>
        <p:nvPicPr>
          <p:cNvPr id="5" name="Picture 4">
            <a:extLst>
              <a:ext uri="{FF2B5EF4-FFF2-40B4-BE49-F238E27FC236}">
                <a16:creationId xmlns:a16="http://schemas.microsoft.com/office/drawing/2014/main" id="{B8C28D6A-DB1D-431B-8FE0-3C238ED3E6B7}"/>
              </a:ext>
            </a:extLst>
          </p:cNvPr>
          <p:cNvPicPr>
            <a:picLocks noChangeAspect="1"/>
          </p:cNvPicPr>
          <p:nvPr/>
        </p:nvPicPr>
        <p:blipFill>
          <a:blip r:embed="rId3"/>
          <a:stretch>
            <a:fillRect/>
          </a:stretch>
        </p:blipFill>
        <p:spPr>
          <a:xfrm>
            <a:off x="379856" y="789795"/>
            <a:ext cx="4048125" cy="5562600"/>
          </a:xfrm>
          <a:prstGeom prst="rect">
            <a:avLst/>
          </a:prstGeom>
        </p:spPr>
      </p:pic>
      <p:pic>
        <p:nvPicPr>
          <p:cNvPr id="6" name="Picture 5">
            <a:extLst>
              <a:ext uri="{FF2B5EF4-FFF2-40B4-BE49-F238E27FC236}">
                <a16:creationId xmlns:a16="http://schemas.microsoft.com/office/drawing/2014/main" id="{661B1253-552F-4AE8-BAEB-3C360B5B4B7E}"/>
              </a:ext>
            </a:extLst>
          </p:cNvPr>
          <p:cNvPicPr>
            <a:picLocks noChangeAspect="1"/>
          </p:cNvPicPr>
          <p:nvPr/>
        </p:nvPicPr>
        <p:blipFill>
          <a:blip r:embed="rId4"/>
          <a:stretch>
            <a:fillRect/>
          </a:stretch>
        </p:blipFill>
        <p:spPr>
          <a:xfrm>
            <a:off x="4673157" y="2947987"/>
            <a:ext cx="4057650" cy="962025"/>
          </a:xfrm>
          <a:prstGeom prst="rect">
            <a:avLst/>
          </a:prstGeom>
        </p:spPr>
      </p:pic>
      <p:pic>
        <p:nvPicPr>
          <p:cNvPr id="7" name="Picture 6">
            <a:extLst>
              <a:ext uri="{FF2B5EF4-FFF2-40B4-BE49-F238E27FC236}">
                <a16:creationId xmlns:a16="http://schemas.microsoft.com/office/drawing/2014/main" id="{D7BC4933-290A-41BD-B66B-23C4BF42C5A5}"/>
              </a:ext>
            </a:extLst>
          </p:cNvPr>
          <p:cNvPicPr>
            <a:picLocks noChangeAspect="1"/>
          </p:cNvPicPr>
          <p:nvPr/>
        </p:nvPicPr>
        <p:blipFill>
          <a:blip r:embed="rId5"/>
          <a:stretch>
            <a:fillRect/>
          </a:stretch>
        </p:blipFill>
        <p:spPr>
          <a:xfrm>
            <a:off x="4716020" y="778342"/>
            <a:ext cx="3971925" cy="1762125"/>
          </a:xfrm>
          <a:prstGeom prst="rect">
            <a:avLst/>
          </a:prstGeom>
        </p:spPr>
      </p:pic>
    </p:spTree>
    <p:extLst>
      <p:ext uri="{BB962C8B-B14F-4D97-AF65-F5344CB8AC3E}">
        <p14:creationId xmlns:p14="http://schemas.microsoft.com/office/powerpoint/2010/main" val="1412340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21</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Hàm</a:t>
            </a:r>
            <a:r>
              <a:rPr lang="en-US" dirty="0">
                <a:hlinkClick r:id="rId3"/>
              </a:rPr>
              <a:t> </a:t>
            </a:r>
            <a:r>
              <a:rPr lang="en-US" dirty="0" err="1">
                <a:hlinkClick r:id="rId3"/>
              </a:rPr>
              <a:t>bất</a:t>
            </a:r>
            <a:r>
              <a:rPr lang="en-US" dirty="0">
                <a:hlinkClick r:id="rId3"/>
              </a:rPr>
              <a:t> </a:t>
            </a:r>
            <a:r>
              <a:rPr lang="en-US" dirty="0" err="1">
                <a:hlinkClick r:id="rId3"/>
              </a:rPr>
              <a:t>định</a:t>
            </a:r>
            <a:r>
              <a:rPr lang="en-US" dirty="0">
                <a:hlinkClick r:id="rId3"/>
              </a:rPr>
              <a:t> (</a:t>
            </a:r>
            <a:r>
              <a:rPr lang="en-US" dirty="0" err="1">
                <a:hlinkClick r:id="rId3"/>
              </a:rPr>
              <a:t>Variadict</a:t>
            </a:r>
            <a:r>
              <a:rPr lang="en-US" dirty="0">
                <a:hlinkClick r:id="rId3"/>
              </a:rPr>
              <a:t> Function) </a:t>
            </a:r>
            <a:r>
              <a:rPr lang="en-US" dirty="0" err="1">
                <a:hlinkClick r:id="rId3"/>
              </a:rPr>
              <a:t>trong</a:t>
            </a:r>
            <a:r>
              <a:rPr lang="en-US" dirty="0">
                <a:hlinkClick r:id="rId3"/>
              </a:rPr>
              <a:t> Golang</a:t>
            </a:r>
            <a:endParaRPr lang="en-US" dirty="0"/>
          </a:p>
          <a:p>
            <a:pPr lvl="1"/>
            <a:r>
              <a:rPr lang="vi-VN" dirty="0"/>
              <a:t>Hàm bất định (Variadict Function) là một hàm chấp nhận số lượng đối số khác nhau và không biết trước. </a:t>
            </a:r>
          </a:p>
          <a:p>
            <a:pPr lvl="1"/>
            <a:r>
              <a:rPr lang="vi-VN" dirty="0"/>
              <a:t>Ví dụ:</a:t>
            </a:r>
          </a:p>
          <a:p>
            <a:pPr lvl="2"/>
            <a:r>
              <a:rPr lang="vi-VN" dirty="0"/>
              <a:t>myArray    = [1,2,3,4]</a:t>
            </a:r>
          </a:p>
          <a:p>
            <a:pPr lvl="2"/>
            <a:r>
              <a:rPr lang="vi-VN" dirty="0"/>
              <a:t>myArray... = 1,2,3,4</a:t>
            </a:r>
          </a:p>
          <a:p>
            <a:endParaRPr lang="en-US" dirty="0"/>
          </a:p>
        </p:txBody>
      </p:sp>
    </p:spTree>
    <p:extLst>
      <p:ext uri="{BB962C8B-B14F-4D97-AF65-F5344CB8AC3E}">
        <p14:creationId xmlns:p14="http://schemas.microsoft.com/office/powerpoint/2010/main" val="352126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22</a:t>
            </a:fld>
            <a:endParaRPr lang="en-US" altLang="ja-JP"/>
          </a:p>
        </p:txBody>
      </p:sp>
      <p:pic>
        <p:nvPicPr>
          <p:cNvPr id="3" name="Picture 2">
            <a:extLst>
              <a:ext uri="{FF2B5EF4-FFF2-40B4-BE49-F238E27FC236}">
                <a16:creationId xmlns:a16="http://schemas.microsoft.com/office/drawing/2014/main" id="{72A6BA75-D0D4-40AA-B08B-B6C3ECA2CBE8}"/>
              </a:ext>
            </a:extLst>
          </p:cNvPr>
          <p:cNvPicPr>
            <a:picLocks noChangeAspect="1"/>
          </p:cNvPicPr>
          <p:nvPr/>
        </p:nvPicPr>
        <p:blipFill>
          <a:blip r:embed="rId3"/>
          <a:stretch>
            <a:fillRect/>
          </a:stretch>
        </p:blipFill>
        <p:spPr>
          <a:xfrm>
            <a:off x="1115520" y="836640"/>
            <a:ext cx="7082710" cy="5441022"/>
          </a:xfrm>
          <a:prstGeom prst="rect">
            <a:avLst/>
          </a:prstGeom>
        </p:spPr>
      </p:pic>
    </p:spTree>
    <p:extLst>
      <p:ext uri="{BB962C8B-B14F-4D97-AF65-F5344CB8AC3E}">
        <p14:creationId xmlns:p14="http://schemas.microsoft.com/office/powerpoint/2010/main" val="3876887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WebAPI</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23</a:t>
            </a:fld>
            <a:endParaRPr lang="en-US" altLang="ja-JP"/>
          </a:p>
        </p:txBody>
      </p:sp>
    </p:spTree>
    <p:extLst>
      <p:ext uri="{BB962C8B-B14F-4D97-AF65-F5344CB8AC3E}">
        <p14:creationId xmlns:p14="http://schemas.microsoft.com/office/powerpoint/2010/main" val="153457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Golang </a:t>
            </a:r>
            <a:r>
              <a:rPr lang="en-US" dirty="0" err="1"/>
              <a:t>với</a:t>
            </a:r>
            <a:r>
              <a:rPr lang="en-US" dirty="0"/>
              <a:t> Kafka</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24</a:t>
            </a:fld>
            <a:endParaRPr lang="en-US" altLang="ja-JP"/>
          </a:p>
        </p:txBody>
      </p:sp>
      <p:sp>
        <p:nvSpPr>
          <p:cNvPr id="5" name="Content Placeholder 11">
            <a:extLst>
              <a:ext uri="{FF2B5EF4-FFF2-40B4-BE49-F238E27FC236}">
                <a16:creationId xmlns:a16="http://schemas.microsoft.com/office/drawing/2014/main" id="{E12BDD10-230D-43E9-B378-B33828C3EAC2}"/>
              </a:ext>
            </a:extLst>
          </p:cNvPr>
          <p:cNvSpPr>
            <a:spLocks noGrp="1"/>
          </p:cNvSpPr>
          <p:nvPr>
            <p:ph idx="1"/>
          </p:nvPr>
        </p:nvSpPr>
        <p:spPr>
          <a:xfrm>
            <a:off x="71438" y="836640"/>
            <a:ext cx="9005887" cy="5411760"/>
          </a:xfrm>
        </p:spPr>
        <p:txBody>
          <a:bodyPr/>
          <a:lstStyle/>
          <a:p>
            <a:r>
              <a:rPr lang="en-US" dirty="0"/>
              <a:t>Message / Queue</a:t>
            </a:r>
          </a:p>
          <a:p>
            <a:r>
              <a:rPr lang="en-US" dirty="0"/>
              <a:t>Replicate</a:t>
            </a:r>
          </a:p>
          <a:p>
            <a:r>
              <a:rPr lang="en-US" dirty="0"/>
              <a:t>Cluster</a:t>
            </a:r>
          </a:p>
          <a:p>
            <a:r>
              <a:rPr lang="en-US" dirty="0"/>
              <a:t>Zookeeper</a:t>
            </a:r>
          </a:p>
          <a:p>
            <a:r>
              <a:rPr lang="en-US" dirty="0"/>
              <a:t>Kafka, consumer, producer</a:t>
            </a:r>
          </a:p>
        </p:txBody>
      </p:sp>
    </p:spTree>
    <p:extLst>
      <p:ext uri="{BB962C8B-B14F-4D97-AF65-F5344CB8AC3E}">
        <p14:creationId xmlns:p14="http://schemas.microsoft.com/office/powerpoint/2010/main" val="381608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Golang </a:t>
            </a:r>
            <a:r>
              <a:rPr lang="en-US" dirty="0" err="1"/>
              <a:t>với</a:t>
            </a:r>
            <a:r>
              <a:rPr lang="en-US" dirty="0"/>
              <a:t> Kafka</a:t>
            </a:r>
          </a:p>
        </p:txBody>
      </p:sp>
      <p:sp>
        <p:nvSpPr>
          <p:cNvPr id="3" name="Content Placeholder 2"/>
          <p:cNvSpPr>
            <a:spLocks noGrp="1"/>
          </p:cNvSpPr>
          <p:nvPr>
            <p:ph idx="1"/>
          </p:nvPr>
        </p:nvSpPr>
        <p:spPr/>
        <p:txBody>
          <a:bodyPr numCol="2"/>
          <a:lstStyle/>
          <a:p>
            <a:r>
              <a:rPr lang="en-US" dirty="0"/>
              <a:t>Microservice</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25</a:t>
            </a:fld>
            <a:endParaRPr lang="en-US" altLang="ja-JP"/>
          </a:p>
        </p:txBody>
      </p:sp>
      <p:pic>
        <p:nvPicPr>
          <p:cNvPr id="7" name="Picture 6">
            <a:extLst>
              <a:ext uri="{FF2B5EF4-FFF2-40B4-BE49-F238E27FC236}">
                <a16:creationId xmlns:a16="http://schemas.microsoft.com/office/drawing/2014/main" id="{3D125AB5-D36C-4F94-9B6B-1B50D75DD3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38279"/>
            <a:ext cx="9144000" cy="4919671"/>
          </a:xfrm>
          <a:prstGeom prst="rect">
            <a:avLst/>
          </a:prstGeom>
        </p:spPr>
      </p:pic>
    </p:spTree>
    <p:extLst>
      <p:ext uri="{BB962C8B-B14F-4D97-AF65-F5344CB8AC3E}">
        <p14:creationId xmlns:p14="http://schemas.microsoft.com/office/powerpoint/2010/main" val="346521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Hỏi</a:t>
            </a:r>
            <a:r>
              <a:rPr lang="en-US" dirty="0"/>
              <a:t> </a:t>
            </a:r>
            <a:r>
              <a:rPr lang="en-US" dirty="0" err="1"/>
              <a:t>đáp</a:t>
            </a:r>
            <a:endParaRPr lang="en-US" dirty="0"/>
          </a:p>
        </p:txBody>
      </p:sp>
      <p:sp>
        <p:nvSpPr>
          <p:cNvPr id="3" name="Content Placeholder 2"/>
          <p:cNvSpPr>
            <a:spLocks noGrp="1"/>
          </p:cNvSpPr>
          <p:nvPr>
            <p:ph idx="1"/>
          </p:nvPr>
        </p:nvSpPr>
        <p:spPr/>
        <p:txBody>
          <a:bodyPr numCol="1"/>
          <a:lstStyle/>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26</a:t>
            </a:fld>
            <a:endParaRPr lang="en-US" altLang="ja-JP"/>
          </a:p>
        </p:txBody>
      </p:sp>
    </p:spTree>
    <p:extLst>
      <p:ext uri="{BB962C8B-B14F-4D97-AF65-F5344CB8AC3E}">
        <p14:creationId xmlns:p14="http://schemas.microsoft.com/office/powerpoint/2010/main" val="3065785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lstStyle/>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pPr marL="205763" lvl="1" inden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27</a:t>
            </a:fld>
            <a:endParaRPr lang="en-US" altLang="ja-JP"/>
          </a:p>
        </p:txBody>
      </p:sp>
      <p:sp>
        <p:nvSpPr>
          <p:cNvPr id="5" name="CustomShape 3">
            <a:extLst>
              <a:ext uri="{FF2B5EF4-FFF2-40B4-BE49-F238E27FC236}">
                <a16:creationId xmlns:a16="http://schemas.microsoft.com/office/drawing/2014/main" id="{49B43FF3-37F8-420A-94B5-0B1ADF7C0349}"/>
              </a:ext>
            </a:extLst>
          </p:cNvPr>
          <p:cNvSpPr/>
          <p:nvPr/>
        </p:nvSpPr>
        <p:spPr>
          <a:xfrm>
            <a:off x="1087321" y="2971620"/>
            <a:ext cx="745344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0" strike="noStrike" spc="-1" dirty="0">
                <a:latin typeface="Arial"/>
                <a:ea typeface="DejaVu Sans"/>
              </a:rPr>
              <a:t>Xin </a:t>
            </a:r>
            <a:r>
              <a:rPr lang="en-US" sz="5400" b="0" strike="noStrike" spc="-1" dirty="0" err="1">
                <a:latin typeface="Arial"/>
                <a:ea typeface="DejaVu Sans"/>
              </a:rPr>
              <a:t>chân</a:t>
            </a:r>
            <a:r>
              <a:rPr lang="en-US" sz="5400" b="0" strike="noStrike" spc="-1" dirty="0">
                <a:latin typeface="Arial"/>
                <a:ea typeface="DejaVu Sans"/>
              </a:rPr>
              <a:t> </a:t>
            </a:r>
            <a:r>
              <a:rPr lang="en-US" sz="5400" b="0" strike="noStrike" spc="-1" dirty="0" err="1">
                <a:latin typeface="Arial"/>
                <a:ea typeface="DejaVu Sans"/>
              </a:rPr>
              <a:t>thành</a:t>
            </a:r>
            <a:r>
              <a:rPr lang="en-US" sz="5400" b="0" strike="noStrike" spc="-1" dirty="0">
                <a:latin typeface="Arial"/>
                <a:ea typeface="DejaVu Sans"/>
              </a:rPr>
              <a:t> </a:t>
            </a:r>
            <a:r>
              <a:rPr lang="en-US" sz="5400" b="0" strike="noStrike" spc="-1" dirty="0" err="1">
                <a:latin typeface="Arial"/>
                <a:ea typeface="DejaVu Sans"/>
              </a:rPr>
              <a:t>cảm</a:t>
            </a:r>
            <a:r>
              <a:rPr lang="en-US" sz="5400" b="0" strike="noStrike" spc="-1" dirty="0">
                <a:latin typeface="Arial"/>
                <a:ea typeface="DejaVu Sans"/>
              </a:rPr>
              <a:t> </a:t>
            </a:r>
            <a:r>
              <a:rPr lang="en-US" sz="5400" b="0" strike="noStrike" spc="-1" dirty="0" err="1">
                <a:latin typeface="Arial"/>
                <a:ea typeface="DejaVu Sans"/>
              </a:rPr>
              <a:t>ơn</a:t>
            </a:r>
            <a:endParaRPr lang="en-US" sz="5400" b="0" strike="noStrike" spc="-1" dirty="0">
              <a:latin typeface="Arial"/>
            </a:endParaRPr>
          </a:p>
        </p:txBody>
      </p:sp>
    </p:spTree>
    <p:extLst>
      <p:ext uri="{BB962C8B-B14F-4D97-AF65-F5344CB8AC3E}">
        <p14:creationId xmlns:p14="http://schemas.microsoft.com/office/powerpoint/2010/main" val="260986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Golang </a:t>
            </a:r>
            <a:r>
              <a:rPr lang="en-US" dirty="0" err="1"/>
              <a:t>là</a:t>
            </a:r>
            <a:r>
              <a:rPr lang="en-US" dirty="0"/>
              <a:t> </a:t>
            </a:r>
            <a:r>
              <a:rPr lang="en-US" dirty="0" err="1"/>
              <a:t>gì</a:t>
            </a:r>
            <a:r>
              <a:rPr lang="en-US" dirty="0"/>
              <a:t> </a:t>
            </a:r>
            <a:r>
              <a:rPr lang="en-US" dirty="0" err="1"/>
              <a:t>và</a:t>
            </a:r>
            <a:r>
              <a:rPr lang="en-US" dirty="0"/>
              <a:t> </a:t>
            </a:r>
            <a:r>
              <a:rPr lang="en-US" dirty="0" err="1"/>
              <a:t>tại</a:t>
            </a:r>
            <a:r>
              <a:rPr lang="en-US" dirty="0"/>
              <a:t> </a:t>
            </a:r>
            <a:r>
              <a:rPr lang="en-US" dirty="0" err="1"/>
              <a:t>sao</a:t>
            </a:r>
            <a:r>
              <a:rPr lang="en-US" dirty="0"/>
              <a:t> </a:t>
            </a:r>
            <a:r>
              <a:rPr lang="en-US" dirty="0" err="1"/>
              <a:t>nên</a:t>
            </a:r>
            <a:r>
              <a:rPr lang="en-US" dirty="0"/>
              <a:t> </a:t>
            </a:r>
            <a:r>
              <a:rPr lang="en-US" dirty="0" err="1"/>
              <a:t>học</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a:t>Golang </a:t>
            </a:r>
            <a:r>
              <a:rPr lang="en-US" dirty="0" err="1"/>
              <a:t>là</a:t>
            </a:r>
            <a:r>
              <a:rPr lang="en-US" dirty="0"/>
              <a:t> </a:t>
            </a:r>
            <a:r>
              <a:rPr lang="en-US" dirty="0" err="1"/>
              <a:t>gì</a:t>
            </a:r>
            <a:r>
              <a:rPr lang="en-US" dirty="0"/>
              <a:t>?</a:t>
            </a:r>
          </a:p>
          <a:p>
            <a:endParaRPr lang="en-US" dirty="0"/>
          </a:p>
        </p:txBody>
      </p:sp>
      <p:pic>
        <p:nvPicPr>
          <p:cNvPr id="13" name="Picture 12">
            <a:extLst>
              <a:ext uri="{FF2B5EF4-FFF2-40B4-BE49-F238E27FC236}">
                <a16:creationId xmlns:a16="http://schemas.microsoft.com/office/drawing/2014/main" id="{5E31368F-DFBA-4269-A9D6-78FC988CFBF6}"/>
              </a:ext>
            </a:extLst>
          </p:cNvPr>
          <p:cNvPicPr>
            <a:picLocks noChangeAspect="1"/>
          </p:cNvPicPr>
          <p:nvPr/>
        </p:nvPicPr>
        <p:blipFill>
          <a:blip r:embed="rId3"/>
          <a:stretch>
            <a:fillRect/>
          </a:stretch>
        </p:blipFill>
        <p:spPr>
          <a:xfrm>
            <a:off x="2123660" y="3429000"/>
            <a:ext cx="4107730" cy="2232310"/>
          </a:xfrm>
          <a:prstGeom prst="rect">
            <a:avLst/>
          </a:prstGeom>
        </p:spPr>
      </p:pic>
      <p:pic>
        <p:nvPicPr>
          <p:cNvPr id="15" name="Graphic 14">
            <a:extLst>
              <a:ext uri="{FF2B5EF4-FFF2-40B4-BE49-F238E27FC236}">
                <a16:creationId xmlns:a16="http://schemas.microsoft.com/office/drawing/2014/main" id="{2D156F3E-98C6-4698-866F-26C44BAC732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9840" y="1523537"/>
            <a:ext cx="1646290" cy="1646290"/>
          </a:xfrm>
          <a:prstGeom prst="rect">
            <a:avLst/>
          </a:prstGeom>
        </p:spPr>
      </p:pic>
    </p:spTree>
    <p:extLst>
      <p:ext uri="{BB962C8B-B14F-4D97-AF65-F5344CB8AC3E}">
        <p14:creationId xmlns:p14="http://schemas.microsoft.com/office/powerpoint/2010/main" val="20136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Golang </a:t>
            </a:r>
            <a:r>
              <a:rPr lang="en-US" dirty="0" err="1"/>
              <a:t>là</a:t>
            </a:r>
            <a:r>
              <a:rPr lang="en-US" dirty="0"/>
              <a:t> </a:t>
            </a:r>
            <a:r>
              <a:rPr lang="en-US" dirty="0" err="1"/>
              <a:t>gì</a:t>
            </a:r>
            <a:r>
              <a:rPr lang="en-US" dirty="0"/>
              <a:t> </a:t>
            </a:r>
            <a:r>
              <a:rPr lang="en-US" dirty="0" err="1"/>
              <a:t>và</a:t>
            </a:r>
            <a:r>
              <a:rPr lang="en-US" dirty="0"/>
              <a:t> </a:t>
            </a:r>
            <a:r>
              <a:rPr lang="en-US" dirty="0" err="1"/>
              <a:t>tại</a:t>
            </a:r>
            <a:r>
              <a:rPr lang="en-US" dirty="0"/>
              <a:t> </a:t>
            </a:r>
            <a:r>
              <a:rPr lang="en-US" dirty="0" err="1"/>
              <a:t>sao</a:t>
            </a:r>
            <a:r>
              <a:rPr lang="en-US" dirty="0"/>
              <a:t> </a:t>
            </a:r>
            <a:r>
              <a:rPr lang="en-US" dirty="0" err="1"/>
              <a:t>nên</a:t>
            </a:r>
            <a:r>
              <a:rPr lang="en-US" dirty="0"/>
              <a:t> </a:t>
            </a:r>
            <a:r>
              <a:rPr lang="en-US" dirty="0" err="1"/>
              <a:t>học</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3</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a:t>Golang </a:t>
            </a:r>
            <a:r>
              <a:rPr lang="en-US" dirty="0" err="1"/>
              <a:t>là</a:t>
            </a:r>
            <a:r>
              <a:rPr lang="en-US" dirty="0"/>
              <a:t> </a:t>
            </a:r>
            <a:r>
              <a:rPr lang="en-US" dirty="0" err="1"/>
              <a:t>gì</a:t>
            </a:r>
            <a:r>
              <a:rPr lang="en-US" dirty="0"/>
              <a:t>?</a:t>
            </a:r>
          </a:p>
          <a:p>
            <a:pPr lvl="1"/>
            <a:r>
              <a:rPr lang="en-US" dirty="0" err="1"/>
              <a:t>Mã</a:t>
            </a:r>
            <a:r>
              <a:rPr lang="en-US" dirty="0"/>
              <a:t> </a:t>
            </a:r>
            <a:r>
              <a:rPr lang="vi-VN" dirty="0"/>
              <a:t>nguồn mở</a:t>
            </a:r>
            <a:endParaRPr lang="en-US" dirty="0"/>
          </a:p>
          <a:p>
            <a:pPr lvl="1"/>
            <a:r>
              <a:rPr lang="en-US" dirty="0"/>
              <a:t>D</a:t>
            </a:r>
            <a:r>
              <a:rPr lang="vi-VN" dirty="0"/>
              <a:t>ạng biên dịch (compiled) </a:t>
            </a:r>
            <a:endParaRPr lang="en-US" dirty="0"/>
          </a:p>
          <a:p>
            <a:pPr lvl="1"/>
            <a:r>
              <a:rPr lang="en-US" dirty="0"/>
              <a:t>K</a:t>
            </a:r>
            <a:r>
              <a:rPr lang="vi-VN" dirty="0"/>
              <a:t>iểu tĩnh (statically type)</a:t>
            </a:r>
          </a:p>
          <a:p>
            <a:pPr lvl="1"/>
            <a:r>
              <a:rPr lang="vi-VN" dirty="0"/>
              <a:t>Mục đích chính</a:t>
            </a:r>
            <a:r>
              <a:rPr lang="en-US" dirty="0"/>
              <a:t>: </a:t>
            </a:r>
            <a:r>
              <a:rPr lang="vi-VN" dirty="0"/>
              <a:t>hỗ trợ phát triển các web apps có tính sẵn sàng cao đồng thời giúp việc mở rộng nhanh và dễ dàng hơn.</a:t>
            </a:r>
          </a:p>
          <a:p>
            <a:endParaRPr lang="en-US" dirty="0"/>
          </a:p>
          <a:p>
            <a:endParaRPr lang="en-US" dirty="0"/>
          </a:p>
        </p:txBody>
      </p:sp>
      <p:pic>
        <p:nvPicPr>
          <p:cNvPr id="11" name="Picture 10">
            <a:extLst>
              <a:ext uri="{FF2B5EF4-FFF2-40B4-BE49-F238E27FC236}">
                <a16:creationId xmlns:a16="http://schemas.microsoft.com/office/drawing/2014/main" id="{6516738F-31AA-4A6F-9290-03481586C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997" y="2945437"/>
            <a:ext cx="4776383" cy="3279308"/>
          </a:xfrm>
          <a:prstGeom prst="rect">
            <a:avLst/>
          </a:prstGeom>
        </p:spPr>
      </p:pic>
    </p:spTree>
    <p:extLst>
      <p:ext uri="{BB962C8B-B14F-4D97-AF65-F5344CB8AC3E}">
        <p14:creationId xmlns:p14="http://schemas.microsoft.com/office/powerpoint/2010/main" val="386342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Golang </a:t>
            </a:r>
            <a:r>
              <a:rPr lang="en-US" dirty="0" err="1"/>
              <a:t>là</a:t>
            </a:r>
            <a:r>
              <a:rPr lang="en-US" dirty="0"/>
              <a:t> </a:t>
            </a:r>
            <a:r>
              <a:rPr lang="en-US" dirty="0" err="1"/>
              <a:t>gì</a:t>
            </a:r>
            <a:r>
              <a:rPr lang="en-US" dirty="0"/>
              <a:t> </a:t>
            </a:r>
            <a:r>
              <a:rPr lang="en-US" dirty="0" err="1"/>
              <a:t>và</a:t>
            </a:r>
            <a:r>
              <a:rPr lang="en-US" dirty="0"/>
              <a:t> </a:t>
            </a:r>
            <a:r>
              <a:rPr lang="en-US" dirty="0" err="1"/>
              <a:t>tại</a:t>
            </a:r>
            <a:r>
              <a:rPr lang="en-US" dirty="0"/>
              <a:t> </a:t>
            </a:r>
            <a:r>
              <a:rPr lang="en-US" dirty="0" err="1"/>
              <a:t>sao</a:t>
            </a:r>
            <a:r>
              <a:rPr lang="en-US" dirty="0"/>
              <a:t> </a:t>
            </a:r>
            <a:r>
              <a:rPr lang="en-US" dirty="0" err="1"/>
              <a:t>nên</a:t>
            </a:r>
            <a:r>
              <a:rPr lang="en-US" dirty="0"/>
              <a:t> </a:t>
            </a:r>
            <a:r>
              <a:rPr lang="en-US" dirty="0" err="1"/>
              <a:t>học</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4</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t>Lí</a:t>
            </a:r>
            <a:r>
              <a:rPr lang="en-US" dirty="0"/>
              <a:t> do </a:t>
            </a:r>
            <a:r>
              <a:rPr lang="en-US" dirty="0" err="1"/>
              <a:t>nên</a:t>
            </a:r>
            <a:r>
              <a:rPr lang="en-US" dirty="0"/>
              <a:t> </a:t>
            </a:r>
            <a:r>
              <a:rPr lang="en-US" dirty="0" err="1"/>
              <a:t>dùng</a:t>
            </a:r>
            <a:r>
              <a:rPr lang="en-US" dirty="0"/>
              <a:t>:</a:t>
            </a:r>
          </a:p>
          <a:p>
            <a:pPr lvl="1"/>
            <a:r>
              <a:rPr lang="vi-VN" sz="1000" kern="1200" dirty="0">
                <a:latin typeface="Times New Roman" pitchFamily="18" charset="0"/>
                <a:ea typeface="ＭＳ Ｐ明朝" pitchFamily="18" charset="-128"/>
              </a:rPr>
              <a:t>tinh gọn trong từng cú pháp</a:t>
            </a:r>
            <a:endParaRPr lang="en-US" sz="1000" kern="1200" dirty="0">
              <a:latin typeface="Times New Roman" pitchFamily="18" charset="0"/>
              <a:ea typeface="ＭＳ Ｐ明朝" pitchFamily="18" charset="-128"/>
            </a:endParaRPr>
          </a:p>
          <a:p>
            <a:pPr lvl="1"/>
            <a:r>
              <a:rPr lang="vi-VN" kern="1200" dirty="0">
                <a:latin typeface="Times New Roman" pitchFamily="18" charset="0"/>
                <a:ea typeface="ＭＳ Ｐ明朝" pitchFamily="18" charset="-128"/>
              </a:rPr>
              <a:t>đơn giản, dễ đọc, dễ hiểu và hạn chế các thay đổi bên ngoài hàm (side effect) để các developer làm việc chung với nhau một cách nhanh và hiệu quả nhất. </a:t>
            </a:r>
          </a:p>
          <a:p>
            <a:pPr marL="205763" lvl="1" indent="0">
              <a:buNone/>
            </a:pPr>
            <a:r>
              <a:rPr lang="en-US" kern="1200" dirty="0">
                <a:latin typeface="Times New Roman" pitchFamily="18" charset="0"/>
                <a:ea typeface="ＭＳ Ｐ明朝" pitchFamily="18" charset="-128"/>
              </a:rPr>
              <a:t>- </a:t>
            </a:r>
            <a:r>
              <a:rPr lang="vi-VN" kern="1200" dirty="0">
                <a:latin typeface="Times New Roman" pitchFamily="18" charset="0"/>
                <a:ea typeface="ＭＳ Ｐ明朝" pitchFamily="18" charset="-128"/>
              </a:rPr>
              <a:t>Go không hỗ trợ việc kế thừa sẽ giúp code dễ dàng thay đổi. </a:t>
            </a:r>
            <a:endParaRPr lang="en-US" dirty="0"/>
          </a:p>
          <a:p>
            <a:pPr lvl="1"/>
            <a:endParaRPr lang="en-US" dirty="0"/>
          </a:p>
          <a:p>
            <a:pPr lvl="1"/>
            <a:endParaRPr lang="en-US" dirty="0"/>
          </a:p>
          <a:p>
            <a:pPr lvl="1">
              <a:buFont typeface="Arial" panose="020B0604020202020204" pitchFamily="34" charset="0"/>
              <a:buChar char="•"/>
            </a:pPr>
            <a:r>
              <a:rPr lang="en-US" dirty="0" err="1"/>
              <a:t>Chú</a:t>
            </a:r>
            <a:r>
              <a:rPr lang="en-US" dirty="0"/>
              <a:t> ý:</a:t>
            </a:r>
          </a:p>
          <a:p>
            <a:pPr marL="0" indent="0">
              <a:buNone/>
            </a:pPr>
            <a:r>
              <a:rPr lang="en-US" sz="1200" kern="1200" dirty="0">
                <a:latin typeface="Times New Roman" pitchFamily="18" charset="0"/>
                <a:ea typeface="ＭＳ Ｐ明朝" pitchFamily="18" charset="-128"/>
              </a:rPr>
              <a:t>- </a:t>
            </a:r>
            <a:r>
              <a:rPr lang="vi-VN" sz="1200" kern="1200" dirty="0">
                <a:latin typeface="Times New Roman" pitchFamily="18" charset="0"/>
                <a:ea typeface="ＭＳ Ｐ明朝" pitchFamily="18" charset="-128"/>
              </a:rPr>
              <a:t>Go đã lượt bỏ rất nhiều tính năng của các ngôn ngữ lập trình hướng đối tượng (OOP) hiện đại.</a:t>
            </a:r>
          </a:p>
          <a:p>
            <a:r>
              <a:rPr lang="en-US" sz="1200" kern="1200" dirty="0">
                <a:latin typeface="Times New Roman" pitchFamily="18" charset="0"/>
                <a:ea typeface="ＭＳ Ｐ明朝" pitchFamily="18" charset="-128"/>
              </a:rPr>
              <a:t>- </a:t>
            </a:r>
            <a:r>
              <a:rPr lang="vi-VN" sz="1200" kern="1200" dirty="0">
                <a:latin typeface="Times New Roman" pitchFamily="18" charset="0"/>
                <a:ea typeface="ＭＳ Ｐ明朝" pitchFamily="18" charset="-128"/>
              </a:rPr>
              <a:t>Mọi thứ được phân chia bằng các gói (packages), Go không có class mà thay vào đó Go có struct như ngôn ngữ C/C++.</a:t>
            </a:r>
          </a:p>
          <a:p>
            <a:r>
              <a:rPr lang="vi-VN" sz="1200" kern="1200" dirty="0">
                <a:latin typeface="Times New Roman" pitchFamily="18" charset="0"/>
                <a:ea typeface="ＭＳ Ｐ明朝" pitchFamily="18" charset="-128"/>
              </a:rPr>
              <a:t>Đối với các ngôn ngữ như Java hay Python thì khi class CON kế thứ class CHA thì khi thay đổi class CHA thì sẽ có một số ảnh hưởng (side effects) tới các class CON được kế thừa từ CHA. Để code Go dễ hiểu hơn thì nó đã loại bỏ đi tính kế thừa.</a:t>
            </a:r>
          </a:p>
          <a:p>
            <a:r>
              <a:rPr lang="en-US" sz="1200" kern="1200" dirty="0">
                <a:latin typeface="Times New Roman" pitchFamily="18" charset="0"/>
                <a:ea typeface="ＭＳ Ｐ明朝" pitchFamily="18" charset="-128"/>
              </a:rPr>
              <a:t>- </a:t>
            </a:r>
            <a:r>
              <a:rPr lang="vi-VN" sz="1200" kern="1200" dirty="0">
                <a:latin typeface="Times New Roman" pitchFamily="18" charset="0"/>
                <a:ea typeface="ＭＳ Ｐ明朝" pitchFamily="18" charset="-128"/>
              </a:rPr>
              <a:t>Go không có hàm khởi tạo (constructors).</a:t>
            </a:r>
          </a:p>
          <a:p>
            <a:pPr marL="0" indent="0">
              <a:buNone/>
            </a:pPr>
            <a:r>
              <a:rPr lang="en-US" sz="1200" kern="1200" dirty="0">
                <a:latin typeface="Times New Roman" pitchFamily="18" charset="0"/>
                <a:ea typeface="ＭＳ Ｐ明朝" pitchFamily="18" charset="-128"/>
              </a:rPr>
              <a:t>- </a:t>
            </a:r>
            <a:r>
              <a:rPr lang="vi-VN" sz="1200" kern="1200" dirty="0">
                <a:latin typeface="Times New Roman" pitchFamily="18" charset="0"/>
                <a:ea typeface="ＭＳ Ｐ明朝" pitchFamily="18" charset="-128"/>
              </a:rPr>
              <a:t>Go không có chú thích (annotations) như Java</a:t>
            </a:r>
            <a:endParaRPr lang="en-US" sz="1200" kern="1200" dirty="0">
              <a:latin typeface="Times New Roman" pitchFamily="18" charset="0"/>
              <a:ea typeface="ＭＳ Ｐ明朝" pitchFamily="18" charset="-128"/>
            </a:endParaRPr>
          </a:p>
          <a:p>
            <a:pPr marL="0" indent="0">
              <a:buNone/>
            </a:pPr>
            <a:r>
              <a:rPr lang="en-US" sz="1200" kern="1200" dirty="0">
                <a:latin typeface="Times New Roman" pitchFamily="18" charset="0"/>
                <a:ea typeface="ＭＳ Ｐ明朝" pitchFamily="18" charset="-128"/>
              </a:rPr>
              <a:t>- </a:t>
            </a:r>
            <a:r>
              <a:rPr lang="vi-VN" sz="1200" kern="1200" dirty="0">
                <a:latin typeface="Times New Roman" pitchFamily="18" charset="0"/>
                <a:ea typeface="ＭＳ Ｐ明朝" pitchFamily="18" charset="-128"/>
              </a:rPr>
              <a:t>Go không có generics, generics là loại kiểu chung chung đại diện cho một kiểu dữ liệu nào đó chưa biết trước, người ta hay đặt là kiểu T.</a:t>
            </a:r>
          </a:p>
          <a:p>
            <a:r>
              <a:rPr lang="en-US" sz="1200" kern="1200" dirty="0">
                <a:latin typeface="Times New Roman" pitchFamily="18" charset="0"/>
                <a:ea typeface="ＭＳ Ｐ明朝" pitchFamily="18" charset="-128"/>
              </a:rPr>
              <a:t>- </a:t>
            </a:r>
            <a:r>
              <a:rPr lang="vi-VN" sz="1200" kern="1200" dirty="0">
                <a:latin typeface="Times New Roman" pitchFamily="18" charset="0"/>
                <a:ea typeface="ＭＳ Ｐ明朝" pitchFamily="18" charset="-128"/>
              </a:rPr>
              <a:t>Go không có exception nhưng có error, đồng nghĩa với việc không có cú pháp try/catch.</a:t>
            </a:r>
          </a:p>
          <a:p>
            <a:pPr marL="205763" lvl="1" indent="0">
              <a:buNone/>
            </a:pPr>
            <a:endParaRPr lang="en-US" dirty="0"/>
          </a:p>
          <a:p>
            <a:endParaRPr lang="en-US" dirty="0"/>
          </a:p>
        </p:txBody>
      </p:sp>
    </p:spTree>
    <p:extLst>
      <p:ext uri="{BB962C8B-B14F-4D97-AF65-F5344CB8AC3E}">
        <p14:creationId xmlns:p14="http://schemas.microsoft.com/office/powerpoint/2010/main" val="241252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Golang </a:t>
            </a:r>
            <a:r>
              <a:rPr lang="en-US" dirty="0" err="1"/>
              <a:t>là</a:t>
            </a:r>
            <a:r>
              <a:rPr lang="en-US" dirty="0"/>
              <a:t> </a:t>
            </a:r>
            <a:r>
              <a:rPr lang="en-US" dirty="0" err="1"/>
              <a:t>gì</a:t>
            </a:r>
            <a:r>
              <a:rPr lang="en-US" dirty="0"/>
              <a:t> </a:t>
            </a:r>
            <a:r>
              <a:rPr lang="en-US" dirty="0" err="1"/>
              <a:t>và</a:t>
            </a:r>
            <a:r>
              <a:rPr lang="en-US" dirty="0"/>
              <a:t> </a:t>
            </a:r>
            <a:r>
              <a:rPr lang="en-US" dirty="0" err="1"/>
              <a:t>tại</a:t>
            </a:r>
            <a:r>
              <a:rPr lang="en-US" dirty="0"/>
              <a:t> </a:t>
            </a:r>
            <a:r>
              <a:rPr lang="en-US" dirty="0" err="1"/>
              <a:t>sao</a:t>
            </a:r>
            <a:r>
              <a:rPr lang="en-US" dirty="0"/>
              <a:t> </a:t>
            </a:r>
            <a:r>
              <a:rPr lang="en-US" dirty="0" err="1"/>
              <a:t>nên</a:t>
            </a:r>
            <a:r>
              <a:rPr lang="en-US" dirty="0"/>
              <a:t> </a:t>
            </a:r>
            <a:r>
              <a:rPr lang="en-US" dirty="0" err="1"/>
              <a:t>học</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5</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b="1" dirty="0"/>
              <a:t>Goroutines </a:t>
            </a:r>
            <a:r>
              <a:rPr lang="en-US" b="1" dirty="0" err="1"/>
              <a:t>là</a:t>
            </a:r>
            <a:r>
              <a:rPr lang="en-US" b="1" dirty="0"/>
              <a:t> </a:t>
            </a:r>
            <a:r>
              <a:rPr lang="en-US" b="1" dirty="0" err="1"/>
              <a:t>gì</a:t>
            </a:r>
            <a:r>
              <a:rPr lang="en-US" b="1" dirty="0"/>
              <a:t>?</a:t>
            </a:r>
          </a:p>
          <a:p>
            <a:pPr lvl="1"/>
            <a:r>
              <a:rPr lang="vi-VN" b="1" dirty="0"/>
              <a:t>Goroutines</a:t>
            </a:r>
            <a:r>
              <a:rPr lang="vi-VN" dirty="0"/>
              <a:t> là các hàm hoặc phương thức chạy đồng thời với các hàm/ phương thức khác.</a:t>
            </a:r>
            <a:endParaRPr lang="en-US" dirty="0"/>
          </a:p>
          <a:p>
            <a:pPr lvl="1"/>
            <a:r>
              <a:rPr lang="vi-VN" dirty="0"/>
              <a:t> Ưu điểm của Goroutines so với luồng</a:t>
            </a:r>
          </a:p>
          <a:p>
            <a:pPr lvl="2"/>
            <a:r>
              <a:rPr lang="vi-VN" dirty="0"/>
              <a:t>Goroutines có chi phí cực thấp so với luồng</a:t>
            </a:r>
            <a:endParaRPr lang="en-US" dirty="0"/>
          </a:p>
          <a:p>
            <a:pPr lvl="2"/>
            <a:r>
              <a:rPr lang="vi-VN" dirty="0"/>
              <a:t>Goroutines được ghép kênh với một số ít hơn các luồng của HĐH. </a:t>
            </a:r>
          </a:p>
          <a:p>
            <a:pPr lvl="2"/>
            <a:r>
              <a:rPr lang="vi-VN" dirty="0"/>
              <a:t>Goroutines trao đổi thông qua các kênh. </a:t>
            </a:r>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82894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6</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Biến</a:t>
            </a:r>
            <a:r>
              <a:rPr lang="en-US" dirty="0">
                <a:hlinkClick r:id="rId3"/>
              </a:rPr>
              <a:t> </a:t>
            </a:r>
            <a:r>
              <a:rPr lang="en-US" dirty="0" err="1">
                <a:hlinkClick r:id="rId3"/>
              </a:rPr>
              <a:t>và</a:t>
            </a:r>
            <a:r>
              <a:rPr lang="en-US" dirty="0">
                <a:hlinkClick r:id="rId3"/>
              </a:rPr>
              <a:t> </a:t>
            </a:r>
            <a:r>
              <a:rPr lang="en-US" dirty="0" err="1">
                <a:hlinkClick r:id="rId3"/>
              </a:rPr>
              <a:t>giá</a:t>
            </a:r>
            <a:r>
              <a:rPr lang="en-US" dirty="0">
                <a:hlinkClick r:id="rId3"/>
              </a:rPr>
              <a:t> </a:t>
            </a:r>
            <a:r>
              <a:rPr lang="en-US" dirty="0" err="1">
                <a:hlinkClick r:id="rId3"/>
              </a:rPr>
              <a:t>trị</a:t>
            </a:r>
            <a:r>
              <a:rPr lang="en-US" dirty="0">
                <a:hlinkClick r:id="rId3"/>
              </a:rPr>
              <a:t> </a:t>
            </a:r>
            <a:r>
              <a:rPr lang="en-US" dirty="0" err="1">
                <a:hlinkClick r:id="rId3"/>
              </a:rPr>
              <a:t>trong</a:t>
            </a:r>
            <a:r>
              <a:rPr lang="en-US" dirty="0">
                <a:hlinkClick r:id="rId3"/>
              </a:rPr>
              <a:t> Golang</a:t>
            </a:r>
            <a:endParaRPr lang="en-US" dirty="0"/>
          </a:p>
          <a:p>
            <a:r>
              <a:rPr lang="en-US" dirty="0" err="1">
                <a:hlinkClick r:id="rId4"/>
              </a:rPr>
              <a:t>Hằng</a:t>
            </a:r>
            <a:r>
              <a:rPr lang="en-US" dirty="0">
                <a:hlinkClick r:id="rId4"/>
              </a:rPr>
              <a:t> </a:t>
            </a:r>
            <a:r>
              <a:rPr lang="en-US" dirty="0" err="1">
                <a:hlinkClick r:id="rId4"/>
              </a:rPr>
              <a:t>số</a:t>
            </a:r>
            <a:r>
              <a:rPr lang="en-US" dirty="0">
                <a:hlinkClick r:id="rId4"/>
              </a:rPr>
              <a:t> </a:t>
            </a:r>
            <a:r>
              <a:rPr lang="en-US" dirty="0" err="1">
                <a:hlinkClick r:id="rId4"/>
              </a:rPr>
              <a:t>trong</a:t>
            </a:r>
            <a:r>
              <a:rPr lang="en-US" dirty="0">
                <a:hlinkClick r:id="rId4"/>
              </a:rPr>
              <a:t> Golang</a:t>
            </a:r>
            <a:endParaRPr lang="en-US" dirty="0"/>
          </a:p>
          <a:p>
            <a:r>
              <a:rPr lang="en-US" dirty="0" err="1">
                <a:hlinkClick r:id="rId5"/>
              </a:rPr>
              <a:t>Vòng</a:t>
            </a:r>
            <a:r>
              <a:rPr lang="en-US" dirty="0">
                <a:hlinkClick r:id="rId5"/>
              </a:rPr>
              <a:t> </a:t>
            </a:r>
            <a:r>
              <a:rPr lang="en-US" dirty="0" err="1">
                <a:hlinkClick r:id="rId5"/>
              </a:rPr>
              <a:t>lặp</a:t>
            </a:r>
            <a:r>
              <a:rPr lang="en-US" dirty="0">
                <a:hlinkClick r:id="rId5"/>
              </a:rPr>
              <a:t> For </a:t>
            </a:r>
            <a:r>
              <a:rPr lang="en-US" dirty="0" err="1">
                <a:hlinkClick r:id="rId5"/>
              </a:rPr>
              <a:t>trong</a:t>
            </a:r>
            <a:r>
              <a:rPr lang="en-US" dirty="0">
                <a:hlinkClick r:id="rId5"/>
              </a:rPr>
              <a:t> Golang</a:t>
            </a:r>
            <a:endParaRPr lang="en-US" dirty="0"/>
          </a:p>
          <a:p>
            <a:r>
              <a:rPr lang="en-US" dirty="0" err="1">
                <a:hlinkClick r:id="rId6"/>
              </a:rPr>
              <a:t>Câu</a:t>
            </a:r>
            <a:r>
              <a:rPr lang="en-US" dirty="0">
                <a:hlinkClick r:id="rId6"/>
              </a:rPr>
              <a:t> </a:t>
            </a:r>
            <a:r>
              <a:rPr lang="en-US" dirty="0" err="1">
                <a:hlinkClick r:id="rId6"/>
              </a:rPr>
              <a:t>lệnh</a:t>
            </a:r>
            <a:r>
              <a:rPr lang="en-US" dirty="0">
                <a:hlinkClick r:id="rId6"/>
              </a:rPr>
              <a:t> </a:t>
            </a:r>
            <a:r>
              <a:rPr lang="en-US" dirty="0" err="1">
                <a:hlinkClick r:id="rId6"/>
              </a:rPr>
              <a:t>điều</a:t>
            </a:r>
            <a:r>
              <a:rPr lang="en-US" dirty="0">
                <a:hlinkClick r:id="rId6"/>
              </a:rPr>
              <a:t> </a:t>
            </a:r>
            <a:r>
              <a:rPr lang="en-US" dirty="0" err="1">
                <a:hlinkClick r:id="rId6"/>
              </a:rPr>
              <a:t>khiển</a:t>
            </a:r>
            <a:r>
              <a:rPr lang="en-US" dirty="0">
                <a:hlinkClick r:id="rId6"/>
              </a:rPr>
              <a:t> If/Else </a:t>
            </a:r>
            <a:r>
              <a:rPr lang="en-US" dirty="0" err="1">
                <a:hlinkClick r:id="rId6"/>
              </a:rPr>
              <a:t>trong</a:t>
            </a:r>
            <a:r>
              <a:rPr lang="en-US" dirty="0">
                <a:hlinkClick r:id="rId6"/>
              </a:rPr>
              <a:t> Golang</a:t>
            </a:r>
            <a:endParaRPr lang="en-US" dirty="0"/>
          </a:p>
          <a:p>
            <a:r>
              <a:rPr lang="en-US" dirty="0">
                <a:hlinkClick r:id="rId7"/>
              </a:rPr>
              <a:t>Switch Case </a:t>
            </a:r>
            <a:r>
              <a:rPr lang="en-US" dirty="0" err="1">
                <a:hlinkClick r:id="rId7"/>
              </a:rPr>
              <a:t>trong</a:t>
            </a:r>
            <a:r>
              <a:rPr lang="en-US" dirty="0">
                <a:hlinkClick r:id="rId7"/>
              </a:rPr>
              <a:t> Golang</a:t>
            </a:r>
            <a:endParaRPr lang="en-US" dirty="0"/>
          </a:p>
          <a:p>
            <a:r>
              <a:rPr lang="en-US" dirty="0" err="1">
                <a:hlinkClick r:id="rId8"/>
              </a:rPr>
              <a:t>Hàm</a:t>
            </a:r>
            <a:r>
              <a:rPr lang="en-US" dirty="0">
                <a:hlinkClick r:id="rId8"/>
              </a:rPr>
              <a:t> (Functions) </a:t>
            </a:r>
            <a:r>
              <a:rPr lang="en-US" dirty="0" err="1">
                <a:hlinkClick r:id="rId8"/>
              </a:rPr>
              <a:t>trong</a:t>
            </a:r>
            <a:r>
              <a:rPr lang="en-US" dirty="0">
                <a:hlinkClick r:id="rId8"/>
              </a:rPr>
              <a:t> Golang</a:t>
            </a:r>
            <a:endParaRPr lang="en-US" dirty="0"/>
          </a:p>
          <a:p>
            <a:r>
              <a:rPr lang="en-US" dirty="0" err="1">
                <a:hlinkClick r:id="rId9"/>
              </a:rPr>
              <a:t>Hàm</a:t>
            </a:r>
            <a:r>
              <a:rPr lang="en-US" dirty="0">
                <a:hlinkClick r:id="rId9"/>
              </a:rPr>
              <a:t> </a:t>
            </a:r>
            <a:r>
              <a:rPr lang="en-US" dirty="0" err="1">
                <a:hlinkClick r:id="rId9"/>
              </a:rPr>
              <a:t>trả</a:t>
            </a:r>
            <a:r>
              <a:rPr lang="en-US" dirty="0">
                <a:hlinkClick r:id="rId9"/>
              </a:rPr>
              <a:t> </a:t>
            </a:r>
            <a:r>
              <a:rPr lang="en-US" dirty="0" err="1">
                <a:hlinkClick r:id="rId9"/>
              </a:rPr>
              <a:t>về</a:t>
            </a:r>
            <a:r>
              <a:rPr lang="en-US" dirty="0">
                <a:hlinkClick r:id="rId9"/>
              </a:rPr>
              <a:t> </a:t>
            </a:r>
            <a:r>
              <a:rPr lang="en-US" dirty="0" err="1">
                <a:hlinkClick r:id="rId9"/>
              </a:rPr>
              <a:t>nhiều</a:t>
            </a:r>
            <a:r>
              <a:rPr lang="en-US" dirty="0">
                <a:hlinkClick r:id="rId9"/>
              </a:rPr>
              <a:t> </a:t>
            </a:r>
            <a:r>
              <a:rPr lang="en-US" dirty="0" err="1">
                <a:hlinkClick r:id="rId9"/>
              </a:rPr>
              <a:t>giá</a:t>
            </a:r>
            <a:r>
              <a:rPr lang="en-US" dirty="0">
                <a:hlinkClick r:id="rId9"/>
              </a:rPr>
              <a:t> </a:t>
            </a:r>
            <a:r>
              <a:rPr lang="en-US" dirty="0" err="1">
                <a:hlinkClick r:id="rId9"/>
              </a:rPr>
              <a:t>trị</a:t>
            </a:r>
            <a:r>
              <a:rPr lang="en-US" dirty="0">
                <a:hlinkClick r:id="rId9"/>
              </a:rPr>
              <a:t> (Multiple Return Values) </a:t>
            </a:r>
            <a:r>
              <a:rPr lang="en-US" dirty="0" err="1">
                <a:hlinkClick r:id="rId9"/>
              </a:rPr>
              <a:t>trong</a:t>
            </a:r>
            <a:r>
              <a:rPr lang="en-US" dirty="0">
                <a:hlinkClick r:id="rId9"/>
              </a:rPr>
              <a:t> Golang</a:t>
            </a:r>
            <a:endParaRPr lang="en-US" dirty="0"/>
          </a:p>
          <a:p>
            <a:r>
              <a:rPr lang="en-US" dirty="0" err="1">
                <a:hlinkClick r:id="rId10"/>
              </a:rPr>
              <a:t>Hàm</a:t>
            </a:r>
            <a:r>
              <a:rPr lang="en-US" dirty="0">
                <a:hlinkClick r:id="rId10"/>
              </a:rPr>
              <a:t> </a:t>
            </a:r>
            <a:r>
              <a:rPr lang="en-US" dirty="0" err="1">
                <a:hlinkClick r:id="rId10"/>
              </a:rPr>
              <a:t>bất</a:t>
            </a:r>
            <a:r>
              <a:rPr lang="en-US" dirty="0">
                <a:hlinkClick r:id="rId10"/>
              </a:rPr>
              <a:t> </a:t>
            </a:r>
            <a:r>
              <a:rPr lang="en-US" dirty="0" err="1">
                <a:hlinkClick r:id="rId10"/>
              </a:rPr>
              <a:t>định</a:t>
            </a:r>
            <a:r>
              <a:rPr lang="en-US" dirty="0">
                <a:hlinkClick r:id="rId10"/>
              </a:rPr>
              <a:t> (</a:t>
            </a:r>
            <a:r>
              <a:rPr lang="en-US" dirty="0" err="1">
                <a:hlinkClick r:id="rId10"/>
              </a:rPr>
              <a:t>Variadict</a:t>
            </a:r>
            <a:r>
              <a:rPr lang="en-US" dirty="0">
                <a:hlinkClick r:id="rId10"/>
              </a:rPr>
              <a:t> Function) </a:t>
            </a:r>
            <a:r>
              <a:rPr lang="en-US" dirty="0" err="1">
                <a:hlinkClick r:id="rId10"/>
              </a:rPr>
              <a:t>trong</a:t>
            </a:r>
            <a:r>
              <a:rPr lang="en-US" dirty="0">
                <a:hlinkClick r:id="rId10"/>
              </a:rPr>
              <a:t> Golang</a:t>
            </a:r>
            <a:endParaRPr lang="en-US" dirty="0"/>
          </a:p>
          <a:p>
            <a:endParaRPr lang="en-US" dirty="0"/>
          </a:p>
        </p:txBody>
      </p:sp>
    </p:spTree>
    <p:extLst>
      <p:ext uri="{BB962C8B-B14F-4D97-AF65-F5344CB8AC3E}">
        <p14:creationId xmlns:p14="http://schemas.microsoft.com/office/powerpoint/2010/main" val="381592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7</a:t>
            </a:fld>
            <a:endParaRPr lang="en-US" altLang="ja-JP"/>
          </a:p>
        </p:txBody>
      </p:sp>
      <p:sp>
        <p:nvSpPr>
          <p:cNvPr id="12" name="Content Placeholder 11">
            <a:extLst>
              <a:ext uri="{FF2B5EF4-FFF2-40B4-BE49-F238E27FC236}">
                <a16:creationId xmlns:a16="http://schemas.microsoft.com/office/drawing/2014/main" id="{F1508E17-33DE-49BC-95EE-3574D7FF5577}"/>
              </a:ext>
            </a:extLst>
          </p:cNvPr>
          <p:cNvSpPr>
            <a:spLocks noGrp="1"/>
          </p:cNvSpPr>
          <p:nvPr>
            <p:ph idx="1"/>
          </p:nvPr>
        </p:nvSpPr>
        <p:spPr/>
        <p:txBody>
          <a:bodyPr/>
          <a:lstStyle/>
          <a:p>
            <a:r>
              <a:rPr lang="en-US" dirty="0" err="1">
                <a:hlinkClick r:id="rId3"/>
              </a:rPr>
              <a:t>Biến</a:t>
            </a:r>
            <a:r>
              <a:rPr lang="en-US" dirty="0">
                <a:hlinkClick r:id="rId3"/>
              </a:rPr>
              <a:t> </a:t>
            </a:r>
            <a:r>
              <a:rPr lang="en-US" dirty="0" err="1">
                <a:hlinkClick r:id="rId3"/>
              </a:rPr>
              <a:t>và</a:t>
            </a:r>
            <a:r>
              <a:rPr lang="en-US" dirty="0">
                <a:hlinkClick r:id="rId3"/>
              </a:rPr>
              <a:t> </a:t>
            </a:r>
            <a:r>
              <a:rPr lang="en-US" dirty="0" err="1">
                <a:hlinkClick r:id="rId3"/>
              </a:rPr>
              <a:t>giá</a:t>
            </a:r>
            <a:r>
              <a:rPr lang="en-US" dirty="0">
                <a:hlinkClick r:id="rId3"/>
              </a:rPr>
              <a:t> </a:t>
            </a:r>
            <a:r>
              <a:rPr lang="en-US" dirty="0" err="1">
                <a:hlinkClick r:id="rId3"/>
              </a:rPr>
              <a:t>trị</a:t>
            </a:r>
            <a:r>
              <a:rPr lang="en-US" dirty="0">
                <a:hlinkClick r:id="rId3"/>
              </a:rPr>
              <a:t> </a:t>
            </a:r>
            <a:r>
              <a:rPr lang="en-US" dirty="0" err="1">
                <a:hlinkClick r:id="rId3"/>
              </a:rPr>
              <a:t>trong</a:t>
            </a:r>
            <a:r>
              <a:rPr lang="en-US" dirty="0">
                <a:hlinkClick r:id="rId3"/>
              </a:rPr>
              <a:t> Golang</a:t>
            </a:r>
            <a:endParaRPr lang="en-US" dirty="0"/>
          </a:p>
          <a:p>
            <a:pPr lvl="1"/>
            <a:r>
              <a:rPr lang="vi-VN" dirty="0"/>
              <a:t>Các biến (variables) trong Go phải được xác định và định nghĩa rõ ràng.</a:t>
            </a:r>
          </a:p>
          <a:p>
            <a:pPr lvl="1"/>
            <a:r>
              <a:rPr lang="vi-VN" dirty="0"/>
              <a:t>Từ khóa “var” trong Go dùng để khai báo một hoặc nhiều biến, và khi khai báo biến phải có tên biến và kiểu dữ liệu của biến một cách rõ ràng.</a:t>
            </a:r>
          </a:p>
          <a:p>
            <a:endParaRPr lang="en-US" dirty="0"/>
          </a:p>
        </p:txBody>
      </p:sp>
    </p:spTree>
    <p:extLst>
      <p:ext uri="{BB962C8B-B14F-4D97-AF65-F5344CB8AC3E}">
        <p14:creationId xmlns:p14="http://schemas.microsoft.com/office/powerpoint/2010/main" val="149640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trong</a:t>
            </a:r>
            <a:r>
              <a:rPr lang="en-US" dirty="0"/>
              <a:t> Go</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8</a:t>
            </a:fld>
            <a:endParaRPr lang="en-US" altLang="ja-JP"/>
          </a:p>
        </p:txBody>
      </p:sp>
      <p:pic>
        <p:nvPicPr>
          <p:cNvPr id="7" name="Picture 6">
            <a:extLst>
              <a:ext uri="{FF2B5EF4-FFF2-40B4-BE49-F238E27FC236}">
                <a16:creationId xmlns:a16="http://schemas.microsoft.com/office/drawing/2014/main" id="{21BA9453-13D3-434B-91F3-2A02D053D81A}"/>
              </a:ext>
            </a:extLst>
          </p:cNvPr>
          <p:cNvPicPr>
            <a:picLocks noChangeAspect="1"/>
          </p:cNvPicPr>
          <p:nvPr/>
        </p:nvPicPr>
        <p:blipFill>
          <a:blip r:embed="rId3"/>
          <a:stretch>
            <a:fillRect/>
          </a:stretch>
        </p:blipFill>
        <p:spPr>
          <a:xfrm>
            <a:off x="1295545" y="735985"/>
            <a:ext cx="6552910" cy="5655370"/>
          </a:xfrm>
          <a:prstGeom prst="rect">
            <a:avLst/>
          </a:prstGeom>
        </p:spPr>
      </p:pic>
    </p:spTree>
    <p:extLst>
      <p:ext uri="{BB962C8B-B14F-4D97-AF65-F5344CB8AC3E}">
        <p14:creationId xmlns:p14="http://schemas.microsoft.com/office/powerpoint/2010/main" val="259698264"/>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44357</TotalTime>
  <Words>1281</Words>
  <Application>Microsoft Office PowerPoint</Application>
  <PresentationFormat>On-screen Show (4:3)</PresentationFormat>
  <Paragraphs>196</Paragraphs>
  <Slides>28</Slides>
  <Notes>25</Notes>
  <HiddenSlides>0</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ariant>
        <vt:lpstr>Custom Shows</vt:lpstr>
      </vt:variant>
      <vt:variant>
        <vt:i4>1</vt:i4>
      </vt:variant>
    </vt:vector>
  </HeadingPairs>
  <TitlesOfParts>
    <vt:vector size="36" baseType="lpstr">
      <vt:lpstr>HGP明朝E</vt:lpstr>
      <vt:lpstr>Arial</vt:lpstr>
      <vt:lpstr>Segoe UI</vt:lpstr>
      <vt:lpstr>Times New Roman</vt:lpstr>
      <vt:lpstr>Wingdings</vt:lpstr>
      <vt:lpstr>標準デザイン</vt:lpstr>
      <vt:lpstr>ﾌﾘｰﾗﾝｽ 97 図形</vt:lpstr>
      <vt:lpstr> Lập trình web với Golang </vt:lpstr>
      <vt:lpstr>Nội dung trình bày</vt:lpstr>
      <vt:lpstr>Golang là gì và tại sao nên học Go?</vt:lpstr>
      <vt:lpstr>Golang là gì và tại sao nên học Go?</vt:lpstr>
      <vt:lpstr>Golang là gì và tại sao nên học Go?</vt:lpstr>
      <vt:lpstr>Golang là gì và tại sao nên học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Các thành phần cơ bản trong Go</vt:lpstr>
      <vt:lpstr>WebAPI</vt:lpstr>
      <vt:lpstr>Golang với Kafka</vt:lpstr>
      <vt:lpstr>Golang với Kafka</vt:lpstr>
      <vt:lpstr>Hỏi đáp</vt:lpstr>
      <vt:lpstr>PowerPoint Presentation</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Admin</cp:lastModifiedBy>
  <cp:revision>1935</cp:revision>
  <cp:lastPrinted>2016-01-19T09:52:34Z</cp:lastPrinted>
  <dcterms:created xsi:type="dcterms:W3CDTF">2001-06-14T04:53:19Z</dcterms:created>
  <dcterms:modified xsi:type="dcterms:W3CDTF">2019-10-13T17:38:29Z</dcterms:modified>
</cp:coreProperties>
</file>