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  <p:sldMasterId id="2147484001" r:id="rId2"/>
  </p:sldMasterIdLst>
  <p:notesMasterIdLst>
    <p:notesMasterId r:id="rId24"/>
  </p:notesMasterIdLst>
  <p:handoutMasterIdLst>
    <p:handoutMasterId r:id="rId25"/>
  </p:handoutMasterIdLst>
  <p:sldIdLst>
    <p:sldId id="256" r:id="rId3"/>
    <p:sldId id="338" r:id="rId4"/>
    <p:sldId id="257" r:id="rId5"/>
    <p:sldId id="351" r:id="rId6"/>
    <p:sldId id="352" r:id="rId7"/>
    <p:sldId id="353" r:id="rId8"/>
    <p:sldId id="354" r:id="rId9"/>
    <p:sldId id="355" r:id="rId10"/>
    <p:sldId id="345" r:id="rId11"/>
    <p:sldId id="356" r:id="rId12"/>
    <p:sldId id="358" r:id="rId13"/>
    <p:sldId id="360" r:id="rId14"/>
    <p:sldId id="361" r:id="rId15"/>
    <p:sldId id="362" r:id="rId16"/>
    <p:sldId id="359" r:id="rId17"/>
    <p:sldId id="363" r:id="rId18"/>
    <p:sldId id="364" r:id="rId19"/>
    <p:sldId id="357" r:id="rId20"/>
    <p:sldId id="366" r:id="rId21"/>
    <p:sldId id="365" r:id="rId22"/>
    <p:sldId id="283" r:id="rId2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D1B"/>
    <a:srgbClr val="0E539E"/>
    <a:srgbClr val="5178B3"/>
    <a:srgbClr val="CCF6FF"/>
    <a:srgbClr val="2CB3EB"/>
    <a:srgbClr val="FA7B87"/>
    <a:srgbClr val="FB4756"/>
    <a:srgbClr val="CA252D"/>
    <a:srgbClr val="FA4069"/>
    <a:srgbClr val="F63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73561" autoAdjust="0"/>
  </p:normalViewPr>
  <p:slideViewPr>
    <p:cSldViewPr snapToGrid="0" snapToObjects="1">
      <p:cViewPr varScale="1">
        <p:scale>
          <a:sx n="42" d="100"/>
          <a:sy n="42" d="100"/>
        </p:scale>
        <p:origin x="1404" y="78"/>
      </p:cViewPr>
      <p:guideLst>
        <p:guide pos="958"/>
        <p:guide orient="horz" pos="8160"/>
        <p:guide pos="14398"/>
        <p:guide orient="horz" pos="4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AC12EE-6FCC-4A26-9DB0-AFA193CFE3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0AAA7-CB10-45D1-B232-8FE05B8AC0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EB1C3-FA83-4F5C-BD11-4B61B9BFEDFE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D8D6D-52C2-46AD-8AE8-24E7893502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15AD5-14F3-4BAC-8B35-A607A60CC9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0EF25-F745-4C48-9671-6D4A67B6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79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32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mua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2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mua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Recommend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bè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mua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Recommend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cluster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chạy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dung: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,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, xu </a:t>
            </a:r>
            <a:r>
              <a:rPr lang="en-US" dirty="0" err="1"/>
              <a:t>hướng</a:t>
            </a:r>
            <a:r>
              <a:rPr lang="en-US" dirty="0"/>
              <a:t>,…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rating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,…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google map,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chuyến</a:t>
            </a:r>
            <a:r>
              <a:rPr lang="en-US" dirty="0"/>
              <a:t> bay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30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6A8759"/>
                </a:solidFill>
                <a:effectLst/>
              </a:rPr>
              <a:t>diemthi.hcm.edu.vn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71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6A8759"/>
                </a:solidFill>
                <a:effectLst/>
              </a:rPr>
              <a:t>diemthi.hcm.edu.vn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27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6A8759"/>
                </a:solidFill>
                <a:effectLst/>
              </a:rPr>
              <a:t>diemthi.hcm.edu.vn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0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6A8759"/>
                </a:solidFill>
                <a:effectLst/>
              </a:rPr>
              <a:t>diemthi.hcm.edu.vn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92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vector </a:t>
            </a:r>
            <a:r>
              <a:rPr lang="en-US" dirty="0" err="1"/>
              <a:t>gồm</a:t>
            </a:r>
            <a:r>
              <a:rPr lang="en-US" dirty="0"/>
              <a:t> n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trục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75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81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0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Like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câu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: </a:t>
            </a:r>
            <a:r>
              <a:rPr lang="en-US" dirty="0" err="1"/>
              <a:t>chittb</a:t>
            </a:r>
            <a:r>
              <a:rPr lang="en-US" dirty="0"/>
              <a:t> =&gt; </a:t>
            </a:r>
            <a:r>
              <a:rPr lang="en-US" dirty="0" err="1"/>
              <a:t>zchittv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58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1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err="1"/>
              <a:t>ArangoDB</a:t>
            </a:r>
            <a:r>
              <a:rPr lang="en-US" dirty="0"/>
              <a:t> is a native multi-model database system</a:t>
            </a:r>
          </a:p>
          <a:p>
            <a:pPr lvl="1"/>
            <a:r>
              <a:rPr lang="en-US" dirty="0"/>
              <a:t>Query language: AQL</a:t>
            </a:r>
          </a:p>
          <a:p>
            <a:pPr lvl="1"/>
            <a:r>
              <a:rPr lang="en-US" dirty="0" err="1"/>
              <a:t>Arangodb</a:t>
            </a:r>
            <a:r>
              <a:rPr lang="en-US" dirty="0"/>
              <a:t> is a NoSQL database system but AQL is similar in many ways to SQL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064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18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09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95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7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88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https://db-engines.com/en/ranking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5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https://db-engines.com/en/ranking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32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68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64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chí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487358" y="4826000"/>
            <a:ext cx="20352800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56650" y="3200400"/>
            <a:ext cx="20111561" cy="1524000"/>
          </a:xfrm>
          <a:prstGeom prst="rect">
            <a:avLst/>
          </a:prstGeom>
        </p:spPr>
        <p:txBody>
          <a:bodyPr anchor="ctr"/>
          <a:lstStyle>
            <a:lvl1pPr>
              <a:defRPr sz="7200" b="1" baseline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ja-JP" noProof="0" dirty="0"/>
              <a:t>TIÊU ĐỀ</a:t>
            </a:r>
            <a:endParaRPr lang="ja-JP" altLang="en-US" noProof="0" dirty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4017151" y="10921042"/>
            <a:ext cx="9141619" cy="1647802"/>
          </a:xfrm>
          <a:prstGeom prst="rect">
            <a:avLst/>
          </a:prstGeom>
        </p:spPr>
        <p:txBody>
          <a:bodyPr tIns="45714">
            <a:noAutofit/>
          </a:bodyPr>
          <a:lstStyle>
            <a:lvl1pPr marL="0" indent="0" algn="r">
              <a:buFontTx/>
              <a:buNone/>
              <a:defRPr sz="4400" b="1" i="0" baseline="0">
                <a:solidFill>
                  <a:schemeClr val="tx2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ja-JP" noProof="0" dirty="0"/>
              <a:t>TÊN</a:t>
            </a:r>
          </a:p>
          <a:p>
            <a:pPr lvl="0"/>
            <a:r>
              <a:rPr lang="en-US" altLang="ja-JP" noProof="0" dirty="0" err="1"/>
              <a:t>Ngày</a:t>
            </a:r>
            <a:r>
              <a:rPr lang="en-US" altLang="ja-JP" noProof="0" dirty="0"/>
              <a:t> </a:t>
            </a:r>
            <a:r>
              <a:rPr lang="en-US" altLang="ja-JP" noProof="0" dirty="0" err="1"/>
              <a:t>Tháng</a:t>
            </a:r>
            <a:endParaRPr lang="en-US" altLang="ja-JP" noProof="0" dirty="0"/>
          </a:p>
        </p:txBody>
      </p:sp>
    </p:spTree>
    <p:extLst>
      <p:ext uri="{BB962C8B-B14F-4D97-AF65-F5344CB8AC3E}">
        <p14:creationId xmlns:p14="http://schemas.microsoft.com/office/powerpoint/2010/main" val="344652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16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431336-F73F-4DF7-A333-B4BC8BE814E2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CE9122-1487-40D6-935C-A692091EA1E9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, Gạch dướ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504DD-50EC-4FF5-AA8E-CE6A58FEF4F3}"/>
              </a:ext>
            </a:extLst>
          </p:cNvPr>
          <p:cNvSpPr txBox="1"/>
          <p:nvPr userDrawn="1"/>
        </p:nvSpPr>
        <p:spPr>
          <a:xfrm>
            <a:off x="22292363" y="12963433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5A2DC4E4-7A5D-47C8-8DA6-308763C2D76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4" y="12498017"/>
            <a:ext cx="21025723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3B2FB-823D-48EA-BC80-DDA60869F754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902949-0F0D-41B3-B059-D25C1A7FD5CE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3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6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Nội dung không gạ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685800" indent="-685800">
              <a:buFont typeface="Wingdings" panose="05000000000000000000" pitchFamily="2" charset="2"/>
              <a:buChar char="q"/>
              <a:defRPr/>
            </a:lvl1pPr>
            <a:lvl2pPr marL="1599971" indent="-685800">
              <a:buFont typeface="Wingdings" panose="05000000000000000000" pitchFamily="2" charset="2"/>
              <a:buChar char="§"/>
              <a:defRPr/>
            </a:lvl2pPr>
            <a:lvl3pPr marL="2399843" indent="-571500">
              <a:buFont typeface="Arial" panose="020B0604020202020204" pitchFamily="34" charset="0"/>
              <a:buChar char="•"/>
              <a:defRPr/>
            </a:lvl3pPr>
            <a:lvl4pPr marL="3314014" indent="-571500">
              <a:buFont typeface="Open Sans" panose="020B0606030504020204" pitchFamily="34" charset="0"/>
              <a:buChar char="−"/>
              <a:defRPr/>
            </a:lvl4pPr>
            <a:lvl5pPr>
              <a:defRPr/>
            </a:lvl5pPr>
          </a:lstStyle>
          <a:p>
            <a:pPr lvl="0"/>
            <a:r>
              <a:rPr lang="en-US" altLang="ja-JP"/>
              <a:t>Nội dụng 1</a:t>
            </a:r>
            <a:endParaRPr lang="ja-JP" altLang="en-US"/>
          </a:p>
          <a:p>
            <a:pPr lvl="1"/>
            <a:r>
              <a:rPr lang="en-US" altLang="ja-JP"/>
              <a:t>Nội dung 2</a:t>
            </a:r>
            <a:endParaRPr lang="ja-JP" altLang="en-US"/>
          </a:p>
          <a:p>
            <a:pPr lvl="2"/>
            <a:r>
              <a:rPr lang="en-US" altLang="ja-JP"/>
              <a:t>Nội dung 3</a:t>
            </a:r>
            <a:endParaRPr lang="ja-JP" altLang="en-US"/>
          </a:p>
          <a:p>
            <a:pPr lvl="3"/>
            <a:r>
              <a:rPr lang="en-US" altLang="ja-JP"/>
              <a:t>Nội dung 4</a:t>
            </a:r>
            <a:endParaRPr lang="ja-JP" altLang="en-US"/>
          </a:p>
          <a:p>
            <a:pPr lvl="4"/>
            <a:r>
              <a:rPr lang="en-US" altLang="ja-JP"/>
              <a:t>Nội dung 5</a:t>
            </a:r>
            <a:endParaRPr lang="ja-JP" alt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E09302A-49C3-4EE0-B83C-0ACF4BAE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23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>
            <a:extLst>
              <a:ext uri="{FF2B5EF4-FFF2-40B4-BE49-F238E27FC236}">
                <a16:creationId xmlns:a16="http://schemas.microsoft.com/office/drawing/2014/main" id="{64023595-409B-4A67-A3B8-3BDC270042F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 dirty="0">
                <a:solidFill>
                  <a:srgbClr val="FC0E25"/>
                </a:solidFill>
                <a:latin typeface="+mj-lt"/>
                <a:ea typeface="HGP明朝E" pitchFamily="18" charset="-128"/>
              </a:rPr>
              <a:t>【Secret】</a:t>
            </a:r>
          </a:p>
        </p:txBody>
      </p:sp>
    </p:spTree>
    <p:extLst>
      <p:ext uri="{BB962C8B-B14F-4D97-AF65-F5344CB8AC3E}">
        <p14:creationId xmlns:p14="http://schemas.microsoft.com/office/powerpoint/2010/main" val="21649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92" r:id="rId4"/>
    <p:sldLayoutId id="2147484007" r:id="rId5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+mj-lt"/>
          <a:ea typeface="MS UI Gothic" panose="020B0600070205080204" pitchFamily="34" charset="-128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1720877"/>
            <a:ext cx="21025723" cy="10633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3AD7C0B8-D912-4BB0-9EFA-628214C170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41C4C2-164A-406F-959D-AF0A184752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1" name="Text Box 9">
            <a:extLst>
              <a:ext uri="{FF2B5EF4-FFF2-40B4-BE49-F238E27FC236}">
                <a16:creationId xmlns:a16="http://schemas.microsoft.com/office/drawing/2014/main" id="{07BA9318-4897-4D26-AE39-1F0D5C7849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 dirty="0">
                <a:solidFill>
                  <a:srgbClr val="FC0E25"/>
                </a:solidFill>
                <a:latin typeface="+mj-lt"/>
                <a:ea typeface="HGP明朝E" pitchFamily="18" charset="-128"/>
              </a:rPr>
              <a:t>【Secret】</a:t>
            </a:r>
          </a:p>
        </p:txBody>
      </p:sp>
      <p:sp>
        <p:nvSpPr>
          <p:cNvPr id="16" name="Line 4">
            <a:extLst>
              <a:ext uri="{FF2B5EF4-FFF2-40B4-BE49-F238E27FC236}">
                <a16:creationId xmlns:a16="http://schemas.microsoft.com/office/drawing/2014/main" id="{1CFDD2AF-C134-445B-B15B-BDA4F31871D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3" y="1380564"/>
            <a:ext cx="2448168" cy="0"/>
          </a:xfrm>
          <a:prstGeom prst="line">
            <a:avLst/>
          </a:prstGeom>
          <a:noFill/>
          <a:ln w="1270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03CDD5-F0AC-4D7B-AC13-0C64C3A65BFD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1480C9-18D5-4FE0-88CC-ED47A2C5E5CF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3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7200" b="1" i="0" kern="1200">
          <a:solidFill>
            <a:schemeClr val="tx2"/>
          </a:solidFill>
          <a:latin typeface="Arial" panose="020B0604020202020204" pitchFamily="34" charset="0"/>
          <a:ea typeface="MS UI Gothic" panose="020B0600070205080204" pitchFamily="34" charset="-128"/>
          <a:cs typeface="Arial" panose="020B0604020202020204" pitchFamily="34" charset="0"/>
        </a:defRPr>
      </a:lvl1pPr>
    </p:titleStyle>
    <p:bodyStyle>
      <a:lvl1pPr marL="685800" indent="-685800" algn="l" defTabSz="1828343" rtl="0" eaLnBrk="1" latinLnBrk="0" hangingPunct="1">
        <a:lnSpc>
          <a:spcPct val="150000"/>
        </a:lnSpc>
        <a:spcBef>
          <a:spcPts val="2000"/>
        </a:spcBef>
        <a:buFont typeface="Wingdings" panose="05000000000000000000" pitchFamily="2" charset="2"/>
        <a:buChar char="q"/>
        <a:defRPr sz="5400" b="0" i="0" kern="1200">
          <a:solidFill>
            <a:schemeClr val="tx2"/>
          </a:solidFill>
          <a:latin typeface="Arial" panose="020B0604020202020204" pitchFamily="34" charset="0"/>
          <a:ea typeface="MS UI Gothic" panose="020B0600070205080204" pitchFamily="34" charset="-128"/>
          <a:cs typeface="Arial" panose="020B0604020202020204" pitchFamily="34" charset="0"/>
        </a:defRPr>
      </a:lvl1pPr>
      <a:lvl2pPr marL="1485671" indent="-571500" algn="l" defTabSz="1828343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§"/>
        <a:defRPr sz="4400" b="0" i="0" kern="1200">
          <a:solidFill>
            <a:schemeClr val="tx2"/>
          </a:solidFill>
          <a:latin typeface="Arial" panose="020B0604020202020204" pitchFamily="34" charset="0"/>
          <a:ea typeface="MS UI Gothic" panose="020B0600070205080204" pitchFamily="34" charset="-128"/>
          <a:cs typeface="Arial" panose="020B0604020202020204" pitchFamily="34" charset="0"/>
        </a:defRPr>
      </a:lvl2pPr>
      <a:lvl3pPr marL="2399843" indent="-571500" algn="l" defTabSz="1828343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3600" b="0" i="0" kern="1200">
          <a:solidFill>
            <a:schemeClr val="tx2"/>
          </a:solidFill>
          <a:latin typeface="Arial" panose="020B0604020202020204" pitchFamily="34" charset="0"/>
          <a:ea typeface="MS UI Gothic" panose="020B0600070205080204" pitchFamily="34" charset="-128"/>
          <a:cs typeface="Arial" panose="020B0604020202020204" pitchFamily="34" charset="0"/>
        </a:defRPr>
      </a:lvl3pPr>
      <a:lvl4pPr marL="3199714" indent="-457200" algn="l" defTabSz="1828343" rtl="0" eaLnBrk="1" latinLnBrk="0" hangingPunct="1">
        <a:lnSpc>
          <a:spcPct val="90000"/>
        </a:lnSpc>
        <a:spcBef>
          <a:spcPts val="1000"/>
        </a:spcBef>
        <a:buFont typeface="Open Sans" panose="020B0606030504020204" pitchFamily="34" charset="0"/>
        <a:buChar char="−"/>
        <a:defRPr sz="3200" b="0" i="0" kern="1200">
          <a:solidFill>
            <a:schemeClr val="tx2"/>
          </a:solidFill>
          <a:latin typeface="Arial" panose="020B0604020202020204" pitchFamily="34" charset="0"/>
          <a:ea typeface="MS UI Gothic" panose="020B0600070205080204" pitchFamily="34" charset="-128"/>
          <a:cs typeface="Arial" panose="020B0604020202020204" pitchFamily="34" charset="0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2"/>
          </a:solidFill>
          <a:latin typeface="Arial" panose="020B0604020202020204" pitchFamily="34" charset="0"/>
          <a:ea typeface="MS UI Gothic" panose="020B0600070205080204" pitchFamily="34" charset="-128"/>
          <a:cs typeface="Arial" panose="020B0604020202020204" pitchFamily="34" charset="0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image" Target="../media/image47.jpeg"/><Relationship Id="rId18" Type="http://schemas.openxmlformats.org/officeDocument/2006/relationships/image" Target="../media/image49.jpeg"/><Relationship Id="rId3" Type="http://schemas.openxmlformats.org/officeDocument/2006/relationships/image" Target="../media/image21.png"/><Relationship Id="rId7" Type="http://schemas.openxmlformats.org/officeDocument/2006/relationships/image" Target="../media/image45.jpeg"/><Relationship Id="rId12" Type="http://schemas.openxmlformats.org/officeDocument/2006/relationships/image" Target="../media/image34.jpeg"/><Relationship Id="rId17" Type="http://schemas.openxmlformats.org/officeDocument/2006/relationships/image" Target="../media/image39.jpe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8.jpeg"/><Relationship Id="rId20" Type="http://schemas.openxmlformats.org/officeDocument/2006/relationships/image" Target="../media/image5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jpeg"/><Relationship Id="rId11" Type="http://schemas.openxmlformats.org/officeDocument/2006/relationships/image" Target="../media/image33.jpeg"/><Relationship Id="rId5" Type="http://schemas.openxmlformats.org/officeDocument/2006/relationships/image" Target="../media/image43.jpeg"/><Relationship Id="rId15" Type="http://schemas.openxmlformats.org/officeDocument/2006/relationships/image" Target="../media/image37.png"/><Relationship Id="rId10" Type="http://schemas.openxmlformats.org/officeDocument/2006/relationships/image" Target="../media/image46.jpeg"/><Relationship Id="rId19" Type="http://schemas.openxmlformats.org/officeDocument/2006/relationships/image" Target="../media/image50.jpeg"/><Relationship Id="rId4" Type="http://schemas.openxmlformats.org/officeDocument/2006/relationships/image" Target="../media/image22.png"/><Relationship Id="rId9" Type="http://schemas.openxmlformats.org/officeDocument/2006/relationships/image" Target="../media/image31.jpeg"/><Relationship Id="rId14" Type="http://schemas.openxmlformats.org/officeDocument/2006/relationships/image" Target="../media/image3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image" Target="../media/image37.png"/><Relationship Id="rId18" Type="http://schemas.openxmlformats.org/officeDocument/2006/relationships/image" Target="../media/image42.jpe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12" Type="http://schemas.openxmlformats.org/officeDocument/2006/relationships/image" Target="../media/image36.jpeg"/><Relationship Id="rId17" Type="http://schemas.openxmlformats.org/officeDocument/2006/relationships/image" Target="../media/image41.jpe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jpeg"/><Relationship Id="rId11" Type="http://schemas.openxmlformats.org/officeDocument/2006/relationships/image" Target="../media/image35.jpeg"/><Relationship Id="rId5" Type="http://schemas.openxmlformats.org/officeDocument/2006/relationships/image" Target="../media/image29.jpeg"/><Relationship Id="rId15" Type="http://schemas.openxmlformats.org/officeDocument/2006/relationships/image" Target="../media/image39.jpeg"/><Relationship Id="rId10" Type="http://schemas.openxmlformats.org/officeDocument/2006/relationships/image" Target="../media/image34.jpeg"/><Relationship Id="rId4" Type="http://schemas.openxmlformats.org/officeDocument/2006/relationships/image" Target="../media/image28.jpeg"/><Relationship Id="rId9" Type="http://schemas.openxmlformats.org/officeDocument/2006/relationships/image" Target="../media/image33.jpeg"/><Relationship Id="rId14" Type="http://schemas.openxmlformats.org/officeDocument/2006/relationships/image" Target="../media/image3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jpeg"/><Relationship Id="rId18" Type="http://schemas.openxmlformats.org/officeDocument/2006/relationships/image" Target="../media/image35.jpeg"/><Relationship Id="rId3" Type="http://schemas.openxmlformats.org/officeDocument/2006/relationships/image" Target="../media/image20.jpeg"/><Relationship Id="rId21" Type="http://schemas.openxmlformats.org/officeDocument/2006/relationships/image" Target="../media/image38.jpeg"/><Relationship Id="rId7" Type="http://schemas.openxmlformats.org/officeDocument/2006/relationships/image" Target="../media/image24.png"/><Relationship Id="rId12" Type="http://schemas.openxmlformats.org/officeDocument/2006/relationships/image" Target="../media/image29.jpeg"/><Relationship Id="rId17" Type="http://schemas.openxmlformats.org/officeDocument/2006/relationships/image" Target="../media/image34.jpeg"/><Relationship Id="rId25" Type="http://schemas.openxmlformats.org/officeDocument/2006/relationships/image" Target="../media/image42.jpe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3.jpe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jpeg"/><Relationship Id="rId24" Type="http://schemas.openxmlformats.org/officeDocument/2006/relationships/image" Target="../media/image41.jpeg"/><Relationship Id="rId5" Type="http://schemas.openxmlformats.org/officeDocument/2006/relationships/image" Target="../media/image22.png"/><Relationship Id="rId15" Type="http://schemas.openxmlformats.org/officeDocument/2006/relationships/image" Target="../media/image32.jpeg"/><Relationship Id="rId23" Type="http://schemas.openxmlformats.org/officeDocument/2006/relationships/image" Target="../media/image40.jpeg"/><Relationship Id="rId10" Type="http://schemas.openxmlformats.org/officeDocument/2006/relationships/image" Target="../media/image27.jpeg"/><Relationship Id="rId19" Type="http://schemas.openxmlformats.org/officeDocument/2006/relationships/image" Target="../media/image36.jpeg"/><Relationship Id="rId4" Type="http://schemas.openxmlformats.org/officeDocument/2006/relationships/image" Target="../media/image21.png"/><Relationship Id="rId9" Type="http://schemas.openxmlformats.org/officeDocument/2006/relationships/image" Target="../media/image26.jpeg"/><Relationship Id="rId14" Type="http://schemas.openxmlformats.org/officeDocument/2006/relationships/image" Target="../media/image31.jpeg"/><Relationship Id="rId22" Type="http://schemas.openxmlformats.org/officeDocument/2006/relationships/image" Target="../media/image3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44B544-63F3-4610-B6C3-12C072F62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77649" cy="1374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81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90EFA3-4779-44E9-9EF1-843C4359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Graph</a:t>
            </a:r>
          </a:p>
        </p:txBody>
      </p:sp>
      <p:sp>
        <p:nvSpPr>
          <p:cNvPr id="8" name="AutoShape 2" descr="Presenting multiple node label support and graph mutability features of the  Neo4j Graph Data Science in the Star Wars universe | by Tomaz Bratanic |  Towards Data Science">
            <a:extLst>
              <a:ext uri="{FF2B5EF4-FFF2-40B4-BE49-F238E27FC236}">
                <a16:creationId xmlns:a16="http://schemas.microsoft.com/office/drawing/2014/main" id="{33E1E401-C194-4F03-905D-2C232EB1A3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67645" y="685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9" name="AutoShape 4" descr="Presenting multiple node label support and graph mutability features of the  Neo4j Graph Data Science in the Star Wars universe | by Tomaz Bratanic |  Towards Data Science">
            <a:extLst>
              <a:ext uri="{FF2B5EF4-FFF2-40B4-BE49-F238E27FC236}">
                <a16:creationId xmlns:a16="http://schemas.microsoft.com/office/drawing/2014/main" id="{CAECBAAA-3138-43A6-936A-EC45670205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20045" y="701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AutoShape 6" descr="Presenting multiple node label support and graph mutability features of the  Neo4j Graph Data Science in the Star Wars universe | by Tomaz Bratanic |  Towards Data Science">
            <a:extLst>
              <a:ext uri="{FF2B5EF4-FFF2-40B4-BE49-F238E27FC236}">
                <a16:creationId xmlns:a16="http://schemas.microsoft.com/office/drawing/2014/main" id="{911FA68C-8610-4303-A82C-859BC2A9F0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72445" y="7162800"/>
            <a:ext cx="5106840" cy="510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" name="AutoShape 8" descr="Datatable bootstap">
            <a:extLst>
              <a:ext uri="{FF2B5EF4-FFF2-40B4-BE49-F238E27FC236}">
                <a16:creationId xmlns:a16="http://schemas.microsoft.com/office/drawing/2014/main" id="{5F227C9F-03DA-4BBE-A5DE-A321510690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72445" y="7162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4" name="AutoShape 10" descr="DataTable (Bootstrap) - NSB App Studio">
            <a:extLst>
              <a:ext uri="{FF2B5EF4-FFF2-40B4-BE49-F238E27FC236}">
                <a16:creationId xmlns:a16="http://schemas.microsoft.com/office/drawing/2014/main" id="{D19600CF-D18A-4172-B045-35CFECA8E0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24845" y="7315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122" name="Picture 2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B973E238-2B13-43F0-84E4-2DB25AECA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7553" y="4741371"/>
            <a:ext cx="3645740" cy="364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7F16405C-2B05-4415-877E-3F0149D78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389" y="4612266"/>
            <a:ext cx="3834058" cy="383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The Best Higher Education Books Of 2020">
            <a:extLst>
              <a:ext uri="{FF2B5EF4-FFF2-40B4-BE49-F238E27FC236}">
                <a16:creationId xmlns:a16="http://schemas.microsoft.com/office/drawing/2014/main" id="{F00CC793-A0AC-4E09-AF56-7774D0155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4772" y="3281344"/>
            <a:ext cx="1568135" cy="112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Chứng nhận hợp quy giấy nhập khẩu - chungnhansanpham">
            <a:extLst>
              <a:ext uri="{FF2B5EF4-FFF2-40B4-BE49-F238E27FC236}">
                <a16:creationId xmlns:a16="http://schemas.microsoft.com/office/drawing/2014/main" id="{55605C75-365B-44C7-9123-A372542B1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3679" y="1262762"/>
            <a:ext cx="1748864" cy="174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8" name="Picture 28" descr="Mì ly Modern lẩu tôm thái Acecook">
            <a:extLst>
              <a:ext uri="{FF2B5EF4-FFF2-40B4-BE49-F238E27FC236}">
                <a16:creationId xmlns:a16="http://schemas.microsoft.com/office/drawing/2014/main" id="{B51B91E9-83B9-4C63-A682-7FCBADCC9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8726" y="6655532"/>
            <a:ext cx="1450323" cy="145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0" name="Picture 30" descr="Đèn bàn (đèn học chống cận) LED 5W Rạng Đông - màu Xanh (RD-RL-26.LED) |  gia dụng mai trang | Tiki">
            <a:extLst>
              <a:ext uri="{FF2B5EF4-FFF2-40B4-BE49-F238E27FC236}">
                <a16:creationId xmlns:a16="http://schemas.microsoft.com/office/drawing/2014/main" id="{589E0279-4EFD-4E87-B9AA-95C9686EB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698" y="1021246"/>
            <a:ext cx="1990380" cy="199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2" name="Picture 32" descr="Ghé ngay shop bán túi xách hàng hiệu được yêu thích nhất tại TPHCM – ViAnh">
            <a:extLst>
              <a:ext uri="{FF2B5EF4-FFF2-40B4-BE49-F238E27FC236}">
                <a16:creationId xmlns:a16="http://schemas.microsoft.com/office/drawing/2014/main" id="{D478569A-37BE-478E-B81D-0C1924B79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4695" y="87836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4" name="Picture 34" descr="Balo Laptop 760 Xám trắng - Mr Vui">
            <a:extLst>
              <a:ext uri="{FF2B5EF4-FFF2-40B4-BE49-F238E27FC236}">
                <a16:creationId xmlns:a16="http://schemas.microsoft.com/office/drawing/2014/main" id="{99C3B580-BC03-4EDB-937A-8513473D2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5812" y="4334808"/>
            <a:ext cx="1458214" cy="145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6" name="Picture 36">
            <a:extLst>
              <a:ext uri="{FF2B5EF4-FFF2-40B4-BE49-F238E27FC236}">
                <a16:creationId xmlns:a16="http://schemas.microsoft.com/office/drawing/2014/main" id="{A0624962-6A50-4586-BAB0-21D8A6301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226" y="10102811"/>
            <a:ext cx="19240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8" name="Picture 38" descr="Áo Sơmi Linen ICON DENIM Tay Ngắn Cổ Bẻ Basic | Shopee Việt Nam">
            <a:extLst>
              <a:ext uri="{FF2B5EF4-FFF2-40B4-BE49-F238E27FC236}">
                <a16:creationId xmlns:a16="http://schemas.microsoft.com/office/drawing/2014/main" id="{D3C4E295-C54D-470B-A879-440026A0C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835" y="9369386"/>
            <a:ext cx="19240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2" name="Picture 42" descr="Tai nghe khử tiếng ồn Bose Headphone 700 chính hãng, trả góp 0%">
            <a:extLst>
              <a:ext uri="{FF2B5EF4-FFF2-40B4-BE49-F238E27FC236}">
                <a16:creationId xmlns:a16="http://schemas.microsoft.com/office/drawing/2014/main" id="{D620D8D1-9299-4238-B8D9-D76070662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950" y="3421198"/>
            <a:ext cx="1293160" cy="129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4" name="Picture 44" descr="Snack Tôm Cay Đặc Biệt OISHI gói 80g | Shopee Việt Nam">
            <a:extLst>
              <a:ext uri="{FF2B5EF4-FFF2-40B4-BE49-F238E27FC236}">
                <a16:creationId xmlns:a16="http://schemas.microsoft.com/office/drawing/2014/main" id="{7A2B35B0-07CA-4E78-ACC4-C5A603906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136" y="9978986"/>
            <a:ext cx="1855790" cy="185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6" name="Picture 46" descr="Nước Ngọt Coca Cola Lon 330ml – Siêu thị Kingfood">
            <a:extLst>
              <a:ext uri="{FF2B5EF4-FFF2-40B4-BE49-F238E27FC236}">
                <a16:creationId xmlns:a16="http://schemas.microsoft.com/office/drawing/2014/main" id="{51F271AB-C033-4502-A0CC-C40A93029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7580" y="997898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8" name="Picture 48" descr="Bút Mài Thầy Ánh SH 067 Bút cá mập mini Ngòi Kim Tinh - ConyPen | Shopee  Việt Nam">
            <a:extLst>
              <a:ext uri="{FF2B5EF4-FFF2-40B4-BE49-F238E27FC236}">
                <a16:creationId xmlns:a16="http://schemas.microsoft.com/office/drawing/2014/main" id="{4BADD1F1-EC43-43A4-AED7-A635558ED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739" y="938495"/>
            <a:ext cx="1452258" cy="145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70" name="Picture 50" descr="Điện Thoại Samsung Galaxy A31 Xanh Giá Tốt | Nguyễn Kim">
            <a:extLst>
              <a:ext uri="{FF2B5EF4-FFF2-40B4-BE49-F238E27FC236}">
                <a16:creationId xmlns:a16="http://schemas.microsoft.com/office/drawing/2014/main" id="{79C6E501-9DB0-4C78-9CF9-9DBA56C4A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212" y="6258475"/>
            <a:ext cx="1503849" cy="150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74" name="Picture 54" descr="Loạt laptop cấu hình tốt, giá 10 triệu đồng - VnExpress Số hóa">
            <a:extLst>
              <a:ext uri="{FF2B5EF4-FFF2-40B4-BE49-F238E27FC236}">
                <a16:creationId xmlns:a16="http://schemas.microsoft.com/office/drawing/2014/main" id="{80911D34-82F3-426D-B0A0-2D587E251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962" y="2371855"/>
            <a:ext cx="2456557" cy="137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76" name="Picture 56" descr="Khăn đa năng EMYA 30x50 - GOLDPOINT ADVERTISING &amp; COMMERCIAL., JSC">
            <a:extLst>
              <a:ext uri="{FF2B5EF4-FFF2-40B4-BE49-F238E27FC236}">
                <a16:creationId xmlns:a16="http://schemas.microsoft.com/office/drawing/2014/main" id="{B426B085-0D33-4D65-B94D-893945BC1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3633" y="3358254"/>
            <a:ext cx="1733101" cy="129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78" name="Picture 58" descr="KHĂN ƯỚT AGI KHÔNG MÙI 100 TỜ CAM MẪU BAO BÌ MỚI - CỬA HÀNG MẸ VÀ BÉ VOI CON">
            <a:extLst>
              <a:ext uri="{FF2B5EF4-FFF2-40B4-BE49-F238E27FC236}">
                <a16:creationId xmlns:a16="http://schemas.microsoft.com/office/drawing/2014/main" id="{D6F6EA61-B302-425B-89E0-DFDDC9D89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4337" y="128706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3272FD3-C073-4514-96D9-6D1635EDADEA}"/>
              </a:ext>
            </a:extLst>
          </p:cNvPr>
          <p:cNvCxnSpPr>
            <a:cxnSpLocks/>
            <a:stCxn id="5124" idx="2"/>
            <a:endCxn id="5164" idx="3"/>
          </p:cNvCxnSpPr>
          <p:nvPr/>
        </p:nvCxnSpPr>
        <p:spPr>
          <a:xfrm flipH="1">
            <a:off x="5473926" y="8446324"/>
            <a:ext cx="3185492" cy="2460557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B9D11C-83BB-4E54-8935-78B1C45FECCE}"/>
              </a:ext>
            </a:extLst>
          </p:cNvPr>
          <p:cNvCxnSpPr>
            <a:cxnSpLocks/>
            <a:stCxn id="5124" idx="2"/>
            <a:endCxn id="5166" idx="0"/>
          </p:cNvCxnSpPr>
          <p:nvPr/>
        </p:nvCxnSpPr>
        <p:spPr>
          <a:xfrm>
            <a:off x="8659418" y="8446324"/>
            <a:ext cx="4459725" cy="1532662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24B328-3BE2-4961-9E32-F2A9F8116DBE}"/>
              </a:ext>
            </a:extLst>
          </p:cNvPr>
          <p:cNvCxnSpPr>
            <a:stCxn id="5124" idx="1"/>
            <a:endCxn id="5162" idx="3"/>
          </p:cNvCxnSpPr>
          <p:nvPr/>
        </p:nvCxnSpPr>
        <p:spPr>
          <a:xfrm flipH="1" flipV="1">
            <a:off x="4760110" y="4067778"/>
            <a:ext cx="1982279" cy="2461517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36594B-7142-42BB-800A-C71090AF395E}"/>
              </a:ext>
            </a:extLst>
          </p:cNvPr>
          <p:cNvCxnSpPr>
            <a:stCxn id="5124" idx="1"/>
            <a:endCxn id="5170" idx="3"/>
          </p:cNvCxnSpPr>
          <p:nvPr/>
        </p:nvCxnSpPr>
        <p:spPr>
          <a:xfrm flipH="1">
            <a:off x="4370061" y="6529295"/>
            <a:ext cx="2372328" cy="481105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6AFD2F-5422-417D-850C-1374E3E744CF}"/>
              </a:ext>
            </a:extLst>
          </p:cNvPr>
          <p:cNvCxnSpPr>
            <a:stCxn id="5124" idx="3"/>
            <a:endCxn id="5148" idx="1"/>
          </p:cNvCxnSpPr>
          <p:nvPr/>
        </p:nvCxnSpPr>
        <p:spPr>
          <a:xfrm>
            <a:off x="10576447" y="6529295"/>
            <a:ext cx="1982279" cy="851399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54A405-612C-4FB9-B18B-EECC9544E5F5}"/>
              </a:ext>
            </a:extLst>
          </p:cNvPr>
          <p:cNvCxnSpPr>
            <a:stCxn id="5122" idx="1"/>
            <a:endCxn id="5148" idx="3"/>
          </p:cNvCxnSpPr>
          <p:nvPr/>
        </p:nvCxnSpPr>
        <p:spPr>
          <a:xfrm flipH="1">
            <a:off x="14009049" y="6564241"/>
            <a:ext cx="2808504" cy="816453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B7EE0C-0529-4F72-BA29-830C7D5AC73E}"/>
              </a:ext>
            </a:extLst>
          </p:cNvPr>
          <p:cNvCxnSpPr>
            <a:stCxn id="5122" idx="0"/>
          </p:cNvCxnSpPr>
          <p:nvPr/>
        </p:nvCxnSpPr>
        <p:spPr>
          <a:xfrm flipH="1" flipV="1">
            <a:off x="18307868" y="2515240"/>
            <a:ext cx="332555" cy="2226131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C30D0E-C848-43F0-8C3B-40969F0D6080}"/>
              </a:ext>
            </a:extLst>
          </p:cNvPr>
          <p:cNvCxnSpPr>
            <a:stCxn id="5122" idx="0"/>
            <a:endCxn id="5142" idx="1"/>
          </p:cNvCxnSpPr>
          <p:nvPr/>
        </p:nvCxnSpPr>
        <p:spPr>
          <a:xfrm flipV="1">
            <a:off x="18640423" y="3841392"/>
            <a:ext cx="824349" cy="899979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C93A73-2079-448F-848C-465C93AB7C6E}"/>
              </a:ext>
            </a:extLst>
          </p:cNvPr>
          <p:cNvCxnSpPr>
            <a:stCxn id="5122" idx="2"/>
            <a:endCxn id="5158" idx="0"/>
          </p:cNvCxnSpPr>
          <p:nvPr/>
        </p:nvCxnSpPr>
        <p:spPr>
          <a:xfrm flipH="1">
            <a:off x="16927860" y="8387111"/>
            <a:ext cx="1712563" cy="982275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BA130-D9FA-4483-8AA7-49BE024483E4}"/>
              </a:ext>
            </a:extLst>
          </p:cNvPr>
          <p:cNvCxnSpPr>
            <a:stCxn id="5122" idx="2"/>
            <a:endCxn id="5152" idx="0"/>
          </p:cNvCxnSpPr>
          <p:nvPr/>
        </p:nvCxnSpPr>
        <p:spPr>
          <a:xfrm>
            <a:off x="18640423" y="8387111"/>
            <a:ext cx="2695835" cy="396526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5" name="Straight Arrow Connector 5154">
            <a:extLst>
              <a:ext uri="{FF2B5EF4-FFF2-40B4-BE49-F238E27FC236}">
                <a16:creationId xmlns:a16="http://schemas.microsoft.com/office/drawing/2014/main" id="{B50BEDA8-E4C4-4950-AFB0-2E1F4F40B8E5}"/>
              </a:ext>
            </a:extLst>
          </p:cNvPr>
          <p:cNvCxnSpPr>
            <a:stCxn id="5124" idx="3"/>
            <a:endCxn id="5154" idx="1"/>
          </p:cNvCxnSpPr>
          <p:nvPr/>
        </p:nvCxnSpPr>
        <p:spPr>
          <a:xfrm flipV="1">
            <a:off x="10576447" y="5063915"/>
            <a:ext cx="1669365" cy="146538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9" name="Straight Arrow Connector 5158">
            <a:extLst>
              <a:ext uri="{FF2B5EF4-FFF2-40B4-BE49-F238E27FC236}">
                <a16:creationId xmlns:a16="http://schemas.microsoft.com/office/drawing/2014/main" id="{8894D23A-6989-4FAD-8AE2-0AE107980640}"/>
              </a:ext>
            </a:extLst>
          </p:cNvPr>
          <p:cNvCxnSpPr>
            <a:stCxn id="5122" idx="1"/>
            <a:endCxn id="5154" idx="3"/>
          </p:cNvCxnSpPr>
          <p:nvPr/>
        </p:nvCxnSpPr>
        <p:spPr>
          <a:xfrm flipH="1" flipV="1">
            <a:off x="13704026" y="5063915"/>
            <a:ext cx="3113527" cy="1500326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20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3ABE54-2182-4E95-A131-C9BB1EEE1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Data science: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collection: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cleaning: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analyst: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9496C0-E03D-4E4C-8475-9B3E87B6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Graph</a:t>
            </a:r>
          </a:p>
        </p:txBody>
      </p:sp>
    </p:spTree>
    <p:extLst>
      <p:ext uri="{BB962C8B-B14F-4D97-AF65-F5344CB8AC3E}">
        <p14:creationId xmlns:p14="http://schemas.microsoft.com/office/powerpoint/2010/main" val="705980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3ABE54-2182-4E95-A131-C9BB1EEE1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Data collection: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6A8759"/>
                </a:solidFill>
                <a:effectLst/>
              </a:rPr>
              <a:t> </a:t>
            </a:r>
            <a:r>
              <a:rPr lang="en-US" dirty="0"/>
              <a:t> 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9496C0-E03D-4E4C-8475-9B3E87B6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55F498-98E5-4DA6-95C7-C9778B738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218" y="1123571"/>
            <a:ext cx="13382625" cy="3324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D8E71B-115B-43BA-B0AB-5E0B5F487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1530" y="6723878"/>
            <a:ext cx="12192000" cy="5686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4124CF-4AC4-4720-B143-17400B420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6088" y="4447796"/>
            <a:ext cx="108966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3ABE54-2182-4E95-A131-C9BB1EEE1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Data cleaning: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6A8759"/>
                </a:solidFill>
                <a:effectLst/>
              </a:rPr>
              <a:t> </a:t>
            </a:r>
            <a:r>
              <a:rPr lang="en-US" dirty="0"/>
              <a:t> 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9496C0-E03D-4E4C-8475-9B3E87B6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Graph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8C2BC9-5DED-4D21-BA35-A0DE48AD5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430" y="3168042"/>
            <a:ext cx="15843250" cy="918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7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3ABE54-2182-4E95-A131-C9BB1EEE1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Data analyst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6A8759"/>
                </a:solidFill>
                <a:effectLst/>
              </a:rPr>
              <a:t> </a:t>
            </a:r>
            <a:r>
              <a:rPr lang="en-US" dirty="0"/>
              <a:t> 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9496C0-E03D-4E4C-8475-9B3E87B6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Graph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EB9DA32D-064B-4846-ABD6-B38436FB13E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1" y="4228502"/>
            <a:ext cx="6492800" cy="5431204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FC921678-2F4A-4CAB-AC64-D568A24CAD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081" y="2143931"/>
            <a:ext cx="9514279" cy="4873281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7E921D18-AD1E-479F-8DA8-B14D7BEC46D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081" y="6857999"/>
            <a:ext cx="9514279" cy="560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3ABE54-2182-4E95-A131-C9BB1EEE1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Machine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9496C0-E03D-4E4C-8475-9B3E87B6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Graph</a:t>
            </a:r>
          </a:p>
        </p:txBody>
      </p:sp>
      <p:pic>
        <p:nvPicPr>
          <p:cNvPr id="2050" name="Picture 2" descr="K-means clustering with Amazon SageMaker | AWS Machine Learning Blog">
            <a:extLst>
              <a:ext uri="{FF2B5EF4-FFF2-40B4-BE49-F238E27FC236}">
                <a16:creationId xmlns:a16="http://schemas.microsoft.com/office/drawing/2014/main" id="{3049741E-9CD2-4610-B0FD-0A5720C39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580" y="3618837"/>
            <a:ext cx="7784386" cy="837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-means clustering - Wikiwand">
            <a:extLst>
              <a:ext uri="{FF2B5EF4-FFF2-40B4-BE49-F238E27FC236}">
                <a16:creationId xmlns:a16="http://schemas.microsoft.com/office/drawing/2014/main" id="{3F8CEBCD-0A36-4182-BE62-D31222CCD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7582" y="4777740"/>
            <a:ext cx="11349002" cy="532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63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0FEB0D-42BD-4000-BA87-65C34B482795}"/>
              </a:ext>
            </a:extLst>
          </p:cNvPr>
          <p:cNvSpPr/>
          <p:nvPr/>
        </p:nvSpPr>
        <p:spPr bwMode="auto">
          <a:xfrm>
            <a:off x="14680980" y="5723774"/>
            <a:ext cx="5384285" cy="6659055"/>
          </a:xfrm>
          <a:custGeom>
            <a:avLst/>
            <a:gdLst>
              <a:gd name="connsiteX0" fmla="*/ 2325319 w 5384285"/>
              <a:gd name="connsiteY0" fmla="*/ 6656807 h 6659055"/>
              <a:gd name="connsiteX1" fmla="*/ 130759 w 5384285"/>
              <a:gd name="connsiteY1" fmla="*/ 5422367 h 6659055"/>
              <a:gd name="connsiteX2" fmla="*/ 542239 w 5384285"/>
              <a:gd name="connsiteY2" fmla="*/ 850367 h 6659055"/>
              <a:gd name="connsiteX3" fmla="*/ 2942539 w 5384285"/>
              <a:gd name="connsiteY3" fmla="*/ 27407 h 6659055"/>
              <a:gd name="connsiteX4" fmla="*/ 5022799 w 5384285"/>
              <a:gd name="connsiteY4" fmla="*/ 1261847 h 6659055"/>
              <a:gd name="connsiteX5" fmla="*/ 5114239 w 5384285"/>
              <a:gd name="connsiteY5" fmla="*/ 5582387 h 6659055"/>
              <a:gd name="connsiteX6" fmla="*/ 2325319 w 5384285"/>
              <a:gd name="connsiteY6" fmla="*/ 6656807 h 6659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84285" h="6659055">
                <a:moveTo>
                  <a:pt x="2325319" y="6656807"/>
                </a:moveTo>
                <a:cubicBezTo>
                  <a:pt x="1494739" y="6630137"/>
                  <a:pt x="427939" y="6390107"/>
                  <a:pt x="130759" y="5422367"/>
                </a:cubicBezTo>
                <a:cubicBezTo>
                  <a:pt x="-166421" y="4454627"/>
                  <a:pt x="73609" y="1749527"/>
                  <a:pt x="542239" y="850367"/>
                </a:cubicBezTo>
                <a:cubicBezTo>
                  <a:pt x="1010869" y="-48793"/>
                  <a:pt x="2195779" y="-41173"/>
                  <a:pt x="2942539" y="27407"/>
                </a:cubicBezTo>
                <a:cubicBezTo>
                  <a:pt x="3689299" y="95987"/>
                  <a:pt x="4660849" y="336017"/>
                  <a:pt x="5022799" y="1261847"/>
                </a:cubicBezTo>
                <a:cubicBezTo>
                  <a:pt x="5384749" y="2187677"/>
                  <a:pt x="5571439" y="4683227"/>
                  <a:pt x="5114239" y="5582387"/>
                </a:cubicBezTo>
                <a:cubicBezTo>
                  <a:pt x="4657039" y="6481547"/>
                  <a:pt x="3155899" y="6683477"/>
                  <a:pt x="2325319" y="6656807"/>
                </a:cubicBezTo>
                <a:close/>
              </a:path>
            </a:pathLst>
          </a:cu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3ABE54-2182-4E95-A131-C9BB1EEE1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Machine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9496C0-E03D-4E4C-8475-9B3E87B6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Graph</a:t>
            </a:r>
          </a:p>
        </p:txBody>
      </p:sp>
      <p:sp>
        <p:nvSpPr>
          <p:cNvPr id="6" name="AutoShape 2" descr="Presenting multiple node label support and graph mutability features of the  Neo4j Graph Data Science in the Star Wars universe | by Tomaz Bratanic |  Towards Data Science">
            <a:extLst>
              <a:ext uri="{FF2B5EF4-FFF2-40B4-BE49-F238E27FC236}">
                <a16:creationId xmlns:a16="http://schemas.microsoft.com/office/drawing/2014/main" id="{2C022A04-70FA-4792-B12B-5EB3CD274B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92306" y="75256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AutoShape 4" descr="Presenting multiple node label support and graph mutability features of the  Neo4j Graph Data Science in the Star Wars universe | by Tomaz Bratanic |  Towards Data Science">
            <a:extLst>
              <a:ext uri="{FF2B5EF4-FFF2-40B4-BE49-F238E27FC236}">
                <a16:creationId xmlns:a16="http://schemas.microsoft.com/office/drawing/2014/main" id="{40877552-32F4-46E6-AD23-E04F8D2DA3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4706" y="76780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8" name="AutoShape 6" descr="Presenting multiple node label support and graph mutability features of the  Neo4j Graph Data Science in the Star Wars universe | by Tomaz Bratanic |  Towards Data Science">
            <a:extLst>
              <a:ext uri="{FF2B5EF4-FFF2-40B4-BE49-F238E27FC236}">
                <a16:creationId xmlns:a16="http://schemas.microsoft.com/office/drawing/2014/main" id="{E8D2C0DD-373B-477B-99DF-24FAF78DD6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23654" y="7639962"/>
            <a:ext cx="5106840" cy="510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9" name="AutoShape 8" descr="Datatable bootstap">
            <a:extLst>
              <a:ext uri="{FF2B5EF4-FFF2-40B4-BE49-F238E27FC236}">
                <a16:creationId xmlns:a16="http://schemas.microsoft.com/office/drawing/2014/main" id="{6833DE38-3C15-4557-8D48-6904C146F0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97106" y="78304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AutoShape 10" descr="DataTable (Bootstrap) - NSB App Studio">
            <a:extLst>
              <a:ext uri="{FF2B5EF4-FFF2-40B4-BE49-F238E27FC236}">
                <a16:creationId xmlns:a16="http://schemas.microsoft.com/office/drawing/2014/main" id="{CB4B5CB4-B9F2-45DC-B572-58C8995DD6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9506" y="79828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1" name="Picture 22" descr="The Best Higher Education Books Of 2020">
            <a:extLst>
              <a:ext uri="{FF2B5EF4-FFF2-40B4-BE49-F238E27FC236}">
                <a16:creationId xmlns:a16="http://schemas.microsoft.com/office/drawing/2014/main" id="{B542A36F-BD86-4E18-BB76-E81F0584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982" y="3668014"/>
            <a:ext cx="2810906" cy="200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Chứng nhận hợp quy giấy nhập khẩu - chungnhansanpham">
            <a:extLst>
              <a:ext uri="{FF2B5EF4-FFF2-40B4-BE49-F238E27FC236}">
                <a16:creationId xmlns:a16="http://schemas.microsoft.com/office/drawing/2014/main" id="{18DD184C-BC5D-4FF2-91AE-6E6BAAF58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231" y="405839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8" descr="Mì ly Modern lẩu tôm thái Acecook">
            <a:extLst>
              <a:ext uri="{FF2B5EF4-FFF2-40B4-BE49-F238E27FC236}">
                <a16:creationId xmlns:a16="http://schemas.microsoft.com/office/drawing/2014/main" id="{24568C5E-CFE2-4E15-8C50-D4E0F5E10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222" y="9598364"/>
            <a:ext cx="1871459" cy="187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0" descr="Đèn bàn (đèn học chống cận) LED 5W Rạng Đông - màu Xanh (RD-RL-26.LED) |  gia dụng mai trang | Tiki">
            <a:extLst>
              <a:ext uri="{FF2B5EF4-FFF2-40B4-BE49-F238E27FC236}">
                <a16:creationId xmlns:a16="http://schemas.microsoft.com/office/drawing/2014/main" id="{F1A9A361-FF0E-4431-BA9E-6978B9BEA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3124" y="1219063"/>
            <a:ext cx="1990380" cy="199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2" descr="Ghé ngay shop bán túi xách hàng hiệu được yêu thích nhất tại TPHCM – ViAnh">
            <a:extLst>
              <a:ext uri="{FF2B5EF4-FFF2-40B4-BE49-F238E27FC236}">
                <a16:creationId xmlns:a16="http://schemas.microsoft.com/office/drawing/2014/main" id="{C688B65A-738D-4AB9-AA9C-5B593F297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4524" y="73452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4" descr="Balo Laptop 760 Xám trắng - Mr Vui">
            <a:extLst>
              <a:ext uri="{FF2B5EF4-FFF2-40B4-BE49-F238E27FC236}">
                <a16:creationId xmlns:a16="http://schemas.microsoft.com/office/drawing/2014/main" id="{5BDE9FC5-D51C-4D3D-B19D-2A7E04AD9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5289" y="9820587"/>
            <a:ext cx="1856209" cy="18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6">
            <a:extLst>
              <a:ext uri="{FF2B5EF4-FFF2-40B4-BE49-F238E27FC236}">
                <a16:creationId xmlns:a16="http://schemas.microsoft.com/office/drawing/2014/main" id="{F6282056-ABFD-4FB2-B7AC-2A553F0B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334" y="8077611"/>
            <a:ext cx="19240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8" descr="Áo Sơmi Linen ICON DENIM Tay Ngắn Cổ Bẻ Basic | Shopee Việt Nam">
            <a:extLst>
              <a:ext uri="{FF2B5EF4-FFF2-40B4-BE49-F238E27FC236}">
                <a16:creationId xmlns:a16="http://schemas.microsoft.com/office/drawing/2014/main" id="{82E3D0A8-F745-4563-A3AA-5AFF1B8CA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025" y="6157122"/>
            <a:ext cx="19240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2" descr="Tai nghe khử tiếng ồn Bose Headphone 700 chính hãng, trả góp 0%">
            <a:extLst>
              <a:ext uri="{FF2B5EF4-FFF2-40B4-BE49-F238E27FC236}">
                <a16:creationId xmlns:a16="http://schemas.microsoft.com/office/drawing/2014/main" id="{B386AAFA-52D3-406B-AE7C-8AE99171A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306" y="4320499"/>
            <a:ext cx="1855789" cy="185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4" descr="Snack Tôm Cay Đặc Biệt OISHI gói 80g | Shopee Việt Nam">
            <a:extLst>
              <a:ext uri="{FF2B5EF4-FFF2-40B4-BE49-F238E27FC236}">
                <a16:creationId xmlns:a16="http://schemas.microsoft.com/office/drawing/2014/main" id="{DC7C64DB-6FA1-4FF0-BCF6-8EEC820B4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780" y="9685457"/>
            <a:ext cx="1855790" cy="185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6" descr="Nước Ngọt Coca Cola Lon 330ml – Siêu thị Kingfood">
            <a:extLst>
              <a:ext uri="{FF2B5EF4-FFF2-40B4-BE49-F238E27FC236}">
                <a16:creationId xmlns:a16="http://schemas.microsoft.com/office/drawing/2014/main" id="{D16BE8D4-FA2F-44A5-A5E0-294A2B3E1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7751" y="935862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8" descr="Bút Mài Thầy Ánh SH 067 Bút cá mập mini Ngòi Kim Tinh - ConyPen | Shopee  Việt Nam">
            <a:extLst>
              <a:ext uri="{FF2B5EF4-FFF2-40B4-BE49-F238E27FC236}">
                <a16:creationId xmlns:a16="http://schemas.microsoft.com/office/drawing/2014/main" id="{078EECE2-85D5-4682-A14B-B9F20B356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254" y="360034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0" descr="Điện Thoại Samsung Galaxy A31 Xanh Giá Tốt | Nguyễn Kim">
            <a:extLst>
              <a:ext uri="{FF2B5EF4-FFF2-40B4-BE49-F238E27FC236}">
                <a16:creationId xmlns:a16="http://schemas.microsoft.com/office/drawing/2014/main" id="{70EEEFC0-2825-4A7B-83AE-53DE27EA2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95" y="6783813"/>
            <a:ext cx="1503849" cy="150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4" descr="Loạt laptop cấu hình tốt, giá 10 triệu đồng - VnExpress Số hóa">
            <a:extLst>
              <a:ext uri="{FF2B5EF4-FFF2-40B4-BE49-F238E27FC236}">
                <a16:creationId xmlns:a16="http://schemas.microsoft.com/office/drawing/2014/main" id="{5D602F8F-51AC-45E9-A937-8C19F97AC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402" y="668746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6" descr="Khăn đa năng EMYA 30x50 - GOLDPOINT ADVERTISING &amp; COMMERCIAL., JSC">
            <a:extLst>
              <a:ext uri="{FF2B5EF4-FFF2-40B4-BE49-F238E27FC236}">
                <a16:creationId xmlns:a16="http://schemas.microsoft.com/office/drawing/2014/main" id="{9548AD46-CD3D-49E6-A568-DDDAC71D7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929" y="6116342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8" descr="KHĂN ƯỚT AGI KHÔNG MÙI 100 TỜ CAM MẪU BAO BÌ MỚI - CỬA HÀNG MẸ VÀ BÉ VOI CON">
            <a:extLst>
              <a:ext uri="{FF2B5EF4-FFF2-40B4-BE49-F238E27FC236}">
                <a16:creationId xmlns:a16="http://schemas.microsoft.com/office/drawing/2014/main" id="{59CC237A-6C67-4CE4-8F4D-396AA25A7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864" y="206132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CF69C58-1318-49DE-B0D5-8543C7557CA2}"/>
              </a:ext>
            </a:extLst>
          </p:cNvPr>
          <p:cNvSpPr/>
          <p:nvPr/>
        </p:nvSpPr>
        <p:spPr bwMode="auto">
          <a:xfrm>
            <a:off x="6618854" y="8608336"/>
            <a:ext cx="7349754" cy="4011880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EFD391A-7184-4D38-80D1-332B158035E7}"/>
              </a:ext>
            </a:extLst>
          </p:cNvPr>
          <p:cNvSpPr/>
          <p:nvPr/>
        </p:nvSpPr>
        <p:spPr bwMode="auto">
          <a:xfrm>
            <a:off x="11631001" y="338661"/>
            <a:ext cx="6153899" cy="5982385"/>
          </a:xfrm>
          <a:custGeom>
            <a:avLst/>
            <a:gdLst>
              <a:gd name="connsiteX0" fmla="*/ 781979 w 6153899"/>
              <a:gd name="connsiteY0" fmla="*/ 1055799 h 5982385"/>
              <a:gd name="connsiteX1" fmla="*/ 324779 w 6153899"/>
              <a:gd name="connsiteY1" fmla="*/ 3478959 h 5982385"/>
              <a:gd name="connsiteX2" fmla="*/ 210479 w 6153899"/>
              <a:gd name="connsiteY2" fmla="*/ 5764959 h 5982385"/>
              <a:gd name="connsiteX3" fmla="*/ 3273719 w 6153899"/>
              <a:gd name="connsiteY3" fmla="*/ 5787819 h 5982385"/>
              <a:gd name="connsiteX4" fmla="*/ 6062639 w 6153899"/>
              <a:gd name="connsiteY4" fmla="*/ 4873419 h 5982385"/>
              <a:gd name="connsiteX5" fmla="*/ 5171099 w 6153899"/>
              <a:gd name="connsiteY5" fmla="*/ 1421559 h 5982385"/>
              <a:gd name="connsiteX6" fmla="*/ 2153579 w 6153899"/>
              <a:gd name="connsiteY6" fmla="*/ 4239 h 5982385"/>
              <a:gd name="connsiteX7" fmla="*/ 781979 w 6153899"/>
              <a:gd name="connsiteY7" fmla="*/ 1055799 h 5982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3899" h="5982385">
                <a:moveTo>
                  <a:pt x="781979" y="1055799"/>
                </a:moveTo>
                <a:cubicBezTo>
                  <a:pt x="477179" y="1634919"/>
                  <a:pt x="420029" y="2694099"/>
                  <a:pt x="324779" y="3478959"/>
                </a:cubicBezTo>
                <a:cubicBezTo>
                  <a:pt x="229529" y="4263819"/>
                  <a:pt x="-281011" y="5380149"/>
                  <a:pt x="210479" y="5764959"/>
                </a:cubicBezTo>
                <a:cubicBezTo>
                  <a:pt x="701969" y="6149769"/>
                  <a:pt x="2298359" y="5936409"/>
                  <a:pt x="3273719" y="5787819"/>
                </a:cubicBezTo>
                <a:cubicBezTo>
                  <a:pt x="4249079" y="5639229"/>
                  <a:pt x="5746409" y="5601129"/>
                  <a:pt x="6062639" y="4873419"/>
                </a:cubicBezTo>
                <a:cubicBezTo>
                  <a:pt x="6378869" y="4145709"/>
                  <a:pt x="5822609" y="2233089"/>
                  <a:pt x="5171099" y="1421559"/>
                </a:cubicBezTo>
                <a:cubicBezTo>
                  <a:pt x="4519589" y="610029"/>
                  <a:pt x="2881289" y="61389"/>
                  <a:pt x="2153579" y="4239"/>
                </a:cubicBezTo>
                <a:cubicBezTo>
                  <a:pt x="1425869" y="-52911"/>
                  <a:pt x="1086779" y="476679"/>
                  <a:pt x="781979" y="1055799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A11B32-11F0-4ED6-A15E-D8CDD945A1F4}"/>
              </a:ext>
            </a:extLst>
          </p:cNvPr>
          <p:cNvSpPr/>
          <p:nvPr/>
        </p:nvSpPr>
        <p:spPr bwMode="auto">
          <a:xfrm>
            <a:off x="1608707" y="3886200"/>
            <a:ext cx="6398868" cy="6195060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2BC25B9-A5BB-4606-B111-23CC3B031E5E}"/>
              </a:ext>
            </a:extLst>
          </p:cNvPr>
          <p:cNvSpPr/>
          <p:nvPr/>
        </p:nvSpPr>
        <p:spPr bwMode="auto">
          <a:xfrm>
            <a:off x="7438023" y="771556"/>
            <a:ext cx="5350263" cy="7851694"/>
          </a:xfrm>
          <a:custGeom>
            <a:avLst/>
            <a:gdLst>
              <a:gd name="connsiteX0" fmla="*/ 174357 w 5350263"/>
              <a:gd name="connsiteY0" fmla="*/ 1994504 h 7851694"/>
              <a:gd name="connsiteX1" fmla="*/ 494397 w 5350263"/>
              <a:gd name="connsiteY1" fmla="*/ 1171544 h 7851694"/>
              <a:gd name="connsiteX2" fmla="*/ 1934577 w 5350263"/>
              <a:gd name="connsiteY2" fmla="*/ 325724 h 7851694"/>
              <a:gd name="connsiteX3" fmla="*/ 4586337 w 5350263"/>
              <a:gd name="connsiteY3" fmla="*/ 394304 h 7851694"/>
              <a:gd name="connsiteX4" fmla="*/ 3854817 w 5350263"/>
              <a:gd name="connsiteY4" fmla="*/ 4943444 h 7851694"/>
              <a:gd name="connsiteX5" fmla="*/ 5340717 w 5350263"/>
              <a:gd name="connsiteY5" fmla="*/ 6452204 h 7851694"/>
              <a:gd name="connsiteX6" fmla="*/ 4334877 w 5350263"/>
              <a:gd name="connsiteY6" fmla="*/ 7618064 h 7851694"/>
              <a:gd name="connsiteX7" fmla="*/ 1408797 w 5350263"/>
              <a:gd name="connsiteY7" fmla="*/ 7480904 h 7851694"/>
              <a:gd name="connsiteX8" fmla="*/ 105777 w 5350263"/>
              <a:gd name="connsiteY8" fmla="*/ 3869024 h 7851694"/>
              <a:gd name="connsiteX9" fmla="*/ 151497 w 5350263"/>
              <a:gd name="connsiteY9" fmla="*/ 1857344 h 7851694"/>
              <a:gd name="connsiteX10" fmla="*/ 745857 w 5350263"/>
              <a:gd name="connsiteY10" fmla="*/ 897224 h 7851694"/>
              <a:gd name="connsiteX11" fmla="*/ 288657 w 5350263"/>
              <a:gd name="connsiteY11" fmla="*/ 1423004 h 7851694"/>
              <a:gd name="connsiteX12" fmla="*/ 151497 w 5350263"/>
              <a:gd name="connsiteY12" fmla="*/ 1857344 h 7851694"/>
              <a:gd name="connsiteX13" fmla="*/ 174357 w 5350263"/>
              <a:gd name="connsiteY13" fmla="*/ 1994504 h 785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0263" h="7851694">
                <a:moveTo>
                  <a:pt x="174357" y="1994504"/>
                </a:moveTo>
                <a:cubicBezTo>
                  <a:pt x="231507" y="1880204"/>
                  <a:pt x="201027" y="1449674"/>
                  <a:pt x="494397" y="1171544"/>
                </a:cubicBezTo>
                <a:cubicBezTo>
                  <a:pt x="787767" y="893414"/>
                  <a:pt x="1252587" y="455264"/>
                  <a:pt x="1934577" y="325724"/>
                </a:cubicBezTo>
                <a:cubicBezTo>
                  <a:pt x="2616567" y="196184"/>
                  <a:pt x="4266297" y="-375316"/>
                  <a:pt x="4586337" y="394304"/>
                </a:cubicBezTo>
                <a:cubicBezTo>
                  <a:pt x="4906377" y="1163924"/>
                  <a:pt x="3729087" y="3933794"/>
                  <a:pt x="3854817" y="4943444"/>
                </a:cubicBezTo>
                <a:cubicBezTo>
                  <a:pt x="3980547" y="5953094"/>
                  <a:pt x="5260707" y="6006434"/>
                  <a:pt x="5340717" y="6452204"/>
                </a:cubicBezTo>
                <a:cubicBezTo>
                  <a:pt x="5420727" y="6897974"/>
                  <a:pt x="4990197" y="7446614"/>
                  <a:pt x="4334877" y="7618064"/>
                </a:cubicBezTo>
                <a:cubicBezTo>
                  <a:pt x="3679557" y="7789514"/>
                  <a:pt x="2113647" y="8105744"/>
                  <a:pt x="1408797" y="7480904"/>
                </a:cubicBezTo>
                <a:cubicBezTo>
                  <a:pt x="703947" y="6856064"/>
                  <a:pt x="315327" y="4806284"/>
                  <a:pt x="105777" y="3869024"/>
                </a:cubicBezTo>
                <a:cubicBezTo>
                  <a:pt x="-103773" y="2931764"/>
                  <a:pt x="44817" y="2352644"/>
                  <a:pt x="151497" y="1857344"/>
                </a:cubicBezTo>
                <a:cubicBezTo>
                  <a:pt x="258177" y="1362044"/>
                  <a:pt x="722997" y="969614"/>
                  <a:pt x="745857" y="897224"/>
                </a:cubicBezTo>
                <a:cubicBezTo>
                  <a:pt x="768717" y="824834"/>
                  <a:pt x="387717" y="1262984"/>
                  <a:pt x="288657" y="1423004"/>
                </a:cubicBezTo>
                <a:cubicBezTo>
                  <a:pt x="189597" y="1583024"/>
                  <a:pt x="170547" y="1769714"/>
                  <a:pt x="151497" y="1857344"/>
                </a:cubicBezTo>
                <a:cubicBezTo>
                  <a:pt x="132447" y="1944974"/>
                  <a:pt x="117207" y="2108804"/>
                  <a:pt x="174357" y="1994504"/>
                </a:cubicBezTo>
                <a:close/>
              </a:path>
            </a:pathLst>
          </a:cu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8838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" grpId="0" animBg="1"/>
      <p:bldP spid="29" grpId="0" animBg="1"/>
      <p:bldP spid="30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3ABE54-2182-4E95-A131-C9BB1EEE1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indent="-9144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Data Modeling</a:t>
            </a:r>
          </a:p>
          <a:p>
            <a:pPr marL="914400" indent="-9144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Graph</a:t>
            </a:r>
          </a:p>
          <a:p>
            <a:pPr marL="914400" indent="-91440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Search</a:t>
            </a:r>
          </a:p>
          <a:p>
            <a:pPr marL="914400" indent="-9144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AQL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9496C0-E03D-4E4C-8475-9B3E87B6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952333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90EFA3-4779-44E9-9EF1-843C4359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Search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6D410B-DCCC-425F-B420-7F2316A11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0" y="2978088"/>
            <a:ext cx="8143240" cy="732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71AC28-D321-4F9F-9FC5-A6DF24FFB1E8}"/>
              </a:ext>
            </a:extLst>
          </p:cNvPr>
          <p:cNvSpPr txBox="1"/>
          <p:nvPr/>
        </p:nvSpPr>
        <p:spPr>
          <a:xfrm>
            <a:off x="2777490" y="4900345"/>
            <a:ext cx="4994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92B2C"/>
                </a:solidFill>
                <a:effectLst/>
                <a:latin typeface="Open Sans" panose="020B0606030504020204" pitchFamily="34" charset="0"/>
              </a:rPr>
              <a:t>Độ</a:t>
            </a:r>
            <a:r>
              <a:rPr lang="en-US" b="0" i="0" dirty="0">
                <a:solidFill>
                  <a:srgbClr val="292B2C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92B2C"/>
                </a:solidFill>
                <a:effectLst/>
                <a:latin typeface="Open Sans" panose="020B0606030504020204" pitchFamily="34" charset="0"/>
              </a:rPr>
              <a:t>chính</a:t>
            </a:r>
            <a:r>
              <a:rPr lang="en-US" b="0" i="0" dirty="0">
                <a:solidFill>
                  <a:srgbClr val="292B2C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92B2C"/>
                </a:solidFill>
                <a:effectLst/>
                <a:latin typeface="Open Sans" panose="020B0606030504020204" pitchFamily="34" charset="0"/>
              </a:rPr>
              <a:t>xác</a:t>
            </a:r>
            <a:r>
              <a:rPr lang="en-US" b="0" i="0" dirty="0">
                <a:solidFill>
                  <a:srgbClr val="292B2C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292B2C"/>
                </a:solidFill>
                <a:effectLst/>
                <a:latin typeface="Open Sans" panose="020B0606030504020204" pitchFamily="34" charset="0"/>
              </a:rPr>
              <a:t>thấp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A6666C-2AE2-47F9-8C4B-EC7B904B65AD}"/>
              </a:ext>
            </a:extLst>
          </p:cNvPr>
          <p:cNvSpPr txBox="1"/>
          <p:nvPr/>
        </p:nvSpPr>
        <p:spPr>
          <a:xfrm>
            <a:off x="16447770" y="4900345"/>
            <a:ext cx="73266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1B1B1B"/>
                </a:solidFill>
                <a:latin typeface="Open Sans" panose="020B0606030504020204" pitchFamily="34" charset="0"/>
              </a:rPr>
              <a:t>T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iếng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Việt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có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dấu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và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không</a:t>
            </a: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dấu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0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90EFA3-4779-44E9-9EF1-843C4359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9E8365-33D2-4C55-A6AE-C64C641B5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1110" y="4287842"/>
            <a:ext cx="9431020" cy="37693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3C7633-615C-492E-9225-6F039FF023BE}"/>
              </a:ext>
            </a:extLst>
          </p:cNvPr>
          <p:cNvSpPr txBox="1"/>
          <p:nvPr/>
        </p:nvSpPr>
        <p:spPr>
          <a:xfrm>
            <a:off x="15893415" y="2085953"/>
            <a:ext cx="5566410" cy="1496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5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Fuzzy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D4407-044D-4568-B887-45FB005124FD}"/>
              </a:ext>
            </a:extLst>
          </p:cNvPr>
          <p:cNvSpPr txBox="1"/>
          <p:nvPr/>
        </p:nvSpPr>
        <p:spPr>
          <a:xfrm>
            <a:off x="4135755" y="2084026"/>
            <a:ext cx="5566410" cy="1496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5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text search</a:t>
            </a:r>
          </a:p>
        </p:txBody>
      </p:sp>
    </p:spTree>
    <p:extLst>
      <p:ext uri="{BB962C8B-B14F-4D97-AF65-F5344CB8AC3E}">
        <p14:creationId xmlns:p14="http://schemas.microsoft.com/office/powerpoint/2010/main" val="198723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90EFA3-4779-44E9-9EF1-843C4359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CAF59-A7D0-4916-A577-C8669BAC0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340" y="4049486"/>
            <a:ext cx="18612854" cy="481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66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3ABE54-2182-4E95-A131-C9BB1EEE1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indent="-9144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Data Modeling</a:t>
            </a:r>
          </a:p>
          <a:p>
            <a:pPr marL="914400" indent="-9144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Graph</a:t>
            </a:r>
          </a:p>
          <a:p>
            <a:pPr marL="914400" indent="-9144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Search</a:t>
            </a:r>
          </a:p>
          <a:p>
            <a:pPr marL="914400" indent="-91440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AQL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9496C0-E03D-4E4C-8475-9B3E87B6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6713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5B4B19-C412-4AE2-A1C2-068555A31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50" y="1270605"/>
            <a:ext cx="13392150" cy="977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5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3ABE54-2182-4E95-A131-C9BB1EEE1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indent="-9144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Data Modeling</a:t>
            </a:r>
          </a:p>
          <a:p>
            <a:pPr marL="914400" indent="-9144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Graph</a:t>
            </a:r>
          </a:p>
          <a:p>
            <a:pPr marL="914400" indent="-9144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Search</a:t>
            </a:r>
          </a:p>
          <a:p>
            <a:pPr marL="914400" indent="-9144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AQL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9496C0-E03D-4E4C-8475-9B3E87B6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253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9496C0-E03D-4E4C-8475-9B3E87B6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362830"/>
            <a:ext cx="21025722" cy="1094375"/>
          </a:xfrm>
        </p:spPr>
        <p:txBody>
          <a:bodyPr/>
          <a:lstStyle/>
          <a:p>
            <a:r>
              <a:rPr lang="en-US" dirty="0"/>
              <a:t>1. Data modeling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14D78B-CC57-43CA-BEA0-316A1631B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9886" y="2727871"/>
            <a:ext cx="20079672" cy="6243259"/>
          </a:xfrm>
          <a:prstGeom prst="rect">
            <a:avLst/>
          </a:prstGeom>
        </p:spPr>
      </p:pic>
      <p:pic>
        <p:nvPicPr>
          <p:cNvPr id="1026" name="Picture 2" descr="mssqldump, a small utility to dump MS SQL Server data">
            <a:extLst>
              <a:ext uri="{FF2B5EF4-FFF2-40B4-BE49-F238E27FC236}">
                <a16:creationId xmlns:a16="http://schemas.microsoft.com/office/drawing/2014/main" id="{86A5FA40-38A3-403F-852F-4A79CC6B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893" y="10073729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siness Intelligence for PostgreSQL- Holistics | Self-service BI and Data  Modeling Platform">
            <a:extLst>
              <a:ext uri="{FF2B5EF4-FFF2-40B4-BE49-F238E27FC236}">
                <a16:creationId xmlns:a16="http://schemas.microsoft.com/office/drawing/2014/main" id="{572D5DF7-C90F-4D2B-ABF0-774F79B64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043" y="10054679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ướng dẫn Mysql toàn tập - THOAIMAICHON.COM">
            <a:extLst>
              <a:ext uri="{FF2B5EF4-FFF2-40B4-BE49-F238E27FC236}">
                <a16:creationId xmlns:a16="http://schemas.microsoft.com/office/drawing/2014/main" id="{09206C7D-B99F-448D-B61C-20AEBD074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6809" y="10241796"/>
            <a:ext cx="29718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822006-4BE7-426D-B958-95B250AAA56E}"/>
              </a:ext>
            </a:extLst>
          </p:cNvPr>
          <p:cNvSpPr txBox="1"/>
          <p:nvPr/>
        </p:nvSpPr>
        <p:spPr>
          <a:xfrm>
            <a:off x="2389886" y="1786265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5000" b="1" i="0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en-US" sz="5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AC0AE7-70F1-4D9E-A915-59FEC616C53E}"/>
              </a:ext>
            </a:extLst>
          </p:cNvPr>
          <p:cNvSpPr/>
          <p:nvPr/>
        </p:nvSpPr>
        <p:spPr bwMode="auto">
          <a:xfrm>
            <a:off x="2819400" y="9334500"/>
            <a:ext cx="17964150" cy="3124200"/>
          </a:xfrm>
          <a:prstGeom prst="rect">
            <a:avLst/>
          </a:prstGeom>
          <a:noFill/>
          <a:ln w="762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6043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9496C0-E03D-4E4C-8475-9B3E87B6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362830"/>
            <a:ext cx="21025722" cy="1094375"/>
          </a:xfrm>
        </p:spPr>
        <p:txBody>
          <a:bodyPr/>
          <a:lstStyle/>
          <a:p>
            <a:r>
              <a:rPr lang="en-US" dirty="0"/>
              <a:t>1. Data modeling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822006-4BE7-426D-B958-95B250AAA56E}"/>
              </a:ext>
            </a:extLst>
          </p:cNvPr>
          <p:cNvSpPr txBox="1"/>
          <p:nvPr/>
        </p:nvSpPr>
        <p:spPr>
          <a:xfrm>
            <a:off x="2416193" y="1786265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5000" b="1" i="0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endParaRPr lang="en-US" sz="5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B8FBB8-8ABB-4F9E-BDAD-34E83CB29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300" y="2977099"/>
            <a:ext cx="14839646" cy="7496712"/>
          </a:xfrm>
          <a:prstGeom prst="rect">
            <a:avLst/>
          </a:prstGeom>
        </p:spPr>
      </p:pic>
      <p:pic>
        <p:nvPicPr>
          <p:cNvPr id="2054" name="Picture 6" descr="Free Mongodb Icon of Flat style - Available in SVG, PNG, EPS, AI &amp; Icon  fonts">
            <a:extLst>
              <a:ext uri="{FF2B5EF4-FFF2-40B4-BE49-F238E27FC236}">
                <a16:creationId xmlns:a16="http://schemas.microsoft.com/office/drawing/2014/main" id="{422AABB5-8D65-40BF-A22C-1093F3309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043" y="2217152"/>
            <a:ext cx="3552915" cy="355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ree Couchbase Logo Icon of Flat style - Available in SVG, PNG, EPS, AI &amp;  Icon fonts">
            <a:extLst>
              <a:ext uri="{FF2B5EF4-FFF2-40B4-BE49-F238E27FC236}">
                <a16:creationId xmlns:a16="http://schemas.microsoft.com/office/drawing/2014/main" id="{56B2C118-28AE-4B81-9753-9D25A9AA2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885" y="5155940"/>
            <a:ext cx="3713119" cy="371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etting started with Cloud Firestore on React Native | Invertase">
            <a:extLst>
              <a:ext uri="{FF2B5EF4-FFF2-40B4-BE49-F238E27FC236}">
                <a16:creationId xmlns:a16="http://schemas.microsoft.com/office/drawing/2014/main" id="{9D401373-4EC6-4858-B3F7-D75460641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3457" y="8923648"/>
            <a:ext cx="5226631" cy="180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7806417-0658-41FD-895C-BCA3227F77A6}"/>
              </a:ext>
            </a:extLst>
          </p:cNvPr>
          <p:cNvSpPr/>
          <p:nvPr/>
        </p:nvSpPr>
        <p:spPr bwMode="auto">
          <a:xfrm>
            <a:off x="17716500" y="2438400"/>
            <a:ext cx="6324600" cy="9060448"/>
          </a:xfrm>
          <a:prstGeom prst="rect">
            <a:avLst/>
          </a:prstGeom>
          <a:noFill/>
          <a:ln w="762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7663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9496C0-E03D-4E4C-8475-9B3E87B6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362830"/>
            <a:ext cx="21025722" cy="1094375"/>
          </a:xfrm>
        </p:spPr>
        <p:txBody>
          <a:bodyPr/>
          <a:lstStyle/>
          <a:p>
            <a:r>
              <a:rPr lang="en-US" dirty="0"/>
              <a:t>1. Data modeling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822006-4BE7-426D-B958-95B250AAA56E}"/>
              </a:ext>
            </a:extLst>
          </p:cNvPr>
          <p:cNvSpPr txBox="1"/>
          <p:nvPr/>
        </p:nvSpPr>
        <p:spPr>
          <a:xfrm>
            <a:off x="2416193" y="1786265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5000" b="1" i="0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Key-Value</a:t>
            </a:r>
            <a:endParaRPr lang="en-US" sz="5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Etcd Vector Logo - Download Free SVG Icon | Worldvectorlogo">
            <a:extLst>
              <a:ext uri="{FF2B5EF4-FFF2-40B4-BE49-F238E27FC236}">
                <a16:creationId xmlns:a16="http://schemas.microsoft.com/office/drawing/2014/main" id="{446CF3DC-FA3A-4413-A41B-6492DD6AC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01" y="9742808"/>
            <a:ext cx="35909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5EFADB03-7013-4423-A196-DE3276FA9BDF}"/>
              </a:ext>
            </a:extLst>
          </p:cNvPr>
          <p:cNvSpPr/>
          <p:nvPr/>
        </p:nvSpPr>
        <p:spPr bwMode="auto">
          <a:xfrm>
            <a:off x="10762587" y="5115428"/>
            <a:ext cx="1426238" cy="723395"/>
          </a:xfrm>
          <a:prstGeom prst="rightArrow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2EA12-58C2-4508-B9D7-3565A17E0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0" y="3484334"/>
            <a:ext cx="8083550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3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"id"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"ID01"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"full</a:t>
            </a:r>
            <a:r>
              <a:rPr kumimoji="0" lang="vi-VN" altLang="en-US" sz="3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name"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"Truong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Thi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Bich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Chi"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"username"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chittb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"contact"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"phone"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"0987654321"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"email"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"chittb@aureole-it.vn"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108E2B-F236-4ECE-964E-226719567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8946" y="4176830"/>
            <a:ext cx="8612741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“</a:t>
            </a:r>
            <a:r>
              <a:rPr kumimoji="0" lang="vi-VN" altLang="en-US" sz="3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/user/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id"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"ID01"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“</a:t>
            </a:r>
            <a:r>
              <a:rPr kumimoji="0" lang="vi-VN" altLang="en-US" sz="3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/user/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full</a:t>
            </a:r>
            <a:r>
              <a:rPr kumimoji="0" lang="vi-VN" altLang="en-US" sz="3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name"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"Truong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Thi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Bich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Chi"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“</a:t>
            </a:r>
            <a:r>
              <a:rPr kumimoji="0" lang="vi-VN" altLang="en-US" sz="3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/user/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username"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chittb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“</a:t>
            </a:r>
            <a:r>
              <a:rPr kumimoji="0" lang="vi-VN" altLang="en-US" sz="3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/user/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contact</a:t>
            </a:r>
            <a:r>
              <a:rPr kumimoji="0" lang="vi-VN" altLang="en-US" sz="3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/phone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"0987654321“</a:t>
            </a:r>
            <a:endParaRPr kumimoji="0" lang="vi-VN" altLang="en-US" sz="3000" b="0" i="0" u="none" strike="noStrike" cap="none" normalizeH="0" baseline="0" dirty="0">
              <a:ln>
                <a:noFill/>
              </a:ln>
              <a:solidFill>
                <a:srgbClr val="6A8759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altLang="en-US" sz="3000" dirty="0">
                <a:solidFill>
                  <a:srgbClr val="9876AA"/>
                </a:solidFill>
                <a:latin typeface="Arial Unicode MS"/>
                <a:ea typeface="JetBrains Mono"/>
              </a:rPr>
              <a:t>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“</a:t>
            </a:r>
            <a:r>
              <a:rPr kumimoji="0" lang="vi-VN" altLang="en-US" sz="3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/user/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contact</a:t>
            </a:r>
            <a:r>
              <a:rPr kumimoji="0" lang="vi-VN" altLang="en-US" sz="3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/email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"chittb@aureole-it.vn"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7" name="Picture 5" descr="Redis, logo Free Icon of Vector Logo">
            <a:extLst>
              <a:ext uri="{FF2B5EF4-FFF2-40B4-BE49-F238E27FC236}">
                <a16:creationId xmlns:a16="http://schemas.microsoft.com/office/drawing/2014/main" id="{0FFEA2B9-DBD5-4AD1-A93C-DF7F5D7DD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117" y="9231654"/>
            <a:ext cx="4754884" cy="237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Install &amp; Configure Memcached - Tutorials&gt;Performance">
            <a:extLst>
              <a:ext uri="{FF2B5EF4-FFF2-40B4-BE49-F238E27FC236}">
                <a16:creationId xmlns:a16="http://schemas.microsoft.com/office/drawing/2014/main" id="{5438048C-888E-4CF0-B9F8-8AF893EB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5316" y="9438008"/>
            <a:ext cx="18954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88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9496C0-E03D-4E4C-8475-9B3E87B6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362830"/>
            <a:ext cx="21025722" cy="1094375"/>
          </a:xfrm>
        </p:spPr>
        <p:txBody>
          <a:bodyPr/>
          <a:lstStyle/>
          <a:p>
            <a:r>
              <a:rPr lang="en-US" dirty="0"/>
              <a:t>1. Data modeling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822006-4BE7-426D-B958-95B250AAA56E}"/>
              </a:ext>
            </a:extLst>
          </p:cNvPr>
          <p:cNvSpPr txBox="1"/>
          <p:nvPr/>
        </p:nvSpPr>
        <p:spPr>
          <a:xfrm>
            <a:off x="2416193" y="1786265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altLang="ja-JP" sz="5000" b="1" i="0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endParaRPr lang="en-US" sz="5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DC56D7-FAF7-4BDC-861F-FD16069C4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753" y="2519384"/>
            <a:ext cx="11583047" cy="8677231"/>
          </a:xfrm>
          <a:prstGeom prst="rect">
            <a:avLst/>
          </a:prstGeom>
        </p:spPr>
      </p:pic>
      <p:pic>
        <p:nvPicPr>
          <p:cNvPr id="4098" name="Picture 2" descr="Graph Database Platform | Graph Database Management System | Neo4j">
            <a:extLst>
              <a:ext uri="{FF2B5EF4-FFF2-40B4-BE49-F238E27FC236}">
                <a16:creationId xmlns:a16="http://schemas.microsoft.com/office/drawing/2014/main" id="{A5AE4BF3-AD3C-4084-A0A0-058F410B7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164" y="1755577"/>
            <a:ext cx="5347523" cy="278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9BB73D3-766F-4F00-8421-8D4EF5C7D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164" y="4939685"/>
            <a:ext cx="6352147" cy="136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72D052A-4881-483C-9889-DAEE68560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8484" y="7408566"/>
            <a:ext cx="5859052" cy="176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936442F-AFFF-4EDA-B4CA-F9E6B60B4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6711" y="9174898"/>
            <a:ext cx="4790825" cy="322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93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3ABE54-2182-4E95-A131-C9BB1EEE1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indent="-9144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Data Modeling</a:t>
            </a:r>
          </a:p>
          <a:p>
            <a:pPr marL="914400" indent="-91440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Graph</a:t>
            </a:r>
          </a:p>
          <a:p>
            <a:pPr marL="914400" indent="-9144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Search</a:t>
            </a:r>
          </a:p>
          <a:p>
            <a:pPr marL="914400" indent="-9144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AQL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9496C0-E03D-4E4C-8475-9B3E87B6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98559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 descr="Premium Vector | Cute baby icon">
            <a:extLst>
              <a:ext uri="{FF2B5EF4-FFF2-40B4-BE49-F238E27FC236}">
                <a16:creationId xmlns:a16="http://schemas.microsoft.com/office/drawing/2014/main" id="{7C8FA579-9951-4D2F-98B7-58E90499F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137" y="827404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490EFA3-4779-44E9-9EF1-843C4359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Graph</a:t>
            </a:r>
          </a:p>
        </p:txBody>
      </p:sp>
      <p:sp>
        <p:nvSpPr>
          <p:cNvPr id="8" name="AutoShape 2" descr="Presenting multiple node label support and graph mutability features of the  Neo4j Graph Data Science in the Star Wars universe | by Tomaz Bratanic |  Towards Data Science">
            <a:extLst>
              <a:ext uri="{FF2B5EF4-FFF2-40B4-BE49-F238E27FC236}">
                <a16:creationId xmlns:a16="http://schemas.microsoft.com/office/drawing/2014/main" id="{33E1E401-C194-4F03-905D-2C232EB1A3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36425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9" name="AutoShape 4" descr="Presenting multiple node label support and graph mutability features of the  Neo4j Graph Data Science in the Star Wars universe | by Tomaz Bratanic |  Towards Data Science">
            <a:extLst>
              <a:ext uri="{FF2B5EF4-FFF2-40B4-BE49-F238E27FC236}">
                <a16:creationId xmlns:a16="http://schemas.microsoft.com/office/drawing/2014/main" id="{CAECBAAA-3138-43A6-936A-EC45670205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88825" y="685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AutoShape 6" descr="Presenting multiple node label support and graph mutability features of the  Neo4j Graph Data Science in the Star Wars universe | by Tomaz Bratanic |  Towards Data Science">
            <a:extLst>
              <a:ext uri="{FF2B5EF4-FFF2-40B4-BE49-F238E27FC236}">
                <a16:creationId xmlns:a16="http://schemas.microsoft.com/office/drawing/2014/main" id="{911FA68C-8610-4303-A82C-859BC2A9F0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341225" y="7010400"/>
            <a:ext cx="5106840" cy="510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" name="AutoShape 8" descr="Datatable bootstap">
            <a:extLst>
              <a:ext uri="{FF2B5EF4-FFF2-40B4-BE49-F238E27FC236}">
                <a16:creationId xmlns:a16="http://schemas.microsoft.com/office/drawing/2014/main" id="{5F227C9F-03DA-4BBE-A5DE-A321510690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341225" y="701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4" name="AutoShape 10" descr="DataTable (Bootstrap) - NSB App Studio">
            <a:extLst>
              <a:ext uri="{FF2B5EF4-FFF2-40B4-BE49-F238E27FC236}">
                <a16:creationId xmlns:a16="http://schemas.microsoft.com/office/drawing/2014/main" id="{D19600CF-D18A-4172-B045-35CFECA8E0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493625" y="7162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122" name="Picture 2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B973E238-2B13-43F0-84E4-2DB25AECA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963" y="4918075"/>
            <a:ext cx="1570037" cy="157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ree icon - Free vector icons - Free SVG, PSD, PNG, EPS, Ai &amp; Icon Font">
            <a:extLst>
              <a:ext uri="{FF2B5EF4-FFF2-40B4-BE49-F238E27FC236}">
                <a16:creationId xmlns:a16="http://schemas.microsoft.com/office/drawing/2014/main" id="{7F16405C-2B05-4415-877E-3F0149D78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58" y="2986087"/>
            <a:ext cx="1627187" cy="162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vatar, people, person, black hair, man, male, boy Free Icon of Business &amp;  avatar">
            <a:extLst>
              <a:ext uri="{FF2B5EF4-FFF2-40B4-BE49-F238E27FC236}">
                <a16:creationId xmlns:a16="http://schemas.microsoft.com/office/drawing/2014/main" id="{5A433B5E-1118-4AEA-BB8F-376EE5104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9" y="5324476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vatar, profile, user, Business, people, Boy icon">
            <a:extLst>
              <a:ext uri="{FF2B5EF4-FFF2-40B4-BE49-F238E27FC236}">
                <a16:creationId xmlns:a16="http://schemas.microsoft.com/office/drawing/2014/main" id="{E90021C3-D2AC-4E75-9679-DF159E569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262" y="4216400"/>
            <a:ext cx="1627188" cy="162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Avatar, female, portrait, woman Free Icon of xmas giveaway :)">
            <a:extLst>
              <a:ext uri="{FF2B5EF4-FFF2-40B4-BE49-F238E27FC236}">
                <a16:creationId xmlns:a16="http://schemas.microsoft.com/office/drawing/2014/main" id="{A4CF64E9-6A16-4943-AD69-CD6B8D24B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321" y="7162800"/>
            <a:ext cx="1878012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Free Old woman Icon of Colored Outline style - Available in SVG, PNG, EPS,  AI &amp; Icon fonts">
            <a:extLst>
              <a:ext uri="{FF2B5EF4-FFF2-40B4-BE49-F238E27FC236}">
                <a16:creationId xmlns:a16="http://schemas.microsoft.com/office/drawing/2014/main" id="{07DAA524-C1C8-4B93-B484-CCB03F30E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765" y="63960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The Best Higher Education Books Of 2020">
            <a:extLst>
              <a:ext uri="{FF2B5EF4-FFF2-40B4-BE49-F238E27FC236}">
                <a16:creationId xmlns:a16="http://schemas.microsoft.com/office/drawing/2014/main" id="{F00CC793-A0AC-4E09-AF56-7774D0155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1553" y="3038452"/>
            <a:ext cx="2810906" cy="200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Chứng nhận hợp quy giấy nhập khẩu - chungnhansanpham">
            <a:extLst>
              <a:ext uri="{FF2B5EF4-FFF2-40B4-BE49-F238E27FC236}">
                <a16:creationId xmlns:a16="http://schemas.microsoft.com/office/drawing/2014/main" id="{55605C75-365B-44C7-9123-A372542B1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6137" y="3500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8" name="Picture 28" descr="Mì ly Modern lẩu tôm thái Acecook">
            <a:extLst>
              <a:ext uri="{FF2B5EF4-FFF2-40B4-BE49-F238E27FC236}">
                <a16:creationId xmlns:a16="http://schemas.microsoft.com/office/drawing/2014/main" id="{B51B91E9-83B9-4C63-A682-7FCBADCC9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793" y="8968802"/>
            <a:ext cx="1871459" cy="187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0" name="Picture 30" descr="Đèn bàn (đèn học chống cận) LED 5W Rạng Đông - màu Xanh (RD-RL-26.LED) |  gia dụng mai trang | Tiki">
            <a:extLst>
              <a:ext uri="{FF2B5EF4-FFF2-40B4-BE49-F238E27FC236}">
                <a16:creationId xmlns:a16="http://schemas.microsoft.com/office/drawing/2014/main" id="{589E0279-4EFD-4E87-B9AA-95C9686EB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4383" y="5477220"/>
            <a:ext cx="1990380" cy="199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2" name="Picture 32" descr="Ghé ngay shop bán túi xách hàng hiệu được yêu thích nhất tại TPHCM – ViAnh">
            <a:extLst>
              <a:ext uri="{FF2B5EF4-FFF2-40B4-BE49-F238E27FC236}">
                <a16:creationId xmlns:a16="http://schemas.microsoft.com/office/drawing/2014/main" id="{D478569A-37BE-478E-B81D-0C1924B79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790" y="648811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4" name="Picture 34" descr="Balo Laptop 760 Xám trắng - Mr Vui">
            <a:extLst>
              <a:ext uri="{FF2B5EF4-FFF2-40B4-BE49-F238E27FC236}">
                <a16:creationId xmlns:a16="http://schemas.microsoft.com/office/drawing/2014/main" id="{99C3B580-BC03-4EDB-937A-8513473D2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3582" y="9191025"/>
            <a:ext cx="1856209" cy="18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6" name="Picture 36">
            <a:extLst>
              <a:ext uri="{FF2B5EF4-FFF2-40B4-BE49-F238E27FC236}">
                <a16:creationId xmlns:a16="http://schemas.microsoft.com/office/drawing/2014/main" id="{A0624962-6A50-4586-BAB0-21D8A6301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6179" y="8150623"/>
            <a:ext cx="19240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8" name="Picture 38" descr="Áo Sơmi Linen ICON DENIM Tay Ngắn Cổ Bẻ Basic | Shopee Việt Nam">
            <a:extLst>
              <a:ext uri="{FF2B5EF4-FFF2-40B4-BE49-F238E27FC236}">
                <a16:creationId xmlns:a16="http://schemas.microsoft.com/office/drawing/2014/main" id="{D3C4E295-C54D-470B-A879-440026A0C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559" y="5960283"/>
            <a:ext cx="19240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2" name="Picture 42" descr="Tai nghe khử tiếng ồn Bose Headphone 700 chính hãng, trả góp 0%">
            <a:extLst>
              <a:ext uri="{FF2B5EF4-FFF2-40B4-BE49-F238E27FC236}">
                <a16:creationId xmlns:a16="http://schemas.microsoft.com/office/drawing/2014/main" id="{D620D8D1-9299-4238-B8D9-D76070662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425" y="3500437"/>
            <a:ext cx="1855789" cy="185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4" name="Picture 44" descr="Snack Tôm Cay Đặc Biệt OISHI gói 80g | Shopee Việt Nam">
            <a:extLst>
              <a:ext uri="{FF2B5EF4-FFF2-40B4-BE49-F238E27FC236}">
                <a16:creationId xmlns:a16="http://schemas.microsoft.com/office/drawing/2014/main" id="{7A2B35B0-07CA-4E78-ACC4-C5A603906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51" y="9055895"/>
            <a:ext cx="1855790" cy="185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6" name="Picture 46" descr="Nước Ngọt Coca Cola Lon 330ml – Siêu thị Kingfood">
            <a:extLst>
              <a:ext uri="{FF2B5EF4-FFF2-40B4-BE49-F238E27FC236}">
                <a16:creationId xmlns:a16="http://schemas.microsoft.com/office/drawing/2014/main" id="{51F271AB-C033-4502-A0CC-C40A93029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5322" y="872906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8" name="Picture 48" descr="Bút Mài Thầy Ánh SH 067 Bút cá mập mini Ngòi Kim Tinh - ConyPen | Shopee  Việt Nam">
            <a:extLst>
              <a:ext uri="{FF2B5EF4-FFF2-40B4-BE49-F238E27FC236}">
                <a16:creationId xmlns:a16="http://schemas.microsoft.com/office/drawing/2014/main" id="{4BADD1F1-EC43-43A4-AED7-A635558ED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0825" y="297078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70" name="Picture 50" descr="Điện Thoại Samsung Galaxy A31 Xanh Giá Tốt | Nguyễn Kim">
            <a:extLst>
              <a:ext uri="{FF2B5EF4-FFF2-40B4-BE49-F238E27FC236}">
                <a16:creationId xmlns:a16="http://schemas.microsoft.com/office/drawing/2014/main" id="{79C6E501-9DB0-4C78-9CF9-9DBA56C4A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5914" y="5963751"/>
            <a:ext cx="1503849" cy="150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74" name="Picture 54" descr="Loạt laptop cấu hình tốt, giá 10 triệu đồng - VnExpress Số hóa">
            <a:extLst>
              <a:ext uri="{FF2B5EF4-FFF2-40B4-BE49-F238E27FC236}">
                <a16:creationId xmlns:a16="http://schemas.microsoft.com/office/drawing/2014/main" id="{80911D34-82F3-426D-B0A0-2D587E251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521" y="58674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76" name="Picture 56" descr="Khăn đa năng EMYA 30x50 - GOLDPOINT ADVERTISING &amp; COMMERCIAL., JSC">
            <a:extLst>
              <a:ext uri="{FF2B5EF4-FFF2-40B4-BE49-F238E27FC236}">
                <a16:creationId xmlns:a16="http://schemas.microsoft.com/office/drawing/2014/main" id="{B426B085-0D33-4D65-B94D-893945BC1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7496" y="5761713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78" name="Picture 58" descr="KHĂN ƯỚT AGI KHÔNG MÙI 100 TỜ CAM MẪU BAO BÌ MỚI - CỬA HÀNG MẸ VÀ BÉ VOI CON">
            <a:extLst>
              <a:ext uri="{FF2B5EF4-FFF2-40B4-BE49-F238E27FC236}">
                <a16:creationId xmlns:a16="http://schemas.microsoft.com/office/drawing/2014/main" id="{D6F6EA61-B302-425B-89E0-DFDDC9D89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3697" y="145200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74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Blank">
  <a:themeElements>
    <a:clrScheme name="AIT_Blue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1B4181"/>
      </a:accent5>
      <a:accent6>
        <a:srgbClr val="DFDFDF"/>
      </a:accent6>
      <a:hlink>
        <a:srgbClr val="F33B48"/>
      </a:hlink>
      <a:folHlink>
        <a:srgbClr val="FFC000"/>
      </a:folHlink>
    </a:clrScheme>
    <a:fontScheme name="AIT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Main">
  <a:themeElements>
    <a:clrScheme name="PX - Theme 14 -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2F2E2F"/>
      </a:accent5>
      <a:accent6>
        <a:srgbClr val="DFDFDF"/>
      </a:accent6>
      <a:hlink>
        <a:srgbClr val="F33B48"/>
      </a:hlink>
      <a:folHlink>
        <a:srgbClr val="FFC000"/>
      </a:folHlink>
    </a:clrScheme>
    <a:fontScheme name="AIT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6699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t" anchorCtr="0" compatLnSpc="1">
        <a:prstTxWarp prst="textNoShape">
          <a:avLst/>
        </a:prstTxWarp>
        <a:noAutofit/>
      </a:bodyPr>
      <a:lstStyle>
        <a:defPPr algn="ctr">
          <a:defRPr sz="2800"/>
        </a:defPPr>
      </a:lstStyle>
    </a:spDef>
    <a:lnDef>
      <a:spPr>
        <a:ln w="76200">
          <a:solidFill>
            <a:schemeClr val="accent3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497</Words>
  <Application>Microsoft Office PowerPoint</Application>
  <PresentationFormat>Custom</PresentationFormat>
  <Paragraphs>105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 Unicode MS</vt:lpstr>
      <vt:lpstr>Poppins Medium</vt:lpstr>
      <vt:lpstr>Arial</vt:lpstr>
      <vt:lpstr>Calibri</vt:lpstr>
      <vt:lpstr>Courier New</vt:lpstr>
      <vt:lpstr>Lato Light</vt:lpstr>
      <vt:lpstr>Open Sans</vt:lpstr>
      <vt:lpstr>Wingdings</vt:lpstr>
      <vt:lpstr>Blank</vt:lpstr>
      <vt:lpstr>Main</vt:lpstr>
      <vt:lpstr>PowerPoint Presentation</vt:lpstr>
      <vt:lpstr>Introduction</vt:lpstr>
      <vt:lpstr>AGENDA</vt:lpstr>
      <vt:lpstr>1. Data modeling</vt:lpstr>
      <vt:lpstr>1. Data modeling</vt:lpstr>
      <vt:lpstr>1. Data modeling</vt:lpstr>
      <vt:lpstr>1. Data modeling</vt:lpstr>
      <vt:lpstr>AGENDA</vt:lpstr>
      <vt:lpstr>2. Graph</vt:lpstr>
      <vt:lpstr>2. Graph</vt:lpstr>
      <vt:lpstr>2. Graph</vt:lpstr>
      <vt:lpstr>2. Graph</vt:lpstr>
      <vt:lpstr>2. Graph</vt:lpstr>
      <vt:lpstr>2. Graph</vt:lpstr>
      <vt:lpstr>2. Graph</vt:lpstr>
      <vt:lpstr>2. Graph</vt:lpstr>
      <vt:lpstr>AGENDA</vt:lpstr>
      <vt:lpstr>3. Search</vt:lpstr>
      <vt:lpstr>3. Search</vt:lpstr>
      <vt:lpstr>AGENDA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Search With NLP and Elasticsearch</dc:title>
  <dc:creator>Nguyen Quoc Tuan</dc:creator>
  <cp:lastModifiedBy>TRƯƠNG THỊ BÍCH CHI</cp:lastModifiedBy>
  <cp:revision>152</cp:revision>
  <dcterms:created xsi:type="dcterms:W3CDTF">2020-04-17T09:33:59Z</dcterms:created>
  <dcterms:modified xsi:type="dcterms:W3CDTF">2021-05-20T20:27:27Z</dcterms:modified>
</cp:coreProperties>
</file>