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0" r:id="rId4"/>
    <p:sldId id="293" r:id="rId5"/>
    <p:sldId id="272" r:id="rId6"/>
    <p:sldId id="298" r:id="rId7"/>
    <p:sldId id="261" r:id="rId8"/>
    <p:sldId id="270" r:id="rId9"/>
    <p:sldId id="271" r:id="rId10"/>
    <p:sldId id="263" r:id="rId11"/>
    <p:sldId id="297" r:id="rId12"/>
    <p:sldId id="278" r:id="rId13"/>
    <p:sldId id="282" r:id="rId14"/>
    <p:sldId id="284" r:id="rId15"/>
    <p:sldId id="290" r:id="rId16"/>
    <p:sldId id="291" r:id="rId17"/>
    <p:sldId id="286" r:id="rId18"/>
    <p:sldId id="287" r:id="rId19"/>
    <p:sldId id="285" r:id="rId20"/>
    <p:sldId id="288" r:id="rId21"/>
    <p:sldId id="289" r:id="rId22"/>
    <p:sldId id="292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505050"/>
    <a:srgbClr val="F3C900"/>
    <a:srgbClr val="20386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94957-2D99-4833-8CB9-B3AE4F5F93CD}" v="5" dt="2020-11-17T07:41:37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4909" autoAdjust="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ọc viện lập trình MCI" userId="c6cb1fed4e11a01b" providerId="Windows Live" clId="Web-{C1B94957-2D99-4833-8CB9-B3AE4F5F93CD}"/>
    <pc:docChg chg="modSld">
      <pc:chgData name="Học viện lập trình MCI" userId="c6cb1fed4e11a01b" providerId="Windows Live" clId="Web-{C1B94957-2D99-4833-8CB9-B3AE4F5F93CD}" dt="2020-11-17T07:40:41.442" v="0"/>
      <pc:docMkLst>
        <pc:docMk/>
      </pc:docMkLst>
      <pc:sldChg chg="modSp">
        <pc:chgData name="Học viện lập trình MCI" userId="c6cb1fed4e11a01b" providerId="Windows Live" clId="Web-{C1B94957-2D99-4833-8CB9-B3AE4F5F93CD}" dt="2020-11-17T07:40:41.442" v="0"/>
        <pc:sldMkLst>
          <pc:docMk/>
          <pc:sldMk cId="3116788288" sldId="260"/>
        </pc:sldMkLst>
        <pc:graphicFrameChg chg="modGraphic">
          <ac:chgData name="Học viện lập trình MCI" userId="c6cb1fed4e11a01b" providerId="Windows Live" clId="Web-{C1B94957-2D99-4833-8CB9-B3AE4F5F93CD}" dt="2020-11-17T07:40:41.442" v="0"/>
          <ac:graphicFrameMkLst>
            <pc:docMk/>
            <pc:sldMk cId="3116788288" sldId="260"/>
            <ac:graphicFrameMk id="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DC4B-FEA3-4547-9387-CB83F905D7D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550D-C8E8-46BD-98B2-4DF3BEC9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74B2CF-CF2D-5C40-8CD3-E3A77E7BF23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43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6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2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5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51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4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3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1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22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44" name="Picture 20" descr="Embedding Power BI in your website | Lucid Insight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7" y="1902586"/>
            <a:ext cx="6972300" cy="35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918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3" y="-12889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9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59746" y="3095259"/>
            <a:ext cx="6106679" cy="914848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rgbClr val="505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9pPr>
          </a:lstStyle>
          <a:p>
            <a:pPr lvl="0"/>
            <a:r>
              <a:rPr dirty="0"/>
              <a:t>Click to add section title</a:t>
            </a:r>
          </a:p>
          <a:p>
            <a:pPr lvl="1"/>
            <a:r>
              <a:rPr noProof="0" dirty="0"/>
              <a:t>Click to add section subtitle</a:t>
            </a:r>
          </a:p>
        </p:txBody>
      </p:sp>
      <p:sp>
        <p:nvSpPr>
          <p:cNvPr id="20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82800" y="3095260"/>
            <a:ext cx="2422179" cy="1007181"/>
          </a:xfrm>
        </p:spPr>
        <p:txBody>
          <a:bodyPr lIns="0" tIns="72000" rIns="0" bIns="72000">
            <a:normAutofit/>
          </a:bodyPr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kern="0" baseline="0">
                <a:solidFill>
                  <a:srgbClr val="F3C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dirty="0"/>
              <a:t>Section #</a:t>
            </a:r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2809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400" y="919692"/>
            <a:ext cx="4614334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6287" cy="6858000"/>
          </a:xfrm>
          <a:prstGeom prst="rect">
            <a:avLst/>
          </a:prstGeom>
          <a:solidFill>
            <a:srgbClr val="F3C900"/>
          </a:solidFill>
          <a:ln>
            <a:solidFill>
              <a:srgbClr val="F3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543716" y="567891"/>
            <a:ext cx="967450" cy="956804"/>
          </a:xfrm>
          <a:prstGeom prst="ellipse">
            <a:avLst/>
          </a:prstGeom>
          <a:solidFill>
            <a:srgbClr val="919191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700727" y="919692"/>
            <a:ext cx="4979473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" y="6215796"/>
            <a:ext cx="866739" cy="498778"/>
          </a:xfrm>
          <a:prstGeom prst="rect">
            <a:avLst/>
          </a:prstGeom>
        </p:spPr>
      </p:pic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39841" y="755702"/>
            <a:ext cx="439187" cy="528108"/>
          </a:xfrm>
        </p:spPr>
        <p:txBody>
          <a:bodyPr lIns="0" tIns="72000" rIns="0" bIns="72000">
            <a:normAutofit/>
          </a:bodyPr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#</a:t>
            </a:r>
            <a:endParaRPr dirty="0"/>
          </a:p>
        </p:txBody>
      </p:sp>
      <p:sp>
        <p:nvSpPr>
          <p:cNvPr id="16" name="SectionNumber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578045" y="3120070"/>
            <a:ext cx="4152374" cy="617860"/>
          </a:xfrm>
        </p:spPr>
        <p:txBody>
          <a:bodyPr lIns="0" tIns="72000" rIns="0" bIns="72000">
            <a:norm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section title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89594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3010576" y="38649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3561271" y="249785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8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001314" y="3026144"/>
            <a:ext cx="64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>
                <a:solidFill>
                  <a:srgbClr val="50505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THANKS FOR LISTENING!!!</a:t>
            </a:r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4446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71383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4692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4667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 userDrawn="1"/>
        </p:nvGrpSpPr>
        <p:grpSpPr bwMode="auto">
          <a:xfrm>
            <a:off x="10822517" y="493716"/>
            <a:ext cx="556683" cy="420687"/>
            <a:chOff x="-2057400" y="2514600"/>
            <a:chExt cx="1408113" cy="1411288"/>
          </a:xfrm>
        </p:grpSpPr>
        <p:sp>
          <p:nvSpPr>
            <p:cNvPr id="5" name="Oval 4"/>
            <p:cNvSpPr>
              <a:spLocks noChangeArrowheads="1"/>
            </p:cNvSpPr>
            <p:nvPr userDrawn="1"/>
          </p:nvSpPr>
          <p:spPr bwMode="gray">
            <a:xfrm>
              <a:off x="-2057400" y="2514600"/>
              <a:ext cx="1408113" cy="1411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altLang="en-US" sz="1999" b="0" i="0" u="none" strike="noStrike" kern="120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6" name="Picture 4" descr="Logo Tecapr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25426" y="2819400"/>
              <a:ext cx="1163426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F6C9EE76-D78D-334E-8722-BB5027D67A3E}" type="slidenum">
              <a:rPr lang="en-US" altLang="en-US" smtClean="0">
                <a:solidFill>
                  <a:srgbClr val="19426B"/>
                </a:solidFill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483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7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6" r:id="rId3"/>
    <p:sldLayoutId id="2147483659" r:id="rId4"/>
    <p:sldLayoutId id="2147483655" r:id="rId5"/>
    <p:sldLayoutId id="2147483660" r:id="rId6"/>
    <p:sldLayoutId id="2147483657" r:id="rId7"/>
    <p:sldLayoutId id="2147483661" r:id="rId8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591822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00726" y="919692"/>
            <a:ext cx="10053469" cy="5938308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>
            <a:off x="-1817227" y="3359251"/>
            <a:ext cx="4630737" cy="617860"/>
          </a:xfrm>
        </p:spPr>
        <p:txBody>
          <a:bodyPr>
            <a:normAutofit/>
          </a:bodyPr>
          <a:lstStyle/>
          <a:p>
            <a:pPr algn="ctr"/>
            <a:r>
              <a:rPr lang="en-US"/>
              <a:t>GIỚI THIỆU VÊ </a:t>
            </a:r>
            <a:r>
              <a:rPr lang="en-US" smtClean="0"/>
              <a:t>BI, PBI</a:t>
            </a:r>
            <a:endParaRPr lang="en-US"/>
          </a:p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2177" y="1352812"/>
            <a:ext cx="2344189" cy="5923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Power BI Desktop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2304" y="2008966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</a:t>
            </a:r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1812178" y="2442086"/>
            <a:ext cx="2344188" cy="5923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3258" y="3447697"/>
            <a:ext cx="2344188" cy="5923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12176" y="4608584"/>
            <a:ext cx="2344188" cy="5923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8898" y="1338962"/>
            <a:ext cx="2344189" cy="5923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9025" y="1995116"/>
            <a:ext cx="8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CLOUD</a:t>
            </a:r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4258899" y="2428236"/>
            <a:ext cx="2344188" cy="5923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vi-VN" sz="2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58897" y="3151514"/>
            <a:ext cx="2344188" cy="5923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  <a:endParaRPr lang="vi-VN" sz="2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58897" y="3873124"/>
            <a:ext cx="2344188" cy="5923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Tiles</a:t>
            </a:r>
            <a:endParaRPr lang="vi-VN" sz="2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8897" y="4594734"/>
            <a:ext cx="2344188" cy="5923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vi-VN" sz="2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8897" y="5330195"/>
            <a:ext cx="2344188" cy="5923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88981" y="1358362"/>
            <a:ext cx="2039383" cy="5923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Power BI Mobile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14258" y="1352812"/>
            <a:ext cx="3051388" cy="5923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Report Server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839" y="2058904"/>
            <a:ext cx="136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Mobile Apps</a:t>
            </a:r>
            <a:endParaRPr lang="vi-VN"/>
          </a:p>
        </p:txBody>
      </p:sp>
      <p:sp>
        <p:nvSpPr>
          <p:cNvPr id="32" name="TextBox 31"/>
          <p:cNvSpPr txBox="1"/>
          <p:nvPr/>
        </p:nvSpPr>
        <p:spPr>
          <a:xfrm>
            <a:off x="8814259" y="2633717"/>
            <a:ext cx="293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on-premise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paginated report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9028" y="83990"/>
            <a:ext cx="5032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CÁC THÀNH PHẦN CỦA TOOLS</a:t>
            </a:r>
          </a:p>
        </p:txBody>
      </p:sp>
    </p:spTree>
    <p:extLst>
      <p:ext uri="{BB962C8B-B14F-4D97-AF65-F5344CB8AC3E}">
        <p14:creationId xmlns:p14="http://schemas.microsoft.com/office/powerpoint/2010/main" val="27933887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16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mtClean="0"/>
              <a:t>GIỚI THIỆU VỀ PBI</a:t>
            </a:r>
            <a:endParaRPr lang="en-US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1428658" y="90008"/>
            <a:ext cx="4893765" cy="84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POWER BI DESKTOP WORKFLOW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09" y="1283809"/>
            <a:ext cx="5969412" cy="4764293"/>
          </a:xfrm>
          <a:prstGeom prst="rect">
            <a:avLst/>
          </a:prstGeom>
        </p:spPr>
      </p:pic>
      <p:pic>
        <p:nvPicPr>
          <p:cNvPr id="25" name="Picture Placeholder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" b="102"/>
          <a:stretch>
            <a:fillRect/>
          </a:stretch>
        </p:blipFill>
        <p:spPr>
          <a:xfrm>
            <a:off x="7721029" y="813963"/>
            <a:ext cx="524359" cy="523743"/>
          </a:xfrm>
          <a:prstGeom prst="rect">
            <a:avLst/>
          </a:prstGeom>
        </p:spPr>
      </p:pic>
      <p:pic>
        <p:nvPicPr>
          <p:cNvPr id="27" name="Picture Placeholder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" b="102"/>
          <a:stretch>
            <a:fillRect/>
          </a:stretch>
        </p:blipFill>
        <p:spPr>
          <a:xfrm>
            <a:off x="7721029" y="2017761"/>
            <a:ext cx="524359" cy="523743"/>
          </a:xfrm>
          <a:prstGeom prst="rect">
            <a:avLst/>
          </a:prstGeom>
        </p:spPr>
      </p:pic>
      <p:sp>
        <p:nvSpPr>
          <p:cNvPr id="28" name="Text Placeholder 7"/>
          <p:cNvSpPr txBox="1">
            <a:spLocks/>
          </p:cNvSpPr>
          <p:nvPr/>
        </p:nvSpPr>
        <p:spPr>
          <a:xfrm>
            <a:off x="8567850" y="1718293"/>
            <a:ext cx="3489167" cy="1184565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err="1" smtClean="0"/>
              <a:t>Làm</a:t>
            </a:r>
            <a:r>
              <a:rPr lang="en-US" sz="3000" smtClean="0"/>
              <a:t> </a:t>
            </a:r>
            <a:r>
              <a:rPr lang="en-US" sz="3000" err="1" smtClean="0"/>
              <a:t>sạch</a:t>
            </a:r>
            <a:r>
              <a:rPr lang="en-US" sz="3000" smtClean="0"/>
              <a:t> </a:t>
            </a:r>
            <a:r>
              <a:rPr lang="en-US" sz="3000" err="1" smtClean="0"/>
              <a:t>dữ</a:t>
            </a:r>
            <a:r>
              <a:rPr lang="en-US" sz="3000" smtClean="0"/>
              <a:t> </a:t>
            </a:r>
            <a:r>
              <a:rPr lang="en-US" sz="3000" err="1" smtClean="0"/>
              <a:t>liệu</a:t>
            </a:r>
            <a:endParaRPr lang="en-US" sz="3000"/>
          </a:p>
        </p:txBody>
      </p:sp>
      <p:pic>
        <p:nvPicPr>
          <p:cNvPr id="29" name="Picture Placeholder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" b="102"/>
          <a:stretch>
            <a:fillRect/>
          </a:stretch>
        </p:blipFill>
        <p:spPr>
          <a:xfrm>
            <a:off x="7721029" y="3223162"/>
            <a:ext cx="524359" cy="523743"/>
          </a:xfrm>
          <a:prstGeom prst="rect">
            <a:avLst/>
          </a:prstGeom>
        </p:spPr>
      </p:pic>
      <p:sp>
        <p:nvSpPr>
          <p:cNvPr id="30" name="Text Placeholder 9"/>
          <p:cNvSpPr txBox="1">
            <a:spLocks/>
          </p:cNvSpPr>
          <p:nvPr/>
        </p:nvSpPr>
        <p:spPr>
          <a:xfrm>
            <a:off x="8567850" y="2949820"/>
            <a:ext cx="3489167" cy="1184565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err="1"/>
              <a:t>Mô</a:t>
            </a:r>
            <a:r>
              <a:rPr lang="en-US" sz="3000"/>
              <a:t> </a:t>
            </a:r>
            <a:r>
              <a:rPr lang="en-US" sz="3000" err="1"/>
              <a:t>hình</a:t>
            </a:r>
            <a:r>
              <a:rPr lang="en-US" sz="3000"/>
              <a:t> </a:t>
            </a:r>
            <a:r>
              <a:rPr lang="en-US" sz="3000" err="1"/>
              <a:t>hóa</a:t>
            </a:r>
            <a:endParaRPr lang="en-US" sz="3000"/>
          </a:p>
        </p:txBody>
      </p:sp>
      <p:pic>
        <p:nvPicPr>
          <p:cNvPr id="31" name="Picture Placeholder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" b="102"/>
          <a:stretch>
            <a:fillRect/>
          </a:stretch>
        </p:blipFill>
        <p:spPr>
          <a:xfrm>
            <a:off x="7721029" y="4450218"/>
            <a:ext cx="524359" cy="523743"/>
          </a:xfrm>
          <a:prstGeom prst="rect">
            <a:avLst/>
          </a:prstGeom>
        </p:spPr>
      </p:pic>
      <p:sp>
        <p:nvSpPr>
          <p:cNvPr id="32" name="Text Placeholder 11"/>
          <p:cNvSpPr txBox="1">
            <a:spLocks/>
          </p:cNvSpPr>
          <p:nvPr/>
        </p:nvSpPr>
        <p:spPr>
          <a:xfrm>
            <a:off x="8567850" y="4160765"/>
            <a:ext cx="3489167" cy="1184565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err="1"/>
              <a:t>Trực</a:t>
            </a:r>
            <a:r>
              <a:rPr lang="en-US" sz="3000"/>
              <a:t> </a:t>
            </a:r>
            <a:r>
              <a:rPr lang="en-US" sz="3000" err="1"/>
              <a:t>quan</a:t>
            </a:r>
            <a:r>
              <a:rPr lang="en-US" sz="3000"/>
              <a:t> </a:t>
            </a:r>
            <a:r>
              <a:rPr lang="en-US" sz="3000" err="1"/>
              <a:t>hóa</a:t>
            </a:r>
            <a:endParaRPr lang="en-US" sz="3000"/>
          </a:p>
        </p:txBody>
      </p:sp>
      <p:pic>
        <p:nvPicPr>
          <p:cNvPr id="33" name="Picture Placeholder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" b="102"/>
          <a:stretch>
            <a:fillRect/>
          </a:stretch>
        </p:blipFill>
        <p:spPr>
          <a:xfrm>
            <a:off x="7726455" y="5761924"/>
            <a:ext cx="524359" cy="523743"/>
          </a:xfrm>
          <a:prstGeom prst="rect">
            <a:avLst/>
          </a:prstGeom>
        </p:spPr>
      </p:pic>
      <p:sp>
        <p:nvSpPr>
          <p:cNvPr id="34" name="Text Placeholder 13"/>
          <p:cNvSpPr txBox="1">
            <a:spLocks/>
          </p:cNvSpPr>
          <p:nvPr/>
        </p:nvSpPr>
        <p:spPr>
          <a:xfrm>
            <a:off x="8567850" y="5391045"/>
            <a:ext cx="3489167" cy="1184565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/>
              <a:t>Chia </a:t>
            </a:r>
            <a:r>
              <a:rPr lang="en-US" sz="3000" err="1"/>
              <a:t>sẻ</a:t>
            </a:r>
            <a:endParaRPr lang="en-US" sz="3000"/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8567850" y="462391"/>
            <a:ext cx="3489167" cy="1184565"/>
          </a:xfrm>
          <a:prstGeom prst="rect">
            <a:avLst/>
          </a:prstGeom>
          <a:noFill/>
        </p:spPr>
        <p:txBody>
          <a:bodyPr vert="horz" lIns="163275" tIns="81638" rIns="163275" bIns="81638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smtClean="0"/>
              <a:t>Kết nối dữ liệu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09162317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428658" y="90008"/>
            <a:ext cx="6686642" cy="84810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GIAO DIỆN POWER BI DESKTOP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18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</a:t>
            </a:r>
            <a:r>
              <a:rPr lang="en-US" smtClean="0"/>
              <a:t>VỀ BI, </a:t>
            </a:r>
            <a:r>
              <a:rPr lang="en-US"/>
              <a:t>PBI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8" y="1019756"/>
            <a:ext cx="9768706" cy="559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003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42349" y="755702"/>
            <a:ext cx="3749651" cy="4873625"/>
          </a:xfrm>
        </p:spPr>
        <p:txBody>
          <a:bodyPr/>
          <a:lstStyle/>
          <a:p>
            <a:pPr marL="457200" lvl="1" indent="0">
              <a:buNone/>
            </a:pPr>
            <a:endParaRPr lang="en-US"/>
          </a:p>
          <a:p>
            <a:r>
              <a:rPr lang="en-US" b="1"/>
              <a:t>Try Free</a:t>
            </a:r>
            <a:r>
              <a:rPr lang="en-US"/>
              <a:t>: Chạy PBI Desktop Locally</a:t>
            </a:r>
          </a:p>
          <a:p>
            <a:r>
              <a:rPr lang="en-US" b="1"/>
              <a:t>Sign in: </a:t>
            </a:r>
            <a:r>
              <a:rPr lang="en-US"/>
              <a:t>Đăng ký tài khoản free để sử dụng PBI Service</a:t>
            </a:r>
          </a:p>
          <a:p>
            <a:r>
              <a:rPr lang="en-US" b="1"/>
              <a:t>Chú ý</a:t>
            </a:r>
            <a:r>
              <a:rPr lang="en-US"/>
              <a:t>: Dùng tài khoản doanh nghiệp, sinh viên để đăng ký. Không dùng </a:t>
            </a:r>
            <a:r>
              <a:rPr lang="en-US" err="1"/>
              <a:t>gmail</a:t>
            </a:r>
            <a:r>
              <a:rPr lang="en-US"/>
              <a:t>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19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VỀ, PBI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34" y="1467113"/>
            <a:ext cx="7281490" cy="4776887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428658" y="90008"/>
            <a:ext cx="6686642" cy="84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GIAO DIỆN POWER BI </a:t>
            </a:r>
            <a:r>
              <a:rPr lang="en-US" b="1" smtClean="0"/>
              <a:t>DESKTOP</a:t>
            </a:r>
            <a:endParaRPr lang="en-US"/>
          </a:p>
          <a:p>
            <a:pPr lvl="1"/>
            <a:endParaRPr lang="en-US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176989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279028" y="252355"/>
            <a:ext cx="10556513" cy="6353290"/>
          </a:xfrm>
        </p:spPr>
        <p:txBody>
          <a:bodyPr/>
          <a:lstStyle/>
          <a:p>
            <a:r>
              <a:rPr lang="en-US" b="1"/>
              <a:t>Data Preparation</a:t>
            </a:r>
          </a:p>
          <a:p>
            <a:pPr lvl="1"/>
            <a:r>
              <a:rPr lang="en-US" b="1"/>
              <a:t>Get Data: </a:t>
            </a:r>
            <a:r>
              <a:rPr lang="en-US"/>
              <a:t>Excel, CSV, Web….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20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VỀ BI, PBI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363" y="1924050"/>
            <a:ext cx="76104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7298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279028" y="252355"/>
            <a:ext cx="10556513" cy="6353290"/>
          </a:xfrm>
        </p:spPr>
        <p:txBody>
          <a:bodyPr/>
          <a:lstStyle/>
          <a:p>
            <a:r>
              <a:rPr lang="en-US" b="1"/>
              <a:t>Data Preparation</a:t>
            </a:r>
          </a:p>
          <a:p>
            <a:pPr lvl="1"/>
            <a:r>
              <a:rPr lang="en-US" b="1"/>
              <a:t>Chọn đường dẫn nơi chứa file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VỀ BI, PBI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40" y="2371725"/>
            <a:ext cx="62769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5109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279028" y="252355"/>
            <a:ext cx="10556513" cy="6353290"/>
          </a:xfrm>
        </p:spPr>
        <p:txBody>
          <a:bodyPr>
            <a:normAutofit lnSpcReduction="10000"/>
          </a:bodyPr>
          <a:lstStyle/>
          <a:p>
            <a:r>
              <a:rPr lang="en-US" b="1"/>
              <a:t>Data Preparation</a:t>
            </a:r>
          </a:p>
          <a:p>
            <a:pPr lvl="1"/>
            <a:r>
              <a:rPr lang="en-US"/>
              <a:t>Chọn Table chứa dữ liệu</a:t>
            </a:r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r>
              <a:rPr lang="en-US" b="1"/>
              <a:t>Load</a:t>
            </a:r>
            <a:r>
              <a:rPr lang="en-US"/>
              <a:t>: Load trực tiếp dữ liệu lên Model </a:t>
            </a:r>
          </a:p>
          <a:p>
            <a:pPr lvl="1"/>
            <a:r>
              <a:rPr lang="en-US" b="1"/>
              <a:t>Transform: </a:t>
            </a:r>
            <a:r>
              <a:rPr lang="en-US"/>
              <a:t>Thực hiện xử lý dữ liệu trước khi load lên model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VỀ BI, PBI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292" y="1139926"/>
            <a:ext cx="8220075" cy="45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6825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279028" y="80168"/>
            <a:ext cx="10556513" cy="6353290"/>
          </a:xfrm>
        </p:spPr>
        <p:txBody>
          <a:bodyPr/>
          <a:lstStyle/>
          <a:p>
            <a:r>
              <a:rPr lang="en-US" b="1"/>
              <a:t>REPORT VIEW</a:t>
            </a:r>
          </a:p>
          <a:p>
            <a:pPr marL="457200" lvl="1" indent="0">
              <a:buNone/>
            </a:pPr>
            <a:endParaRPr lang="en-US"/>
          </a:p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VỀ BI, PBI</a:t>
            </a:r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1352813"/>
            <a:ext cx="11081657" cy="46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604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279028" y="0"/>
            <a:ext cx="10556513" cy="6353290"/>
          </a:xfrm>
        </p:spPr>
        <p:txBody>
          <a:bodyPr/>
          <a:lstStyle/>
          <a:p>
            <a:r>
              <a:rPr lang="en-US" b="1"/>
              <a:t>DATA VIEW</a:t>
            </a:r>
          </a:p>
          <a:p>
            <a:pPr marL="457200" lvl="1" indent="0">
              <a:buNone/>
            </a:pPr>
            <a:endParaRPr lang="en-US"/>
          </a:p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VỀ BI, PBI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34" y="1929879"/>
            <a:ext cx="11132566" cy="37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50269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059434" y="129153"/>
            <a:ext cx="10556513" cy="6353290"/>
          </a:xfrm>
        </p:spPr>
        <p:txBody>
          <a:bodyPr/>
          <a:lstStyle/>
          <a:p>
            <a:r>
              <a:rPr lang="en-US" b="1"/>
              <a:t>MODEL VIEW</a:t>
            </a:r>
            <a:endParaRPr lang="en-US"/>
          </a:p>
          <a:p>
            <a:pPr lvl="1"/>
            <a:endParaRPr lang="en-US"/>
          </a:p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VỀ BI, PBI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7" y="1711837"/>
            <a:ext cx="10763343" cy="43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8627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49363"/>
            <a:ext cx="7388225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NỘI DUNG</a:t>
            </a:r>
            <a:endParaRPr lang="en-US" altLang="en-US">
              <a:solidFill>
                <a:schemeClr val="accent1"/>
              </a:solidFill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85283" y="723019"/>
            <a:ext cx="184102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799" b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8" name="AutoShape 4">
            <a:extLst>
              <a:ext uri="{FF2B5EF4-FFF2-40B4-BE49-F238E27FC236}">
                <a16:creationId xmlns:a16="http://schemas.microsoft.com/office/drawing/2014/main" id="{7FEDDD96-07F2-4314-A870-56509F571F5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1426324" y="2114736"/>
            <a:ext cx="4823157" cy="4769196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accent6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vi-VN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12B0BAA9-EC39-463C-8DB4-3FEA1CD2B4EC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001141" y="2538085"/>
            <a:ext cx="4031200" cy="392804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10800000" scaled="1"/>
            <a:tileRect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gray">
          <a:xfrm>
            <a:off x="4271312" y="3255958"/>
            <a:ext cx="6789850" cy="52160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999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en-US" sz="1999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BI, PBI </a:t>
            </a: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999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gray">
          <a:xfrm>
            <a:off x="3746726" y="1911519"/>
            <a:ext cx="7314435" cy="51262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KHÓA HỌC</a:t>
            </a:r>
            <a:endParaRPr lang="en-US" altLang="en-US" sz="1999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86978" y="1957357"/>
            <a:ext cx="491464" cy="457081"/>
            <a:chOff x="2078" y="1680"/>
            <a:chExt cx="1615" cy="1615"/>
          </a:xfrm>
        </p:grpSpPr>
        <p:sp>
          <p:nvSpPr>
            <p:cNvPr id="19488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9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2B7A69DF-9650-428D-9E20-9090478442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2058"/>
              <a:ext cx="853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91" name="Oval 15"/>
            <p:cNvSpPr>
              <a:spLocks noChangeArrowheads="1"/>
            </p:cNvSpPr>
            <p:nvPr/>
          </p:nvSpPr>
          <p:spPr bwMode="gray">
            <a:xfrm>
              <a:off x="2254" y="2056"/>
              <a:ext cx="853" cy="7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E3A15BFF-F228-454F-9690-A7AC071306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0" y="2135"/>
              <a:ext cx="1091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93" name="Oval 17"/>
            <p:cNvSpPr>
              <a:spLocks noChangeArrowheads="1"/>
            </p:cNvSpPr>
            <p:nvPr/>
          </p:nvSpPr>
          <p:spPr bwMode="gray">
            <a:xfrm>
              <a:off x="2337" y="2139"/>
              <a:ext cx="1096" cy="76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99856" y="3280871"/>
            <a:ext cx="483354" cy="472952"/>
            <a:chOff x="2078" y="1680"/>
            <a:chExt cx="1615" cy="1615"/>
          </a:xfrm>
        </p:grpSpPr>
        <p:sp>
          <p:nvSpPr>
            <p:cNvPr id="19482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3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5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6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85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68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7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87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3143098" y="2543622"/>
            <a:ext cx="500144" cy="472952"/>
            <a:chOff x="2078" y="1680"/>
            <a:chExt cx="1615" cy="1615"/>
          </a:xfrm>
        </p:grpSpPr>
        <p:sp>
          <p:nvSpPr>
            <p:cNvPr id="19470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71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21"/>
            <p:cNvSpPr>
              <a:spLocks noChangeArrowheads="1"/>
            </p:cNvSpPr>
            <p:nvPr/>
          </p:nvSpPr>
          <p:spPr bwMode="gray">
            <a:xfrm>
              <a:off x="2254" y="2062"/>
              <a:ext cx="839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73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39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75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AutoShape 9"/>
          <p:cNvSpPr>
            <a:spLocks noChangeArrowheads="1"/>
          </p:cNvSpPr>
          <p:nvPr/>
        </p:nvSpPr>
        <p:spPr bwMode="gray">
          <a:xfrm>
            <a:off x="3983210" y="2524328"/>
            <a:ext cx="7077952" cy="54119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HƯỚNG DẪN CÀI ĐẶT</a:t>
            </a:r>
          </a:p>
        </p:txBody>
      </p: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3499856" y="4044465"/>
            <a:ext cx="513148" cy="454102"/>
            <a:chOff x="2078" y="1680"/>
            <a:chExt cx="1615" cy="1615"/>
          </a:xfrm>
        </p:grpSpPr>
        <p:sp>
          <p:nvSpPr>
            <p:cNvPr id="3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46"/>
              <a:ext cx="817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gray">
            <a:xfrm>
              <a:off x="2254" y="2045"/>
              <a:ext cx="817" cy="7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27"/>
              <a:ext cx="1088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4" name="Oval 24"/>
            <p:cNvSpPr>
              <a:spLocks noChangeArrowheads="1"/>
            </p:cNvSpPr>
            <p:nvPr/>
          </p:nvSpPr>
          <p:spPr bwMode="gray">
            <a:xfrm>
              <a:off x="2337" y="2128"/>
              <a:ext cx="1096" cy="7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AutoShape 9"/>
          <p:cNvSpPr>
            <a:spLocks noChangeArrowheads="1"/>
          </p:cNvSpPr>
          <p:nvPr/>
        </p:nvSpPr>
        <p:spPr bwMode="gray">
          <a:xfrm>
            <a:off x="4069667" y="3967996"/>
            <a:ext cx="6905038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LÀM QUEN CÔNG CỤ, GIAO DIỆN</a:t>
            </a:r>
          </a:p>
        </p:txBody>
      </p:sp>
      <p:grpSp>
        <p:nvGrpSpPr>
          <p:cNvPr id="46" name="Group 25"/>
          <p:cNvGrpSpPr>
            <a:grpSpLocks/>
          </p:cNvGrpSpPr>
          <p:nvPr/>
        </p:nvGrpSpPr>
        <p:grpSpPr bwMode="auto">
          <a:xfrm>
            <a:off x="3393015" y="4840723"/>
            <a:ext cx="553986" cy="472952"/>
            <a:chOff x="2078" y="1680"/>
            <a:chExt cx="1615" cy="1615"/>
          </a:xfrm>
        </p:grpSpPr>
        <p:sp>
          <p:nvSpPr>
            <p:cNvPr id="47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28">
              <a:extLst>
                <a:ext uri="{FF2B5EF4-FFF2-40B4-BE49-F238E27FC236}">
                  <a16:creationId xmlns:a16="http://schemas.microsoft.com/office/drawing/2014/main" id="{9440862D-20E2-45D7-A093-006522AF5D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757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0" name="Oval 29"/>
            <p:cNvSpPr>
              <a:spLocks noChangeArrowheads="1"/>
            </p:cNvSpPr>
            <p:nvPr/>
          </p:nvSpPr>
          <p:spPr bwMode="gray">
            <a:xfrm>
              <a:off x="2254" y="2060"/>
              <a:ext cx="757" cy="7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0">
              <a:extLst>
                <a:ext uri="{FF2B5EF4-FFF2-40B4-BE49-F238E27FC236}">
                  <a16:creationId xmlns:a16="http://schemas.microsoft.com/office/drawing/2014/main" id="{C35C1B84-5BF0-4A8D-9943-70DFFC98E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2" name="Oval 31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AutoShape 9"/>
          <p:cNvSpPr>
            <a:spLocks noChangeArrowheads="1"/>
          </p:cNvSpPr>
          <p:nvPr/>
        </p:nvSpPr>
        <p:spPr bwMode="gray">
          <a:xfrm>
            <a:off x="4025246" y="4785831"/>
            <a:ext cx="7035916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HƯỚNG DẪN, THỰC HÀNH</a:t>
            </a:r>
          </a:p>
        </p:txBody>
      </p:sp>
    </p:spTree>
    <p:extLst>
      <p:ext uri="{BB962C8B-B14F-4D97-AF65-F5344CB8AC3E}">
        <p14:creationId xmlns:p14="http://schemas.microsoft.com/office/powerpoint/2010/main" val="29437950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 animBg="1"/>
      <p:bldP spid="67594" grpId="0" animBg="1"/>
      <p:bldP spid="37" grpId="0" animBg="1"/>
      <p:bldP spid="45" grpId="0" animBg="1"/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279028" y="129153"/>
            <a:ext cx="10556513" cy="6353290"/>
          </a:xfrm>
        </p:spPr>
        <p:txBody>
          <a:bodyPr/>
          <a:lstStyle/>
          <a:p>
            <a:r>
              <a:rPr lang="en-US" b="1"/>
              <a:t>POWER QUERY EDITOR</a:t>
            </a:r>
            <a:endParaRPr lang="en-US"/>
          </a:p>
          <a:p>
            <a:pPr lvl="1"/>
            <a:r>
              <a:rPr lang="en-US"/>
              <a:t>Home -&gt; Transform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VỀ BI, PBI</a:t>
            </a:r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34" y="1902929"/>
            <a:ext cx="11145329" cy="39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289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273444" y="129153"/>
            <a:ext cx="10556513" cy="6353290"/>
          </a:xfrm>
        </p:spPr>
        <p:txBody>
          <a:bodyPr/>
          <a:lstStyle/>
          <a:p>
            <a:r>
              <a:rPr lang="en-US" b="1"/>
              <a:t>POWER QUERY EDITOR</a:t>
            </a:r>
            <a:endParaRPr lang="en-US"/>
          </a:p>
          <a:p>
            <a:pPr lvl="1"/>
            <a:r>
              <a:rPr lang="en-US"/>
              <a:t>Home -&gt; Close And Apply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VỀ BI, PBI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7" y="1352813"/>
            <a:ext cx="104013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57673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404508" y="252355"/>
            <a:ext cx="10556513" cy="6353290"/>
          </a:xfrm>
        </p:spPr>
        <p:txBody>
          <a:bodyPr/>
          <a:lstStyle/>
          <a:p>
            <a:r>
              <a:rPr lang="en-US" b="1"/>
              <a:t>TỔNG KẾT</a:t>
            </a:r>
          </a:p>
          <a:p>
            <a:pPr lvl="1"/>
            <a:r>
              <a:rPr lang="en-US"/>
              <a:t>Làm quen với các khái niệm, chức năng từng thành phần của PBI</a:t>
            </a:r>
          </a:p>
          <a:p>
            <a:pPr lvl="1"/>
            <a:r>
              <a:rPr lang="en-US"/>
              <a:t>Thực hành kết nối tới dữ liệu Excel: Excel, Web…</a:t>
            </a:r>
          </a:p>
          <a:p>
            <a:pPr lvl="1"/>
            <a:r>
              <a:rPr lang="en-US"/>
              <a:t>Thực hành 1 vài transform dữ liệu cơ bản</a:t>
            </a:r>
          </a:p>
          <a:p>
            <a:pPr lvl="1"/>
            <a:r>
              <a:rPr lang="en-US"/>
              <a:t>Thực hành tạo 1 Report đơn giản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DEMO, THỰC HÀNH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34" y="2426223"/>
            <a:ext cx="10807474" cy="417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5449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69449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152250"/>
            <a:ext cx="10171128" cy="364118"/>
          </a:xfrm>
        </p:spPr>
        <p:txBody>
          <a:bodyPr>
            <a:normAutofit lnSpcReduction="10000"/>
          </a:bodyPr>
          <a:lstStyle/>
          <a:p>
            <a:r>
              <a:rPr lang="en-US" b="1"/>
              <a:t>NỘI DUNG KHÓA HỌC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TỔNG QUAN KHÓA HỌC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20311"/>
              </p:ext>
            </p:extLst>
          </p:nvPr>
        </p:nvGraphicFramePr>
        <p:xfrm>
          <a:off x="1483982" y="476232"/>
          <a:ext cx="9761220" cy="6346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661">
                  <a:extLst>
                    <a:ext uri="{9D8B030D-6E8A-4147-A177-3AD203B41FA5}">
                      <a16:colId xmlns:a16="http://schemas.microsoft.com/office/drawing/2014/main" val="343566613"/>
                    </a:ext>
                  </a:extLst>
                </a:gridCol>
                <a:gridCol w="7734559">
                  <a:extLst>
                    <a:ext uri="{9D8B030D-6E8A-4147-A177-3AD203B41FA5}">
                      <a16:colId xmlns:a16="http://schemas.microsoft.com/office/drawing/2014/main" val="2491449400"/>
                    </a:ext>
                  </a:extLst>
                </a:gridCol>
              </a:tblGrid>
              <a:tr h="350946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Buổi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Nội dung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525577"/>
                  </a:ext>
                </a:extLst>
              </a:tr>
              <a:tr h="1992016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u="none" strike="noStrike">
                          <a:effectLst/>
                          <a:latin typeface="+mn-lt"/>
                        </a:rPr>
                        <a:t>Buổi 1</a:t>
                      </a:r>
                      <a:endParaRPr lang="vi-VN" sz="1800" b="1" i="0" u="none" strike="noStrike">
                        <a:solidFill>
                          <a:srgbClr val="C96009"/>
                        </a:solidFill>
                        <a:effectLst/>
                        <a:latin typeface="+mn-lt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dẫn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cài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đặt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PBI, 1 số chú ý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trọng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thiệu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BI,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 trong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Các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thành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phần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trong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hệ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sinh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thái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Power BI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quen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diện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cụ.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nối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nguồn số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báo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visual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ctr"/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78168"/>
                  </a:ext>
                </a:extLst>
              </a:tr>
              <a:tr h="18694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vi-VN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Buổi 2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Giới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thiệu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cụ Power Query</a:t>
                      </a:r>
                    </a:p>
                    <a:p>
                      <a:pPr marL="285750" indent="-2857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nối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 số nguồn số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nhau</a:t>
                      </a:r>
                    </a:p>
                    <a:p>
                      <a:pPr marL="285750" indent="-2857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Transform dữ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cơ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quen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khái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niệm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ngôn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ngữ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</a:t>
                      </a:r>
                    </a:p>
                    <a:p>
                      <a:pPr marL="285750" indent="-2857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báo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visual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giản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endParaRPr lang="vi-VN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52506"/>
                  </a:ext>
                </a:extLst>
              </a:tr>
              <a:tr h="110838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vi-VN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Buổi 3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Khái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niệm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về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Datamart,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Thiết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kế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mô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hình Star-Schema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Các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nguyên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tắc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thiết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kế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tối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ưu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số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trên Power Query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hình dữ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mới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fontAlgn="ctr"/>
                      <a:endParaRPr lang="vi-VN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498809"/>
                  </a:ext>
                </a:extLst>
              </a:tr>
              <a:tr h="10080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vi-VN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Buổi 4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số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trên Power Query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hình dữ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Xây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dựng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báo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cáo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, visual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từ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dữ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liệu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Datamart</a:t>
                      </a:r>
                    </a:p>
                    <a:p>
                      <a:pPr marL="742950" marR="0" lvl="1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Table Visual, Matrix Visual, Line Chart…</a:t>
                      </a:r>
                    </a:p>
                    <a:p>
                      <a:pPr algn="l" fontAlgn="ctr"/>
                      <a:endParaRPr lang="vi-V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TỔNG QUAN KHÓA HỌC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31677"/>
              </p:ext>
            </p:extLst>
          </p:nvPr>
        </p:nvGraphicFramePr>
        <p:xfrm>
          <a:off x="1483982" y="-50792"/>
          <a:ext cx="9761220" cy="697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661">
                  <a:extLst>
                    <a:ext uri="{9D8B030D-6E8A-4147-A177-3AD203B41FA5}">
                      <a16:colId xmlns:a16="http://schemas.microsoft.com/office/drawing/2014/main" val="343566613"/>
                    </a:ext>
                  </a:extLst>
                </a:gridCol>
                <a:gridCol w="7734559">
                  <a:extLst>
                    <a:ext uri="{9D8B030D-6E8A-4147-A177-3AD203B41FA5}">
                      <a16:colId xmlns:a16="http://schemas.microsoft.com/office/drawing/2014/main" val="2491449400"/>
                    </a:ext>
                  </a:extLst>
                </a:gridCol>
              </a:tblGrid>
              <a:tr h="306050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Buổi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Nội dung</a:t>
                      </a:r>
                      <a:endParaRPr lang="vi-VN" sz="20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525577"/>
                  </a:ext>
                </a:extLst>
              </a:tr>
              <a:tr h="1246444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800" u="none" strike="noStrike">
                          <a:effectLst/>
                          <a:latin typeface="+mn-lt"/>
                        </a:rPr>
                        <a:t>Buổi </a:t>
                      </a:r>
                      <a:r>
                        <a:rPr lang="en-US" sz="1800" u="none" strike="noStrike">
                          <a:effectLst/>
                          <a:latin typeface="+mn-lt"/>
                        </a:rPr>
                        <a:t>5</a:t>
                      </a:r>
                      <a:endParaRPr lang="vi-VN" sz="1800" b="1" i="0" u="none" strike="noStrike">
                        <a:solidFill>
                          <a:srgbClr val="C96009"/>
                        </a:solidFill>
                        <a:effectLst/>
                        <a:latin typeface="+mn-lt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Model, Relationship, Cross Filter Direction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quen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ngôn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ngữ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DAX (Data Analysis Expression)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Ứng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DAX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Visualization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Modeling Best Practice</a:t>
                      </a: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78168"/>
                  </a:ext>
                </a:extLst>
              </a:tr>
              <a:tr h="9763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vi-VN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Buổi </a:t>
                      </a:r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vi-VN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Calculated Column, Calculated Table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DAX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thiệu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 Time Dimension- The Most Common And Important Dimension.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 Dimension trên DAX</a:t>
                      </a:r>
                    </a:p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thiện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Datamart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phân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trong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tế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52506"/>
                  </a:ext>
                </a:extLst>
              </a:tr>
              <a:tr h="21752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vi-VN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Buổi 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vi-VN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Chi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DAX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Measure</a:t>
                      </a:r>
                    </a:p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CALENDAR, FORMAT..</a:t>
                      </a:r>
                    </a:p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SUM, SUMX, COUNT, COUNTX, CALCULATE, </a:t>
                      </a:r>
                    </a:p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 Intelligent Function: SAMEPERIODYEAR, TOTYTD….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khái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niệm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kỹ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Visual: Tooltips, Interaction, Drill Up, Drill down…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Chia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sẻ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Visualization Best Practice</a:t>
                      </a:r>
                    </a:p>
                    <a:p>
                      <a:pPr algn="l" fontAlgn="ctr"/>
                      <a:endParaRPr lang="vi-VN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498809"/>
                  </a:ext>
                </a:extLst>
              </a:tr>
              <a:tr h="19571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vi-VN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Buổi 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lang="vi-VN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Chi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từng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trong Report View</a:t>
                      </a:r>
                    </a:p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Visual type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chính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đích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Column Chart, Bar Chart, Pie Chart, Line Chart, Area Chart, Maps…</a:t>
                      </a:r>
                    </a:p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Formating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Page, Visual. Slicer</a:t>
                      </a:r>
                    </a:p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Xuất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báo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Power BI Service</a:t>
                      </a:r>
                    </a:p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Ôn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luyện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chia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sẻ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kinh</a:t>
                      </a:r>
                      <a:r>
                        <a:rPr lang="en-US" sz="18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nghiệm</a:t>
                      </a:r>
                    </a:p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fontAlgn="ctr"/>
                      <a:endParaRPr lang="vi-V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17" marR="4617" marT="461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9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119593"/>
            <a:ext cx="10171128" cy="4873625"/>
          </a:xfrm>
        </p:spPr>
        <p:txBody>
          <a:bodyPr/>
          <a:lstStyle/>
          <a:p>
            <a:r>
              <a:rPr lang="en-US" b="1"/>
              <a:t>MỤC TIÊU KHÓA HỌC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Kết nối dữ </a:t>
            </a:r>
            <a:r>
              <a:rPr lang="en-US"/>
              <a:t>liệu từ nhiều nguồn </a:t>
            </a:r>
            <a:r>
              <a:rPr lang="en-US" smtClean="0"/>
              <a:t>khác nhau</a:t>
            </a:r>
          </a:p>
          <a:p>
            <a:pPr lvl="1"/>
            <a:endParaRPr lang="en-US"/>
          </a:p>
          <a:p>
            <a:pPr lvl="1"/>
            <a:r>
              <a:rPr lang="en-US" smtClean="0"/>
              <a:t>Hiểu rõ thế nào là dữ liệu sạch, cách biến đổi làm sạch dữ liệu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 smtClean="0"/>
              <a:t>Sử dụng hàm DAX cơ bản để phân tích dữ liệu</a:t>
            </a:r>
          </a:p>
          <a:p>
            <a:pPr lvl="1"/>
            <a:endParaRPr lang="en-US"/>
          </a:p>
          <a:p>
            <a:pPr lvl="1"/>
            <a:r>
              <a:rPr lang="en-US" smtClean="0"/>
              <a:t>Biết cách tạo biểu đồ, format biểu đồ</a:t>
            </a:r>
          </a:p>
          <a:p>
            <a:pPr lvl="1"/>
            <a:endParaRPr lang="en-US"/>
          </a:p>
          <a:p>
            <a:pPr lvl="1"/>
            <a:r>
              <a:rPr lang="en-US" smtClean="0"/>
              <a:t>Biết cách sắp xếp tạo bố cục báo cáo và trang trí báo cáo đẹp mắt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TỔNG QUAN KHÓA HỌC</a:t>
            </a:r>
          </a:p>
        </p:txBody>
      </p:sp>
    </p:spTree>
    <p:extLst>
      <p:ext uri="{BB962C8B-B14F-4D97-AF65-F5344CB8AC3E}">
        <p14:creationId xmlns:p14="http://schemas.microsoft.com/office/powerpoint/2010/main" val="389169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mtClean="0"/>
              <a:t>GIỚI THIỆU VỀ BI, PBI</a:t>
            </a:r>
          </a:p>
          <a:p>
            <a:endParaRPr lang="en-US"/>
          </a:p>
        </p:txBody>
      </p:sp>
      <p:pic>
        <p:nvPicPr>
          <p:cNvPr id="8" name="Picture Placeholder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8" b="4728"/>
          <a:stretch>
            <a:fillRect/>
          </a:stretch>
        </p:blipFill>
        <p:spPr>
          <a:xfrm rot="246221">
            <a:off x="5990786" y="3198307"/>
            <a:ext cx="5684951" cy="2901267"/>
          </a:xfrm>
          <a:prstGeom prst="rect">
            <a:avLst/>
          </a:prstGeom>
        </p:spPr>
      </p:pic>
      <p:pic>
        <p:nvPicPr>
          <p:cNvPr id="7" name="Picture Placeholder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5" b="11695"/>
          <a:stretch>
            <a:fillRect/>
          </a:stretch>
        </p:blipFill>
        <p:spPr>
          <a:xfrm rot="21198624">
            <a:off x="1697502" y="1663501"/>
            <a:ext cx="5498117" cy="2805918"/>
          </a:xfrm>
          <a:prstGeom prst="rect">
            <a:avLst/>
          </a:prstGeom>
        </p:spPr>
      </p:pic>
      <p:sp>
        <p:nvSpPr>
          <p:cNvPr id="9" name="Content Placeholder 5"/>
          <p:cNvSpPr>
            <a:spLocks noGrp="1"/>
          </p:cNvSpPr>
          <p:nvPr>
            <p:ph idx="10"/>
          </p:nvPr>
        </p:nvSpPr>
        <p:spPr>
          <a:xfrm>
            <a:off x="2024742" y="613954"/>
            <a:ext cx="8301445" cy="5685313"/>
          </a:xfrm>
        </p:spPr>
        <p:txBody>
          <a:bodyPr>
            <a:noAutofit/>
          </a:bodyPr>
          <a:lstStyle/>
          <a:p>
            <a:r>
              <a:rPr lang="en-US" sz="2400" b="1" smtClean="0"/>
              <a:t>BUSINESS ANALYTICS LÀ GÌ?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89478048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40593" y="185127"/>
            <a:ext cx="6153150" cy="1669258"/>
          </a:xfrm>
        </p:spPr>
        <p:txBody>
          <a:bodyPr>
            <a:normAutofit/>
          </a:bodyPr>
          <a:lstStyle/>
          <a:p>
            <a:r>
              <a:rPr lang="en-US" b="1"/>
              <a:t>BI: Business Intelligent (Công cụ phân tích thông minh, công cụ hỗ trợ ra quyết định…)</a:t>
            </a:r>
          </a:p>
          <a:p>
            <a:r>
              <a:rPr lang="en-US" b="1"/>
              <a:t>Vai trò của BI trong tổng thể hệ thống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>
            <a:off x="-1817227" y="3359251"/>
            <a:ext cx="4630737" cy="617860"/>
          </a:xfrm>
        </p:spPr>
        <p:txBody>
          <a:bodyPr>
            <a:normAutofit/>
          </a:bodyPr>
          <a:lstStyle/>
          <a:p>
            <a:pPr algn="ctr"/>
            <a:r>
              <a:rPr lang="en-US"/>
              <a:t>GIỚI THIỆU VỀ BI, PBI</a:t>
            </a:r>
          </a:p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877" y="1206784"/>
            <a:ext cx="4350640" cy="4610380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06" y="2177933"/>
            <a:ext cx="6979513" cy="3465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7055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104" y="72876"/>
            <a:ext cx="4614334" cy="813447"/>
          </a:xfrm>
        </p:spPr>
        <p:txBody>
          <a:bodyPr>
            <a:normAutofit/>
          </a:bodyPr>
          <a:lstStyle/>
          <a:p>
            <a:r>
              <a:rPr lang="vi-VN" b="1"/>
              <a:t>Xếp hạng các giải pháp BI (Theo đánh giá của Gartner)</a:t>
            </a:r>
            <a:endParaRPr lang="en-US" b="1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159463" y="72876"/>
            <a:ext cx="4979473" cy="4873625"/>
          </a:xfrm>
        </p:spPr>
        <p:txBody>
          <a:bodyPr/>
          <a:lstStyle/>
          <a:p>
            <a:r>
              <a:rPr lang="en-US" b="1"/>
              <a:t>Các giải pháp BI trên thị trường</a:t>
            </a:r>
          </a:p>
          <a:p>
            <a:pPr lvl="1"/>
            <a:r>
              <a:rPr lang="en-US"/>
              <a:t>Power BI của Microsoft</a:t>
            </a:r>
          </a:p>
          <a:p>
            <a:pPr lvl="1"/>
            <a:r>
              <a:rPr lang="en-US"/>
              <a:t>Business Object của SAP</a:t>
            </a:r>
          </a:p>
          <a:p>
            <a:pPr lvl="1"/>
            <a:r>
              <a:rPr lang="en-US" err="1"/>
              <a:t>Cognos</a:t>
            </a:r>
            <a:r>
              <a:rPr lang="en-US"/>
              <a:t> Analytics của IBM</a:t>
            </a:r>
          </a:p>
          <a:p>
            <a:pPr lvl="1"/>
            <a:r>
              <a:rPr lang="vi-VN" sz="2100"/>
              <a:t>Oracle Business Intelligence </a:t>
            </a:r>
          </a:p>
          <a:p>
            <a:pPr marL="457200" lvl="1" indent="0">
              <a:buNone/>
            </a:pPr>
            <a:r>
              <a:rPr lang="vi-VN" sz="2100"/>
              <a:t>Enterprise Edition của Oracle</a:t>
            </a:r>
          </a:p>
          <a:p>
            <a:pPr lvl="1"/>
            <a:r>
              <a:rPr lang="vi-VN" sz="2100"/>
              <a:t>Tableau của Tableau Software</a:t>
            </a:r>
          </a:p>
          <a:p>
            <a:pPr lvl="1"/>
            <a:r>
              <a:rPr lang="vi-VN" sz="2100"/>
              <a:t>.....</a:t>
            </a:r>
          </a:p>
          <a:p>
            <a:pPr lvl="1"/>
            <a:endParaRPr lang="en-US" sz="2100" b="1"/>
          </a:p>
          <a:p>
            <a:pPr lvl="1"/>
            <a:endParaRPr lang="en-US"/>
          </a:p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VỀ BI, PBI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04" y="1157969"/>
            <a:ext cx="56673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05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307718" y="71395"/>
            <a:ext cx="5413013" cy="2377891"/>
          </a:xfrm>
        </p:spPr>
        <p:txBody>
          <a:bodyPr/>
          <a:lstStyle/>
          <a:p>
            <a:r>
              <a:rPr lang="en-US" b="1"/>
              <a:t>Các sản phẩm của Power BI</a:t>
            </a:r>
          </a:p>
          <a:p>
            <a:pPr lvl="1"/>
            <a:r>
              <a:rPr lang="en-US"/>
              <a:t>Power BI desktop (First Released 2015)</a:t>
            </a:r>
          </a:p>
          <a:p>
            <a:pPr lvl="1"/>
            <a:r>
              <a:rPr lang="en-US"/>
              <a:t>Power BI Service</a:t>
            </a:r>
          </a:p>
          <a:p>
            <a:pPr lvl="1"/>
            <a:r>
              <a:rPr lang="en-US"/>
              <a:t>Power BI mobile</a:t>
            </a:r>
          </a:p>
          <a:p>
            <a:pPr lvl="1"/>
            <a:r>
              <a:rPr lang="vi-VN" sz="2100"/>
              <a:t>Power BI Report Server</a:t>
            </a:r>
            <a:endParaRPr lang="en-US" sz="2100" b="1"/>
          </a:p>
          <a:p>
            <a:pPr lvl="1"/>
            <a:endParaRPr lang="en-US"/>
          </a:p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GIỚI THIỆU VỀ BI, PBI</a:t>
            </a:r>
          </a:p>
          <a:p>
            <a:endParaRPr lang="en-US"/>
          </a:p>
        </p:txBody>
      </p:sp>
      <p:pic>
        <p:nvPicPr>
          <p:cNvPr id="5124" name="Picture 4" descr="https://techforumugm.files.wordpress.com/2017/12/components.jpg?w=8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28" y="2530337"/>
            <a:ext cx="4969748" cy="38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hat is Power BI? - BiBullD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49" y="2530337"/>
            <a:ext cx="46005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6431179" y="4474593"/>
            <a:ext cx="840567" cy="450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163735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7060</TotalTime>
  <Words>945</Words>
  <Application>Microsoft Office PowerPoint</Application>
  <PresentationFormat>Widescreen</PresentationFormat>
  <Paragraphs>216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Thao Vy</dc:creator>
  <cp:lastModifiedBy>Mạnh Toàn Đoàn</cp:lastModifiedBy>
  <cp:revision>169</cp:revision>
  <dcterms:created xsi:type="dcterms:W3CDTF">2020-03-30T13:47:17Z</dcterms:created>
  <dcterms:modified xsi:type="dcterms:W3CDTF">2021-10-10T02:34:15Z</dcterms:modified>
</cp:coreProperties>
</file>