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0" r:id="rId4"/>
    <p:sldId id="268" r:id="rId5"/>
    <p:sldId id="283" r:id="rId6"/>
    <p:sldId id="272" r:id="rId7"/>
    <p:sldId id="296" r:id="rId8"/>
    <p:sldId id="293" r:id="rId9"/>
    <p:sldId id="294" r:id="rId10"/>
    <p:sldId id="295" r:id="rId11"/>
    <p:sldId id="297" r:id="rId12"/>
    <p:sldId id="303" r:id="rId13"/>
    <p:sldId id="304" r:id="rId14"/>
    <p:sldId id="302" r:id="rId15"/>
    <p:sldId id="300" r:id="rId16"/>
    <p:sldId id="305" r:id="rId17"/>
    <p:sldId id="301" r:id="rId18"/>
    <p:sldId id="306" r:id="rId19"/>
    <p:sldId id="299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27" autoAdjust="0"/>
  </p:normalViewPr>
  <p:slideViewPr>
    <p:cSldViewPr snapToGrid="0">
      <p:cViewPr varScale="1">
        <p:scale>
          <a:sx n="55" d="100"/>
          <a:sy n="55" d="100"/>
        </p:scale>
        <p:origin x="12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4B2CF-CF2D-5C40-8CD3-E3A77E7BF23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43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1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9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6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8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Visualizing-Merge-Join-Types-in-Power-BI/td-p/21990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3937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91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0"/>
            <a:ext cx="10171128" cy="1352813"/>
          </a:xfrm>
        </p:spPr>
        <p:txBody>
          <a:bodyPr/>
          <a:lstStyle/>
          <a:p>
            <a:r>
              <a:rPr lang="en-US" b="1" dirty="0" smtClean="0"/>
              <a:t>KẾT NỐI NHIỀU NGUỒN DỮ LIỆU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24" y="523875"/>
            <a:ext cx="57626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hàng và cột</a:t>
            </a:r>
          </a:p>
          <a:p>
            <a:pPr lvl="1"/>
            <a:r>
              <a:rPr lang="en-US" dirty="0" smtClean="0"/>
              <a:t>Định dạng dữ liệu cho cột</a:t>
            </a:r>
            <a:r>
              <a:rPr lang="en-US" b="1" dirty="0" smtClean="0"/>
              <a:t>: </a:t>
            </a:r>
            <a:r>
              <a:rPr lang="en-US" dirty="0" smtClean="0"/>
              <a:t>Data type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Đổi tên cột dữ liệu: Rename columns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Set dòng dữ liệu đầu tiên làm header của file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Xóa dòng dữ liệu: Remove rows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Xóa dòng dữ liệu lỗi: Remove Error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Xóa dòng dữ liệu trống: Remove Blank Rows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hàng</a:t>
            </a:r>
            <a:endParaRPr lang="en-US" dirty="0" smtClean="0"/>
          </a:p>
          <a:p>
            <a:pPr lvl="1"/>
            <a:r>
              <a:rPr lang="en-US" dirty="0"/>
              <a:t>Xóa dòng dữ </a:t>
            </a:r>
            <a:r>
              <a:rPr lang="en-US" dirty="0" smtClean="0"/>
              <a:t>liệu trên cùng: Remove Top Rows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696163"/>
            <a:ext cx="10525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hàng</a:t>
            </a:r>
            <a:endParaRPr lang="en-US" dirty="0" smtClean="0"/>
          </a:p>
          <a:p>
            <a:pPr lvl="1"/>
            <a:r>
              <a:rPr lang="en-US" dirty="0"/>
              <a:t>Xóa dòng dữ </a:t>
            </a:r>
            <a:r>
              <a:rPr lang="en-US" dirty="0" smtClean="0"/>
              <a:t>liệu trắng: Remove Blank rows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29" y="1352813"/>
            <a:ext cx="105251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hàng và cột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Set dòng dữ liệu đầu tiên làm header của file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1719999"/>
            <a:ext cx="10677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cột</a:t>
            </a:r>
          </a:p>
          <a:p>
            <a:pPr lvl="1"/>
            <a:r>
              <a:rPr lang="en-US" dirty="0" smtClean="0"/>
              <a:t>Định dạng dữ liệu cho cột</a:t>
            </a:r>
            <a:r>
              <a:rPr lang="en-US" b="1" dirty="0" smtClean="0"/>
              <a:t>: </a:t>
            </a:r>
            <a:r>
              <a:rPr lang="en-US" dirty="0" smtClean="0"/>
              <a:t>Data type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483892"/>
            <a:ext cx="10271352" cy="50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cột</a:t>
            </a:r>
          </a:p>
          <a:p>
            <a:pPr lvl="1"/>
            <a:r>
              <a:rPr lang="en-US" dirty="0" smtClean="0"/>
              <a:t>Xóa cột không cần thiết: Chọn cột cần xóa -&gt; Remove Columns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1502909"/>
            <a:ext cx="10220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cột</a:t>
            </a:r>
          </a:p>
          <a:p>
            <a:pPr lvl="1"/>
            <a:r>
              <a:rPr lang="en-US" dirty="0" smtClean="0"/>
              <a:t>Đổi </a:t>
            </a:r>
            <a:r>
              <a:rPr lang="en-US" dirty="0"/>
              <a:t>tên cột dữ liệu: (Chuột phải cột -&gt;Rename)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352813"/>
            <a:ext cx="10229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2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343349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với cột</a:t>
            </a:r>
          </a:p>
          <a:p>
            <a:pPr lvl="1"/>
            <a:r>
              <a:rPr lang="en-US" dirty="0" smtClean="0"/>
              <a:t>Replace Values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2072424"/>
            <a:ext cx="10182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87110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bảng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Append 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 Table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Transpose Table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Pivot/</a:t>
            </a:r>
            <a:r>
              <a:rPr lang="en-US" dirty="0" err="1" smtClean="0"/>
              <a:t>Unpivot</a:t>
            </a:r>
            <a:r>
              <a:rPr lang="en-US" dirty="0" smtClean="0"/>
              <a:t> 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49363"/>
            <a:ext cx="7388225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85283" y="723019"/>
            <a:ext cx="184102" cy="3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799" b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 smtClean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M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vi-VN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19488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9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1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93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948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5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5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07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87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19470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1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3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9475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GIỚI THIỆU CHI TIẾT POWER QUERY EDITOR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9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DẪN, THỰC HÀNH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47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0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52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altLang="en-US" sz="1999" dirty="0" smtClean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 ĐÁP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950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  <p:bldP spid="37" grpId="0" animBg="1"/>
      <p:bldP spid="45" grpId="0" animBg="1"/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-1817227" y="3359251"/>
            <a:ext cx="4630737" cy="6178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E2DF7-5AEE-40DD-85BD-F2F38057E13A}"/>
              </a:ext>
            </a:extLst>
          </p:cNvPr>
          <p:cNvSpPr txBox="1"/>
          <p:nvPr/>
        </p:nvSpPr>
        <p:spPr>
          <a:xfrm>
            <a:off x="1370930" y="125438"/>
            <a:ext cx="4767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 dữ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bảng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118BE-DD72-404A-AE11-C959DB6A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578" y="1396239"/>
            <a:ext cx="5612546" cy="2678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8936F0-663A-43F9-A18A-CC8881FAA75C}"/>
              </a:ext>
            </a:extLst>
          </p:cNvPr>
          <p:cNvSpPr txBox="1"/>
          <p:nvPr/>
        </p:nvSpPr>
        <p:spPr>
          <a:xfrm>
            <a:off x="2255738" y="2501705"/>
            <a:ext cx="149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Merge Table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 descr="Combining Multiple Streams of Data (Append vs. Merge or Join ...">
            <a:extLst>
              <a:ext uri="{FF2B5EF4-FFF2-40B4-BE49-F238E27FC236}">
                <a16:creationId xmlns:a16="http://schemas.microsoft.com/office/drawing/2014/main" id="{DA57B1DA-8B07-4573-8F7C-0564355D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01" y="4219629"/>
            <a:ext cx="6144270" cy="20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CC48CC-46CC-40E1-BA59-87DBD0641766}"/>
              </a:ext>
            </a:extLst>
          </p:cNvPr>
          <p:cNvSpPr txBox="1"/>
          <p:nvPr/>
        </p:nvSpPr>
        <p:spPr>
          <a:xfrm>
            <a:off x="2255738" y="5078027"/>
            <a:ext cx="16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932183"/>
                </a:solidFill>
              </a:rPr>
              <a:t>Append Table</a:t>
            </a:r>
          </a:p>
        </p:txBody>
      </p:sp>
    </p:spTree>
    <p:extLst>
      <p:ext uri="{BB962C8B-B14F-4D97-AF65-F5344CB8AC3E}">
        <p14:creationId xmlns:p14="http://schemas.microsoft.com/office/powerpoint/2010/main" val="1541198484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70781"/>
            <a:ext cx="10171128" cy="1396762"/>
          </a:xfrm>
        </p:spPr>
        <p:txBody>
          <a:bodyPr/>
          <a:lstStyle/>
          <a:p>
            <a:r>
              <a:rPr lang="en-US" b="1" dirty="0" smtClean="0"/>
              <a:t>Transform dữ liệu bảng</a:t>
            </a:r>
          </a:p>
          <a:p>
            <a:pPr lvl="1"/>
            <a:r>
              <a:rPr lang="en-US" dirty="0" smtClean="0"/>
              <a:t>Append Table: Append Queries as New -&gt; Tạo 1 query mới từ các queries cũ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2152464"/>
            <a:ext cx="11132566" cy="38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34" y="170781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bảng</a:t>
            </a:r>
          </a:p>
          <a:p>
            <a:pPr lvl="1"/>
            <a:r>
              <a:rPr lang="en-US" dirty="0" smtClean="0"/>
              <a:t>Append Table: Append Queries as New -&gt; Tạo 1 query mới từ các queries cũ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88" y="1796560"/>
            <a:ext cx="8401420" cy="3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49865"/>
            <a:ext cx="10171128" cy="5355322"/>
          </a:xfrm>
        </p:spPr>
        <p:txBody>
          <a:bodyPr/>
          <a:lstStyle/>
          <a:p>
            <a:r>
              <a:rPr lang="en-US" b="1" dirty="0" smtClean="0"/>
              <a:t>Transform dữ liệu bảng</a:t>
            </a:r>
          </a:p>
          <a:p>
            <a:pPr lvl="1"/>
            <a:r>
              <a:rPr lang="en-US" dirty="0" smtClean="0"/>
              <a:t>Append Table: Append Queries -&gt; Append query khác vào query hiện tại (query chọn bên danh sách trái)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2088249"/>
            <a:ext cx="11109552" cy="3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7" y="121017"/>
            <a:ext cx="10171128" cy="1285369"/>
          </a:xfrm>
        </p:spPr>
        <p:txBody>
          <a:bodyPr/>
          <a:lstStyle/>
          <a:p>
            <a:r>
              <a:rPr lang="en-US" b="1" dirty="0" smtClean="0"/>
              <a:t>Transform dữ liệu bảng</a:t>
            </a:r>
          </a:p>
          <a:p>
            <a:pPr lvl="1"/>
            <a:r>
              <a:rPr lang="en-US" dirty="0" smtClean="0"/>
              <a:t>Append Table: Append Queries -&gt; Append query khác vào query hiện tại (query chọn bên danh sách trái)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01" y="2171700"/>
            <a:ext cx="8927179" cy="33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203438"/>
            <a:ext cx="10171128" cy="5355322"/>
          </a:xfrm>
        </p:spPr>
        <p:txBody>
          <a:bodyPr/>
          <a:lstStyle/>
          <a:p>
            <a:r>
              <a:rPr lang="en-US" b="1" dirty="0" smtClean="0"/>
              <a:t>Ngôn </a:t>
            </a:r>
            <a:r>
              <a:rPr lang="en-US" b="1" dirty="0" err="1" smtClean="0"/>
              <a:t>ngữ</a:t>
            </a:r>
            <a:r>
              <a:rPr lang="en-US" b="1" dirty="0" smtClean="0"/>
              <a:t> M-Language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M: Ngôn ngữ xử lý dữ liệu của Power Query- Power Query Formula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M: Data </a:t>
            </a:r>
            <a:r>
              <a:rPr lang="en-US" b="1" dirty="0" err="1" smtClean="0">
                <a:solidFill>
                  <a:srgbClr val="FF0000"/>
                </a:solidFill>
              </a:rPr>
              <a:t>M</a:t>
            </a:r>
            <a:r>
              <a:rPr lang="en-US" dirty="0" err="1" smtClean="0"/>
              <a:t>asup</a:t>
            </a:r>
            <a:r>
              <a:rPr lang="en-US" dirty="0" smtClean="0"/>
              <a:t>, Data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Các thao tác transform dữ liệu đã thực hiện qua giao diện -&gt; Ngôn ngữ </a:t>
            </a:r>
            <a:r>
              <a:rPr lang="en-US" b="1" dirty="0" smtClean="0"/>
              <a:t>M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Ngôn ngữ M: Ngoài các chức năng thực hiện qua GUI (giao diện), có thể thực hiện nhiều chức năng, hàm transform khác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M-Language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170781"/>
            <a:ext cx="10171128" cy="792605"/>
          </a:xfrm>
        </p:spPr>
        <p:txBody>
          <a:bodyPr/>
          <a:lstStyle/>
          <a:p>
            <a:r>
              <a:rPr lang="en-US" b="1" dirty="0" smtClean="0"/>
              <a:t>Ngôn ngữ M-Language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M-Language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48" y="1548307"/>
            <a:ext cx="11122252" cy="44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203438"/>
            <a:ext cx="10171128" cy="1080372"/>
          </a:xfrm>
        </p:spPr>
        <p:txBody>
          <a:bodyPr/>
          <a:lstStyle/>
          <a:p>
            <a:r>
              <a:rPr lang="en-US" b="1" dirty="0" smtClean="0"/>
              <a:t>Ngôn ngữ M-Language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M-Language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15" y="1283810"/>
            <a:ext cx="96297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830623" y="6445588"/>
            <a:ext cx="3272306" cy="449702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Mạnh Hùng </a:t>
            </a:r>
            <a:r>
              <a:rPr lang="en-US" dirty="0"/>
              <a:t>– </a:t>
            </a:r>
            <a:r>
              <a:rPr lang="en-US" dirty="0" smtClean="0"/>
              <a:t>0944 200 489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06" y="919692"/>
            <a:ext cx="10171128" cy="5644393"/>
          </a:xfrm>
        </p:spPr>
        <p:txBody>
          <a:bodyPr>
            <a:normAutofit/>
          </a:bodyPr>
          <a:lstStyle/>
          <a:p>
            <a:r>
              <a:rPr lang="en-US" b="1" dirty="0" smtClean="0"/>
              <a:t>ÔN TẬP KIẾN THỨC</a:t>
            </a:r>
          </a:p>
          <a:p>
            <a:pPr lvl="1"/>
            <a:r>
              <a:rPr lang="en-US" dirty="0" smtClean="0"/>
              <a:t>Mô tả lại ứng dụng của BI, PBI, vị trí của BI trong kiến trúc dữ liệu tổng thể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Mô tả lại Power BI Desktop Workflow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Có thể kết nối nhiều nguồn dữ liệu cùng lúc không?</a:t>
            </a: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ÔN TẬP KIẾN 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06" y="919692"/>
            <a:ext cx="10171128" cy="4873625"/>
          </a:xfrm>
        </p:spPr>
        <p:txBody>
          <a:bodyPr/>
          <a:lstStyle/>
          <a:p>
            <a:r>
              <a:rPr lang="en-US" b="1" dirty="0" smtClean="0"/>
              <a:t>MỤC TIÊU BUỔI HỌC</a:t>
            </a:r>
            <a:endParaRPr lang="en-US" dirty="0" smtClean="0"/>
          </a:p>
          <a:p>
            <a:pPr lvl="1"/>
            <a:r>
              <a:rPr lang="en-US" dirty="0" smtClean="0"/>
              <a:t>Sử dụng Power Query như thế nào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Hiểu chi tiết về Power Query/Power Query Editor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Cách sử dụng các hàm transform dữ liệu trong Power Query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Làm quen vơi M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Thực hành tạo báo cáo với dữ liệu đã transform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MỤC TIÊU BUỔI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6667" y="898071"/>
            <a:ext cx="5339443" cy="17488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428657" y="504710"/>
            <a:ext cx="10556513" cy="6353290"/>
          </a:xfrm>
        </p:spPr>
        <p:txBody>
          <a:bodyPr/>
          <a:lstStyle/>
          <a:p>
            <a:r>
              <a:rPr lang="en-US" b="1" dirty="0" smtClean="0"/>
              <a:t>Power BI Desktop Workflow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32F5-5853-4F6D-B546-D2455B37A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 EDITOR</a:t>
            </a:r>
            <a:endParaRPr lang="en-US" dirty="0"/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931230" y="1045028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31230" y="2822219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1813" y="1883596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Report View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8486" y="2683618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ounded Rectangle 14"/>
          <p:cNvSpPr/>
          <p:nvPr/>
        </p:nvSpPr>
        <p:spPr>
          <a:xfrm>
            <a:off x="4131129" y="1873672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  <a:endParaRPr lang="vi-V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992" y="364521"/>
            <a:ext cx="10171128" cy="4873625"/>
          </a:xfrm>
        </p:spPr>
        <p:txBody>
          <a:bodyPr/>
          <a:lstStyle/>
          <a:p>
            <a:r>
              <a:rPr lang="en-US" b="1" dirty="0" smtClean="0"/>
              <a:t>Sử dụng Power Query từ đâu</a:t>
            </a:r>
            <a:endParaRPr lang="en-US" b="1" dirty="0"/>
          </a:p>
          <a:p>
            <a:pPr lvl="1"/>
            <a:r>
              <a:rPr lang="en-US" dirty="0" smtClean="0"/>
              <a:t>Power Query được nhúng qua ad-in từ Excel 2010 và 2013</a:t>
            </a:r>
          </a:p>
          <a:p>
            <a:pPr lvl="2"/>
            <a:r>
              <a:rPr lang="en-US" dirty="0">
                <a:hlinkClick r:id="rId3"/>
              </a:rPr>
              <a:t>https://www.microsoft.com/en-us/download/details.aspx?id=39379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Power Query được tích hợp trực tiếp vào Excel 2016</a:t>
            </a:r>
          </a:p>
          <a:p>
            <a:pPr lvl="2"/>
            <a:r>
              <a:rPr lang="en-US" dirty="0">
                <a:hlinkClick r:id="rId3"/>
              </a:rPr>
              <a:t>https://www.microsoft.com/en-ww/microsoft-365/excel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Power Query được tích hợp trực tiếp vào Power BI Desktop từ 2015</a:t>
            </a:r>
          </a:p>
          <a:p>
            <a:pPr lvl="1"/>
            <a:r>
              <a:rPr lang="en-US" dirty="0" smtClean="0"/>
              <a:t>….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299206"/>
            <a:ext cx="10171128" cy="4873625"/>
          </a:xfrm>
        </p:spPr>
        <p:txBody>
          <a:bodyPr/>
          <a:lstStyle/>
          <a:p>
            <a:r>
              <a:rPr lang="en-US" b="1" dirty="0" smtClean="0"/>
              <a:t>KẾT NỐI NHIỀU NGUỒN DỮ LIỆU</a:t>
            </a:r>
            <a:endParaRPr lang="en-US" b="1" dirty="0"/>
          </a:p>
          <a:p>
            <a:pPr lvl="1"/>
            <a:r>
              <a:rPr lang="en-US" dirty="0" smtClean="0"/>
              <a:t>Từ nguồn File</a:t>
            </a:r>
          </a:p>
          <a:p>
            <a:pPr lvl="2"/>
            <a:r>
              <a:rPr lang="en-US" dirty="0" smtClean="0"/>
              <a:t>Excel, CSV, Text….</a:t>
            </a:r>
          </a:p>
          <a:p>
            <a:pPr lvl="1"/>
            <a:r>
              <a:rPr lang="en-US" dirty="0" smtClean="0"/>
              <a:t>Từ nguồn Web</a:t>
            </a:r>
          </a:p>
          <a:p>
            <a:pPr lvl="1"/>
            <a:r>
              <a:rPr lang="en-US" dirty="0" smtClean="0"/>
              <a:t>Từ nguồn DBMS </a:t>
            </a:r>
          </a:p>
          <a:p>
            <a:pPr lvl="2"/>
            <a:r>
              <a:rPr lang="en-US" dirty="0" smtClean="0"/>
              <a:t>Oracle, MS SQL server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7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4131" y="132291"/>
            <a:ext cx="4614334" cy="4873625"/>
          </a:xfrm>
        </p:spPr>
        <p:txBody>
          <a:bodyPr/>
          <a:lstStyle/>
          <a:p>
            <a:pPr lvl="1"/>
            <a:r>
              <a:rPr lang="en-US" dirty="0" smtClean="0"/>
              <a:t>Học viên thực hành kết nối dữ liệu từ </a:t>
            </a:r>
            <a:r>
              <a:rPr lang="en-US" dirty="0"/>
              <a:t>file </a:t>
            </a:r>
            <a:endParaRPr lang="en-US" dirty="0" smtClean="0"/>
          </a:p>
          <a:p>
            <a:pPr lvl="1"/>
            <a:r>
              <a:rPr lang="en-US" dirty="0" smtClean="0"/>
              <a:t>Population-country-1950-1999.csv</a:t>
            </a:r>
          </a:p>
          <a:p>
            <a:pPr lvl="1"/>
            <a:r>
              <a:rPr lang="en-US" dirty="0" smtClean="0"/>
              <a:t>Population-country-2000-2049.csv</a:t>
            </a:r>
          </a:p>
          <a:p>
            <a:pPr lvl="1"/>
            <a:r>
              <a:rPr lang="en-US" dirty="0" smtClean="0"/>
              <a:t>Population-country-2050-2100.csv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685972" y="132292"/>
            <a:ext cx="4979473" cy="4873625"/>
          </a:xfrm>
        </p:spPr>
        <p:txBody>
          <a:bodyPr/>
          <a:lstStyle/>
          <a:p>
            <a:r>
              <a:rPr lang="en-US" b="1" dirty="0"/>
              <a:t>KẾT NỐI NHIỀU NGUỒN DỮ LIỆU</a:t>
            </a:r>
            <a:endParaRPr lang="en-US" dirty="0"/>
          </a:p>
          <a:p>
            <a:endParaRPr lang="vi-V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3" y="755703"/>
            <a:ext cx="6706914" cy="61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028" y="0"/>
            <a:ext cx="10171128" cy="1352813"/>
          </a:xfrm>
        </p:spPr>
        <p:txBody>
          <a:bodyPr/>
          <a:lstStyle/>
          <a:p>
            <a:r>
              <a:rPr lang="en-US" b="1" dirty="0" smtClean="0"/>
              <a:t>KẾT NỐI NHIỀU NGUỒN DỮ LIỆU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POWER QUERY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10" y="561975"/>
            <a:ext cx="56959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702</Words>
  <Application>Microsoft Office PowerPoint</Application>
  <PresentationFormat>Widescreen</PresentationFormat>
  <Paragraphs>196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Mạnh Toàn Đoàn</cp:lastModifiedBy>
  <cp:revision>152</cp:revision>
  <dcterms:created xsi:type="dcterms:W3CDTF">2020-03-30T13:47:17Z</dcterms:created>
  <dcterms:modified xsi:type="dcterms:W3CDTF">2021-10-18T11:49:50Z</dcterms:modified>
</cp:coreProperties>
</file>