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7" r:id="rId3"/>
    <p:sldId id="268" r:id="rId4"/>
    <p:sldId id="353" r:id="rId5"/>
    <p:sldId id="350" r:id="rId6"/>
    <p:sldId id="351" r:id="rId7"/>
    <p:sldId id="352" r:id="rId8"/>
    <p:sldId id="355" r:id="rId9"/>
    <p:sldId id="354" r:id="rId10"/>
    <p:sldId id="349" r:id="rId11"/>
    <p:sldId id="316" r:id="rId12"/>
    <p:sldId id="317" r:id="rId13"/>
    <p:sldId id="319" r:id="rId14"/>
    <p:sldId id="320" r:id="rId15"/>
    <p:sldId id="322" r:id="rId16"/>
    <p:sldId id="326" r:id="rId17"/>
    <p:sldId id="327" r:id="rId18"/>
    <p:sldId id="328" r:id="rId19"/>
    <p:sldId id="329" r:id="rId20"/>
    <p:sldId id="272" r:id="rId21"/>
    <p:sldId id="330" r:id="rId22"/>
    <p:sldId id="331" r:id="rId23"/>
    <p:sldId id="332" r:id="rId24"/>
    <p:sldId id="333" r:id="rId25"/>
    <p:sldId id="334" r:id="rId26"/>
    <p:sldId id="335" r:id="rId27"/>
    <p:sldId id="336" r:id="rId28"/>
    <p:sldId id="337" r:id="rId29"/>
    <p:sldId id="346" r:id="rId30"/>
    <p:sldId id="345" r:id="rId31"/>
    <p:sldId id="338" r:id="rId32"/>
    <p:sldId id="339" r:id="rId33"/>
    <p:sldId id="340" r:id="rId34"/>
    <p:sldId id="341" r:id="rId35"/>
    <p:sldId id="342" r:id="rId36"/>
    <p:sldId id="343" r:id="rId37"/>
    <p:sldId id="344" r:id="rId38"/>
    <p:sldId id="347" r:id="rId39"/>
    <p:sldId id="2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191"/>
    <a:srgbClr val="505050"/>
    <a:srgbClr val="F3C900"/>
    <a:srgbClr val="20386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727" autoAdjust="0"/>
  </p:normalViewPr>
  <p:slideViewPr>
    <p:cSldViewPr snapToGrid="0">
      <p:cViewPr varScale="1">
        <p:scale>
          <a:sx n="55" d="100"/>
          <a:sy n="55" d="100"/>
        </p:scale>
        <p:origin x="126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1DC4B-FEA3-4547-9387-CB83F905D7D0}"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550D-C8E8-46BD-98B2-4DF3BEC9A0D6}" type="slidenum">
              <a:rPr lang="en-US" smtClean="0"/>
              <a:t>‹#›</a:t>
            </a:fld>
            <a:endParaRPr lang="en-US"/>
          </a:p>
        </p:txBody>
      </p:sp>
    </p:spTree>
    <p:extLst>
      <p:ext uri="{BB962C8B-B14F-4D97-AF65-F5344CB8AC3E}">
        <p14:creationId xmlns:p14="http://schemas.microsoft.com/office/powerpoint/2010/main" val="16112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ea typeface="MS PGothic" charset="-128"/>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MS PGothic" charset="-128"/>
              </a:defRPr>
            </a:lvl1pPr>
            <a:lvl2pPr marL="742950" indent="-285750">
              <a:spcBef>
                <a:spcPct val="30000"/>
              </a:spcBef>
              <a:defRPr sz="1200">
                <a:solidFill>
                  <a:schemeClr val="tx1"/>
                </a:solidFill>
                <a:latin typeface="Arial" charset="0"/>
                <a:ea typeface="MS PGothic" charset="-128"/>
              </a:defRPr>
            </a:lvl2pPr>
            <a:lvl3pPr marL="1143000" indent="-228600">
              <a:spcBef>
                <a:spcPct val="30000"/>
              </a:spcBef>
              <a:defRPr sz="1200">
                <a:solidFill>
                  <a:schemeClr val="tx1"/>
                </a:solidFill>
                <a:latin typeface="Arial" charset="0"/>
                <a:ea typeface="MS PGothic" charset="-128"/>
              </a:defRPr>
            </a:lvl3pPr>
            <a:lvl4pPr marL="1600200" indent="-228600">
              <a:spcBef>
                <a:spcPct val="30000"/>
              </a:spcBef>
              <a:defRPr sz="1200">
                <a:solidFill>
                  <a:schemeClr val="tx1"/>
                </a:solidFill>
                <a:latin typeface="Arial" charset="0"/>
                <a:ea typeface="MS PGothic" charset="-128"/>
              </a:defRPr>
            </a:lvl4pPr>
            <a:lvl5pPr marL="2057400" indent="-228600">
              <a:spcBef>
                <a:spcPct val="30000"/>
              </a:spcBef>
              <a:defRPr sz="1200">
                <a:solidFill>
                  <a:schemeClr val="tx1"/>
                </a:solidFill>
                <a:latin typeface="Arial" charset="0"/>
                <a:ea typeface="MS PGothic" charset="-128"/>
              </a:defRPr>
            </a:lvl5pPr>
            <a:lvl6pPr marL="2514600" indent="-228600" eaLnBrk="0" fontAlgn="base" hangingPunct="0">
              <a:spcBef>
                <a:spcPct val="30000"/>
              </a:spcBef>
              <a:spcAft>
                <a:spcPct val="0"/>
              </a:spcAft>
              <a:defRPr sz="1200">
                <a:solidFill>
                  <a:schemeClr val="tx1"/>
                </a:solidFill>
                <a:latin typeface="Arial" charset="0"/>
                <a:ea typeface="MS PGothic" charset="-128"/>
              </a:defRPr>
            </a:lvl6pPr>
            <a:lvl7pPr marL="2971800" indent="-228600" eaLnBrk="0" fontAlgn="base" hangingPunct="0">
              <a:spcBef>
                <a:spcPct val="30000"/>
              </a:spcBef>
              <a:spcAft>
                <a:spcPct val="0"/>
              </a:spcAft>
              <a:defRPr sz="1200">
                <a:solidFill>
                  <a:schemeClr val="tx1"/>
                </a:solidFill>
                <a:latin typeface="Arial" charset="0"/>
                <a:ea typeface="MS PGothic" charset="-128"/>
              </a:defRPr>
            </a:lvl7pPr>
            <a:lvl8pPr marL="3429000" indent="-228600" eaLnBrk="0" fontAlgn="base" hangingPunct="0">
              <a:spcBef>
                <a:spcPct val="30000"/>
              </a:spcBef>
              <a:spcAft>
                <a:spcPct val="0"/>
              </a:spcAft>
              <a:defRPr sz="1200">
                <a:solidFill>
                  <a:schemeClr val="tx1"/>
                </a:solidFill>
                <a:latin typeface="Arial" charset="0"/>
                <a:ea typeface="MS PGothic" charset="-128"/>
              </a:defRPr>
            </a:lvl8pPr>
            <a:lvl9pPr marL="3886200" indent="-228600" eaLnBrk="0" fontAlgn="base" hangingPunct="0">
              <a:spcBef>
                <a:spcPct val="30000"/>
              </a:spcBef>
              <a:spcAft>
                <a:spcPct val="0"/>
              </a:spcAft>
              <a:defRPr sz="1200">
                <a:solidFill>
                  <a:schemeClr val="tx1"/>
                </a:solidFill>
                <a:latin typeface="Arial" charset="0"/>
                <a:ea typeface="MS PGothic"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74B2CF-CF2D-5C40-8CD3-E3A77E7BF23D}" type="slidenum">
              <a:rPr kumimoji="0" lang="en-US" altLang="en-US" sz="1200" b="0" i="0" u="none" strike="noStrike" kern="1200" cap="none" spc="0" normalizeH="0" baseline="0" noProof="0">
                <a:ln>
                  <a:noFill/>
                </a:ln>
                <a:solidFill>
                  <a:srgbClr val="000000"/>
                </a:solidFill>
                <a:effectLst/>
                <a:uLnTx/>
                <a:uFillTx/>
                <a:latin typeface="Arial" charset="0"/>
                <a:ea typeface="MS PGothic"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charset="0"/>
              <a:ea typeface="MS PGothic" charset="-128"/>
              <a:cs typeface="Arial" panose="020B0604020202020204" pitchFamily="34" charset="0"/>
            </a:endParaRPr>
          </a:p>
        </p:txBody>
      </p:sp>
    </p:spTree>
    <p:extLst>
      <p:ext uri="{BB962C8B-B14F-4D97-AF65-F5344CB8AC3E}">
        <p14:creationId xmlns:p14="http://schemas.microsoft.com/office/powerpoint/2010/main" val="709243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2BB7550D-C8E8-46BD-98B2-4DF3BEC9A0D6}" type="slidenum">
              <a:rPr lang="en-US" smtClean="0"/>
              <a:t>11</a:t>
            </a:fld>
            <a:endParaRPr lang="en-US"/>
          </a:p>
        </p:txBody>
      </p:sp>
    </p:spTree>
    <p:extLst>
      <p:ext uri="{BB962C8B-B14F-4D97-AF65-F5344CB8AC3E}">
        <p14:creationId xmlns:p14="http://schemas.microsoft.com/office/powerpoint/2010/main" val="1226194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12</a:t>
            </a:fld>
            <a:endParaRPr lang="en-US"/>
          </a:p>
        </p:txBody>
      </p:sp>
    </p:spTree>
    <p:extLst>
      <p:ext uri="{BB962C8B-B14F-4D97-AF65-F5344CB8AC3E}">
        <p14:creationId xmlns:p14="http://schemas.microsoft.com/office/powerpoint/2010/main" val="3843731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13</a:t>
            </a:fld>
            <a:endParaRPr lang="en-US"/>
          </a:p>
        </p:txBody>
      </p:sp>
    </p:spTree>
    <p:extLst>
      <p:ext uri="{BB962C8B-B14F-4D97-AF65-F5344CB8AC3E}">
        <p14:creationId xmlns:p14="http://schemas.microsoft.com/office/powerpoint/2010/main" val="3514118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14</a:t>
            </a:fld>
            <a:endParaRPr lang="en-US"/>
          </a:p>
        </p:txBody>
      </p:sp>
    </p:spTree>
    <p:extLst>
      <p:ext uri="{BB962C8B-B14F-4D97-AF65-F5344CB8AC3E}">
        <p14:creationId xmlns:p14="http://schemas.microsoft.com/office/powerpoint/2010/main" val="1379630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15</a:t>
            </a:fld>
            <a:endParaRPr lang="en-US"/>
          </a:p>
        </p:txBody>
      </p:sp>
    </p:spTree>
    <p:extLst>
      <p:ext uri="{BB962C8B-B14F-4D97-AF65-F5344CB8AC3E}">
        <p14:creationId xmlns:p14="http://schemas.microsoft.com/office/powerpoint/2010/main" val="3054831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20</a:t>
            </a:fld>
            <a:endParaRPr lang="en-US"/>
          </a:p>
        </p:txBody>
      </p:sp>
    </p:spTree>
    <p:extLst>
      <p:ext uri="{BB962C8B-B14F-4D97-AF65-F5344CB8AC3E}">
        <p14:creationId xmlns:p14="http://schemas.microsoft.com/office/powerpoint/2010/main" val="1640646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21</a:t>
            </a:fld>
            <a:endParaRPr lang="en-US"/>
          </a:p>
        </p:txBody>
      </p:sp>
    </p:spTree>
    <p:extLst>
      <p:ext uri="{BB962C8B-B14F-4D97-AF65-F5344CB8AC3E}">
        <p14:creationId xmlns:p14="http://schemas.microsoft.com/office/powerpoint/2010/main" val="1197178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22</a:t>
            </a:fld>
            <a:endParaRPr lang="en-US"/>
          </a:p>
        </p:txBody>
      </p:sp>
    </p:spTree>
    <p:extLst>
      <p:ext uri="{BB962C8B-B14F-4D97-AF65-F5344CB8AC3E}">
        <p14:creationId xmlns:p14="http://schemas.microsoft.com/office/powerpoint/2010/main" val="3454952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23</a:t>
            </a:fld>
            <a:endParaRPr lang="en-US"/>
          </a:p>
        </p:txBody>
      </p:sp>
    </p:spTree>
    <p:extLst>
      <p:ext uri="{BB962C8B-B14F-4D97-AF65-F5344CB8AC3E}">
        <p14:creationId xmlns:p14="http://schemas.microsoft.com/office/powerpoint/2010/main" val="4109272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24</a:t>
            </a:fld>
            <a:endParaRPr lang="en-US"/>
          </a:p>
        </p:txBody>
      </p:sp>
    </p:spTree>
    <p:extLst>
      <p:ext uri="{BB962C8B-B14F-4D97-AF65-F5344CB8AC3E}">
        <p14:creationId xmlns:p14="http://schemas.microsoft.com/office/powerpoint/2010/main" val="411828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3</a:t>
            </a:fld>
            <a:endParaRPr lang="en-US"/>
          </a:p>
        </p:txBody>
      </p:sp>
    </p:spTree>
    <p:extLst>
      <p:ext uri="{BB962C8B-B14F-4D97-AF65-F5344CB8AC3E}">
        <p14:creationId xmlns:p14="http://schemas.microsoft.com/office/powerpoint/2010/main" val="4246288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25</a:t>
            </a:fld>
            <a:endParaRPr lang="en-US"/>
          </a:p>
        </p:txBody>
      </p:sp>
    </p:spTree>
    <p:extLst>
      <p:ext uri="{BB962C8B-B14F-4D97-AF65-F5344CB8AC3E}">
        <p14:creationId xmlns:p14="http://schemas.microsoft.com/office/powerpoint/2010/main" val="3273967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26</a:t>
            </a:fld>
            <a:endParaRPr lang="en-US"/>
          </a:p>
        </p:txBody>
      </p:sp>
    </p:spTree>
    <p:extLst>
      <p:ext uri="{BB962C8B-B14F-4D97-AF65-F5344CB8AC3E}">
        <p14:creationId xmlns:p14="http://schemas.microsoft.com/office/powerpoint/2010/main" val="3815798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27</a:t>
            </a:fld>
            <a:endParaRPr lang="en-US"/>
          </a:p>
        </p:txBody>
      </p:sp>
    </p:spTree>
    <p:extLst>
      <p:ext uri="{BB962C8B-B14F-4D97-AF65-F5344CB8AC3E}">
        <p14:creationId xmlns:p14="http://schemas.microsoft.com/office/powerpoint/2010/main" val="2251073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28</a:t>
            </a:fld>
            <a:endParaRPr lang="en-US"/>
          </a:p>
        </p:txBody>
      </p:sp>
    </p:spTree>
    <p:extLst>
      <p:ext uri="{BB962C8B-B14F-4D97-AF65-F5344CB8AC3E}">
        <p14:creationId xmlns:p14="http://schemas.microsoft.com/office/powerpoint/2010/main" val="1599994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29</a:t>
            </a:fld>
            <a:endParaRPr lang="en-US"/>
          </a:p>
        </p:txBody>
      </p:sp>
    </p:spTree>
    <p:extLst>
      <p:ext uri="{BB962C8B-B14F-4D97-AF65-F5344CB8AC3E}">
        <p14:creationId xmlns:p14="http://schemas.microsoft.com/office/powerpoint/2010/main" val="4141500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30</a:t>
            </a:fld>
            <a:endParaRPr lang="en-US"/>
          </a:p>
        </p:txBody>
      </p:sp>
    </p:spTree>
    <p:extLst>
      <p:ext uri="{BB962C8B-B14F-4D97-AF65-F5344CB8AC3E}">
        <p14:creationId xmlns:p14="http://schemas.microsoft.com/office/powerpoint/2010/main" val="4188397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31</a:t>
            </a:fld>
            <a:endParaRPr lang="en-US"/>
          </a:p>
        </p:txBody>
      </p:sp>
    </p:spTree>
    <p:extLst>
      <p:ext uri="{BB962C8B-B14F-4D97-AF65-F5344CB8AC3E}">
        <p14:creationId xmlns:p14="http://schemas.microsoft.com/office/powerpoint/2010/main" val="3210157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32</a:t>
            </a:fld>
            <a:endParaRPr lang="en-US"/>
          </a:p>
        </p:txBody>
      </p:sp>
    </p:spTree>
    <p:extLst>
      <p:ext uri="{BB962C8B-B14F-4D97-AF65-F5344CB8AC3E}">
        <p14:creationId xmlns:p14="http://schemas.microsoft.com/office/powerpoint/2010/main" val="2461699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33</a:t>
            </a:fld>
            <a:endParaRPr lang="en-US"/>
          </a:p>
        </p:txBody>
      </p:sp>
    </p:spTree>
    <p:extLst>
      <p:ext uri="{BB962C8B-B14F-4D97-AF65-F5344CB8AC3E}">
        <p14:creationId xmlns:p14="http://schemas.microsoft.com/office/powerpoint/2010/main" val="729874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34</a:t>
            </a:fld>
            <a:endParaRPr lang="en-US"/>
          </a:p>
        </p:txBody>
      </p:sp>
    </p:spTree>
    <p:extLst>
      <p:ext uri="{BB962C8B-B14F-4D97-AF65-F5344CB8AC3E}">
        <p14:creationId xmlns:p14="http://schemas.microsoft.com/office/powerpoint/2010/main" val="240499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4</a:t>
            </a:fld>
            <a:endParaRPr lang="en-US"/>
          </a:p>
        </p:txBody>
      </p:sp>
    </p:spTree>
    <p:extLst>
      <p:ext uri="{BB962C8B-B14F-4D97-AF65-F5344CB8AC3E}">
        <p14:creationId xmlns:p14="http://schemas.microsoft.com/office/powerpoint/2010/main" val="11674283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35</a:t>
            </a:fld>
            <a:endParaRPr lang="en-US"/>
          </a:p>
        </p:txBody>
      </p:sp>
    </p:spTree>
    <p:extLst>
      <p:ext uri="{BB962C8B-B14F-4D97-AF65-F5344CB8AC3E}">
        <p14:creationId xmlns:p14="http://schemas.microsoft.com/office/powerpoint/2010/main" val="4171218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36</a:t>
            </a:fld>
            <a:endParaRPr lang="en-US"/>
          </a:p>
        </p:txBody>
      </p:sp>
    </p:spTree>
    <p:extLst>
      <p:ext uri="{BB962C8B-B14F-4D97-AF65-F5344CB8AC3E}">
        <p14:creationId xmlns:p14="http://schemas.microsoft.com/office/powerpoint/2010/main" val="1304947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37</a:t>
            </a:fld>
            <a:endParaRPr lang="en-US"/>
          </a:p>
        </p:txBody>
      </p:sp>
    </p:spTree>
    <p:extLst>
      <p:ext uri="{BB962C8B-B14F-4D97-AF65-F5344CB8AC3E}">
        <p14:creationId xmlns:p14="http://schemas.microsoft.com/office/powerpoint/2010/main" val="2941087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38</a:t>
            </a:fld>
            <a:endParaRPr lang="en-US"/>
          </a:p>
        </p:txBody>
      </p:sp>
    </p:spTree>
    <p:extLst>
      <p:ext uri="{BB962C8B-B14F-4D97-AF65-F5344CB8AC3E}">
        <p14:creationId xmlns:p14="http://schemas.microsoft.com/office/powerpoint/2010/main" val="2787413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5</a:t>
            </a:fld>
            <a:endParaRPr lang="en-US"/>
          </a:p>
        </p:txBody>
      </p:sp>
    </p:spTree>
    <p:extLst>
      <p:ext uri="{BB962C8B-B14F-4D97-AF65-F5344CB8AC3E}">
        <p14:creationId xmlns:p14="http://schemas.microsoft.com/office/powerpoint/2010/main" val="359535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6</a:t>
            </a:fld>
            <a:endParaRPr lang="en-US"/>
          </a:p>
        </p:txBody>
      </p:sp>
    </p:spTree>
    <p:extLst>
      <p:ext uri="{BB962C8B-B14F-4D97-AF65-F5344CB8AC3E}">
        <p14:creationId xmlns:p14="http://schemas.microsoft.com/office/powerpoint/2010/main" val="1344953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7</a:t>
            </a:fld>
            <a:endParaRPr lang="en-US"/>
          </a:p>
        </p:txBody>
      </p:sp>
    </p:spTree>
    <p:extLst>
      <p:ext uri="{BB962C8B-B14F-4D97-AF65-F5344CB8AC3E}">
        <p14:creationId xmlns:p14="http://schemas.microsoft.com/office/powerpoint/2010/main" val="2415812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8</a:t>
            </a:fld>
            <a:endParaRPr lang="en-US"/>
          </a:p>
        </p:txBody>
      </p:sp>
    </p:spTree>
    <p:extLst>
      <p:ext uri="{BB962C8B-B14F-4D97-AF65-F5344CB8AC3E}">
        <p14:creationId xmlns:p14="http://schemas.microsoft.com/office/powerpoint/2010/main" val="4050408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9</a:t>
            </a:fld>
            <a:endParaRPr lang="en-US"/>
          </a:p>
        </p:txBody>
      </p:sp>
    </p:spTree>
    <p:extLst>
      <p:ext uri="{BB962C8B-B14F-4D97-AF65-F5344CB8AC3E}">
        <p14:creationId xmlns:p14="http://schemas.microsoft.com/office/powerpoint/2010/main" val="75466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B7550D-C8E8-46BD-98B2-4DF3BEC9A0D6}" type="slidenum">
              <a:rPr lang="en-US" smtClean="0"/>
              <a:t>10</a:t>
            </a:fld>
            <a:endParaRPr lang="en-US"/>
          </a:p>
        </p:txBody>
      </p:sp>
    </p:spTree>
    <p:extLst>
      <p:ext uri="{BB962C8B-B14F-4D97-AF65-F5344CB8AC3E}">
        <p14:creationId xmlns:p14="http://schemas.microsoft.com/office/powerpoint/2010/main" val="2796631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3823066" y="-17245"/>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3003677" y="6835"/>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30623" y="6400800"/>
            <a:ext cx="8364586" cy="46227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28895" y="233063"/>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22" name="SectionNumber"/>
          <p:cNvSpPr>
            <a:spLocks noGrp="1"/>
          </p:cNvSpPr>
          <p:nvPr>
            <p:ph type="body" sz="quarter" idx="12" hasCustomPrompt="1"/>
          </p:nvPr>
        </p:nvSpPr>
        <p:spPr bwMode="gray">
          <a:xfrm>
            <a:off x="3830623" y="6445588"/>
            <a:ext cx="2925777" cy="449702"/>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
        <p:nvSpPr>
          <p:cNvPr id="29" name="TextBox 28"/>
          <p:cNvSpPr txBox="1"/>
          <p:nvPr userDrawn="1"/>
        </p:nvSpPr>
        <p:spPr>
          <a:xfrm>
            <a:off x="5293511" y="2751632"/>
            <a:ext cx="4880392" cy="1156225"/>
          </a:xfrm>
          <a:prstGeom prst="rect">
            <a:avLst/>
          </a:prstGeom>
          <a:noFill/>
        </p:spPr>
        <p:txBody>
          <a:bodyPr wrap="square" rtlCol="0">
            <a:spAutoFit/>
          </a:bodyPr>
          <a:lstStyle/>
          <a:p>
            <a:endParaRPr lang="en-US" dirty="0"/>
          </a:p>
        </p:txBody>
      </p:sp>
      <p:pic>
        <p:nvPicPr>
          <p:cNvPr id="1044" name="Picture 20" descr="Embedding Power BI in your website | Lucid Insight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257" y="1902586"/>
            <a:ext cx="6972300" cy="3564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19184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userDrawn="1"/>
        </p:nvSpPr>
        <p:spPr>
          <a:xfrm>
            <a:off x="3823063" y="-12889"/>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26" name="Isosceles Triangle 25"/>
          <p:cNvSpPr/>
          <p:nvPr userDrawn="1"/>
        </p:nvSpPr>
        <p:spPr>
          <a:xfrm rot="5400000">
            <a:off x="3003677" y="6835"/>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0" name="Isosceles Triangle 9"/>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Isosceles Triangle 12"/>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TextBox 15"/>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19" name="SectionTitle"/>
          <p:cNvSpPr>
            <a:spLocks noGrp="1"/>
          </p:cNvSpPr>
          <p:nvPr>
            <p:ph type="body" sz="quarter" idx="11" hasCustomPrompt="1"/>
          </p:nvPr>
        </p:nvSpPr>
        <p:spPr bwMode="gray">
          <a:xfrm>
            <a:off x="4659746" y="3095259"/>
            <a:ext cx="6106679" cy="914848"/>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Char char="​"/>
              <a:defRPr sz="2500" kern="0" baseline="0" dirty="0" smtClean="0">
                <a:solidFill>
                  <a:srgbClr val="505050"/>
                </a:solidFill>
                <a:latin typeface="Arial" panose="020B0604020202020204" pitchFamily="34" charset="0"/>
                <a:ea typeface="+mj-ea"/>
                <a:cs typeface="Arial" panose="020B0604020202020204" pitchFamily="34" charset="0"/>
              </a:defRPr>
            </a:lvl1pPr>
            <a:lvl2pPr marL="0" indent="0" algn="l">
              <a:lnSpc>
                <a:spcPct val="100000"/>
              </a:lnSpc>
              <a:spcBef>
                <a:spcPts val="0"/>
              </a:spcBef>
              <a:spcAft>
                <a:spcPts val="0"/>
              </a:spcAft>
              <a:buFont typeface="Arial" panose="020B0604020202020204" pitchFamily="34" charset="0"/>
              <a:buChar char="​"/>
              <a:defRPr sz="2500" kern="0" baseline="0" dirty="0" smtClean="0">
                <a:solidFill>
                  <a:schemeClr val="bg2">
                    <a:lumMod val="75000"/>
                  </a:schemeClr>
                </a:solidFill>
                <a:latin typeface="Arial" panose="020B0604020202020204" pitchFamily="34" charset="0"/>
                <a:ea typeface="+mj-ea"/>
                <a:cs typeface="Arial" panose="020B0604020202020204" pitchFamily="34" charset="0"/>
              </a:defRPr>
            </a:lvl2pPr>
            <a:lvl3pPr marL="0" indent="0">
              <a:lnSpc>
                <a:spcPct val="100000"/>
              </a:lnSpc>
              <a:spcBef>
                <a:spcPts val="0"/>
              </a:spcBef>
              <a:spcAft>
                <a:spcPts val="0"/>
              </a:spcAft>
              <a:buFont typeface="Arial" panose="020B0604020202020204" pitchFamily="34" charset="0"/>
              <a:buChar char="​"/>
              <a:defRPr sz="2800">
                <a:latin typeface="+mj-lt"/>
                <a:ea typeface="+mj-ea"/>
              </a:defRPr>
            </a:lvl3pPr>
            <a:lvl4pPr marL="0" indent="0">
              <a:lnSpc>
                <a:spcPct val="100000"/>
              </a:lnSpc>
              <a:spcBef>
                <a:spcPts val="0"/>
              </a:spcBef>
              <a:spcAft>
                <a:spcPts val="0"/>
              </a:spcAft>
              <a:buFont typeface="Arial" panose="020B0604020202020204" pitchFamily="34" charset="0"/>
              <a:buChar char="​"/>
              <a:defRPr sz="2800">
                <a:latin typeface="+mj-lt"/>
                <a:ea typeface="+mj-ea"/>
              </a:defRPr>
            </a:lvl4pPr>
            <a:lvl5pPr marL="0" indent="0">
              <a:lnSpc>
                <a:spcPct val="100000"/>
              </a:lnSpc>
              <a:spcBef>
                <a:spcPts val="0"/>
              </a:spcBef>
              <a:spcAft>
                <a:spcPts val="0"/>
              </a:spcAft>
              <a:buFont typeface="Arial" panose="020B0604020202020204" pitchFamily="34" charset="0"/>
              <a:buChar char="​"/>
              <a:defRPr sz="2800">
                <a:latin typeface="+mj-lt"/>
                <a:ea typeface="+mj-ea"/>
              </a:defRPr>
            </a:lvl5pPr>
            <a:lvl6pPr marL="0" indent="0">
              <a:lnSpc>
                <a:spcPct val="100000"/>
              </a:lnSpc>
              <a:spcBef>
                <a:spcPts val="0"/>
              </a:spcBef>
              <a:spcAft>
                <a:spcPts val="0"/>
              </a:spcAft>
              <a:buFont typeface="Arial" panose="020B0604020202020204" pitchFamily="34" charset="0"/>
              <a:buChar char="​"/>
              <a:defRPr sz="2800">
                <a:latin typeface="+mj-lt"/>
                <a:ea typeface="+mj-ea"/>
              </a:defRPr>
            </a:lvl6pPr>
            <a:lvl7pPr marL="0" indent="0">
              <a:lnSpc>
                <a:spcPct val="100000"/>
              </a:lnSpc>
              <a:spcBef>
                <a:spcPts val="0"/>
              </a:spcBef>
              <a:spcAft>
                <a:spcPts val="0"/>
              </a:spcAft>
              <a:buFont typeface="Arial" panose="020B0604020202020204" pitchFamily="34" charset="0"/>
              <a:buChar char="​"/>
              <a:defRPr sz="2800">
                <a:latin typeface="+mj-lt"/>
                <a:ea typeface="+mj-ea"/>
              </a:defRPr>
            </a:lvl7pPr>
            <a:lvl8pPr marL="0" indent="0">
              <a:lnSpc>
                <a:spcPct val="100000"/>
              </a:lnSpc>
              <a:spcBef>
                <a:spcPts val="0"/>
              </a:spcBef>
              <a:spcAft>
                <a:spcPts val="0"/>
              </a:spcAft>
              <a:buFont typeface="Arial" panose="020B0604020202020204" pitchFamily="34" charset="0"/>
              <a:buChar char="​"/>
              <a:defRPr sz="2800">
                <a:latin typeface="+mj-lt"/>
                <a:ea typeface="+mj-ea"/>
              </a:defRPr>
            </a:lvl8pPr>
            <a:lvl9pPr marL="0" indent="0">
              <a:lnSpc>
                <a:spcPct val="100000"/>
              </a:lnSpc>
              <a:spcBef>
                <a:spcPts val="0"/>
              </a:spcBef>
              <a:spcAft>
                <a:spcPts val="0"/>
              </a:spcAft>
              <a:buFont typeface="Arial" panose="020B0604020202020204" pitchFamily="34" charset="0"/>
              <a:buChar char="​"/>
              <a:defRPr sz="2800">
                <a:latin typeface="+mj-lt"/>
                <a:ea typeface="+mj-ea"/>
              </a:defRPr>
            </a:lvl9pPr>
          </a:lstStyle>
          <a:p>
            <a:pPr lvl="0"/>
            <a:r>
              <a:rPr dirty="0"/>
              <a:t>Click to add section title</a:t>
            </a:r>
          </a:p>
          <a:p>
            <a:pPr lvl="1"/>
            <a:r>
              <a:rPr noProof="0" dirty="0"/>
              <a:t>Click to add section subtitle</a:t>
            </a:r>
          </a:p>
        </p:txBody>
      </p:sp>
      <p:sp>
        <p:nvSpPr>
          <p:cNvPr id="20" name="SectionNumber"/>
          <p:cNvSpPr>
            <a:spLocks noGrp="1"/>
          </p:cNvSpPr>
          <p:nvPr>
            <p:ph type="body" sz="quarter" idx="12" hasCustomPrompt="1"/>
          </p:nvPr>
        </p:nvSpPr>
        <p:spPr bwMode="gray">
          <a:xfrm>
            <a:off x="2082800" y="3095260"/>
            <a:ext cx="2422179" cy="1007181"/>
          </a:xfrm>
        </p:spPr>
        <p:txBody>
          <a:bodyPr lIns="0" tIns="72000" rIns="0" bIns="72000">
            <a:normAutofit/>
          </a:bodyPr>
          <a:lstStyle>
            <a:lvl1pPr marL="0" indent="0" algn="r" fontAlgn="base">
              <a:lnSpc>
                <a:spcPct val="100000"/>
              </a:lnSpc>
              <a:spcBef>
                <a:spcPct val="0"/>
              </a:spcBef>
              <a:spcAft>
                <a:spcPct val="0"/>
              </a:spcAft>
              <a:buNone/>
              <a:defRPr sz="2500" kern="0" baseline="0">
                <a:solidFill>
                  <a:srgbClr val="F3C900"/>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dirty="0"/>
              <a:t>Section #</a:t>
            </a:r>
          </a:p>
        </p:txBody>
      </p:sp>
      <p:sp>
        <p:nvSpPr>
          <p:cNvPr id="24" name="Isosceles Triangle 23"/>
          <p:cNvSpPr/>
          <p:nvPr userDrawn="1"/>
        </p:nvSpPr>
        <p:spPr>
          <a:xfrm rot="5400000">
            <a:off x="3528895" y="233063"/>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Isosceles Triangle 24"/>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872809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7400" y="919692"/>
            <a:ext cx="4614334"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0"/>
            <a:ext cx="996287" cy="6858000"/>
          </a:xfrm>
          <a:prstGeom prst="rect">
            <a:avLst/>
          </a:prstGeom>
          <a:solidFill>
            <a:srgbClr val="F3C900"/>
          </a:solidFill>
          <a:ln>
            <a:solidFill>
              <a:srgbClr val="F3C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3C900"/>
              </a:solidFill>
            </a:endParaRPr>
          </a:p>
        </p:txBody>
      </p:sp>
      <p:sp>
        <p:nvSpPr>
          <p:cNvPr id="9" name="Oval 8"/>
          <p:cNvSpPr/>
          <p:nvPr userDrawn="1"/>
        </p:nvSpPr>
        <p:spPr>
          <a:xfrm>
            <a:off x="543716" y="567891"/>
            <a:ext cx="967450" cy="956804"/>
          </a:xfrm>
          <a:prstGeom prst="ellipse">
            <a:avLst/>
          </a:prstGeom>
          <a:solidFill>
            <a:srgbClr val="919191"/>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latin typeface="Arial" panose="020B0604020202020204" pitchFamily="34" charset="0"/>
              <a:ea typeface="Cambria" panose="02040503050406030204" pitchFamily="18" charset="0"/>
              <a:cs typeface="Arial" panose="020B0604020202020204" pitchFamily="34" charset="0"/>
            </a:endParaRPr>
          </a:p>
        </p:txBody>
      </p:sp>
      <p:sp>
        <p:nvSpPr>
          <p:cNvPr id="10" name="Content Placeholder 2"/>
          <p:cNvSpPr>
            <a:spLocks noGrp="1"/>
          </p:cNvSpPr>
          <p:nvPr>
            <p:ph idx="10"/>
          </p:nvPr>
        </p:nvSpPr>
        <p:spPr>
          <a:xfrm>
            <a:off x="1700727" y="919692"/>
            <a:ext cx="4979473"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3" y="6215796"/>
            <a:ext cx="866739" cy="498778"/>
          </a:xfrm>
          <a:prstGeom prst="rect">
            <a:avLst/>
          </a:prstGeom>
        </p:spPr>
      </p:pic>
      <p:sp>
        <p:nvSpPr>
          <p:cNvPr id="15" name="SectionNumber"/>
          <p:cNvSpPr>
            <a:spLocks noGrp="1"/>
          </p:cNvSpPr>
          <p:nvPr>
            <p:ph type="body" sz="quarter" idx="12" hasCustomPrompt="1"/>
          </p:nvPr>
        </p:nvSpPr>
        <p:spPr bwMode="gray">
          <a:xfrm>
            <a:off x="839841" y="755702"/>
            <a:ext cx="439187" cy="528108"/>
          </a:xfrm>
        </p:spPr>
        <p:txBody>
          <a:bodyPr lIns="0" tIns="72000" rIns="0" bIns="72000">
            <a:normAutofit/>
          </a:bodyPr>
          <a:lstStyle>
            <a:lvl1pPr marL="0" indent="0" algn="ctr" fontAlgn="base">
              <a:lnSpc>
                <a:spcPct val="100000"/>
              </a:lnSpc>
              <a:spcBef>
                <a:spcPct val="0"/>
              </a:spcBef>
              <a:spcAft>
                <a:spcPct val="0"/>
              </a:spcAft>
              <a:buNone/>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a:t>
            </a:r>
            <a:endParaRPr dirty="0"/>
          </a:p>
        </p:txBody>
      </p:sp>
      <p:sp>
        <p:nvSpPr>
          <p:cNvPr id="16" name="SectionNumber"/>
          <p:cNvSpPr>
            <a:spLocks noGrp="1"/>
          </p:cNvSpPr>
          <p:nvPr>
            <p:ph type="body" sz="quarter" idx="13" hasCustomPrompt="1"/>
          </p:nvPr>
        </p:nvSpPr>
        <p:spPr bwMode="gray">
          <a:xfrm rot="16200000">
            <a:off x="-1578045" y="3120070"/>
            <a:ext cx="4152374" cy="617860"/>
          </a:xfrm>
        </p:spPr>
        <p:txBody>
          <a:bodyPr lIns="0" tIns="72000" rIns="0" bIns="72000">
            <a:normAutofit/>
          </a:bodyPr>
          <a:lstStyle>
            <a:lvl1pPr marL="0" marR="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dirty="0"/>
              <a:t>Click to add section title</a:t>
            </a:r>
          </a:p>
          <a:p>
            <a:pPr lvl="0"/>
            <a:endParaRPr dirty="0"/>
          </a:p>
        </p:txBody>
      </p:sp>
    </p:spTree>
    <p:extLst>
      <p:ext uri="{BB962C8B-B14F-4D97-AF65-F5344CB8AC3E}">
        <p14:creationId xmlns:p14="http://schemas.microsoft.com/office/powerpoint/2010/main" val="479895943"/>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a:off x="3823066" y="-17245"/>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8" name="Isosceles Triangle 7"/>
          <p:cNvSpPr/>
          <p:nvPr userDrawn="1"/>
        </p:nvSpPr>
        <p:spPr>
          <a:xfrm rot="5400000">
            <a:off x="3010576" y="38649"/>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0" name="Isosceles Triangle 9"/>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Rectangle 10"/>
          <p:cNvSpPr/>
          <p:nvPr userDrawn="1"/>
        </p:nvSpPr>
        <p:spPr>
          <a:xfrm>
            <a:off x="3830623" y="6400800"/>
            <a:ext cx="8364586" cy="46227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2" name="Rectangle 11"/>
          <p:cNvSpPr/>
          <p:nvPr userDrawn="1"/>
        </p:nvSpPr>
        <p:spPr>
          <a:xfrm>
            <a:off x="3" y="6405870"/>
            <a:ext cx="3722911" cy="452130"/>
          </a:xfrm>
          <a:prstGeom prst="rect">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3" name="Isosceles Triangle 12"/>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Isosceles Triangle 13"/>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5400000">
            <a:off x="3561271" y="249785"/>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TextBox 16"/>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18" name="SectionNumber"/>
          <p:cNvSpPr>
            <a:spLocks noGrp="1"/>
          </p:cNvSpPr>
          <p:nvPr>
            <p:ph type="body" sz="quarter" idx="12" hasCustomPrompt="1"/>
          </p:nvPr>
        </p:nvSpPr>
        <p:spPr bwMode="gray">
          <a:xfrm>
            <a:off x="3830623" y="6445588"/>
            <a:ext cx="2925777" cy="449702"/>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
        <p:nvSpPr>
          <p:cNvPr id="19" name="TextBox 18"/>
          <p:cNvSpPr txBox="1"/>
          <p:nvPr userDrawn="1"/>
        </p:nvSpPr>
        <p:spPr>
          <a:xfrm>
            <a:off x="5293511" y="2751632"/>
            <a:ext cx="4880392" cy="1156225"/>
          </a:xfrm>
          <a:prstGeom prst="rect">
            <a:avLst/>
          </a:prstGeom>
          <a:noFill/>
        </p:spPr>
        <p:txBody>
          <a:bodyPr wrap="square" rtlCol="0">
            <a:spAutoFit/>
          </a:bodyPr>
          <a:lstStyle/>
          <a:p>
            <a:endParaRPr lang="en-US" dirty="0"/>
          </a:p>
        </p:txBody>
      </p:sp>
      <p:sp>
        <p:nvSpPr>
          <p:cNvPr id="21" name="TextBox 20"/>
          <p:cNvSpPr txBox="1"/>
          <p:nvPr userDrawn="1"/>
        </p:nvSpPr>
        <p:spPr>
          <a:xfrm>
            <a:off x="3001314" y="3026144"/>
            <a:ext cx="6481353" cy="646331"/>
          </a:xfrm>
          <a:prstGeom prst="rect">
            <a:avLst/>
          </a:prstGeom>
          <a:noFill/>
        </p:spPr>
        <p:txBody>
          <a:bodyPr wrap="square" rtlCol="0">
            <a:spAutoFit/>
          </a:bodyPr>
          <a:lstStyle/>
          <a:p>
            <a:r>
              <a:rPr lang="en-US" sz="3600" b="0" dirty="0">
                <a:solidFill>
                  <a:srgbClr val="505050"/>
                </a:solidFill>
                <a:latin typeface="Arial" panose="020B0604020202020204" pitchFamily="34" charset="0"/>
                <a:ea typeface="Cambria" panose="02040503050406030204" pitchFamily="18" charset="0"/>
                <a:cs typeface="Arial" panose="020B0604020202020204" pitchFamily="34" charset="0"/>
              </a:rPr>
              <a:t>THANKS FOR LISTENING!!!</a:t>
            </a:r>
          </a:p>
        </p:txBody>
      </p:sp>
      <p:sp>
        <p:nvSpPr>
          <p:cNvPr id="22" name="Isosceles Triangle 21"/>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1444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713830"/>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1469283"/>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466763"/>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4" name="Group 13"/>
          <p:cNvGrpSpPr>
            <a:grpSpLocks/>
          </p:cNvGrpSpPr>
          <p:nvPr userDrawn="1"/>
        </p:nvGrpSpPr>
        <p:grpSpPr bwMode="auto">
          <a:xfrm>
            <a:off x="10822517" y="493716"/>
            <a:ext cx="556683" cy="420687"/>
            <a:chOff x="-2057400" y="2514600"/>
            <a:chExt cx="1408113" cy="1411288"/>
          </a:xfrm>
        </p:grpSpPr>
        <p:sp>
          <p:nvSpPr>
            <p:cNvPr id="5" name="Oval 4">
              <a:extLst/>
            </p:cNvPr>
            <p:cNvSpPr>
              <a:spLocks noChangeArrowheads="1"/>
            </p:cNvSpPr>
            <p:nvPr userDrawn="1"/>
          </p:nvSpPr>
          <p:spPr bwMode="gray">
            <a:xfrm>
              <a:off x="-2057400" y="2514600"/>
              <a:ext cx="1408113" cy="14112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marL="0" marR="0" lvl="0" indent="0" algn="l" defTabSz="914126" rtl="0" eaLnBrk="1" fontAlgn="base" latinLnBrk="0" hangingPunct="1">
                <a:lnSpc>
                  <a:spcPct val="100000"/>
                </a:lnSpc>
                <a:spcBef>
                  <a:spcPct val="0"/>
                </a:spcBef>
                <a:spcAft>
                  <a:spcPct val="0"/>
                </a:spcAft>
                <a:buClrTx/>
                <a:buSzTx/>
                <a:buFontTx/>
                <a:buNone/>
                <a:tabLst/>
                <a:defRPr/>
              </a:pPr>
              <a:endParaRPr kumimoji="0" lang="vi-VN" altLang="en-US" sz="1999" b="0" i="0" u="none" strike="noStrike" kern="1200" cap="none" spc="0" normalizeH="0" baseline="0" noProof="0">
                <a:ln>
                  <a:noFill/>
                </a:ln>
                <a:solidFill>
                  <a:srgbClr val="19426B"/>
                </a:solidFill>
                <a:effectLst/>
                <a:uLnTx/>
                <a:uFillTx/>
                <a:latin typeface="Arial" panose="020B0604020202020204" pitchFamily="34" charset="0"/>
                <a:ea typeface="MS PGothic" panose="020B0600070205080204" pitchFamily="34" charset="-128"/>
                <a:cs typeface="+mn-cs"/>
              </a:endParaRPr>
            </a:p>
          </p:txBody>
        </p:sp>
        <p:pic>
          <p:nvPicPr>
            <p:cNvPr id="6" name="Picture 4" descr="Logo Tecapr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25426" y="2819400"/>
              <a:ext cx="116342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Slide Number Placeholder 6">
            <a:extLst/>
          </p:cNvPr>
          <p:cNvSpPr>
            <a:spLocks noGrp="1" noChangeArrowheads="1"/>
          </p:cNvSpPr>
          <p:nvPr>
            <p:ph type="sldNum" sz="quarter" idx="10"/>
          </p:nvPr>
        </p:nvSpPr>
        <p:spPr/>
        <p:txBody>
          <a:bodyPr/>
          <a:lstStyle>
            <a:lvl1pPr>
              <a:defRPr/>
            </a:lvl1pPr>
          </a:lstStyle>
          <a:p>
            <a:pPr defTabSz="914126" fontAlgn="base">
              <a:spcBef>
                <a:spcPct val="0"/>
              </a:spcBef>
              <a:spcAft>
                <a:spcPct val="0"/>
              </a:spcAft>
              <a:defRPr/>
            </a:pPr>
            <a:fld id="{F6C9EE76-D78D-334E-8722-BB5027D67A3E}" type="slidenum">
              <a:rPr lang="en-US" altLang="en-US" smtClean="0">
                <a:solidFill>
                  <a:srgbClr val="19426B"/>
                </a:solidFill>
              </a:rPr>
              <a:pPr defTabSz="914126" fontAlgn="base">
                <a:spcBef>
                  <a:spcPct val="0"/>
                </a:spcBef>
                <a:spcAft>
                  <a:spcPct val="0"/>
                </a:spcAft>
                <a:defRPr/>
              </a:pPr>
              <a:t>‹#›</a:t>
            </a:fld>
            <a:endParaRPr lang="en-US" altLang="en-US">
              <a:solidFill>
                <a:srgbClr val="19426B"/>
              </a:solidFill>
            </a:endParaRPr>
          </a:p>
        </p:txBody>
      </p:sp>
    </p:spTree>
    <p:extLst>
      <p:ext uri="{BB962C8B-B14F-4D97-AF65-F5344CB8AC3E}">
        <p14:creationId xmlns:p14="http://schemas.microsoft.com/office/powerpoint/2010/main" val="25727483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77254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6" r:id="rId3"/>
    <p:sldLayoutId id="2147483659" r:id="rId4"/>
    <p:sldLayoutId id="2147483655" r:id="rId5"/>
    <p:sldLayoutId id="2147483660" r:id="rId6"/>
    <p:sldLayoutId id="2147483657" r:id="rId7"/>
    <p:sldLayoutId id="2147483661" r:id="rId8"/>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830623" y="6418954"/>
            <a:ext cx="3118817" cy="449702"/>
          </a:xfrm>
        </p:spPr>
        <p:txBody>
          <a:bodyPr/>
          <a:lstStyle/>
          <a:p>
            <a:r>
              <a:rPr lang="en-US" dirty="0" err="1" smtClean="0"/>
              <a:t>Nguyễn</a:t>
            </a:r>
            <a:r>
              <a:rPr lang="en-US" dirty="0" smtClean="0"/>
              <a:t> Mạnh Hùng </a:t>
            </a:r>
            <a:r>
              <a:rPr lang="en-US" dirty="0"/>
              <a:t>– </a:t>
            </a:r>
            <a:r>
              <a:rPr lang="en-US" dirty="0" smtClean="0"/>
              <a:t>0944 200 489</a:t>
            </a:r>
            <a:endParaRPr lang="en-US" dirty="0"/>
          </a:p>
        </p:txBody>
      </p:sp>
    </p:spTree>
    <p:extLst>
      <p:ext uri="{BB962C8B-B14F-4D97-AF65-F5344CB8AC3E}">
        <p14:creationId xmlns:p14="http://schemas.microsoft.com/office/powerpoint/2010/main" val="662591822"/>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1547" y="621102"/>
            <a:ext cx="9842216" cy="4823358"/>
          </a:xfrm>
        </p:spPr>
        <p:txBody>
          <a:bodyPr>
            <a:normAutofit/>
          </a:bodyPr>
          <a:lstStyle/>
          <a:p>
            <a:pPr marL="0" indent="0">
              <a:buNone/>
            </a:pPr>
            <a:r>
              <a:rPr lang="en-US" sz="3200" b="1" smtClean="0"/>
              <a:t>Unique vs Distinct Values</a:t>
            </a:r>
            <a:endParaRPr lang="en-US" sz="3200" b="1" dirty="0" smtClean="0"/>
          </a:p>
          <a:p>
            <a:pPr marL="0" indent="0">
              <a:buNone/>
            </a:pPr>
            <a:endParaRPr lang="en-US" sz="3200" dirty="0" smtClean="0"/>
          </a:p>
          <a:p>
            <a:pPr lvl="1"/>
            <a:r>
              <a:rPr lang="en-US" sz="3200"/>
              <a:t>Distinct (khác biệt): các giá trị khác nhau xuất hiện trong cột</a:t>
            </a:r>
          </a:p>
          <a:p>
            <a:pPr lvl="1"/>
            <a:r>
              <a:rPr lang="en-US" sz="3200"/>
              <a:t>Unique (độc nhất): giá trị chỉ xuất hiện 1 lần trong cột</a:t>
            </a:r>
          </a:p>
          <a:p>
            <a:pPr lvl="1"/>
            <a:r>
              <a:rPr lang="en-US" sz="3200"/>
              <a:t>Duplicate (lặp lại): giá trị bị lặp lại trong cột</a:t>
            </a:r>
          </a:p>
          <a:p>
            <a:pPr lvl="1"/>
            <a:r>
              <a:rPr lang="en-US" sz="3200"/>
              <a:t>Bảng Dim: Tất cả giá trị ID chỉ xuất hiện 1 lần duy nhất &gt; Số giá trị distinct = số giá trị unique</a:t>
            </a:r>
            <a:endParaRPr lang="en-US" sz="3200" dirty="0" smtClean="0"/>
          </a:p>
        </p:txBody>
      </p:sp>
      <p:sp>
        <p:nvSpPr>
          <p:cNvPr id="4" name="Text Placeholder 3"/>
          <p:cNvSpPr>
            <a:spLocks noGrp="1"/>
          </p:cNvSpPr>
          <p:nvPr>
            <p:ph type="body" sz="quarter" idx="12"/>
          </p:nvPr>
        </p:nvSpPr>
        <p:spPr/>
        <p:txBody>
          <a:bodyPr/>
          <a:lstStyle/>
          <a:p>
            <a:fld id="{11A8B97C-64AA-49BE-9892-D2013BD5C608}" type="slidenum">
              <a:rPr lang="en-US" smtClean="0"/>
              <a:t>10</a:t>
            </a:fld>
            <a:endParaRPr lang="en-US" dirty="0"/>
          </a:p>
        </p:txBody>
      </p:sp>
      <p:sp>
        <p:nvSpPr>
          <p:cNvPr id="5" name="Text Placeholder 4"/>
          <p:cNvSpPr>
            <a:spLocks noGrp="1"/>
          </p:cNvSpPr>
          <p:nvPr>
            <p:ph type="body" sz="quarter" idx="13"/>
          </p:nvPr>
        </p:nvSpPr>
        <p:spPr/>
        <p:txBody>
          <a:bodyPr>
            <a:normAutofit/>
          </a:bodyPr>
          <a:lstStyle/>
          <a:p>
            <a:pPr algn="ctr"/>
            <a:r>
              <a:rPr lang="en-US" smtClean="0"/>
              <a:t>KHÁI NIỆM</a:t>
            </a:r>
            <a:endParaRPr lang="en-US" dirty="0"/>
          </a:p>
        </p:txBody>
      </p:sp>
    </p:spTree>
    <p:extLst>
      <p:ext uri="{BB962C8B-B14F-4D97-AF65-F5344CB8AC3E}">
        <p14:creationId xmlns:p14="http://schemas.microsoft.com/office/powerpoint/2010/main" val="3339875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21EF2-2593-4256-8ABA-03EB64EB3C76}"/>
              </a:ext>
            </a:extLst>
          </p:cNvPr>
          <p:cNvSpPr>
            <a:spLocks noGrp="1"/>
          </p:cNvSpPr>
          <p:nvPr>
            <p:ph idx="10"/>
          </p:nvPr>
        </p:nvSpPr>
        <p:spPr>
          <a:xfrm>
            <a:off x="1480387" y="542820"/>
            <a:ext cx="6153150" cy="959409"/>
          </a:xfrm>
        </p:spPr>
        <p:txBody>
          <a:bodyPr>
            <a:normAutofit/>
          </a:bodyPr>
          <a:lstStyle/>
          <a:p>
            <a:r>
              <a:rPr lang="en-US" b="1" dirty="0" smtClean="0"/>
              <a:t>MÔ HÌNH KIẾN TRÚC</a:t>
            </a:r>
          </a:p>
        </p:txBody>
      </p:sp>
      <p:sp>
        <p:nvSpPr>
          <p:cNvPr id="4" name="Text Placeholder 3">
            <a:extLst>
              <a:ext uri="{FF2B5EF4-FFF2-40B4-BE49-F238E27FC236}">
                <a16:creationId xmlns:a16="http://schemas.microsoft.com/office/drawing/2014/main" id="{EB1A32F5-5853-4F6D-B546-D2455B37A5D4}"/>
              </a:ext>
            </a:extLst>
          </p:cNvPr>
          <p:cNvSpPr>
            <a:spLocks noGrp="1"/>
          </p:cNvSpPr>
          <p:nvPr>
            <p:ph type="body" sz="quarter" idx="12"/>
          </p:nvPr>
        </p:nvSpPr>
        <p:spPr/>
        <p:txBody>
          <a:bodyPr/>
          <a:lstStyle/>
          <a:p>
            <a:fld id="{020B7791-2825-4006-807A-DD88E255C15B}" type="slidenum">
              <a:rPr lang="en-US" smtClean="0"/>
              <a:t>11</a:t>
            </a:fld>
            <a:endParaRPr lang="en-US" dirty="0"/>
          </a:p>
        </p:txBody>
      </p:sp>
      <p:sp>
        <p:nvSpPr>
          <p:cNvPr id="5" name="Text Placeholder 4">
            <a:extLst>
              <a:ext uri="{FF2B5EF4-FFF2-40B4-BE49-F238E27FC236}">
                <a16:creationId xmlns:a16="http://schemas.microsoft.com/office/drawing/2014/main" id="{4C9347FE-DD0F-4985-812D-B986D7BF8BAB}"/>
              </a:ext>
            </a:extLst>
          </p:cNvPr>
          <p:cNvSpPr>
            <a:spLocks noGrp="1"/>
          </p:cNvSpPr>
          <p:nvPr>
            <p:ph type="body" sz="quarter" idx="13"/>
          </p:nvPr>
        </p:nvSpPr>
        <p:spPr>
          <a:xfrm rot="16200000">
            <a:off x="-1817227" y="3359251"/>
            <a:ext cx="4630737" cy="617860"/>
          </a:xfrm>
        </p:spPr>
        <p:txBody>
          <a:bodyPr>
            <a:normAutofit/>
          </a:bodyPr>
          <a:lstStyle/>
          <a:p>
            <a:pPr algn="ctr"/>
            <a:r>
              <a:rPr lang="en-US" dirty="0"/>
              <a:t>MÔ HÌNH KIẾN TRÚC</a:t>
            </a:r>
          </a:p>
          <a:p>
            <a:pPr algn="ctr"/>
            <a:endParaRPr lang="en-US" dirty="0"/>
          </a:p>
        </p:txBody>
      </p:sp>
      <p:pic>
        <p:nvPicPr>
          <p:cNvPr id="15"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80387" y="1949333"/>
            <a:ext cx="9317765" cy="3805617"/>
          </a:xfrm>
          <a:prstGeom prst="rect">
            <a:avLst/>
          </a:prstGeom>
          <a:noFill/>
          <a:ln>
            <a:noFill/>
          </a:ln>
        </p:spPr>
      </p:pic>
    </p:spTree>
    <p:extLst>
      <p:ext uri="{BB962C8B-B14F-4D97-AF65-F5344CB8AC3E}">
        <p14:creationId xmlns:p14="http://schemas.microsoft.com/office/powerpoint/2010/main" val="4192529201"/>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6306" y="495149"/>
            <a:ext cx="10171128" cy="5872994"/>
          </a:xfrm>
        </p:spPr>
        <p:txBody>
          <a:bodyPr/>
          <a:lstStyle/>
          <a:p>
            <a:r>
              <a:rPr lang="en-US" b="1" dirty="0" smtClean="0"/>
              <a:t>DATAMART, STAR SCHEMA</a:t>
            </a:r>
          </a:p>
          <a:p>
            <a:pPr lvl="1"/>
            <a:r>
              <a:rPr lang="pt-BR" dirty="0"/>
              <a:t>Đây là vùng dữ liệu dùng cho phân tích và báo cáo được thiết kế theo hướng chủ đề nghiệp vụ được tổ chức dưới dạng cấu trúc “star-schema” đặc biệt dùng cho nhu cầu báo cáo và phân tích cần tốc độ nhanh, thông tin đầy đủ</a:t>
            </a:r>
            <a:r>
              <a:rPr lang="pt-BR" dirty="0" smtClean="0"/>
              <a:t>.</a:t>
            </a:r>
          </a:p>
          <a:p>
            <a:pPr lvl="1"/>
            <a:endParaRPr lang="pt-BR" dirty="0" smtClean="0"/>
          </a:p>
          <a:p>
            <a:pPr lvl="1"/>
            <a:r>
              <a:rPr lang="pt-BR" dirty="0" smtClean="0"/>
              <a:t>Mỗi chủ đề phân tích nghiệp vụ được thiết kế là 1 Datamart khác nhau</a:t>
            </a:r>
          </a:p>
          <a:p>
            <a:pPr lvl="2"/>
            <a:r>
              <a:rPr lang="pt-BR" dirty="0" smtClean="0"/>
              <a:t>Phân tích về tình hình kinh doanh, doanh số</a:t>
            </a:r>
          </a:p>
          <a:p>
            <a:pPr lvl="2"/>
            <a:r>
              <a:rPr lang="pt-BR" dirty="0" smtClean="0"/>
              <a:t>Phân tích về mô hình nhân sự</a:t>
            </a:r>
          </a:p>
          <a:p>
            <a:pPr lvl="2"/>
            <a:r>
              <a:rPr lang="pt-BR" dirty="0" smtClean="0"/>
              <a:t>Phân tích về phát triển dân số</a:t>
            </a:r>
          </a:p>
          <a:p>
            <a:pPr lvl="2"/>
            <a:r>
              <a:rPr lang="pt-BR" dirty="0" smtClean="0"/>
              <a:t>....</a:t>
            </a:r>
            <a:endParaRPr lang="vi-VN" dirty="0"/>
          </a:p>
          <a:p>
            <a:pPr lvl="1"/>
            <a:endParaRPr lang="en-US" dirty="0" smtClean="0"/>
          </a:p>
          <a:p>
            <a:pPr lvl="1"/>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fld id="{5DABB030-55B1-466C-A794-7A52C5EDE962}" type="slidenum">
              <a:rPr lang="en-US" smtClean="0"/>
              <a:t>12</a:t>
            </a:fld>
            <a:endParaRPr lang="en-US" dirty="0"/>
          </a:p>
        </p:txBody>
      </p:sp>
      <p:sp>
        <p:nvSpPr>
          <p:cNvPr id="6" name="Text Placeholder 4"/>
          <p:cNvSpPr>
            <a:spLocks noGrp="1"/>
          </p:cNvSpPr>
          <p:nvPr>
            <p:ph type="body" sz="quarter" idx="13"/>
          </p:nvPr>
        </p:nvSpPr>
        <p:spPr/>
        <p:txBody>
          <a:bodyPr>
            <a:normAutofit fontScale="92500"/>
          </a:bodyPr>
          <a:lstStyle/>
          <a:p>
            <a:pPr algn="ctr"/>
            <a:r>
              <a:rPr lang="en-US" dirty="0" smtClean="0"/>
              <a:t>DATAMART, STAR SCHEMA</a:t>
            </a:r>
            <a:endParaRPr lang="en-US" dirty="0"/>
          </a:p>
        </p:txBody>
      </p:sp>
    </p:spTree>
    <p:extLst>
      <p:ext uri="{BB962C8B-B14F-4D97-AF65-F5344CB8AC3E}">
        <p14:creationId xmlns:p14="http://schemas.microsoft.com/office/powerpoint/2010/main" val="280665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6306" y="495149"/>
            <a:ext cx="10171128" cy="5872994"/>
          </a:xfrm>
        </p:spPr>
        <p:txBody>
          <a:bodyPr/>
          <a:lstStyle/>
          <a:p>
            <a:r>
              <a:rPr lang="en-US" b="1" dirty="0" smtClean="0"/>
              <a:t>DATAMART, STAR SCHEMA</a:t>
            </a:r>
          </a:p>
          <a:p>
            <a:pPr lvl="1"/>
            <a:r>
              <a:rPr lang="vi-VN" dirty="0" smtClean="0"/>
              <a:t>Fact Table: Lưu thông tin sự kiện, giao dịch.</a:t>
            </a:r>
          </a:p>
          <a:p>
            <a:pPr lvl="2"/>
            <a:r>
              <a:rPr lang="vi-VN" dirty="0" smtClean="0"/>
              <a:t>Measure: Thông tin chỉ tiêu, giá trị của giao dịch, sự kiện (Ví dụ số người, dân số, số tiền....)</a:t>
            </a:r>
          </a:p>
          <a:p>
            <a:pPr lvl="1"/>
            <a:r>
              <a:rPr lang="vi-VN" dirty="0" smtClean="0"/>
              <a:t>Dimension Table: Lưu các thông tin diễn giải về đối tượng tham gia sự kiện, giao dịch (Ví dụ con người tham gia vào sự kiện , sản phẩm, địa điểm diễn ra sự kiện, thời gian xảy ra sự kiện....)</a:t>
            </a:r>
          </a:p>
          <a:p>
            <a:pPr lvl="2"/>
            <a:r>
              <a:rPr lang="vi-VN" dirty="0" smtClean="0"/>
              <a:t>Dimension/Attribute: Thông tin về đối tượng, thuộc tính</a:t>
            </a:r>
            <a:endParaRPr lang="pt-BR" dirty="0" smtClean="0"/>
          </a:p>
          <a:p>
            <a:pPr lvl="1"/>
            <a:endParaRPr lang="en-US" dirty="0" smtClean="0"/>
          </a:p>
          <a:p>
            <a:pPr lvl="1"/>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fld id="{77A047E5-723F-4B98-9C46-1DC307B96751}" type="slidenum">
              <a:rPr lang="en-US" dirty="0"/>
              <a:t>13</a:t>
            </a:fld>
            <a:endParaRPr lang="en-US" dirty="0"/>
          </a:p>
        </p:txBody>
      </p:sp>
      <p:pic>
        <p:nvPicPr>
          <p:cNvPr id="7" name="Picture 2" descr="https://upload.wikimedia.org/wikipedia/commons/d/d5/%D0%9F%D1%80%D0%B8%D0%BA%D0%BB%D0%B0%D0%B4_%D1%81%D1%85%D0%B5%D0%BC%D0%B8_%D0%B7%D1%96%D1%80%D0%BA%D0%B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990" y="3429000"/>
            <a:ext cx="5363482" cy="324830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4"/>
          <p:cNvSpPr>
            <a:spLocks noGrp="1"/>
          </p:cNvSpPr>
          <p:nvPr>
            <p:ph type="body" sz="quarter" idx="13"/>
          </p:nvPr>
        </p:nvSpPr>
        <p:spPr/>
        <p:txBody>
          <a:bodyPr>
            <a:normAutofit fontScale="92500"/>
          </a:bodyPr>
          <a:lstStyle/>
          <a:p>
            <a:pPr algn="ctr"/>
            <a:r>
              <a:rPr lang="en-US" dirty="0" smtClean="0"/>
              <a:t>DATAMART, STAR SCHEMA</a:t>
            </a:r>
            <a:endParaRPr lang="en-US" dirty="0"/>
          </a:p>
        </p:txBody>
      </p:sp>
    </p:spTree>
    <p:extLst>
      <p:ext uri="{BB962C8B-B14F-4D97-AF65-F5344CB8AC3E}">
        <p14:creationId xmlns:p14="http://schemas.microsoft.com/office/powerpoint/2010/main" val="1137041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6306" y="495149"/>
            <a:ext cx="10171128" cy="5872994"/>
          </a:xfrm>
        </p:spPr>
        <p:txBody>
          <a:bodyPr/>
          <a:lstStyle/>
          <a:p>
            <a:r>
              <a:rPr lang="en-US" b="1" dirty="0" smtClean="0"/>
              <a:t>DATAMART, STAR SCHEMA</a:t>
            </a:r>
          </a:p>
          <a:p>
            <a:pPr lvl="1"/>
            <a:r>
              <a:rPr lang="vi-VN" dirty="0" smtClean="0"/>
              <a:t>Fact Table:</a:t>
            </a:r>
            <a:endParaRPr lang="en-US" dirty="0" smtClean="0"/>
          </a:p>
          <a:p>
            <a:pPr lvl="1"/>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fld id="{259CB233-8162-4D4D-87A2-AC133FF4BE85}" type="slidenum">
              <a:rPr lang="en-US" dirty="0"/>
              <a:t>14</a:t>
            </a:fld>
            <a:endParaRPr lang="en-US" dirty="0"/>
          </a:p>
        </p:txBody>
      </p:sp>
      <p:pic>
        <p:nvPicPr>
          <p:cNvPr id="2" name="Picture 1"/>
          <p:cNvPicPr>
            <a:picLocks noChangeAspect="1"/>
          </p:cNvPicPr>
          <p:nvPr/>
        </p:nvPicPr>
        <p:blipFill>
          <a:blip r:embed="rId3"/>
          <a:stretch>
            <a:fillRect/>
          </a:stretch>
        </p:blipFill>
        <p:spPr>
          <a:xfrm>
            <a:off x="1775051" y="1428750"/>
            <a:ext cx="9001125" cy="4000500"/>
          </a:xfrm>
          <a:prstGeom prst="rect">
            <a:avLst/>
          </a:prstGeom>
        </p:spPr>
      </p:pic>
      <p:sp>
        <p:nvSpPr>
          <p:cNvPr id="8" name="Text Placeholder 4"/>
          <p:cNvSpPr>
            <a:spLocks noGrp="1"/>
          </p:cNvSpPr>
          <p:nvPr>
            <p:ph type="body" sz="quarter" idx="13"/>
          </p:nvPr>
        </p:nvSpPr>
        <p:spPr/>
        <p:txBody>
          <a:bodyPr>
            <a:normAutofit fontScale="92500"/>
          </a:bodyPr>
          <a:lstStyle/>
          <a:p>
            <a:pPr algn="ctr"/>
            <a:r>
              <a:rPr lang="en-US" dirty="0" smtClean="0"/>
              <a:t>DATAMART, STAR SCHEMA</a:t>
            </a:r>
            <a:endParaRPr lang="en-US" dirty="0"/>
          </a:p>
        </p:txBody>
      </p:sp>
    </p:spTree>
    <p:extLst>
      <p:ext uri="{BB962C8B-B14F-4D97-AF65-F5344CB8AC3E}">
        <p14:creationId xmlns:p14="http://schemas.microsoft.com/office/powerpoint/2010/main" val="774236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6306" y="495149"/>
            <a:ext cx="10171128" cy="5872994"/>
          </a:xfrm>
        </p:spPr>
        <p:txBody>
          <a:bodyPr/>
          <a:lstStyle/>
          <a:p>
            <a:r>
              <a:rPr lang="en-US" b="1" dirty="0" smtClean="0"/>
              <a:t>DATAMART, STAR SCHEMA</a:t>
            </a:r>
          </a:p>
          <a:p>
            <a:pPr lvl="1"/>
            <a:r>
              <a:rPr lang="vi-VN" dirty="0" smtClean="0"/>
              <a:t>Dimension Table:</a:t>
            </a:r>
            <a:endParaRPr lang="en-US" dirty="0" smtClean="0"/>
          </a:p>
          <a:p>
            <a:pPr lvl="1"/>
            <a:endParaRPr lang="en-US" dirty="0" smtClean="0"/>
          </a:p>
          <a:p>
            <a:pPr lvl="1"/>
            <a:endParaRPr lang="en-US" dirty="0" smtClean="0">
              <a:solidFill>
                <a:srgbClr val="FF0000"/>
              </a:solidFill>
            </a:endParaRPr>
          </a:p>
        </p:txBody>
      </p:sp>
      <p:sp>
        <p:nvSpPr>
          <p:cNvPr id="4" name="Text Placeholder 3"/>
          <p:cNvSpPr>
            <a:spLocks noGrp="1"/>
          </p:cNvSpPr>
          <p:nvPr>
            <p:ph type="body" sz="quarter" idx="12"/>
          </p:nvPr>
        </p:nvSpPr>
        <p:spPr/>
        <p:txBody>
          <a:bodyPr/>
          <a:lstStyle/>
          <a:p>
            <a:fld id="{3440A10E-5988-4165-9E1F-0A00E490C056}" type="slidenum">
              <a:rPr lang="en-US" smtClean="0"/>
              <a:t>15</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DATAMART, STAR SCHEMA</a:t>
            </a:r>
            <a:endParaRPr lang="en-US" dirty="0"/>
          </a:p>
        </p:txBody>
      </p:sp>
      <p:pic>
        <p:nvPicPr>
          <p:cNvPr id="6" name="Picture 5"/>
          <p:cNvPicPr>
            <a:picLocks noChangeAspect="1"/>
          </p:cNvPicPr>
          <p:nvPr/>
        </p:nvPicPr>
        <p:blipFill>
          <a:blip r:embed="rId3"/>
          <a:stretch>
            <a:fillRect/>
          </a:stretch>
        </p:blipFill>
        <p:spPr>
          <a:xfrm>
            <a:off x="2255384" y="1614487"/>
            <a:ext cx="7648575" cy="3629025"/>
          </a:xfrm>
          <a:prstGeom prst="rect">
            <a:avLst/>
          </a:prstGeom>
        </p:spPr>
      </p:pic>
    </p:spTree>
    <p:extLst>
      <p:ext uri="{BB962C8B-B14F-4D97-AF65-F5344CB8AC3E}">
        <p14:creationId xmlns:p14="http://schemas.microsoft.com/office/powerpoint/2010/main" val="3109239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fld id="{C0DE30D0-10D6-4CDA-8CA2-7CE16B44C709}" type="slidenum">
              <a:rPr lang="en-US"/>
              <a:t>16</a:t>
            </a:fld>
            <a:endParaRPr lang="vi-VN" dirty="0"/>
          </a:p>
        </p:txBody>
      </p:sp>
      <p:sp>
        <p:nvSpPr>
          <p:cNvPr id="7" name="Text Placeholder 6"/>
          <p:cNvSpPr>
            <a:spLocks noGrp="1"/>
          </p:cNvSpPr>
          <p:nvPr>
            <p:ph type="body" sz="quarter" idx="13"/>
          </p:nvPr>
        </p:nvSpPr>
        <p:spPr/>
        <p:txBody>
          <a:bodyPr/>
          <a:lstStyle/>
          <a:p>
            <a:pPr algn="ctr"/>
            <a:r>
              <a:rPr lang="en-US" dirty="0" smtClean="0"/>
              <a:t>NGUYÊN TẮC THIẾT KẾ</a:t>
            </a:r>
            <a:endParaRPr lang="vi-VN" dirty="0"/>
          </a:p>
        </p:txBody>
      </p:sp>
      <p:sp>
        <p:nvSpPr>
          <p:cNvPr id="2" name="Title 1"/>
          <p:cNvSpPr>
            <a:spLocks noGrp="1"/>
          </p:cNvSpPr>
          <p:nvPr>
            <p:ph type="title" idx="4294967295"/>
          </p:nvPr>
        </p:nvSpPr>
        <p:spPr>
          <a:xfrm>
            <a:off x="1518557" y="227594"/>
            <a:ext cx="7467600" cy="792162"/>
          </a:xfrm>
        </p:spPr>
        <p:txBody>
          <a:bodyPr>
            <a:normAutofit/>
          </a:bodyPr>
          <a:lstStyle/>
          <a:p>
            <a:pPr>
              <a:defRPr/>
            </a:pPr>
            <a:r>
              <a:rPr lang="en-US" sz="2000" b="1" dirty="0" smtClean="0">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
        <p:nvSpPr>
          <p:cNvPr id="37891" name="Slide Number Placeholder 2"/>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smtClean="0">
              <a:solidFill>
                <a:srgbClr val="FFFFFF"/>
              </a:solidFill>
            </a:endParaRPr>
          </a:p>
        </p:txBody>
      </p:sp>
      <p:sp>
        <p:nvSpPr>
          <p:cNvPr id="4" name="Rectangle 3"/>
          <p:cNvSpPr/>
          <p:nvPr/>
        </p:nvSpPr>
        <p:spPr>
          <a:xfrm>
            <a:off x="1518557" y="1029937"/>
            <a:ext cx="10238014" cy="5170646"/>
          </a:xfrm>
          <a:prstGeom prst="rect">
            <a:avLst/>
          </a:prstGeom>
        </p:spPr>
        <p:txBody>
          <a:bodyPr wrap="square">
            <a:spAutoFit/>
          </a:bodyPr>
          <a:lstStyle>
            <a:lvl1pPr marL="358775"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73075" indent="-342900">
              <a:lnSpc>
                <a:spcPct val="150000"/>
              </a:lnSpc>
              <a:buClr>
                <a:srgbClr val="000000"/>
              </a:buClr>
              <a:buFont typeface="Arial" panose="020B0604020202020204" pitchFamily="34" charset="0"/>
              <a:buChar char="•"/>
              <a:defRPr/>
            </a:pPr>
            <a:r>
              <a:rPr lang="en-US" altLang="en-US" sz="2000" b="1" dirty="0">
                <a:solidFill>
                  <a:srgbClr val="000000"/>
                </a:solidFill>
                <a:effectLst>
                  <a:outerShdw blurRad="38100" dist="38100" dir="2700000" algn="tl">
                    <a:srgbClr val="C0C0C0"/>
                  </a:outerShdw>
                </a:effectLst>
                <a:cs typeface="Arial" panose="020B0604020202020204" pitchFamily="34" charset="0"/>
              </a:rPr>
              <a:t>Sử dụng khoá đại diện:</a:t>
            </a:r>
          </a:p>
          <a:p>
            <a:pPr>
              <a:lnSpc>
                <a:spcPct val="150000"/>
              </a:lnSpc>
              <a:defRPr/>
            </a:pPr>
            <a:r>
              <a:rPr lang="en-US" altLang="en-US" sz="2000" dirty="0">
                <a:solidFill>
                  <a:srgbClr val="000000"/>
                </a:solidFill>
                <a:cs typeface="Arial" panose="020B0604020202020204" pitchFamily="34" charset="0"/>
              </a:rPr>
              <a:t>Thông thường, mỗi bảng đều có một khoá chính dùng định danh cho từng dòng của nó. Khoá này có thể tạo bởi 1 hay nhiều cột. Trong dữ liệu nguồn, khoá này là không thống nhất, và có thể mang nhiều kiểu khác nhau, cũng có thể được tạo tự động bởi cơ sở dữ liệu nguồn. Trong kho dữ liệu, khoá này gọi là khoá tự nhiên.</a:t>
            </a:r>
          </a:p>
          <a:p>
            <a:pPr>
              <a:lnSpc>
                <a:spcPct val="150000"/>
              </a:lnSpc>
              <a:defRPr/>
            </a:pPr>
            <a:r>
              <a:rPr lang="en-US" altLang="en-US" sz="2000" dirty="0">
                <a:solidFill>
                  <a:srgbClr val="000000"/>
                </a:solidFill>
                <a:cs typeface="Arial" panose="020B0604020202020204" pitchFamily="34" charset="0"/>
              </a:rPr>
              <a:t>Khoá tự nhiên của dữ liệu nguồn không thể được sử dụng trong một hệ thống chung của kho dữ liệu. Thay vào đó, người ta sử dụng khoá đại diện, với các đặc điểm sau:</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Chỉ bao gồm 1 cột.</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Là số nguyên không âm: Tăng tốc cho việc đánh số chỉ mục và kết bảng</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Tạo bởi gói ETL trong lúc nạp dữ liệu: Thống nhất giữa nhiều nguồn dữ liệu.</a:t>
            </a:r>
          </a:p>
        </p:txBody>
      </p:sp>
    </p:spTree>
    <p:extLst>
      <p:ext uri="{BB962C8B-B14F-4D97-AF65-F5344CB8AC3E}">
        <p14:creationId xmlns:p14="http://schemas.microsoft.com/office/powerpoint/2010/main" val="221079943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fld id="{EFDBD199-8726-4278-B578-1A737BEB57E6}" type="slidenum">
              <a:rPr lang="vi-VN" smtClean="0"/>
              <a:t>17</a:t>
            </a:fld>
            <a:endParaRPr lang="vi-VN" dirty="0"/>
          </a:p>
        </p:txBody>
      </p:sp>
      <p:sp>
        <p:nvSpPr>
          <p:cNvPr id="7" name="Text Placeholder 6"/>
          <p:cNvSpPr>
            <a:spLocks noGrp="1"/>
          </p:cNvSpPr>
          <p:nvPr>
            <p:ph type="body" sz="quarter" idx="13"/>
          </p:nvPr>
        </p:nvSpPr>
        <p:spPr/>
        <p:txBody>
          <a:bodyPr/>
          <a:lstStyle/>
          <a:p>
            <a:pPr algn="ctr"/>
            <a:r>
              <a:rPr lang="en-US" dirty="0" smtClean="0"/>
              <a:t>NGUYÊN TẮC THIẾT KẾ</a:t>
            </a:r>
            <a:endParaRPr lang="vi-VN" dirty="0"/>
          </a:p>
        </p:txBody>
      </p:sp>
      <p:sp>
        <p:nvSpPr>
          <p:cNvPr id="37891" name="Slide Number Placeholder 2"/>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smtClean="0">
              <a:solidFill>
                <a:srgbClr val="FFFFFF"/>
              </a:solidFill>
            </a:endParaRPr>
          </a:p>
        </p:txBody>
      </p:sp>
      <p:sp>
        <p:nvSpPr>
          <p:cNvPr id="4" name="Rectangle 3"/>
          <p:cNvSpPr/>
          <p:nvPr/>
        </p:nvSpPr>
        <p:spPr>
          <a:xfrm>
            <a:off x="1518557" y="1029937"/>
            <a:ext cx="10238014" cy="4190314"/>
          </a:xfrm>
          <a:prstGeom prst="rect">
            <a:avLst/>
          </a:prstGeom>
        </p:spPr>
        <p:txBody>
          <a:bodyPr wrap="square">
            <a:spAutoFit/>
          </a:bodyPr>
          <a:lstStyle>
            <a:lvl1pPr marL="358775"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73075" indent="-342900">
              <a:lnSpc>
                <a:spcPct val="150000"/>
              </a:lnSpc>
              <a:buClr>
                <a:srgbClr val="000000"/>
              </a:buClr>
              <a:buFont typeface="Arial" panose="020B0604020202020204" pitchFamily="34" charset="0"/>
              <a:buChar char="•"/>
              <a:defRPr/>
            </a:pPr>
            <a:r>
              <a:rPr lang="en-US" altLang="en-US" sz="2000" b="1" dirty="0">
                <a:solidFill>
                  <a:srgbClr val="000000"/>
                </a:solidFill>
                <a:effectLst>
                  <a:outerShdw blurRad="38100" dist="38100" dir="2700000" algn="tl">
                    <a:srgbClr val="C0C0C0"/>
                  </a:outerShdw>
                </a:effectLst>
                <a:cs typeface="Arial" panose="020B0604020202020204" pitchFamily="34" charset="0"/>
              </a:rPr>
              <a:t>Quy tắc đặt tên và kiểu</a:t>
            </a:r>
          </a:p>
          <a:p>
            <a:pPr>
              <a:lnSpc>
                <a:spcPct val="150000"/>
              </a:lnSpc>
              <a:defRPr/>
            </a:pPr>
            <a:r>
              <a:rPr lang="en-US" altLang="en-US" sz="2000" dirty="0">
                <a:solidFill>
                  <a:srgbClr val="000000"/>
                </a:solidFill>
                <a:cs typeface="Arial" panose="020B0604020202020204" pitchFamily="34" charset="0"/>
              </a:rPr>
              <a:t>Để dễ hiểu cho người dùng cuối trong khi truy vấn, người ta sử dụng các quy tắc sau:</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Đặt tên bảng có chứa tiền tố (</a:t>
            </a:r>
            <a:r>
              <a:rPr lang="en-US" altLang="en-US" sz="2000" dirty="0" err="1">
                <a:solidFill>
                  <a:srgbClr val="000000"/>
                </a:solidFill>
                <a:cs typeface="Arial" panose="020B0604020202020204" pitchFamily="34" charset="0"/>
              </a:rPr>
              <a:t>fct</a:t>
            </a:r>
            <a:r>
              <a:rPr lang="en-US" altLang="en-US" sz="2000" dirty="0">
                <a:solidFill>
                  <a:srgbClr val="000000"/>
                </a:solidFill>
                <a:cs typeface="Arial" panose="020B0604020202020204" pitchFamily="34" charset="0"/>
              </a:rPr>
              <a:t>_ cho bảng dữ kiện, dim_ cho  bảng chiều, </a:t>
            </a:r>
            <a:r>
              <a:rPr lang="en-US" altLang="en-US" sz="2000" dirty="0" err="1">
                <a:solidFill>
                  <a:srgbClr val="000000"/>
                </a:solidFill>
                <a:cs typeface="Arial" panose="020B0604020202020204" pitchFamily="34" charset="0"/>
              </a:rPr>
              <a:t>lkp</a:t>
            </a:r>
            <a:r>
              <a:rPr lang="en-US" altLang="en-US" sz="2000" dirty="0">
                <a:solidFill>
                  <a:srgbClr val="000000"/>
                </a:solidFill>
                <a:cs typeface="Arial" panose="020B0604020202020204" pitchFamily="34" charset="0"/>
              </a:rPr>
              <a:t>_ cho bảng tìm kiếm…)</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Tất cả các khoá của chiều được đặt tên theo tên bảng với hậu tố _key</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Tất cả khoá của các chiều sử dụng số nguyên không âm nhỏ nhất có thể.</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Tên của các cột phải có ý nghĩa, tránh viết tắt.</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Sử dụng những tên chuẩn cho các cột theo dõi </a:t>
            </a:r>
            <a:r>
              <a:rPr lang="en-US" altLang="en-US" sz="2000" i="1" dirty="0">
                <a:solidFill>
                  <a:srgbClr val="000000"/>
                </a:solidFill>
                <a:cs typeface="Arial" panose="020B0604020202020204" pitchFamily="34" charset="0"/>
              </a:rPr>
              <a:t>(xem qui tắc 4)</a:t>
            </a:r>
            <a:r>
              <a:rPr lang="en-US" altLang="en-US" sz="2000" dirty="0">
                <a:solidFill>
                  <a:srgbClr val="000000"/>
                </a:solidFill>
                <a:cs typeface="Arial" panose="020B0604020202020204" pitchFamily="34" charset="0"/>
              </a:rPr>
              <a:t> </a:t>
            </a:r>
          </a:p>
        </p:txBody>
      </p:sp>
      <p:sp>
        <p:nvSpPr>
          <p:cNvPr id="8" name="Title 1"/>
          <p:cNvSpPr txBox="1">
            <a:spLocks/>
          </p:cNvSpPr>
          <p:nvPr/>
        </p:nvSpPr>
        <p:spPr>
          <a:xfrm>
            <a:off x="1518557"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smtClean="0">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5593720"/>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fld id="{979F5FA7-2AE9-4A98-8E52-C5881492ECD2}" type="slidenum">
              <a:rPr lang="en-US"/>
              <a:t>18</a:t>
            </a:fld>
            <a:endParaRPr lang="vi-VN" dirty="0"/>
          </a:p>
        </p:txBody>
      </p:sp>
      <p:sp>
        <p:nvSpPr>
          <p:cNvPr id="7" name="Text Placeholder 6"/>
          <p:cNvSpPr>
            <a:spLocks noGrp="1"/>
          </p:cNvSpPr>
          <p:nvPr>
            <p:ph type="body" sz="quarter" idx="13"/>
          </p:nvPr>
        </p:nvSpPr>
        <p:spPr/>
        <p:txBody>
          <a:bodyPr/>
          <a:lstStyle/>
          <a:p>
            <a:pPr algn="ctr"/>
            <a:r>
              <a:rPr lang="en-US" dirty="0" smtClean="0"/>
              <a:t>NGUYÊN TẮC THIẾT KẾ</a:t>
            </a:r>
            <a:endParaRPr lang="vi-VN" dirty="0"/>
          </a:p>
        </p:txBody>
      </p:sp>
      <p:sp>
        <p:nvSpPr>
          <p:cNvPr id="39939" name="Slide Number Placeholder 2"/>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mtClean="0">
              <a:solidFill>
                <a:srgbClr val="FFFFFF"/>
              </a:solidFill>
            </a:endParaRPr>
          </a:p>
        </p:txBody>
      </p:sp>
      <p:sp>
        <p:nvSpPr>
          <p:cNvPr id="4" name="Rectangle 3"/>
          <p:cNvSpPr/>
          <p:nvPr/>
        </p:nvSpPr>
        <p:spPr>
          <a:xfrm>
            <a:off x="1279028" y="1019756"/>
            <a:ext cx="10526529" cy="4662815"/>
          </a:xfrm>
          <a:prstGeom prst="rect">
            <a:avLst/>
          </a:prstGeom>
        </p:spPr>
        <p:txBody>
          <a:bodyPr wrap="square">
            <a:spAutoFit/>
          </a:bodyPr>
          <a:lstStyle>
            <a:lvl1pPr marL="360363"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2">
              <a:lnSpc>
                <a:spcPct val="150000"/>
              </a:lnSpc>
              <a:buClr>
                <a:srgbClr val="000000"/>
              </a:buClr>
              <a:buFont typeface="Arial" panose="020B0604020202020204" pitchFamily="34" charset="0"/>
              <a:buChar char="•"/>
              <a:defRPr/>
            </a:pPr>
            <a:r>
              <a:rPr lang="en-US" altLang="en-US" b="1" dirty="0">
                <a:solidFill>
                  <a:srgbClr val="000000"/>
                </a:solidFill>
                <a:effectLst>
                  <a:outerShdw blurRad="38100" dist="38100" dir="2700000" algn="tl">
                    <a:srgbClr val="C0C0C0"/>
                  </a:outerShdw>
                </a:effectLst>
                <a:cs typeface="Arial" panose="020B0604020202020204" pitchFamily="34" charset="0"/>
              </a:rPr>
              <a:t>Độ mịn và mức tổng </a:t>
            </a:r>
            <a:r>
              <a:rPr lang="en-US" altLang="en-US" b="1" dirty="0" smtClean="0">
                <a:solidFill>
                  <a:srgbClr val="000000"/>
                </a:solidFill>
                <a:effectLst>
                  <a:outerShdw blurRad="38100" dist="38100" dir="2700000" algn="tl">
                    <a:srgbClr val="C0C0C0"/>
                  </a:outerShdw>
                </a:effectLst>
                <a:cs typeface="Arial" panose="020B0604020202020204" pitchFamily="34" charset="0"/>
              </a:rPr>
              <a:t>hợp</a:t>
            </a:r>
          </a:p>
          <a:p>
            <a:pPr marL="914400" lvl="2" indent="0">
              <a:lnSpc>
                <a:spcPct val="150000"/>
              </a:lnSpc>
              <a:buClr>
                <a:srgbClr val="000000"/>
              </a:buClr>
              <a:defRPr/>
            </a:pPr>
            <a:r>
              <a:rPr lang="en-US" altLang="en-US" dirty="0" smtClean="0">
                <a:solidFill>
                  <a:srgbClr val="000000"/>
                </a:solidFill>
                <a:cs typeface="Arial" panose="020B0604020202020204" pitchFamily="34" charset="0"/>
              </a:rPr>
              <a:t>Độ </a:t>
            </a:r>
            <a:r>
              <a:rPr lang="en-US" altLang="en-US" dirty="0">
                <a:solidFill>
                  <a:srgbClr val="000000"/>
                </a:solidFill>
                <a:cs typeface="Arial" panose="020B0604020202020204" pitchFamily="34" charset="0"/>
              </a:rPr>
              <a:t>mịn là mức độ chi tiết của dữ liệu. Một dữ kiện được tính theo ngày có độ mịn thấp hơn dữ kiện được tính theo giờ.. Độ mịn của dữ kiện được xác định bằng độ mịn của các chiều liên quan. Tất cả các dòng trong bảng dữ kiện được lưu với độ mịn thấp nhất có </a:t>
            </a:r>
            <a:r>
              <a:rPr lang="en-US" altLang="en-US" dirty="0" smtClean="0">
                <a:solidFill>
                  <a:srgbClr val="000000"/>
                </a:solidFill>
                <a:cs typeface="Arial" panose="020B0604020202020204" pitchFamily="34" charset="0"/>
              </a:rPr>
              <a:t>thể. Đối </a:t>
            </a:r>
            <a:r>
              <a:rPr lang="en-US" altLang="en-US" dirty="0">
                <a:solidFill>
                  <a:srgbClr val="000000"/>
                </a:solidFill>
                <a:cs typeface="Arial" panose="020B0604020202020204" pitchFamily="34" charset="0"/>
              </a:rPr>
              <a:t>với việc lưu dữ liệu ở nhiều độ mịn, quy tắc duy nhất: Lưu với độ mịn thấp nhất có </a:t>
            </a:r>
            <a:r>
              <a:rPr lang="en-US" altLang="en-US" dirty="0" smtClean="0">
                <a:solidFill>
                  <a:srgbClr val="000000"/>
                </a:solidFill>
                <a:cs typeface="Arial" panose="020B0604020202020204" pitchFamily="34" charset="0"/>
              </a:rPr>
              <a:t>thể. Đối </a:t>
            </a:r>
            <a:r>
              <a:rPr lang="en-US" altLang="en-US" dirty="0">
                <a:solidFill>
                  <a:srgbClr val="000000"/>
                </a:solidFill>
                <a:cs typeface="Arial" panose="020B0604020202020204" pitchFamily="34" charset="0"/>
              </a:rPr>
              <a:t>với việc tổng hợp dữ liệu: Tất cả các dữ kiện có nhu cầu truy xuất trong khi truy vấn cần được tính toán sẵn ở mức thấp nhất. Tránh việc phải tính toán lại trong quá trình truy vấn đầu cuối. Chẳng hạn: Truy vấn đầu cuối có mục tiêu phải tính được thời gian truy cập của từng lượt truy cập, trong khi dữ liệu nguồn chỉ lưu thời gian bắt đầu và kết thúc của một truy cập. Như vậy, cần phải tính sẵn thời gian truy cập để lưu vào bảng dữ kiện thay vì lưu thời gian bắt đầu và kết thúc riêng!</a:t>
            </a:r>
          </a:p>
        </p:txBody>
      </p:sp>
      <p:sp>
        <p:nvSpPr>
          <p:cNvPr id="9" name="Title 1"/>
          <p:cNvSpPr txBox="1">
            <a:spLocks/>
          </p:cNvSpPr>
          <p:nvPr/>
        </p:nvSpPr>
        <p:spPr>
          <a:xfrm>
            <a:off x="1436915"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smtClean="0">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755357"/>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fld id="{608F008C-255B-46AF-BF15-9599FF2AC42B}" type="slidenum">
              <a:rPr lang="vi-VN" smtClean="0"/>
              <a:t>19</a:t>
            </a:fld>
            <a:endParaRPr lang="vi-VN" dirty="0"/>
          </a:p>
        </p:txBody>
      </p:sp>
      <p:sp>
        <p:nvSpPr>
          <p:cNvPr id="7" name="Text Placeholder 6"/>
          <p:cNvSpPr>
            <a:spLocks noGrp="1"/>
          </p:cNvSpPr>
          <p:nvPr>
            <p:ph type="body" sz="quarter" idx="13"/>
          </p:nvPr>
        </p:nvSpPr>
        <p:spPr/>
        <p:txBody>
          <a:bodyPr/>
          <a:lstStyle/>
          <a:p>
            <a:pPr algn="ctr"/>
            <a:r>
              <a:rPr lang="en-US" dirty="0" smtClean="0"/>
              <a:t>NGUYÊN TẮC THIẾT KẾ</a:t>
            </a:r>
            <a:endParaRPr lang="vi-VN" dirty="0"/>
          </a:p>
        </p:txBody>
      </p:sp>
      <p:sp>
        <p:nvSpPr>
          <p:cNvPr id="41987" name="Slide Number Placeholder 2"/>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FAD85B6-97FB-44A9-8898-C41CC5FCB91C}" type="slidenum">
              <a:rPr lang="en-US" altLang="en-US" smtClean="0">
                <a:solidFill>
                  <a:srgbClr val="FFFFFF"/>
                </a:solidFill>
              </a:rPr>
              <a:pPr/>
              <a:t>19</a:t>
            </a:fld>
            <a:endParaRPr lang="en-US" altLang="en-US" smtClean="0">
              <a:solidFill>
                <a:srgbClr val="FFFFFF"/>
              </a:solidFill>
            </a:endParaRPr>
          </a:p>
        </p:txBody>
      </p:sp>
      <p:sp>
        <p:nvSpPr>
          <p:cNvPr id="4" name="Rectangle 3"/>
          <p:cNvSpPr/>
          <p:nvPr/>
        </p:nvSpPr>
        <p:spPr>
          <a:xfrm>
            <a:off x="1059434" y="1283810"/>
            <a:ext cx="8737709" cy="3785652"/>
          </a:xfrm>
          <a:prstGeom prst="rect">
            <a:avLst/>
          </a:prstGeom>
        </p:spPr>
        <p:txBody>
          <a:bodyPr wrap="square">
            <a:spAutoFit/>
          </a:bodyPr>
          <a:lstStyle>
            <a:lvl1pPr marL="360363"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nSpc>
                <a:spcPct val="150000"/>
              </a:lnSpc>
              <a:buClr>
                <a:srgbClr val="000000"/>
              </a:buClr>
              <a:buFont typeface="Arial" panose="020B0604020202020204" pitchFamily="34" charset="0"/>
              <a:buChar char="•"/>
              <a:defRPr/>
            </a:pPr>
            <a:r>
              <a:rPr lang="en-US" altLang="en-US" sz="2000" b="1" dirty="0" err="1">
                <a:solidFill>
                  <a:srgbClr val="000000"/>
                </a:solidFill>
                <a:effectLst>
                  <a:outerShdw blurRad="38100" dist="38100" dir="2700000" algn="tl">
                    <a:srgbClr val="C0C0C0"/>
                  </a:outerShdw>
                </a:effectLst>
                <a:cs typeface="Arial" panose="020B0604020202020204" pitchFamily="34" charset="0"/>
              </a:rPr>
              <a:t>Khoá</a:t>
            </a:r>
            <a:r>
              <a:rPr lang="en-US" altLang="en-US" sz="2000" b="1" dirty="0">
                <a:solidFill>
                  <a:srgbClr val="000000"/>
                </a:solidFill>
                <a:effectLst>
                  <a:outerShdw blurRad="38100" dist="38100" dir="2700000" algn="tl">
                    <a:srgbClr val="C0C0C0"/>
                  </a:outerShdw>
                </a:effectLst>
                <a:cs typeface="Arial" panose="020B0604020202020204" pitchFamily="34" charset="0"/>
              </a:rPr>
              <a:t> </a:t>
            </a:r>
            <a:r>
              <a:rPr lang="en-US" altLang="en-US" sz="2000" b="1" dirty="0" err="1">
                <a:solidFill>
                  <a:srgbClr val="000000"/>
                </a:solidFill>
                <a:effectLst>
                  <a:outerShdw blurRad="38100" dist="38100" dir="2700000" algn="tl">
                    <a:srgbClr val="C0C0C0"/>
                  </a:outerShdw>
                </a:effectLst>
                <a:cs typeface="Arial" panose="020B0604020202020204" pitchFamily="34" charset="0"/>
              </a:rPr>
              <a:t>vô</a:t>
            </a:r>
            <a:r>
              <a:rPr lang="en-US" altLang="en-US" sz="2000" b="1" dirty="0">
                <a:solidFill>
                  <a:srgbClr val="000000"/>
                </a:solidFill>
                <a:effectLst>
                  <a:outerShdw blurRad="38100" dist="38100" dir="2700000" algn="tl">
                    <a:srgbClr val="C0C0C0"/>
                  </a:outerShdw>
                </a:effectLst>
                <a:cs typeface="Arial" panose="020B0604020202020204" pitchFamily="34" charset="0"/>
              </a:rPr>
              <a:t> </a:t>
            </a:r>
            <a:r>
              <a:rPr lang="en-US" altLang="en-US" sz="2000" b="1" dirty="0" err="1">
                <a:solidFill>
                  <a:srgbClr val="000000"/>
                </a:solidFill>
                <a:effectLst>
                  <a:outerShdw blurRad="38100" dist="38100" dir="2700000" algn="tl">
                    <a:srgbClr val="C0C0C0"/>
                  </a:outerShdw>
                </a:effectLst>
                <a:cs typeface="Arial" panose="020B0604020202020204" pitchFamily="34" charset="0"/>
              </a:rPr>
              <a:t>danh</a:t>
            </a:r>
            <a:endParaRPr lang="en-US" altLang="en-US" sz="2000" b="1" dirty="0">
              <a:solidFill>
                <a:srgbClr val="000000"/>
              </a:solidFill>
              <a:effectLst>
                <a:outerShdw blurRad="38100" dist="38100" dir="2700000" algn="tl">
                  <a:srgbClr val="C0C0C0"/>
                </a:outerShdw>
              </a:effectLst>
              <a:cs typeface="Arial" panose="020B0604020202020204" pitchFamily="34" charset="0"/>
            </a:endParaRPr>
          </a:p>
          <a:p>
            <a:pPr algn="just">
              <a:lnSpc>
                <a:spcPct val="150000"/>
              </a:lnSpc>
              <a:defRPr/>
            </a:pPr>
            <a:r>
              <a:rPr lang="en-US" altLang="en-US" sz="2000" dirty="0" err="1">
                <a:solidFill>
                  <a:srgbClr val="000000"/>
                </a:solidFill>
                <a:cs typeface="Arial" panose="020B0604020202020204" pitchFamily="34" charset="0"/>
              </a:rPr>
              <a:t>Mỗi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chiều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một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dòng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với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khoá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là</a:t>
            </a:r>
            <a:r>
              <a:rPr lang="en-US" altLang="en-US" sz="2000" dirty="0">
                <a:solidFill>
                  <a:srgbClr val="000000"/>
                </a:solidFill>
                <a:cs typeface="Arial" panose="020B0604020202020204" pitchFamily="34" charset="0"/>
              </a:rPr>
              <a:t> 0, </a:t>
            </a:r>
            <a:r>
              <a:rPr lang="en-US" altLang="en-US" sz="2000" dirty="0" err="1">
                <a:solidFill>
                  <a:srgbClr val="000000"/>
                </a:solidFill>
                <a:cs typeface="Arial" panose="020B0604020202020204" pitchFamily="34" charset="0"/>
              </a:rPr>
              <a:t>các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trường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khác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đặt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giá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trị</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mặc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định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Dòng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này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mô</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tả</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trạng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nạp</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một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vào</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nhưng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không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tìm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thấy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tương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ứng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với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trong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chiều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mà</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tham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chiếu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tới</a:t>
            </a:r>
            <a:r>
              <a:rPr lang="en-US" altLang="en-US" sz="2000" dirty="0">
                <a:solidFill>
                  <a:srgbClr val="000000"/>
                </a:solidFill>
                <a:cs typeface="Arial" panose="020B0604020202020204" pitchFamily="34" charset="0"/>
              </a:rPr>
              <a:t>.</a:t>
            </a:r>
          </a:p>
          <a:p>
            <a:pPr algn="just">
              <a:lnSpc>
                <a:spcPct val="150000"/>
              </a:lnSpc>
              <a:defRPr/>
            </a:pPr>
            <a:r>
              <a:rPr lang="en-US" altLang="en-US" sz="2000" dirty="0" err="1">
                <a:solidFill>
                  <a:srgbClr val="000000"/>
                </a:solidFill>
                <a:cs typeface="Arial" panose="020B0604020202020204" pitchFamily="34" charset="0"/>
              </a:rPr>
              <a:t>Việc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này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giúp</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tránh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liệu</a:t>
            </a:r>
            <a:r>
              <a:rPr lang="en-US" altLang="en-US" sz="2000" dirty="0">
                <a:solidFill>
                  <a:srgbClr val="000000"/>
                </a:solidFill>
                <a:cs typeface="Arial" panose="020B0604020202020204" pitchFamily="34" charset="0"/>
              </a:rPr>
              <a:t> NULL ở </a:t>
            </a:r>
            <a:r>
              <a:rPr lang="en-US" altLang="en-US" sz="2000" dirty="0" err="1">
                <a:solidFill>
                  <a:srgbClr val="000000"/>
                </a:solidFill>
                <a:cs typeface="Arial" panose="020B0604020202020204" pitchFamily="34" charset="0"/>
              </a:rPr>
              <a:t>khoá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ngoại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đồng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thời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mang</a:t>
            </a:r>
            <a:r>
              <a:rPr lang="en-US" altLang="en-US" sz="2000" dirty="0">
                <a:solidFill>
                  <a:srgbClr val="000000"/>
                </a:solidFill>
                <a:cs typeface="Arial" panose="020B0604020202020204" pitchFamily="34" charset="0"/>
              </a:rPr>
              <a:t> ý </a:t>
            </a:r>
            <a:r>
              <a:rPr lang="en-US" altLang="en-US" sz="2000" dirty="0" err="1">
                <a:solidFill>
                  <a:srgbClr val="000000"/>
                </a:solidFill>
                <a:cs typeface="Arial" panose="020B0604020202020204" pitchFamily="34" charset="0"/>
              </a:rPr>
              <a:t>nghĩa</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rõ</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ràng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cho</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người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dùng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cuối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rằng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không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tìm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thấy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liên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quan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đến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cảnh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đang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có</a:t>
            </a:r>
            <a:r>
              <a:rPr lang="en-US" altLang="en-US" sz="2000" dirty="0">
                <a:solidFill>
                  <a:srgbClr val="000000"/>
                </a:solidFill>
                <a:cs typeface="Arial" panose="020B0604020202020204" pitchFamily="34" charset="0"/>
              </a:rPr>
              <a:t>!”</a:t>
            </a:r>
          </a:p>
        </p:txBody>
      </p:sp>
      <p:sp>
        <p:nvSpPr>
          <p:cNvPr id="9" name="Title 1"/>
          <p:cNvSpPr txBox="1">
            <a:spLocks/>
          </p:cNvSpPr>
          <p:nvPr/>
        </p:nvSpPr>
        <p:spPr>
          <a:xfrm>
            <a:off x="1518557"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smtClean="0">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546874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1249363"/>
            <a:ext cx="7388225" cy="561975"/>
          </a:xfrm>
        </p:spPr>
        <p:txBody>
          <a:bodyPr>
            <a:normAutofit fontScale="90000"/>
          </a:bodyPr>
          <a:lstStyle/>
          <a:p>
            <a:pPr eaLnBrk="1" hangingPunct="1"/>
            <a:r>
              <a:rPr lang="en-US" altLang="en-US" dirty="0">
                <a:latin typeface="Times New Roman" panose="02020603050405020304" pitchFamily="18" charset="0"/>
                <a:ea typeface="MS PGothic" charset="-128"/>
                <a:cs typeface="Times New Roman" panose="02020603050405020304" pitchFamily="18" charset="0"/>
              </a:rPr>
              <a:t>NỘI DUNG</a:t>
            </a:r>
            <a:endParaRPr lang="en-US" altLang="en-US" dirty="0">
              <a:solidFill>
                <a:schemeClr val="accent1"/>
              </a:solidFill>
              <a:latin typeface="Times New Roman" panose="02020603050405020304" pitchFamily="18" charset="0"/>
              <a:ea typeface="MS PGothic" charset="-128"/>
              <a:cs typeface="Times New Roman" panose="02020603050405020304" pitchFamily="18" charset="0"/>
            </a:endParaRPr>
          </a:p>
        </p:txBody>
      </p:sp>
      <p:sp>
        <p:nvSpPr>
          <p:cNvPr id="19459" name="Text Box 3"/>
          <p:cNvSpPr txBox="1">
            <a:spLocks noChangeArrowheads="1"/>
          </p:cNvSpPr>
          <p:nvPr/>
        </p:nvSpPr>
        <p:spPr bwMode="auto">
          <a:xfrm>
            <a:off x="3185283" y="723019"/>
            <a:ext cx="184102" cy="36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1799" b="0">
              <a:solidFill>
                <a:srgbClr val="19426B"/>
              </a:solidFill>
              <a:latin typeface="Times New Roman" panose="02020603050405020304" pitchFamily="18" charset="0"/>
              <a:cs typeface="Times New Roman" panose="02020603050405020304" pitchFamily="18" charset="0"/>
            </a:endParaRPr>
          </a:p>
        </p:txBody>
      </p:sp>
      <p:sp>
        <p:nvSpPr>
          <p:cNvPr id="67588" name="AutoShape 4">
            <a:extLst>
              <a:ext uri="{FF2B5EF4-FFF2-40B4-BE49-F238E27FC236}">
                <a16:creationId xmlns:a16="http://schemas.microsoft.com/office/drawing/2014/main" id="{7FEDDD96-07F2-4314-A870-56509F571F59}"/>
              </a:ext>
            </a:extLst>
          </p:cNvPr>
          <p:cNvSpPr>
            <a:spLocks noChangeArrowheads="1"/>
          </p:cNvSpPr>
          <p:nvPr/>
        </p:nvSpPr>
        <p:spPr bwMode="ltGray">
          <a:xfrm rot="5400000">
            <a:off x="-1426324" y="2114736"/>
            <a:ext cx="4823157" cy="4769196"/>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accent6"/>
              </a:gs>
              <a:gs pos="50000">
                <a:schemeClr val="accent6">
                  <a:lumMod val="60000"/>
                  <a:lumOff val="40000"/>
                </a:schemeClr>
              </a:gs>
              <a:gs pos="100000">
                <a:schemeClr val="bg2">
                  <a:gamma/>
                  <a:tint val="45490"/>
                  <a:invGamma/>
                </a:schemeClr>
              </a:gs>
            </a:gsLst>
            <a:lin ang="0" scaled="1"/>
          </a:gradFill>
          <a:ln w="9525" algn="ctr">
            <a:noFill/>
            <a:miter lim="800000"/>
            <a:headEnd/>
            <a:tailEnd/>
          </a:ln>
          <a:effectLst/>
        </p:spPr>
        <p:txBody>
          <a:bodyPr wrap="none" anchor="ctr"/>
          <a:lstStyle/>
          <a:p>
            <a:pPr defTabSz="914126" fontAlgn="base">
              <a:spcBef>
                <a:spcPct val="0"/>
              </a:spcBef>
              <a:spcAft>
                <a:spcPct val="0"/>
              </a:spcAft>
              <a:defRPr/>
            </a:pPr>
            <a:endParaRPr lang="vi-VN" sz="1999">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8197" name="AutoShape 5">
            <a:extLst>
              <a:ext uri="{FF2B5EF4-FFF2-40B4-BE49-F238E27FC236}">
                <a16:creationId xmlns:a16="http://schemas.microsoft.com/office/drawing/2014/main" id="{12B0BAA9-EC39-463C-8DB4-3FEA1CD2B4EC}"/>
              </a:ext>
            </a:extLst>
          </p:cNvPr>
          <p:cNvSpPr>
            <a:spLocks noChangeArrowheads="1"/>
          </p:cNvSpPr>
          <p:nvPr/>
        </p:nvSpPr>
        <p:spPr bwMode="ltGray">
          <a:xfrm rot="5400000" flipH="1">
            <a:off x="-1001141" y="2538085"/>
            <a:ext cx="4031200" cy="392804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flip="none" rotWithShape="1">
            <a:gsLst>
              <a:gs pos="0">
                <a:schemeClr val="tx1"/>
              </a:gs>
              <a:gs pos="50000">
                <a:schemeClr val="accent6">
                  <a:lumMod val="60000"/>
                  <a:lumOff val="40000"/>
                </a:schemeClr>
              </a:gs>
              <a:gs pos="100000">
                <a:schemeClr val="bg2">
                  <a:gamma/>
                  <a:tint val="45490"/>
                  <a:invGamma/>
                </a:schemeClr>
              </a:gs>
            </a:gsLst>
            <a:lin ang="10800000" scaled="1"/>
            <a:tileRect/>
          </a:gradFill>
          <a:ln w="0">
            <a:noFill/>
            <a:miter lim="800000"/>
            <a:headEnd/>
            <a:tailEnd/>
          </a:ln>
        </p:spPr>
        <p:txBody>
          <a:bodyPr wrap="none" anchor="ctr"/>
          <a:lstStyle/>
          <a:p>
            <a:pPr defTabSz="914126" fontAlgn="base">
              <a:spcBef>
                <a:spcPct val="0"/>
              </a:spcBef>
              <a:spcAft>
                <a:spcPct val="0"/>
              </a:spcAft>
              <a:defRPr/>
            </a:pPr>
            <a:endParaRPr lang="en-US" sz="1999">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67593" name="AutoShape 9"/>
          <p:cNvSpPr>
            <a:spLocks noChangeArrowheads="1"/>
          </p:cNvSpPr>
          <p:nvPr/>
        </p:nvSpPr>
        <p:spPr bwMode="gray">
          <a:xfrm>
            <a:off x="4271312" y="3255958"/>
            <a:ext cx="6789850" cy="521604"/>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endParaRPr lang="vi-VN" altLang="en-US" sz="1999" dirty="0" smtClean="0">
              <a:solidFill>
                <a:srgbClr val="19426B"/>
              </a:solidFill>
              <a:latin typeface="Times New Roman" panose="02020603050405020304" pitchFamily="18" charset="0"/>
              <a:cs typeface="Times New Roman" panose="02020603050405020304" pitchFamily="18" charset="0"/>
            </a:endParaRPr>
          </a:p>
          <a:p>
            <a:pPr defTabSz="914126" eaLnBrk="0" fontAlgn="base" hangingPunct="0">
              <a:spcBef>
                <a:spcPct val="0"/>
              </a:spcBef>
              <a:spcAft>
                <a:spcPct val="0"/>
              </a:spcAft>
              <a:buClrTx/>
              <a:buNone/>
            </a:pPr>
            <a:r>
              <a:rPr lang="vi-VN" altLang="en-US" sz="1999" dirty="0" smtClean="0">
                <a:solidFill>
                  <a:srgbClr val="19426B"/>
                </a:solidFill>
                <a:latin typeface="Times New Roman" panose="02020603050405020304" pitchFamily="18" charset="0"/>
                <a:cs typeface="Times New Roman" panose="02020603050405020304" pitchFamily="18" charset="0"/>
              </a:rPr>
              <a:t>III. </a:t>
            </a:r>
            <a:r>
              <a:rPr lang="en-US" altLang="en-US" sz="1999" dirty="0" smtClean="0">
                <a:solidFill>
                  <a:srgbClr val="19426B"/>
                </a:solidFill>
                <a:latin typeface="Times New Roman" panose="02020603050405020304" pitchFamily="18" charset="0"/>
                <a:cs typeface="Times New Roman" panose="02020603050405020304" pitchFamily="18" charset="0"/>
              </a:rPr>
              <a:t>1 SỐ NGUYÊN TẮC THIẾT KẾ </a:t>
            </a:r>
            <a:endParaRPr lang="en-US" altLang="en-US" sz="1999" dirty="0">
              <a:solidFill>
                <a:srgbClr val="19426B"/>
              </a:solidFill>
              <a:latin typeface="Times New Roman" panose="02020603050405020304" pitchFamily="18" charset="0"/>
              <a:cs typeface="Times New Roman" panose="02020603050405020304" pitchFamily="18" charset="0"/>
            </a:endParaRPr>
          </a:p>
          <a:p>
            <a:pPr defTabSz="914126" eaLnBrk="0" fontAlgn="base" hangingPunct="0">
              <a:spcBef>
                <a:spcPct val="0"/>
              </a:spcBef>
              <a:spcAft>
                <a:spcPct val="0"/>
              </a:spcAft>
              <a:buClrTx/>
              <a:buNone/>
            </a:pPr>
            <a:r>
              <a:rPr lang="vi-VN" altLang="en-US" sz="1999" dirty="0" smtClean="0">
                <a:solidFill>
                  <a:srgbClr val="19426B"/>
                </a:solidFill>
                <a:latin typeface="Times New Roman" panose="02020603050405020304" pitchFamily="18" charset="0"/>
                <a:cs typeface="Times New Roman" panose="02020603050405020304" pitchFamily="18" charset="0"/>
              </a:rPr>
              <a:t> </a:t>
            </a:r>
            <a:endParaRPr lang="en-US" altLang="en-US" sz="1999" dirty="0">
              <a:solidFill>
                <a:srgbClr val="19426B"/>
              </a:solidFill>
              <a:latin typeface="Times New Roman" panose="02020603050405020304" pitchFamily="18" charset="0"/>
              <a:cs typeface="Times New Roman" panose="02020603050405020304" pitchFamily="18" charset="0"/>
            </a:endParaRPr>
          </a:p>
        </p:txBody>
      </p:sp>
      <p:sp>
        <p:nvSpPr>
          <p:cNvPr id="67594" name="AutoShape 10"/>
          <p:cNvSpPr>
            <a:spLocks noChangeArrowheads="1"/>
          </p:cNvSpPr>
          <p:nvPr/>
        </p:nvSpPr>
        <p:spPr bwMode="gray">
          <a:xfrm>
            <a:off x="3746726" y="1911519"/>
            <a:ext cx="7314435" cy="512628"/>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vi-VN" altLang="en-US" sz="1999" dirty="0">
                <a:solidFill>
                  <a:srgbClr val="19426B"/>
                </a:solidFill>
                <a:latin typeface="Times New Roman" panose="02020603050405020304" pitchFamily="18" charset="0"/>
                <a:cs typeface="Times New Roman" panose="02020603050405020304" pitchFamily="18" charset="0"/>
              </a:rPr>
              <a:t>I. </a:t>
            </a:r>
            <a:r>
              <a:rPr lang="vi-VN" altLang="en-US" sz="1999" dirty="0" smtClean="0">
                <a:solidFill>
                  <a:srgbClr val="19426B"/>
                </a:solidFill>
                <a:latin typeface="Times New Roman" panose="02020603050405020304" pitchFamily="18" charset="0"/>
                <a:cs typeface="Times New Roman" panose="02020603050405020304" pitchFamily="18" charset="0"/>
              </a:rPr>
              <a:t>ÔN TẬP KIẾN THỨC</a:t>
            </a:r>
            <a:endParaRPr lang="en-US" altLang="en-US" sz="1999" dirty="0">
              <a:solidFill>
                <a:srgbClr val="19426B"/>
              </a:solidFill>
              <a:latin typeface="Times New Roman" panose="02020603050405020304" pitchFamily="18" charset="0"/>
              <a:cs typeface="Times New Roman" panose="02020603050405020304" pitchFamily="18" charset="0"/>
            </a:endParaRPr>
          </a:p>
        </p:txBody>
      </p:sp>
      <p:grpSp>
        <p:nvGrpSpPr>
          <p:cNvPr id="2" name="Group 11"/>
          <p:cNvGrpSpPr>
            <a:grpSpLocks/>
          </p:cNvGrpSpPr>
          <p:nvPr/>
        </p:nvGrpSpPr>
        <p:grpSpPr bwMode="auto">
          <a:xfrm>
            <a:off x="2686978" y="1957357"/>
            <a:ext cx="491464" cy="457081"/>
            <a:chOff x="2078" y="1680"/>
            <a:chExt cx="1615" cy="1615"/>
          </a:xfrm>
        </p:grpSpPr>
        <p:sp>
          <p:nvSpPr>
            <p:cNvPr id="19488"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9489"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67598" name="Oval 14">
              <a:extLst>
                <a:ext uri="{FF2B5EF4-FFF2-40B4-BE49-F238E27FC236}">
                  <a16:creationId xmlns:a16="http://schemas.microsoft.com/office/drawing/2014/main" id="{2B7A69DF-9650-428D-9E20-90904784429F}"/>
                </a:ext>
              </a:extLst>
            </p:cNvPr>
            <p:cNvSpPr>
              <a:spLocks noChangeArrowheads="1"/>
            </p:cNvSpPr>
            <p:nvPr/>
          </p:nvSpPr>
          <p:spPr bwMode="gray">
            <a:xfrm>
              <a:off x="2253" y="2058"/>
              <a:ext cx="853" cy="7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91" name="Oval 15"/>
            <p:cNvSpPr>
              <a:spLocks noChangeArrowheads="1"/>
            </p:cNvSpPr>
            <p:nvPr/>
          </p:nvSpPr>
          <p:spPr bwMode="gray">
            <a:xfrm>
              <a:off x="2254" y="2056"/>
              <a:ext cx="853" cy="7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67600" name="Oval 16">
              <a:extLst>
                <a:ext uri="{FF2B5EF4-FFF2-40B4-BE49-F238E27FC236}">
                  <a16:creationId xmlns:a16="http://schemas.microsoft.com/office/drawing/2014/main" id="{E3A15BFF-F228-454F-9690-A7AC07130659}"/>
                </a:ext>
              </a:extLst>
            </p:cNvPr>
            <p:cNvSpPr>
              <a:spLocks noChangeArrowheads="1"/>
            </p:cNvSpPr>
            <p:nvPr/>
          </p:nvSpPr>
          <p:spPr bwMode="gray">
            <a:xfrm>
              <a:off x="2340" y="2135"/>
              <a:ext cx="1091" cy="7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93" name="Oval 17"/>
            <p:cNvSpPr>
              <a:spLocks noChangeArrowheads="1"/>
            </p:cNvSpPr>
            <p:nvPr/>
          </p:nvSpPr>
          <p:spPr bwMode="gray">
            <a:xfrm>
              <a:off x="2337" y="2139"/>
              <a:ext cx="1096" cy="764"/>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grpSp>
        <p:nvGrpSpPr>
          <p:cNvPr id="3" name="Group 18"/>
          <p:cNvGrpSpPr>
            <a:grpSpLocks/>
          </p:cNvGrpSpPr>
          <p:nvPr/>
        </p:nvGrpSpPr>
        <p:grpSpPr bwMode="auto">
          <a:xfrm>
            <a:off x="3499856" y="3280871"/>
            <a:ext cx="483354" cy="472952"/>
            <a:chOff x="2078" y="1680"/>
            <a:chExt cx="1615" cy="1615"/>
          </a:xfrm>
        </p:grpSpPr>
        <p:sp>
          <p:nvSpPr>
            <p:cNvPr id="19482"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9483"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67605" name="Oval 21">
              <a:extLst>
                <a:ext uri="{FF2B5EF4-FFF2-40B4-BE49-F238E27FC236}">
                  <a16:creationId xmlns:a16="http://schemas.microsoft.com/office/drawing/2014/main" id="{069887D6-0DE1-4C4B-8EE5-CC286F1535C9}"/>
                </a:ext>
              </a:extLst>
            </p:cNvPr>
            <p:cNvSpPr>
              <a:spLocks noChangeArrowheads="1"/>
            </p:cNvSpPr>
            <p:nvPr/>
          </p:nvSpPr>
          <p:spPr bwMode="gray">
            <a:xfrm>
              <a:off x="2254" y="2062"/>
              <a:ext cx="868"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85" name="Oval 22"/>
            <p:cNvSpPr>
              <a:spLocks noChangeArrowheads="1"/>
            </p:cNvSpPr>
            <p:nvPr/>
          </p:nvSpPr>
          <p:spPr bwMode="gray">
            <a:xfrm>
              <a:off x="2254" y="2060"/>
              <a:ext cx="868" cy="73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67607" name="Oval 23">
              <a:extLst>
                <a:ext uri="{FF2B5EF4-FFF2-40B4-BE49-F238E27FC236}">
                  <a16:creationId xmlns:a16="http://schemas.microsoft.com/office/drawing/2014/main" id="{ED899ACC-A123-41B9-B0D1-92DD0AB8F7EE}"/>
                </a:ext>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87" name="Oval 24"/>
            <p:cNvSpPr>
              <a:spLocks noChangeArrowheads="1"/>
            </p:cNvSpPr>
            <p:nvPr/>
          </p:nvSpPr>
          <p:spPr bwMode="gray">
            <a:xfrm>
              <a:off x="2337" y="2143"/>
              <a:ext cx="1096" cy="739"/>
            </a:xfrm>
            <a:prstGeom prst="ellipse">
              <a:avLst/>
            </a:prstGeom>
            <a:solidFill>
              <a:srgbClr val="0070C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grpSp>
        <p:nvGrpSpPr>
          <p:cNvPr id="30" name="Group 18"/>
          <p:cNvGrpSpPr>
            <a:grpSpLocks/>
          </p:cNvGrpSpPr>
          <p:nvPr/>
        </p:nvGrpSpPr>
        <p:grpSpPr bwMode="auto">
          <a:xfrm>
            <a:off x="3143098" y="2543622"/>
            <a:ext cx="500144" cy="472952"/>
            <a:chOff x="2078" y="1680"/>
            <a:chExt cx="1615" cy="1615"/>
          </a:xfrm>
        </p:grpSpPr>
        <p:sp>
          <p:nvSpPr>
            <p:cNvPr id="19470"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9471"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3" name="Oval 21">
              <a:extLst/>
            </p:cNvPr>
            <p:cNvSpPr>
              <a:spLocks noChangeArrowheads="1"/>
            </p:cNvSpPr>
            <p:nvPr/>
          </p:nvSpPr>
          <p:spPr bwMode="gray">
            <a:xfrm>
              <a:off x="2254" y="2062"/>
              <a:ext cx="839"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73" name="Oval 22"/>
            <p:cNvSpPr>
              <a:spLocks noChangeArrowheads="1"/>
            </p:cNvSpPr>
            <p:nvPr/>
          </p:nvSpPr>
          <p:spPr bwMode="gray">
            <a:xfrm>
              <a:off x="2254" y="2060"/>
              <a:ext cx="839" cy="73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5" name="Oval 23">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475" name="Oval 24"/>
            <p:cNvSpPr>
              <a:spLocks noChangeArrowheads="1"/>
            </p:cNvSpPr>
            <p:nvPr/>
          </p:nvSpPr>
          <p:spPr bwMode="gray">
            <a:xfrm>
              <a:off x="2337" y="2143"/>
              <a:ext cx="1096" cy="739"/>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sp>
        <p:nvSpPr>
          <p:cNvPr id="37" name="AutoShape 9"/>
          <p:cNvSpPr>
            <a:spLocks noChangeArrowheads="1"/>
          </p:cNvSpPr>
          <p:nvPr/>
        </p:nvSpPr>
        <p:spPr bwMode="gray">
          <a:xfrm>
            <a:off x="3983210" y="2524328"/>
            <a:ext cx="7077952" cy="541196"/>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en-US" altLang="en-US" sz="1999" dirty="0" smtClean="0">
                <a:solidFill>
                  <a:srgbClr val="19426B"/>
                </a:solidFill>
                <a:latin typeface="Times New Roman" panose="02020603050405020304" pitchFamily="18" charset="0"/>
                <a:cs typeface="Times New Roman" panose="02020603050405020304" pitchFamily="18" charset="0"/>
              </a:rPr>
              <a:t>II. GIỚI THIỆU DATAMART, MÔ HÌNH STAR SCHEMA</a:t>
            </a:r>
            <a:endParaRPr lang="en-US" altLang="en-US" sz="1999" dirty="0">
              <a:solidFill>
                <a:srgbClr val="19426B"/>
              </a:solidFill>
              <a:latin typeface="Times New Roman" panose="02020603050405020304" pitchFamily="18" charset="0"/>
              <a:cs typeface="Times New Roman" panose="02020603050405020304" pitchFamily="18" charset="0"/>
            </a:endParaRPr>
          </a:p>
        </p:txBody>
      </p:sp>
      <p:grpSp>
        <p:nvGrpSpPr>
          <p:cNvPr id="38" name="Group 18"/>
          <p:cNvGrpSpPr>
            <a:grpSpLocks/>
          </p:cNvGrpSpPr>
          <p:nvPr/>
        </p:nvGrpSpPr>
        <p:grpSpPr bwMode="auto">
          <a:xfrm>
            <a:off x="3499856" y="4044465"/>
            <a:ext cx="513148" cy="454102"/>
            <a:chOff x="2078" y="1680"/>
            <a:chExt cx="1615" cy="1615"/>
          </a:xfrm>
        </p:grpSpPr>
        <p:sp>
          <p:nvSpPr>
            <p:cNvPr id="39"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0"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1" name="Oval 21">
              <a:extLst>
                <a:ext uri="{FF2B5EF4-FFF2-40B4-BE49-F238E27FC236}">
                  <a16:creationId xmlns:a16="http://schemas.microsoft.com/office/drawing/2014/main" id="{069887D6-0DE1-4C4B-8EE5-CC286F1535C9}"/>
                </a:ext>
              </a:extLst>
            </p:cNvPr>
            <p:cNvSpPr>
              <a:spLocks noChangeArrowheads="1"/>
            </p:cNvSpPr>
            <p:nvPr/>
          </p:nvSpPr>
          <p:spPr bwMode="gray">
            <a:xfrm>
              <a:off x="2254" y="2046"/>
              <a:ext cx="817" cy="76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42" name="Oval 22"/>
            <p:cNvSpPr>
              <a:spLocks noChangeArrowheads="1"/>
            </p:cNvSpPr>
            <p:nvPr/>
          </p:nvSpPr>
          <p:spPr bwMode="gray">
            <a:xfrm>
              <a:off x="2254" y="2045"/>
              <a:ext cx="817" cy="76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3" name="Oval 23">
              <a:extLst>
                <a:ext uri="{FF2B5EF4-FFF2-40B4-BE49-F238E27FC236}">
                  <a16:creationId xmlns:a16="http://schemas.microsoft.com/office/drawing/2014/main" id="{ED899ACC-A123-41B9-B0D1-92DD0AB8F7EE}"/>
                </a:ext>
              </a:extLst>
            </p:cNvPr>
            <p:cNvSpPr>
              <a:spLocks noChangeArrowheads="1"/>
            </p:cNvSpPr>
            <p:nvPr/>
          </p:nvSpPr>
          <p:spPr bwMode="gray">
            <a:xfrm>
              <a:off x="2341" y="2127"/>
              <a:ext cx="1088" cy="76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44" name="Oval 24"/>
            <p:cNvSpPr>
              <a:spLocks noChangeArrowheads="1"/>
            </p:cNvSpPr>
            <p:nvPr/>
          </p:nvSpPr>
          <p:spPr bwMode="gray">
            <a:xfrm>
              <a:off x="2337" y="2128"/>
              <a:ext cx="1096" cy="769"/>
            </a:xfrm>
            <a:prstGeom prst="ellipse">
              <a:avLst/>
            </a:prstGeom>
            <a:solidFill>
              <a:schemeClr val="tx2">
                <a:lumMod val="60000"/>
                <a:lumOff val="40000"/>
              </a:schemeClr>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sp>
        <p:nvSpPr>
          <p:cNvPr id="45" name="AutoShape 9"/>
          <p:cNvSpPr>
            <a:spLocks noChangeArrowheads="1"/>
          </p:cNvSpPr>
          <p:nvPr/>
        </p:nvSpPr>
        <p:spPr bwMode="gray">
          <a:xfrm>
            <a:off x="4069667" y="3967996"/>
            <a:ext cx="6905038" cy="479405"/>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en-US" altLang="en-US" sz="1999" dirty="0">
                <a:solidFill>
                  <a:srgbClr val="19426B"/>
                </a:solidFill>
                <a:latin typeface="Times New Roman" panose="02020603050405020304" pitchFamily="18" charset="0"/>
                <a:cs typeface="Times New Roman" panose="02020603050405020304" pitchFamily="18" charset="0"/>
              </a:rPr>
              <a:t>IV. </a:t>
            </a:r>
            <a:r>
              <a:rPr lang="en-US" altLang="en-US" sz="1999" dirty="0" smtClean="0">
                <a:solidFill>
                  <a:srgbClr val="19426B"/>
                </a:solidFill>
                <a:latin typeface="Times New Roman" panose="02020603050405020304" pitchFamily="18" charset="0"/>
                <a:cs typeface="Times New Roman" panose="02020603050405020304" pitchFamily="18" charset="0"/>
              </a:rPr>
              <a:t>HƯỚNG DẪN, THỰC HÀNH XÂY DỰNG DATAMART</a:t>
            </a:r>
            <a:endParaRPr lang="en-US" altLang="en-US" sz="1999" dirty="0">
              <a:solidFill>
                <a:srgbClr val="19426B"/>
              </a:solidFill>
              <a:latin typeface="Times New Roman" panose="02020603050405020304" pitchFamily="18" charset="0"/>
              <a:cs typeface="Times New Roman" panose="02020603050405020304" pitchFamily="18" charset="0"/>
            </a:endParaRPr>
          </a:p>
        </p:txBody>
      </p:sp>
      <p:grpSp>
        <p:nvGrpSpPr>
          <p:cNvPr id="46" name="Group 25"/>
          <p:cNvGrpSpPr>
            <a:grpSpLocks/>
          </p:cNvGrpSpPr>
          <p:nvPr/>
        </p:nvGrpSpPr>
        <p:grpSpPr bwMode="auto">
          <a:xfrm>
            <a:off x="3393015" y="4840723"/>
            <a:ext cx="553986" cy="472952"/>
            <a:chOff x="2078" y="1680"/>
            <a:chExt cx="1615" cy="1615"/>
          </a:xfrm>
        </p:grpSpPr>
        <p:sp>
          <p:nvSpPr>
            <p:cNvPr id="47"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8"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9" name="Oval 28">
              <a:extLst>
                <a:ext uri="{FF2B5EF4-FFF2-40B4-BE49-F238E27FC236}">
                  <a16:creationId xmlns:a16="http://schemas.microsoft.com/office/drawing/2014/main" id="{9440862D-20E2-45D7-A093-006522AF5DC6}"/>
                </a:ext>
              </a:extLst>
            </p:cNvPr>
            <p:cNvSpPr>
              <a:spLocks noChangeArrowheads="1"/>
            </p:cNvSpPr>
            <p:nvPr/>
          </p:nvSpPr>
          <p:spPr bwMode="gray">
            <a:xfrm>
              <a:off x="2254" y="2062"/>
              <a:ext cx="757"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50" name="Oval 29"/>
            <p:cNvSpPr>
              <a:spLocks noChangeArrowheads="1"/>
            </p:cNvSpPr>
            <p:nvPr/>
          </p:nvSpPr>
          <p:spPr bwMode="gray">
            <a:xfrm>
              <a:off x="2254" y="2060"/>
              <a:ext cx="757" cy="739"/>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51" name="Oval 30">
              <a:extLst>
                <a:ext uri="{FF2B5EF4-FFF2-40B4-BE49-F238E27FC236}">
                  <a16:creationId xmlns:a16="http://schemas.microsoft.com/office/drawing/2014/main" id="{C35C1B84-5BF0-4A8D-9943-70DFFC98EC78}"/>
                </a:ext>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52" name="Oval 31"/>
            <p:cNvSpPr>
              <a:spLocks noChangeArrowheads="1"/>
            </p:cNvSpPr>
            <p:nvPr/>
          </p:nvSpPr>
          <p:spPr bwMode="gray">
            <a:xfrm>
              <a:off x="2337" y="2143"/>
              <a:ext cx="1096" cy="739"/>
            </a:xfrm>
            <a:prstGeom prst="ellipse">
              <a:avLst/>
            </a:prstGeom>
            <a:solidFill>
              <a:schemeClr val="accent5">
                <a:lumMod val="50000"/>
              </a:schemeClr>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sp>
        <p:nvSpPr>
          <p:cNvPr id="63" name="AutoShape 9"/>
          <p:cNvSpPr>
            <a:spLocks noChangeArrowheads="1"/>
          </p:cNvSpPr>
          <p:nvPr/>
        </p:nvSpPr>
        <p:spPr bwMode="gray">
          <a:xfrm>
            <a:off x="4025246" y="4785831"/>
            <a:ext cx="7035916" cy="479405"/>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en-US" altLang="en-US" sz="1999" dirty="0">
                <a:solidFill>
                  <a:srgbClr val="19426B"/>
                </a:solidFill>
                <a:latin typeface="Times New Roman" panose="02020603050405020304" pitchFamily="18" charset="0"/>
                <a:cs typeface="Times New Roman" panose="02020603050405020304" pitchFamily="18" charset="0"/>
              </a:rPr>
              <a:t>IV. </a:t>
            </a:r>
            <a:r>
              <a:rPr lang="en-US" altLang="en-US" sz="1999" dirty="0" smtClean="0">
                <a:solidFill>
                  <a:srgbClr val="19426B"/>
                </a:solidFill>
                <a:latin typeface="Times New Roman" panose="02020603050405020304" pitchFamily="18" charset="0"/>
                <a:cs typeface="Times New Roman" panose="02020603050405020304" pitchFamily="18" charset="0"/>
              </a:rPr>
              <a:t>HỎI ĐÁP</a:t>
            </a:r>
            <a:endParaRPr lang="en-US" altLang="en-US" sz="1999" dirty="0">
              <a:solidFill>
                <a:srgbClr val="19426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7950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7593"/>
                                        </p:tgtEl>
                                        <p:attrNameLst>
                                          <p:attrName>style.visibility</p:attrName>
                                        </p:attrNameLst>
                                      </p:cBhvr>
                                      <p:to>
                                        <p:strVal val="visible"/>
                                      </p:to>
                                    </p:set>
                                    <p:animEffect transition="in" filter="wipe(down)">
                                      <p:cBhvr>
                                        <p:cTn id="7" dur="500"/>
                                        <p:tgtEl>
                                          <p:spTgt spid="6759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7594"/>
                                        </p:tgtEl>
                                        <p:attrNameLst>
                                          <p:attrName>style.visibility</p:attrName>
                                        </p:attrNameLst>
                                      </p:cBhvr>
                                      <p:to>
                                        <p:strVal val="visible"/>
                                      </p:to>
                                    </p:set>
                                    <p:animEffect transition="in" filter="wipe(down)">
                                      <p:cBhvr>
                                        <p:cTn id="10" dur="500"/>
                                        <p:tgtEl>
                                          <p:spTgt spid="67594"/>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par>
                                <p:cTn id="23" presetID="22" presetClass="entr" presetSubtype="4"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down)">
                                      <p:cBhvr>
                                        <p:cTn id="28" dur="500"/>
                                        <p:tgtEl>
                                          <p:spTgt spid="45"/>
                                        </p:tgtEl>
                                      </p:cBhvr>
                                    </p:animEffect>
                                  </p:childTnLst>
                                </p:cTn>
                              </p:par>
                              <p:par>
                                <p:cTn id="29" presetID="22" presetClass="entr" presetSubtype="4"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down)">
                                      <p:cBhvr>
                                        <p:cTn id="31" dur="500"/>
                                        <p:tgtEl>
                                          <p:spTgt spid="4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nimBg="1"/>
      <p:bldP spid="67594" grpId="0" animBg="1"/>
      <p:bldP spid="37" grpId="0" animBg="1"/>
      <p:bldP spid="45" grpId="0" animBg="1"/>
      <p:bldP spid="6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0992" y="364521"/>
            <a:ext cx="10171128" cy="5693379"/>
          </a:xfrm>
        </p:spPr>
        <p:txBody>
          <a:bodyPr/>
          <a:lstStyle/>
          <a:p>
            <a:r>
              <a:rPr lang="en-US" b="1" dirty="0" smtClean="0"/>
              <a:t>THỰC HÀNH POWER QUERY</a:t>
            </a:r>
            <a:endParaRPr lang="en-US" b="1" dirty="0"/>
          </a:p>
          <a:p>
            <a:pPr lvl="1"/>
            <a:r>
              <a:rPr lang="en-US" dirty="0" smtClean="0"/>
              <a:t>Reference Query</a:t>
            </a:r>
          </a:p>
          <a:p>
            <a:pPr lvl="2"/>
            <a:endParaRPr lang="en-US" dirty="0" smtClean="0"/>
          </a:p>
          <a:p>
            <a:pPr lvl="1"/>
            <a:r>
              <a:rPr lang="en-US" dirty="0" smtClean="0"/>
              <a:t>Duplicate Query</a:t>
            </a:r>
          </a:p>
          <a:p>
            <a:pPr lvl="1"/>
            <a:endParaRPr lang="en-US" dirty="0"/>
          </a:p>
          <a:p>
            <a:pPr lvl="1"/>
            <a:r>
              <a:rPr lang="en-US" dirty="0" smtClean="0"/>
              <a:t>Remove Duplicates</a:t>
            </a:r>
          </a:p>
          <a:p>
            <a:pPr lvl="1"/>
            <a:endParaRPr lang="en-US" dirty="0"/>
          </a:p>
          <a:p>
            <a:pPr lvl="1"/>
            <a:r>
              <a:rPr lang="en-US" dirty="0" smtClean="0"/>
              <a:t>Merge Query</a:t>
            </a:r>
          </a:p>
          <a:p>
            <a:pPr lvl="2"/>
            <a:r>
              <a:rPr lang="en-US" dirty="0" smtClean="0"/>
              <a:t>Inner Join</a:t>
            </a:r>
          </a:p>
          <a:p>
            <a:pPr lvl="2"/>
            <a:r>
              <a:rPr lang="en-US" dirty="0" smtClean="0"/>
              <a:t>Outer Join</a:t>
            </a:r>
          </a:p>
          <a:p>
            <a:pPr lvl="2"/>
            <a:r>
              <a:rPr lang="en-US" dirty="0" smtClean="0"/>
              <a:t>….</a:t>
            </a:r>
          </a:p>
          <a:p>
            <a:pPr lvl="1"/>
            <a:r>
              <a:rPr lang="en-US" dirty="0" smtClean="0"/>
              <a:t>Extract</a:t>
            </a:r>
          </a:p>
          <a:p>
            <a:pPr lvl="1"/>
            <a:endParaRPr lang="en-US" dirty="0"/>
          </a:p>
          <a:p>
            <a:pPr lvl="1"/>
            <a:r>
              <a:rPr lang="en-US" dirty="0" smtClean="0"/>
              <a:t>Conditional Column</a:t>
            </a:r>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592EBBE8-0789-4F0E-BE1E-08510C52BED6}" type="slidenum">
              <a:rPr lang="en-US" smtClean="0"/>
              <a:t>20</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spTree>
    <p:extLst>
      <p:ext uri="{BB962C8B-B14F-4D97-AF65-F5344CB8AC3E}">
        <p14:creationId xmlns:p14="http://schemas.microsoft.com/office/powerpoint/2010/main" val="3891694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Reference Query: Tạo 1 query “tham chiếu” tới query gốc</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51A0F33F-DFE5-4AD6-BBAA-6CA1EA368B5C}" type="slidenum">
              <a:rPr lang="en-US" smtClean="0"/>
              <a:t>21</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2" name="Picture 1"/>
          <p:cNvPicPr>
            <a:picLocks noChangeAspect="1"/>
          </p:cNvPicPr>
          <p:nvPr/>
        </p:nvPicPr>
        <p:blipFill>
          <a:blip r:embed="rId3"/>
          <a:stretch>
            <a:fillRect/>
          </a:stretch>
        </p:blipFill>
        <p:spPr>
          <a:xfrm>
            <a:off x="3064148" y="879701"/>
            <a:ext cx="5819775" cy="5319471"/>
          </a:xfrm>
          <a:prstGeom prst="rect">
            <a:avLst/>
          </a:prstGeom>
        </p:spPr>
      </p:pic>
    </p:spTree>
    <p:extLst>
      <p:ext uri="{BB962C8B-B14F-4D97-AF65-F5344CB8AC3E}">
        <p14:creationId xmlns:p14="http://schemas.microsoft.com/office/powerpoint/2010/main" val="4183786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Reference Query: Source là Query được tham chiếu</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D588D26A-678C-4A2E-9A43-EBD927BD3F01}" type="slidenum">
              <a:rPr lang="en-US" smtClean="0"/>
              <a:t>22</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6" name="Picture 5"/>
          <p:cNvPicPr>
            <a:picLocks noChangeAspect="1"/>
          </p:cNvPicPr>
          <p:nvPr/>
        </p:nvPicPr>
        <p:blipFill>
          <a:blip r:embed="rId3"/>
          <a:stretch>
            <a:fillRect/>
          </a:stretch>
        </p:blipFill>
        <p:spPr>
          <a:xfrm>
            <a:off x="1279028" y="1838277"/>
            <a:ext cx="10533859" cy="2874509"/>
          </a:xfrm>
          <a:prstGeom prst="rect">
            <a:avLst/>
          </a:prstGeom>
        </p:spPr>
      </p:pic>
    </p:spTree>
    <p:extLst>
      <p:ext uri="{BB962C8B-B14F-4D97-AF65-F5344CB8AC3E}">
        <p14:creationId xmlns:p14="http://schemas.microsoft.com/office/powerpoint/2010/main" val="1192885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Duplicate Query: Tạo 1 query là copy nguyên bản của Query gốc</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C7E00194-B16B-4F99-816A-6253F8360341}" type="slidenum">
              <a:rPr lang="en-US" smtClean="0"/>
              <a:t>23</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2" name="Picture 1"/>
          <p:cNvPicPr>
            <a:picLocks noChangeAspect="1"/>
          </p:cNvPicPr>
          <p:nvPr/>
        </p:nvPicPr>
        <p:blipFill>
          <a:blip r:embed="rId3"/>
          <a:stretch>
            <a:fillRect/>
          </a:stretch>
        </p:blipFill>
        <p:spPr>
          <a:xfrm>
            <a:off x="3514725" y="1228725"/>
            <a:ext cx="5162550" cy="4400550"/>
          </a:xfrm>
          <a:prstGeom prst="rect">
            <a:avLst/>
          </a:prstGeom>
        </p:spPr>
      </p:pic>
    </p:spTree>
    <p:extLst>
      <p:ext uri="{BB962C8B-B14F-4D97-AF65-F5344CB8AC3E}">
        <p14:creationId xmlns:p14="http://schemas.microsoft.com/office/powerpoint/2010/main" val="1570535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Duplicate Query: Tạo 1 query là copy nguyên bản của Query gốc</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1BE399C7-C561-413A-9EE5-935DB48B5C32}" type="slidenum">
              <a:rPr lang="en-US" smtClean="0"/>
              <a:t>24</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2" name="Picture 1"/>
          <p:cNvPicPr>
            <a:picLocks noChangeAspect="1"/>
          </p:cNvPicPr>
          <p:nvPr/>
        </p:nvPicPr>
        <p:blipFill>
          <a:blip r:embed="rId3"/>
          <a:stretch>
            <a:fillRect/>
          </a:stretch>
        </p:blipFill>
        <p:spPr>
          <a:xfrm>
            <a:off x="3514725" y="1228725"/>
            <a:ext cx="5162550" cy="4400550"/>
          </a:xfrm>
          <a:prstGeom prst="rect">
            <a:avLst/>
          </a:prstGeom>
        </p:spPr>
      </p:pic>
    </p:spTree>
    <p:extLst>
      <p:ext uri="{BB962C8B-B14F-4D97-AF65-F5344CB8AC3E}">
        <p14:creationId xmlns:p14="http://schemas.microsoft.com/office/powerpoint/2010/main" val="1709498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Duplicate Query: Tạo 1 query là copy nguyên bản của Query gốc</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31428139-D6BA-4C6A-8ADC-B3F167AD3C8D}" type="slidenum">
              <a:rPr lang="en-US" smtClean="0"/>
              <a:t>25</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6" name="Picture 5"/>
          <p:cNvPicPr>
            <a:picLocks noChangeAspect="1"/>
          </p:cNvPicPr>
          <p:nvPr/>
        </p:nvPicPr>
        <p:blipFill>
          <a:blip r:embed="rId3"/>
          <a:stretch>
            <a:fillRect/>
          </a:stretch>
        </p:blipFill>
        <p:spPr>
          <a:xfrm>
            <a:off x="1301736" y="1541546"/>
            <a:ext cx="10620375" cy="4095750"/>
          </a:xfrm>
          <a:prstGeom prst="rect">
            <a:avLst/>
          </a:prstGeom>
        </p:spPr>
      </p:pic>
    </p:spTree>
    <p:extLst>
      <p:ext uri="{BB962C8B-B14F-4D97-AF65-F5344CB8AC3E}">
        <p14:creationId xmlns:p14="http://schemas.microsoft.com/office/powerpoint/2010/main" val="314289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Remove Duplicates : Xóa các dòng dữ liệu trùng lặp</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E30257D2-6786-4455-9D42-0877DD0DC02D}" type="slidenum">
              <a:rPr lang="en-US" smtClean="0"/>
              <a:t>26</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2" name="Picture 1"/>
          <p:cNvPicPr>
            <a:picLocks noChangeAspect="1"/>
          </p:cNvPicPr>
          <p:nvPr/>
        </p:nvPicPr>
        <p:blipFill>
          <a:blip r:embed="rId3"/>
          <a:stretch>
            <a:fillRect/>
          </a:stretch>
        </p:blipFill>
        <p:spPr>
          <a:xfrm>
            <a:off x="1824794" y="1352813"/>
            <a:ext cx="9079596" cy="4917658"/>
          </a:xfrm>
          <a:prstGeom prst="rect">
            <a:avLst/>
          </a:prstGeom>
        </p:spPr>
      </p:pic>
    </p:spTree>
    <p:extLst>
      <p:ext uri="{BB962C8B-B14F-4D97-AF65-F5344CB8AC3E}">
        <p14:creationId xmlns:p14="http://schemas.microsoft.com/office/powerpoint/2010/main" val="1654401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Remove Duplicates : Xóa các dòng dữ liệu trùng lặp</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1612F735-6A2B-476A-AE0C-E87B5EC5DA8F}" type="slidenum">
              <a:rPr lang="en-US" smtClean="0"/>
              <a:t>27</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6" name="Picture 5"/>
          <p:cNvPicPr>
            <a:picLocks noChangeAspect="1"/>
          </p:cNvPicPr>
          <p:nvPr/>
        </p:nvPicPr>
        <p:blipFill>
          <a:blip r:embed="rId3"/>
          <a:stretch>
            <a:fillRect/>
          </a:stretch>
        </p:blipFill>
        <p:spPr>
          <a:xfrm>
            <a:off x="1059434" y="1654342"/>
            <a:ext cx="10725150" cy="4191000"/>
          </a:xfrm>
          <a:prstGeom prst="rect">
            <a:avLst/>
          </a:prstGeom>
        </p:spPr>
      </p:pic>
    </p:spTree>
    <p:extLst>
      <p:ext uri="{BB962C8B-B14F-4D97-AF65-F5344CB8AC3E}">
        <p14:creationId xmlns:p14="http://schemas.microsoft.com/office/powerpoint/2010/main" val="1243096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Merge Query</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492BBE98-4BA2-4DB2-80C9-9CC1B0B57A3A}" type="slidenum">
              <a:rPr lang="en-US"/>
              <a:t>28</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2" name="Picture 1"/>
          <p:cNvPicPr>
            <a:picLocks noChangeAspect="1"/>
          </p:cNvPicPr>
          <p:nvPr/>
        </p:nvPicPr>
        <p:blipFill>
          <a:blip r:embed="rId3"/>
          <a:stretch>
            <a:fillRect/>
          </a:stretch>
        </p:blipFill>
        <p:spPr>
          <a:xfrm>
            <a:off x="1279028" y="1838277"/>
            <a:ext cx="10781833" cy="4176899"/>
          </a:xfrm>
          <a:prstGeom prst="rect">
            <a:avLst/>
          </a:prstGeom>
        </p:spPr>
      </p:pic>
    </p:spTree>
    <p:extLst>
      <p:ext uri="{BB962C8B-B14F-4D97-AF65-F5344CB8AC3E}">
        <p14:creationId xmlns:p14="http://schemas.microsoft.com/office/powerpoint/2010/main" val="2138002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pPr marL="228600" lvl="1">
              <a:spcBef>
                <a:spcPts val="1000"/>
              </a:spcBef>
            </a:pPr>
            <a:r>
              <a:rPr lang="en-US" b="1" dirty="0" smtClean="0"/>
              <a:t>JOIN KIND</a:t>
            </a:r>
            <a:endParaRPr lang="en-US" b="1" dirty="0"/>
          </a:p>
          <a:p>
            <a:pPr marL="228600" lvl="1">
              <a:spcBef>
                <a:spcPts val="1000"/>
              </a:spcBef>
            </a:pPr>
            <a:endParaRPr lang="en-US" b="1" dirty="0"/>
          </a:p>
          <a:p>
            <a:pPr lvl="1"/>
            <a:r>
              <a:rPr lang="en-US" dirty="0" smtClean="0"/>
              <a:t>Join Kind</a:t>
            </a:r>
          </a:p>
          <a:p>
            <a:pPr lvl="1"/>
            <a:r>
              <a:rPr lang="en-US" dirty="0" smtClean="0"/>
              <a:t>Left Outer Join</a:t>
            </a:r>
          </a:p>
          <a:p>
            <a:pPr lvl="1"/>
            <a:r>
              <a:rPr lang="en-US" dirty="0" smtClean="0"/>
              <a:t>Right Outer Join</a:t>
            </a:r>
          </a:p>
          <a:p>
            <a:pPr lvl="1"/>
            <a:r>
              <a:rPr lang="en-US" dirty="0" smtClean="0"/>
              <a:t>Full Outer Join</a:t>
            </a:r>
          </a:p>
          <a:p>
            <a:pPr lvl="1"/>
            <a:r>
              <a:rPr lang="en-US" dirty="0" smtClean="0"/>
              <a:t>Inner Join</a:t>
            </a:r>
          </a:p>
          <a:p>
            <a:pPr lvl="1"/>
            <a:r>
              <a:rPr lang="en-US" dirty="0" smtClean="0"/>
              <a:t>Left Anti Join</a:t>
            </a:r>
          </a:p>
          <a:p>
            <a:pPr lvl="1"/>
            <a:r>
              <a:rPr lang="en-US" dirty="0" smtClean="0"/>
              <a:t>Right Anti Join</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F2B124D4-C89F-41A6-8428-CF1B89D66DBD}" type="slidenum">
              <a:rPr lang="en-US"/>
              <a:t>29</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spTree>
    <p:extLst>
      <p:ext uri="{BB962C8B-B14F-4D97-AF65-F5344CB8AC3E}">
        <p14:creationId xmlns:p14="http://schemas.microsoft.com/office/powerpoint/2010/main" val="18147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1547" y="621102"/>
            <a:ext cx="9842216" cy="4823358"/>
          </a:xfrm>
        </p:spPr>
        <p:txBody>
          <a:bodyPr>
            <a:normAutofit/>
          </a:bodyPr>
          <a:lstStyle/>
          <a:p>
            <a:pPr marL="0" indent="0">
              <a:buNone/>
            </a:pPr>
            <a:r>
              <a:rPr lang="en-US" sz="3200" b="1" dirty="0" smtClean="0"/>
              <a:t>MỤC TIÊU BUỔI HỌC</a:t>
            </a:r>
          </a:p>
          <a:p>
            <a:pPr marL="0" indent="0">
              <a:buNone/>
            </a:pPr>
            <a:endParaRPr lang="en-US" sz="3200" dirty="0" smtClean="0"/>
          </a:p>
          <a:p>
            <a:pPr lvl="1"/>
            <a:r>
              <a:rPr lang="en-US" sz="3200" smtClean="0"/>
              <a:t>Hiểu khái niệm</a:t>
            </a:r>
          </a:p>
          <a:p>
            <a:pPr lvl="2"/>
            <a:r>
              <a:rPr lang="en-US" sz="3200" smtClean="0"/>
              <a:t>Flat Table</a:t>
            </a:r>
          </a:p>
          <a:p>
            <a:pPr lvl="2"/>
            <a:r>
              <a:rPr lang="en-US" sz="3200" smtClean="0"/>
              <a:t>Star Schema</a:t>
            </a:r>
          </a:p>
          <a:p>
            <a:pPr lvl="1"/>
            <a:r>
              <a:rPr lang="en-US" sz="3200" smtClean="0"/>
              <a:t>Hiểu tại sao nên dùng Star Schema thay vì Flat Table</a:t>
            </a:r>
          </a:p>
          <a:p>
            <a:pPr lvl="1"/>
            <a:r>
              <a:rPr lang="en-US" sz="3200" smtClean="0"/>
              <a:t>Hiểu các bước biến đổi để tạo Star Schema từ Flat Table</a:t>
            </a:r>
            <a:endParaRPr lang="en-US" sz="3200" dirty="0" smtClean="0"/>
          </a:p>
        </p:txBody>
      </p:sp>
      <p:sp>
        <p:nvSpPr>
          <p:cNvPr id="4" name="Text Placeholder 3"/>
          <p:cNvSpPr>
            <a:spLocks noGrp="1"/>
          </p:cNvSpPr>
          <p:nvPr>
            <p:ph type="body" sz="quarter" idx="12"/>
          </p:nvPr>
        </p:nvSpPr>
        <p:spPr/>
        <p:txBody>
          <a:bodyPr/>
          <a:lstStyle/>
          <a:p>
            <a:fld id="{E5897EE2-426E-40BE-A21C-5A46E8105CD6}" type="slidenum">
              <a:rPr lang="en-US"/>
              <a:t>3</a:t>
            </a:fld>
            <a:endParaRPr lang="en-US" dirty="0"/>
          </a:p>
        </p:txBody>
      </p:sp>
      <p:sp>
        <p:nvSpPr>
          <p:cNvPr id="5" name="Text Placeholder 4"/>
          <p:cNvSpPr>
            <a:spLocks noGrp="1"/>
          </p:cNvSpPr>
          <p:nvPr>
            <p:ph type="body" sz="quarter" idx="13"/>
          </p:nvPr>
        </p:nvSpPr>
        <p:spPr/>
        <p:txBody>
          <a:bodyPr>
            <a:normAutofit/>
          </a:bodyPr>
          <a:lstStyle/>
          <a:p>
            <a:pPr algn="ctr"/>
            <a:r>
              <a:rPr lang="en-US" dirty="0" smtClean="0"/>
              <a:t>MỤC TIÊU BUỔI HỌC</a:t>
            </a:r>
            <a:endParaRPr lang="en-US" dirty="0"/>
          </a:p>
        </p:txBody>
      </p:sp>
    </p:spTree>
    <p:extLst>
      <p:ext uri="{BB962C8B-B14F-4D97-AF65-F5344CB8AC3E}">
        <p14:creationId xmlns:p14="http://schemas.microsoft.com/office/powerpoint/2010/main" val="3043768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Join Kind</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59A22763-4AB6-495C-8CBF-F0690841122C}" type="slidenum">
              <a:rPr lang="en-US"/>
              <a:t>30</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6" name="Picture 5"/>
          <p:cNvPicPr>
            <a:picLocks noChangeAspect="1"/>
          </p:cNvPicPr>
          <p:nvPr/>
        </p:nvPicPr>
        <p:blipFill>
          <a:blip r:embed="rId3"/>
          <a:stretch>
            <a:fillRect/>
          </a:stretch>
        </p:blipFill>
        <p:spPr>
          <a:xfrm>
            <a:off x="1279028" y="1451422"/>
            <a:ext cx="10643083" cy="5096335"/>
          </a:xfrm>
          <a:prstGeom prst="rect">
            <a:avLst/>
          </a:prstGeom>
        </p:spPr>
      </p:pic>
    </p:spTree>
    <p:extLst>
      <p:ext uri="{BB962C8B-B14F-4D97-AF65-F5344CB8AC3E}">
        <p14:creationId xmlns:p14="http://schemas.microsoft.com/office/powerpoint/2010/main" val="3991609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Merge Query</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A0B5B607-42F9-4BD7-AE5A-CC45CF1C546C}" type="slidenum">
              <a:rPr lang="en-US" smtClean="0"/>
              <a:t>31</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6" name="Picture 5"/>
          <p:cNvPicPr>
            <a:picLocks noChangeAspect="1"/>
          </p:cNvPicPr>
          <p:nvPr/>
        </p:nvPicPr>
        <p:blipFill>
          <a:blip r:embed="rId3"/>
          <a:stretch>
            <a:fillRect/>
          </a:stretch>
        </p:blipFill>
        <p:spPr>
          <a:xfrm>
            <a:off x="1022356" y="1987068"/>
            <a:ext cx="11000874" cy="3453951"/>
          </a:xfrm>
          <a:prstGeom prst="rect">
            <a:avLst/>
          </a:prstGeom>
        </p:spPr>
      </p:pic>
    </p:spTree>
    <p:extLst>
      <p:ext uri="{BB962C8B-B14F-4D97-AF65-F5344CB8AC3E}">
        <p14:creationId xmlns:p14="http://schemas.microsoft.com/office/powerpoint/2010/main" val="2589758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Merge Query</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D36710B4-FE47-4ED6-878B-D7DBCB806D09}" type="slidenum">
              <a:rPr lang="en-US" smtClean="0"/>
              <a:t>32</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6" name="Picture 5"/>
          <p:cNvPicPr>
            <a:picLocks noChangeAspect="1"/>
          </p:cNvPicPr>
          <p:nvPr/>
        </p:nvPicPr>
        <p:blipFill>
          <a:blip r:embed="rId3"/>
          <a:stretch>
            <a:fillRect/>
          </a:stretch>
        </p:blipFill>
        <p:spPr>
          <a:xfrm>
            <a:off x="1022356" y="1987068"/>
            <a:ext cx="11000874" cy="3453951"/>
          </a:xfrm>
          <a:prstGeom prst="rect">
            <a:avLst/>
          </a:prstGeom>
        </p:spPr>
      </p:pic>
    </p:spTree>
    <p:extLst>
      <p:ext uri="{BB962C8B-B14F-4D97-AF65-F5344CB8AC3E}">
        <p14:creationId xmlns:p14="http://schemas.microsoft.com/office/powerpoint/2010/main" val="1469948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Merge Query</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83F8EB6F-AB1E-48B0-870D-D415E082D6C3}" type="slidenum">
              <a:rPr lang="en-US" smtClean="0"/>
              <a:t>33</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2" name="Picture 1"/>
          <p:cNvPicPr>
            <a:picLocks noChangeAspect="1"/>
          </p:cNvPicPr>
          <p:nvPr/>
        </p:nvPicPr>
        <p:blipFill>
          <a:blip r:embed="rId3"/>
          <a:stretch>
            <a:fillRect/>
          </a:stretch>
        </p:blipFill>
        <p:spPr>
          <a:xfrm>
            <a:off x="3151772" y="892417"/>
            <a:ext cx="6248902" cy="5486076"/>
          </a:xfrm>
          <a:prstGeom prst="rect">
            <a:avLst/>
          </a:prstGeom>
        </p:spPr>
      </p:pic>
    </p:spTree>
    <p:extLst>
      <p:ext uri="{BB962C8B-B14F-4D97-AF65-F5344CB8AC3E}">
        <p14:creationId xmlns:p14="http://schemas.microsoft.com/office/powerpoint/2010/main" val="2684659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Merge Query</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2BEDF82C-8F94-4BA6-8955-4488A10708F6}" type="slidenum">
              <a:rPr lang="en-US"/>
              <a:t>34</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6" name="Picture 5"/>
          <p:cNvPicPr>
            <a:picLocks noChangeAspect="1"/>
          </p:cNvPicPr>
          <p:nvPr/>
        </p:nvPicPr>
        <p:blipFill>
          <a:blip r:embed="rId3"/>
          <a:stretch>
            <a:fillRect/>
          </a:stretch>
        </p:blipFill>
        <p:spPr>
          <a:xfrm>
            <a:off x="1861921" y="1690424"/>
            <a:ext cx="9005342" cy="3814763"/>
          </a:xfrm>
          <a:prstGeom prst="rect">
            <a:avLst/>
          </a:prstGeom>
        </p:spPr>
      </p:pic>
    </p:spTree>
    <p:extLst>
      <p:ext uri="{BB962C8B-B14F-4D97-AF65-F5344CB8AC3E}">
        <p14:creationId xmlns:p14="http://schemas.microsoft.com/office/powerpoint/2010/main" val="3103197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Extract: </a:t>
            </a:r>
            <a:r>
              <a:rPr lang="en-US" dirty="0" err="1" smtClean="0"/>
              <a:t>Tạo</a:t>
            </a:r>
            <a:r>
              <a:rPr lang="en-US" dirty="0" smtClean="0"/>
              <a:t> </a:t>
            </a:r>
            <a:r>
              <a:rPr lang="en-US" dirty="0" err="1" smtClean="0"/>
              <a:t>cột</a:t>
            </a:r>
            <a:r>
              <a:rPr lang="en-US" dirty="0" smtClean="0"/>
              <a:t> </a:t>
            </a:r>
            <a:r>
              <a:rPr lang="en-US" dirty="0" err="1" smtClean="0"/>
              <a:t>mới</a:t>
            </a:r>
            <a:r>
              <a:rPr lang="en-US" dirty="0" smtClean="0"/>
              <a:t> </a:t>
            </a:r>
            <a:r>
              <a:rPr lang="en-US" dirty="0" err="1" smtClean="0"/>
              <a:t>dựa</a:t>
            </a:r>
            <a:r>
              <a:rPr lang="en-US" dirty="0" smtClean="0"/>
              <a:t> vào transform </a:t>
            </a:r>
            <a:r>
              <a:rPr lang="en-US" dirty="0" err="1" smtClean="0"/>
              <a:t>giá</a:t>
            </a:r>
            <a:r>
              <a:rPr lang="en-US" dirty="0" smtClean="0"/>
              <a:t> </a:t>
            </a:r>
            <a:r>
              <a:rPr lang="en-US" dirty="0" err="1" smtClean="0"/>
              <a:t>trị</a:t>
            </a:r>
            <a:r>
              <a:rPr lang="en-US" dirty="0" smtClean="0"/>
              <a:t> 1 </a:t>
            </a:r>
            <a:r>
              <a:rPr lang="en-US" dirty="0" err="1" smtClean="0"/>
              <a:t>cột</a:t>
            </a:r>
            <a:r>
              <a:rPr lang="en-US" dirty="0" smtClean="0"/>
              <a:t>, </a:t>
            </a:r>
            <a:r>
              <a:rPr lang="en-US" dirty="0" err="1" smtClean="0"/>
              <a:t>theo</a:t>
            </a:r>
            <a:r>
              <a:rPr lang="en-US" dirty="0" smtClean="0"/>
              <a:t> 1 số </a:t>
            </a:r>
            <a:r>
              <a:rPr lang="en-US" dirty="0" err="1" smtClean="0"/>
              <a:t>điều</a:t>
            </a:r>
            <a:r>
              <a:rPr lang="en-US" dirty="0" smtClean="0"/>
              <a:t> </a:t>
            </a:r>
            <a:r>
              <a:rPr lang="en-US" dirty="0" err="1" smtClean="0"/>
              <a:t>kiện</a:t>
            </a:r>
            <a:endParaRPr lang="en-US" dirty="0" smtClean="0"/>
          </a:p>
          <a:p>
            <a:pPr lvl="2"/>
            <a:r>
              <a:rPr lang="en-US" dirty="0" smtClean="0"/>
              <a:t>Length</a:t>
            </a:r>
          </a:p>
          <a:p>
            <a:pPr lvl="2"/>
            <a:r>
              <a:rPr lang="en-US" dirty="0" smtClean="0"/>
              <a:t>First Character</a:t>
            </a:r>
          </a:p>
          <a:p>
            <a:pPr lvl="2"/>
            <a:r>
              <a:rPr lang="en-US" dirty="0" smtClean="0"/>
              <a:t>Last Character</a:t>
            </a:r>
          </a:p>
          <a:p>
            <a:pPr lvl="2"/>
            <a:r>
              <a:rPr lang="en-US" dirty="0" smtClean="0"/>
              <a:t>Range</a:t>
            </a:r>
          </a:p>
          <a:p>
            <a:pPr lvl="2"/>
            <a:r>
              <a:rPr lang="en-US" dirty="0" smtClean="0"/>
              <a:t>Text Before Delimiters</a:t>
            </a:r>
          </a:p>
          <a:p>
            <a:pPr lvl="2"/>
            <a:r>
              <a:rPr lang="en-US" dirty="0" smtClean="0"/>
              <a:t>Text After Delimiters</a:t>
            </a:r>
          </a:p>
          <a:p>
            <a:pPr lvl="2"/>
            <a:r>
              <a:rPr lang="en-US" dirty="0" smtClean="0"/>
              <a:t>Text Between Delimiters</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F75EE308-5743-4843-B602-0778BA4A09AE}" type="slidenum">
              <a:rPr lang="en-US" smtClean="0"/>
              <a:t>35</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spTree>
    <p:extLst>
      <p:ext uri="{BB962C8B-B14F-4D97-AF65-F5344CB8AC3E}">
        <p14:creationId xmlns:p14="http://schemas.microsoft.com/office/powerpoint/2010/main" val="2152873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Conditional Column: </a:t>
            </a:r>
            <a:r>
              <a:rPr lang="en-US" dirty="0" err="1" smtClean="0"/>
              <a:t>Tạo</a:t>
            </a:r>
            <a:r>
              <a:rPr lang="en-US" dirty="0" smtClean="0"/>
              <a:t> </a:t>
            </a:r>
            <a:r>
              <a:rPr lang="en-US" dirty="0" err="1" smtClean="0"/>
              <a:t>cột</a:t>
            </a:r>
            <a:r>
              <a:rPr lang="en-US" dirty="0" smtClean="0"/>
              <a:t> </a:t>
            </a:r>
            <a:r>
              <a:rPr lang="en-US" dirty="0" err="1" smtClean="0"/>
              <a:t>mới</a:t>
            </a:r>
            <a:r>
              <a:rPr lang="en-US" dirty="0" smtClean="0"/>
              <a:t> </a:t>
            </a:r>
            <a:r>
              <a:rPr lang="en-US" dirty="0" err="1" smtClean="0"/>
              <a:t>dựa</a:t>
            </a:r>
            <a:r>
              <a:rPr lang="en-US" dirty="0" smtClean="0"/>
              <a:t> vào </a:t>
            </a:r>
            <a:r>
              <a:rPr lang="en-US" dirty="0" err="1" smtClean="0"/>
              <a:t>các</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điều</a:t>
            </a:r>
            <a:r>
              <a:rPr lang="en-US" dirty="0" smtClean="0"/>
              <a:t> </a:t>
            </a:r>
            <a:r>
              <a:rPr lang="en-US" dirty="0" err="1" smtClean="0"/>
              <a:t>kiện</a:t>
            </a:r>
            <a:r>
              <a:rPr lang="en-US" dirty="0" smtClean="0"/>
              <a:t> (If-Then-Else)</a:t>
            </a:r>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C2726CEE-01C3-4760-BD6D-57B8AF7133DB}" type="slidenum">
              <a:rPr lang="en-US" smtClean="0"/>
              <a:t>36</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pic>
        <p:nvPicPr>
          <p:cNvPr id="2" name="Picture 1"/>
          <p:cNvPicPr>
            <a:picLocks noChangeAspect="1"/>
          </p:cNvPicPr>
          <p:nvPr/>
        </p:nvPicPr>
        <p:blipFill>
          <a:blip r:embed="rId3"/>
          <a:stretch>
            <a:fillRect/>
          </a:stretch>
        </p:blipFill>
        <p:spPr>
          <a:xfrm>
            <a:off x="1940229" y="1352813"/>
            <a:ext cx="8848725" cy="4772025"/>
          </a:xfrm>
          <a:prstGeom prst="rect">
            <a:avLst/>
          </a:prstGeom>
        </p:spPr>
      </p:pic>
    </p:spTree>
    <p:extLst>
      <p:ext uri="{BB962C8B-B14F-4D97-AF65-F5344CB8AC3E}">
        <p14:creationId xmlns:p14="http://schemas.microsoft.com/office/powerpoint/2010/main" val="43833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THỰC HÀNH POWER QUERY</a:t>
            </a:r>
            <a:endParaRPr lang="en-US" b="1" dirty="0"/>
          </a:p>
          <a:p>
            <a:pPr lvl="1"/>
            <a:r>
              <a:rPr lang="en-US" dirty="0" smtClean="0"/>
              <a:t>Dựa vào các kỹ năng trên, thực hành tạo</a:t>
            </a:r>
          </a:p>
          <a:p>
            <a:pPr lvl="2"/>
            <a:r>
              <a:rPr lang="en-US" dirty="0" smtClean="0"/>
              <a:t>Fact Table: </a:t>
            </a:r>
            <a:r>
              <a:rPr lang="en-US" dirty="0" err="1" smtClean="0"/>
              <a:t>Fact_Population</a:t>
            </a:r>
            <a:endParaRPr lang="en-US" dirty="0" smtClean="0"/>
          </a:p>
          <a:p>
            <a:pPr lvl="2"/>
            <a:r>
              <a:rPr lang="en-US" dirty="0" smtClean="0"/>
              <a:t>Dim Table: </a:t>
            </a:r>
          </a:p>
          <a:p>
            <a:pPr lvl="3"/>
            <a:r>
              <a:rPr lang="en-US" dirty="0" err="1" smtClean="0"/>
              <a:t>Dim_Country</a:t>
            </a:r>
            <a:endParaRPr lang="en-US" dirty="0" smtClean="0"/>
          </a:p>
          <a:p>
            <a:pPr lvl="3"/>
            <a:r>
              <a:rPr lang="en-US" dirty="0" err="1" smtClean="0"/>
              <a:t>Dim_Age_Group</a:t>
            </a:r>
            <a:endParaRPr lang="en-US" dirty="0" smtClean="0"/>
          </a:p>
          <a:p>
            <a:pPr lvl="3"/>
            <a:r>
              <a:rPr lang="en-US" dirty="0" err="1" smtClean="0"/>
              <a:t>Dim_Gender</a:t>
            </a:r>
            <a:endParaRPr lang="en-US" dirty="0" smtClean="0"/>
          </a:p>
          <a:p>
            <a:pPr lvl="2"/>
            <a:endParaRPr lang="en-US" dirty="0" smtClean="0"/>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21CD7C39-6908-401B-857A-1226C8598100}" type="slidenum">
              <a:rPr lang="en-US" smtClean="0"/>
              <a:t>37</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spTree>
    <p:extLst>
      <p:ext uri="{BB962C8B-B14F-4D97-AF65-F5344CB8AC3E}">
        <p14:creationId xmlns:p14="http://schemas.microsoft.com/office/powerpoint/2010/main" val="999260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028" y="201235"/>
            <a:ext cx="10171128" cy="6346522"/>
          </a:xfrm>
        </p:spPr>
        <p:txBody>
          <a:bodyPr/>
          <a:lstStyle/>
          <a:p>
            <a:r>
              <a:rPr lang="en-US" b="1" dirty="0" smtClean="0"/>
              <a:t>1 SỐ TIPS TỐI ƯU</a:t>
            </a:r>
            <a:endParaRPr lang="en-US" b="1" dirty="0"/>
          </a:p>
          <a:p>
            <a:pPr lvl="1"/>
            <a:r>
              <a:rPr lang="en-US" dirty="0" smtClean="0"/>
              <a:t>Enable Load </a:t>
            </a:r>
            <a:r>
              <a:rPr lang="en-US" dirty="0" err="1" smtClean="0"/>
              <a:t>các</a:t>
            </a:r>
            <a:r>
              <a:rPr lang="en-US" dirty="0" smtClean="0"/>
              <a:t> Query cần </a:t>
            </a:r>
            <a:r>
              <a:rPr lang="en-US" dirty="0" err="1" smtClean="0"/>
              <a:t>thiết</a:t>
            </a:r>
            <a:r>
              <a:rPr lang="en-US" dirty="0" smtClean="0"/>
              <a:t> </a:t>
            </a:r>
            <a:r>
              <a:rPr lang="en-US" dirty="0" err="1" smtClean="0"/>
              <a:t>cho</a:t>
            </a:r>
            <a:r>
              <a:rPr lang="en-US" dirty="0" smtClean="0"/>
              <a:t> làm Model, Report</a:t>
            </a:r>
          </a:p>
          <a:p>
            <a:pPr lvl="1"/>
            <a:endParaRPr lang="en-US" dirty="0" smtClean="0"/>
          </a:p>
          <a:p>
            <a:pPr lvl="1"/>
            <a:r>
              <a:rPr lang="en-US" dirty="0" smtClean="0"/>
              <a:t>Refresh </a:t>
            </a:r>
            <a:r>
              <a:rPr lang="en-US" dirty="0" err="1" smtClean="0"/>
              <a:t>các</a:t>
            </a:r>
            <a:r>
              <a:rPr lang="en-US" dirty="0" smtClean="0"/>
              <a:t> query cần </a:t>
            </a:r>
            <a:r>
              <a:rPr lang="en-US" dirty="0" err="1" smtClean="0"/>
              <a:t>thiết</a:t>
            </a:r>
            <a:r>
              <a:rPr lang="en-US" dirty="0" smtClean="0"/>
              <a:t> </a:t>
            </a:r>
            <a:r>
              <a:rPr lang="en-US" dirty="0" err="1" smtClean="0"/>
              <a:t>cho</a:t>
            </a:r>
            <a:r>
              <a:rPr lang="en-US" dirty="0" smtClean="0"/>
              <a:t> làm Report</a:t>
            </a:r>
          </a:p>
          <a:p>
            <a:pPr lvl="1"/>
            <a:endParaRPr lang="en-US" dirty="0" smtClean="0"/>
          </a:p>
          <a:p>
            <a:pPr lvl="1"/>
            <a:r>
              <a:rPr lang="en-US" dirty="0" err="1" smtClean="0"/>
              <a:t>Sử</a:t>
            </a:r>
            <a:r>
              <a:rPr lang="en-US" dirty="0" smtClean="0"/>
              <a:t> </a:t>
            </a:r>
            <a:r>
              <a:rPr lang="en-US" dirty="0" err="1" smtClean="0"/>
              <a:t>dụng</a:t>
            </a:r>
            <a:r>
              <a:rPr lang="en-US" dirty="0" smtClean="0"/>
              <a:t> Parameter trong Query</a:t>
            </a:r>
          </a:p>
          <a:p>
            <a:pPr lvl="1"/>
            <a:endParaRPr lang="en-US" dirty="0" smtClean="0"/>
          </a:p>
          <a:p>
            <a:pPr lvl="1"/>
            <a:endParaRPr lang="en-US" dirty="0"/>
          </a:p>
          <a:p>
            <a:pPr lvl="1"/>
            <a:endParaRPr lang="en-US" dirty="0" smtClean="0"/>
          </a:p>
          <a:p>
            <a:pPr lvl="2"/>
            <a:endParaRPr lang="en-US" dirty="0" smtClean="0"/>
          </a:p>
          <a:p>
            <a:pPr lvl="1"/>
            <a:endParaRPr lang="en-US" dirty="0"/>
          </a:p>
          <a:p>
            <a:pPr lvl="1"/>
            <a:endParaRPr lang="en-US" dirty="0" smtClean="0"/>
          </a:p>
        </p:txBody>
      </p:sp>
      <p:sp>
        <p:nvSpPr>
          <p:cNvPr id="4" name="Text Placeholder 3"/>
          <p:cNvSpPr>
            <a:spLocks noGrp="1"/>
          </p:cNvSpPr>
          <p:nvPr>
            <p:ph type="body" sz="quarter" idx="12"/>
          </p:nvPr>
        </p:nvSpPr>
        <p:spPr/>
        <p:txBody>
          <a:bodyPr/>
          <a:lstStyle/>
          <a:p>
            <a:fld id="{11FD061A-AF15-42A6-AFF0-DFD633324F59}" type="slidenum">
              <a:rPr lang="en-US" smtClean="0"/>
              <a:t>38</a:t>
            </a:fld>
            <a:endParaRPr lang="en-US" dirty="0"/>
          </a:p>
        </p:txBody>
      </p:sp>
      <p:sp>
        <p:nvSpPr>
          <p:cNvPr id="5" name="Text Placeholder 4"/>
          <p:cNvSpPr>
            <a:spLocks noGrp="1"/>
          </p:cNvSpPr>
          <p:nvPr>
            <p:ph type="body" sz="quarter" idx="13"/>
          </p:nvPr>
        </p:nvSpPr>
        <p:spPr/>
        <p:txBody>
          <a:bodyPr>
            <a:normAutofit fontScale="92500"/>
          </a:bodyPr>
          <a:lstStyle/>
          <a:p>
            <a:pPr algn="ctr"/>
            <a:r>
              <a:rPr lang="en-US" dirty="0" smtClean="0"/>
              <a:t>THỰ HÀNH POWER QUERY</a:t>
            </a:r>
            <a:endParaRPr lang="en-US" dirty="0"/>
          </a:p>
        </p:txBody>
      </p:sp>
    </p:spTree>
    <p:extLst>
      <p:ext uri="{BB962C8B-B14F-4D97-AF65-F5344CB8AC3E}">
        <p14:creationId xmlns:p14="http://schemas.microsoft.com/office/powerpoint/2010/main" val="2268385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69449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1547" y="621101"/>
            <a:ext cx="9842216" cy="5973129"/>
          </a:xfrm>
        </p:spPr>
        <p:txBody>
          <a:bodyPr>
            <a:normAutofit/>
          </a:bodyPr>
          <a:lstStyle/>
          <a:p>
            <a:pPr marL="0" indent="0">
              <a:buNone/>
            </a:pPr>
            <a:r>
              <a:rPr lang="en-US" sz="3200" b="1" smtClean="0"/>
              <a:t>ỨNG DỤNG</a:t>
            </a:r>
            <a:endParaRPr lang="en-US" sz="3200" b="1" dirty="0" smtClean="0"/>
          </a:p>
          <a:p>
            <a:pPr marL="0" indent="0">
              <a:buNone/>
            </a:pPr>
            <a:endParaRPr lang="en-US" sz="3200" dirty="0" smtClean="0"/>
          </a:p>
          <a:p>
            <a:pPr lvl="1"/>
            <a:r>
              <a:rPr lang="en-US" sz="3200" smtClean="0"/>
              <a:t>Quản lý dữ liệu</a:t>
            </a:r>
          </a:p>
          <a:p>
            <a:pPr lvl="2"/>
            <a:r>
              <a:rPr lang="en-US" sz="3200" smtClean="0"/>
              <a:t>Tìm thông tin A thì vào bảng nào?</a:t>
            </a:r>
          </a:p>
          <a:p>
            <a:pPr lvl="2"/>
            <a:r>
              <a:rPr lang="en-US" sz="3200" smtClean="0"/>
              <a:t>Lấy thêm thông tin Z vào thì thêm cột hay tạo bảng mới?</a:t>
            </a:r>
          </a:p>
          <a:p>
            <a:pPr lvl="1"/>
            <a:endParaRPr lang="en-US" sz="3200" smtClean="0"/>
          </a:p>
          <a:p>
            <a:pPr lvl="1"/>
            <a:r>
              <a:rPr lang="en-US" sz="3200"/>
              <a:t>Ít bảng, ít dữ liệu &gt; Dễ quản lý</a:t>
            </a:r>
          </a:p>
          <a:p>
            <a:pPr lvl="1"/>
            <a:endParaRPr lang="en-US" sz="3200"/>
          </a:p>
          <a:p>
            <a:pPr lvl="1"/>
            <a:r>
              <a:rPr lang="en-US" sz="3200" smtClean="0"/>
              <a:t>Dữ liệu lớn lên &gt; Không thể quản lý nếu không có mô hình dữ liệu</a:t>
            </a:r>
            <a:endParaRPr lang="en-US" sz="3200" dirty="0" smtClean="0"/>
          </a:p>
        </p:txBody>
      </p:sp>
      <p:sp>
        <p:nvSpPr>
          <p:cNvPr id="4" name="Text Placeholder 3"/>
          <p:cNvSpPr>
            <a:spLocks noGrp="1"/>
          </p:cNvSpPr>
          <p:nvPr>
            <p:ph type="body" sz="quarter" idx="12"/>
          </p:nvPr>
        </p:nvSpPr>
        <p:spPr/>
        <p:txBody>
          <a:bodyPr/>
          <a:lstStyle/>
          <a:p>
            <a:fld id="{4D3C35A2-4355-4BDA-862D-A28177CBAAE9}" type="slidenum">
              <a:rPr lang="en-US" dirty="0"/>
              <a:t>4</a:t>
            </a:fld>
            <a:endParaRPr lang="en-US" dirty="0"/>
          </a:p>
        </p:txBody>
      </p:sp>
      <p:sp>
        <p:nvSpPr>
          <p:cNvPr id="5" name="Text Placeholder 4"/>
          <p:cNvSpPr>
            <a:spLocks noGrp="1"/>
          </p:cNvSpPr>
          <p:nvPr>
            <p:ph type="body" sz="quarter" idx="13"/>
          </p:nvPr>
        </p:nvSpPr>
        <p:spPr/>
        <p:txBody>
          <a:bodyPr>
            <a:normAutofit/>
          </a:bodyPr>
          <a:lstStyle/>
          <a:p>
            <a:pPr algn="ctr"/>
            <a:r>
              <a:rPr lang="en-US" dirty="0" smtClean="0"/>
              <a:t>MỤC TIÊU BUỔI HỌC</a:t>
            </a:r>
            <a:endParaRPr lang="en-US" dirty="0"/>
          </a:p>
        </p:txBody>
      </p:sp>
    </p:spTree>
    <p:extLst>
      <p:ext uri="{BB962C8B-B14F-4D97-AF65-F5344CB8AC3E}">
        <p14:creationId xmlns:p14="http://schemas.microsoft.com/office/powerpoint/2010/main" val="438257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1547" y="621102"/>
            <a:ext cx="9842216" cy="5850036"/>
          </a:xfrm>
        </p:spPr>
        <p:txBody>
          <a:bodyPr>
            <a:normAutofit lnSpcReduction="10000"/>
          </a:bodyPr>
          <a:lstStyle/>
          <a:p>
            <a:pPr marL="0" indent="0">
              <a:buNone/>
            </a:pPr>
            <a:r>
              <a:rPr lang="en-US" sz="3200" b="1" smtClean="0"/>
              <a:t>Bảng / Table</a:t>
            </a:r>
            <a:endParaRPr lang="en-US" sz="3200" b="1" dirty="0" smtClean="0"/>
          </a:p>
          <a:p>
            <a:pPr marL="0" indent="0">
              <a:buNone/>
            </a:pPr>
            <a:endParaRPr lang="en-US" sz="3200" dirty="0" smtClean="0"/>
          </a:p>
          <a:p>
            <a:pPr lvl="1"/>
            <a:r>
              <a:rPr lang="en-US" sz="3200" smtClean="0"/>
              <a:t>Bảng là công cụ mô tả thông tin về các đối tượng giống nhau</a:t>
            </a:r>
          </a:p>
          <a:p>
            <a:pPr lvl="1"/>
            <a:endParaRPr lang="en-US" sz="3200" smtClean="0"/>
          </a:p>
          <a:p>
            <a:pPr lvl="1"/>
            <a:r>
              <a:rPr lang="en-US" sz="3200" smtClean="0"/>
              <a:t>Mỗi dòng biểu thị cho 1 đối tượng</a:t>
            </a:r>
          </a:p>
          <a:p>
            <a:pPr lvl="1"/>
            <a:endParaRPr lang="en-US" sz="3200" smtClean="0"/>
          </a:p>
          <a:p>
            <a:pPr lvl="1"/>
            <a:r>
              <a:rPr lang="en-US" sz="3200" smtClean="0"/>
              <a:t>Mỗi cột biểu thị cho 1 thuộc tính của đối tượng</a:t>
            </a:r>
          </a:p>
          <a:p>
            <a:pPr lvl="2"/>
            <a:r>
              <a:rPr lang="en-US" sz="3200" smtClean="0"/>
              <a:t>1 thuộc tính có thể được suy ra từ 1 thuộc tính khác</a:t>
            </a:r>
          </a:p>
          <a:p>
            <a:pPr lvl="2"/>
            <a:r>
              <a:rPr lang="en-US" sz="3200" smtClean="0"/>
              <a:t>Thuộc tính cũng là 1 đối tượng có thể mô tả &gt; Bảng thuộc tính (bảng tham chiếu)</a:t>
            </a:r>
          </a:p>
        </p:txBody>
      </p:sp>
      <p:sp>
        <p:nvSpPr>
          <p:cNvPr id="4" name="Text Placeholder 3"/>
          <p:cNvSpPr>
            <a:spLocks noGrp="1"/>
          </p:cNvSpPr>
          <p:nvPr>
            <p:ph type="body" sz="quarter" idx="12"/>
          </p:nvPr>
        </p:nvSpPr>
        <p:spPr/>
        <p:txBody>
          <a:bodyPr/>
          <a:lstStyle/>
          <a:p>
            <a:fld id="{AA7F8C7B-8A26-4E2C-8B02-FAF9B498AE3A}" type="slidenum">
              <a:rPr lang="en-US" smtClean="0"/>
              <a:t>5</a:t>
            </a:fld>
            <a:endParaRPr lang="en-US" dirty="0"/>
          </a:p>
        </p:txBody>
      </p:sp>
      <p:sp>
        <p:nvSpPr>
          <p:cNvPr id="5" name="Text Placeholder 4"/>
          <p:cNvSpPr>
            <a:spLocks noGrp="1"/>
          </p:cNvSpPr>
          <p:nvPr>
            <p:ph type="body" sz="quarter" idx="13"/>
          </p:nvPr>
        </p:nvSpPr>
        <p:spPr/>
        <p:txBody>
          <a:bodyPr>
            <a:normAutofit/>
          </a:bodyPr>
          <a:lstStyle/>
          <a:p>
            <a:pPr algn="ctr"/>
            <a:r>
              <a:rPr lang="en-US" smtClean="0"/>
              <a:t>KHÁI NIỆM</a:t>
            </a:r>
            <a:endParaRPr lang="en-US" dirty="0"/>
          </a:p>
        </p:txBody>
      </p:sp>
    </p:spTree>
    <p:extLst>
      <p:ext uri="{BB962C8B-B14F-4D97-AF65-F5344CB8AC3E}">
        <p14:creationId xmlns:p14="http://schemas.microsoft.com/office/powerpoint/2010/main" val="3673331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1547" y="621102"/>
            <a:ext cx="9842216" cy="4823358"/>
          </a:xfrm>
        </p:spPr>
        <p:txBody>
          <a:bodyPr>
            <a:normAutofit/>
          </a:bodyPr>
          <a:lstStyle/>
          <a:p>
            <a:pPr marL="0" indent="0">
              <a:buNone/>
            </a:pPr>
            <a:r>
              <a:rPr lang="en-US" sz="3200" b="1" smtClean="0"/>
              <a:t>Bảng tham chiếu / Bảng Dim / Dimension Table</a:t>
            </a:r>
            <a:endParaRPr lang="en-US" sz="3200" b="1" dirty="0" smtClean="0"/>
          </a:p>
          <a:p>
            <a:pPr marL="0" indent="0">
              <a:buNone/>
            </a:pPr>
            <a:endParaRPr lang="en-US" sz="3200" dirty="0" smtClean="0"/>
          </a:p>
          <a:p>
            <a:pPr lvl="1"/>
            <a:r>
              <a:rPr lang="en-US" sz="3200" smtClean="0"/>
              <a:t>Là bảng mô tả các đối tượng là thuộc tính</a:t>
            </a:r>
          </a:p>
          <a:p>
            <a:pPr lvl="1"/>
            <a:endParaRPr lang="en-US" sz="3200" smtClean="0"/>
          </a:p>
          <a:p>
            <a:pPr lvl="1"/>
            <a:r>
              <a:rPr lang="en-US" sz="3200" smtClean="0"/>
              <a:t>Khóa chính</a:t>
            </a:r>
          </a:p>
          <a:p>
            <a:pPr lvl="2"/>
            <a:r>
              <a:rPr lang="en-US" sz="3200" smtClean="0"/>
              <a:t>Cột chứa thông tin định danh từng đối tượng</a:t>
            </a:r>
          </a:p>
          <a:p>
            <a:pPr lvl="2"/>
            <a:r>
              <a:rPr lang="en-US" sz="3200" smtClean="0"/>
              <a:t>Một giá trị trong cột khóa chính tương ứng duy nhất 1 đối tượng (1 dòng) trong bảng</a:t>
            </a:r>
            <a:endParaRPr lang="en-US" sz="3200" dirty="0" smtClean="0"/>
          </a:p>
        </p:txBody>
      </p:sp>
      <p:sp>
        <p:nvSpPr>
          <p:cNvPr id="4" name="Text Placeholder 3"/>
          <p:cNvSpPr>
            <a:spLocks noGrp="1"/>
          </p:cNvSpPr>
          <p:nvPr>
            <p:ph type="body" sz="quarter" idx="12"/>
          </p:nvPr>
        </p:nvSpPr>
        <p:spPr/>
        <p:txBody>
          <a:bodyPr/>
          <a:lstStyle/>
          <a:p>
            <a:fld id="{E9F959A9-50B2-4CE6-9890-284532127041}" type="slidenum">
              <a:rPr lang="en-US" dirty="0"/>
              <a:t>6</a:t>
            </a:fld>
            <a:endParaRPr lang="en-US" dirty="0"/>
          </a:p>
        </p:txBody>
      </p:sp>
      <p:sp>
        <p:nvSpPr>
          <p:cNvPr id="5" name="Text Placeholder 4"/>
          <p:cNvSpPr>
            <a:spLocks noGrp="1"/>
          </p:cNvSpPr>
          <p:nvPr>
            <p:ph type="body" sz="quarter" idx="13"/>
          </p:nvPr>
        </p:nvSpPr>
        <p:spPr/>
        <p:txBody>
          <a:bodyPr>
            <a:normAutofit/>
          </a:bodyPr>
          <a:lstStyle/>
          <a:p>
            <a:pPr algn="ctr"/>
            <a:r>
              <a:rPr lang="en-US" smtClean="0"/>
              <a:t>KHÁI NIỆM</a:t>
            </a:r>
            <a:endParaRPr lang="en-US" dirty="0"/>
          </a:p>
        </p:txBody>
      </p:sp>
    </p:spTree>
    <p:extLst>
      <p:ext uri="{BB962C8B-B14F-4D97-AF65-F5344CB8AC3E}">
        <p14:creationId xmlns:p14="http://schemas.microsoft.com/office/powerpoint/2010/main" val="1336190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1547" y="621102"/>
            <a:ext cx="9842216" cy="4823358"/>
          </a:xfrm>
        </p:spPr>
        <p:txBody>
          <a:bodyPr>
            <a:normAutofit/>
          </a:bodyPr>
          <a:lstStyle/>
          <a:p>
            <a:pPr marL="0" indent="0">
              <a:buNone/>
            </a:pPr>
            <a:r>
              <a:rPr lang="en-US" sz="3200" b="1" smtClean="0"/>
              <a:t>Flat table</a:t>
            </a:r>
            <a:endParaRPr lang="en-US" sz="3200" b="1" dirty="0" smtClean="0"/>
          </a:p>
          <a:p>
            <a:pPr marL="0" indent="0">
              <a:buNone/>
            </a:pPr>
            <a:endParaRPr lang="en-US" sz="3200" dirty="0" smtClean="0"/>
          </a:p>
          <a:p>
            <a:pPr marL="457200" lvl="1" indent="0">
              <a:buNone/>
            </a:pPr>
            <a:r>
              <a:rPr lang="en-US" sz="3200" smtClean="0"/>
              <a:t>Là mô hình dữ liệu đổ toàn bộ dữ liệu ra 1 bảng duy nhất</a:t>
            </a:r>
            <a:endParaRPr lang="en-US" sz="3200" dirty="0" smtClean="0"/>
          </a:p>
        </p:txBody>
      </p:sp>
      <p:sp>
        <p:nvSpPr>
          <p:cNvPr id="4" name="Text Placeholder 3"/>
          <p:cNvSpPr>
            <a:spLocks noGrp="1"/>
          </p:cNvSpPr>
          <p:nvPr>
            <p:ph type="body" sz="quarter" idx="12"/>
          </p:nvPr>
        </p:nvSpPr>
        <p:spPr/>
        <p:txBody>
          <a:bodyPr/>
          <a:lstStyle/>
          <a:p>
            <a:fld id="{A7CACBA7-46ED-4030-A16E-3A77B71BF09C}" type="slidenum">
              <a:rPr lang="en-US" smtClean="0"/>
              <a:t>7</a:t>
            </a:fld>
            <a:endParaRPr lang="en-US" dirty="0"/>
          </a:p>
        </p:txBody>
      </p:sp>
      <p:sp>
        <p:nvSpPr>
          <p:cNvPr id="5" name="Text Placeholder 4"/>
          <p:cNvSpPr>
            <a:spLocks noGrp="1"/>
          </p:cNvSpPr>
          <p:nvPr>
            <p:ph type="body" sz="quarter" idx="13"/>
          </p:nvPr>
        </p:nvSpPr>
        <p:spPr/>
        <p:txBody>
          <a:bodyPr>
            <a:normAutofit/>
          </a:bodyPr>
          <a:lstStyle/>
          <a:p>
            <a:pPr algn="ctr"/>
            <a:r>
              <a:rPr lang="en-US" smtClean="0"/>
              <a:t>KHÁI NIỆM</a:t>
            </a:r>
            <a:endParaRPr lang="en-US" dirty="0"/>
          </a:p>
        </p:txBody>
      </p:sp>
    </p:spTree>
    <p:extLst>
      <p:ext uri="{BB962C8B-B14F-4D97-AF65-F5344CB8AC3E}">
        <p14:creationId xmlns:p14="http://schemas.microsoft.com/office/powerpoint/2010/main" val="3182349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1547" y="621102"/>
            <a:ext cx="9842216" cy="4823358"/>
          </a:xfrm>
        </p:spPr>
        <p:txBody>
          <a:bodyPr>
            <a:normAutofit/>
          </a:bodyPr>
          <a:lstStyle/>
          <a:p>
            <a:pPr marL="0" indent="0">
              <a:buNone/>
            </a:pPr>
            <a:r>
              <a:rPr lang="en-US" sz="3200" b="1" smtClean="0"/>
              <a:t>Star Schema</a:t>
            </a:r>
            <a:endParaRPr lang="en-US" sz="3200" b="1" dirty="0" smtClean="0"/>
          </a:p>
          <a:p>
            <a:pPr marL="0" indent="0">
              <a:buNone/>
            </a:pPr>
            <a:endParaRPr lang="en-US" sz="3200" dirty="0" smtClean="0"/>
          </a:p>
          <a:p>
            <a:pPr marL="457200" lvl="1" indent="0">
              <a:buNone/>
            </a:pPr>
            <a:r>
              <a:rPr lang="en-US" sz="3200" smtClean="0"/>
              <a:t>Là mô hình dữ liệu chia các thuộc tính thành các bảng tham chiếu</a:t>
            </a:r>
            <a:endParaRPr lang="en-US" sz="3200" dirty="0" smtClean="0"/>
          </a:p>
        </p:txBody>
      </p:sp>
      <p:sp>
        <p:nvSpPr>
          <p:cNvPr id="4" name="Text Placeholder 3"/>
          <p:cNvSpPr>
            <a:spLocks noGrp="1"/>
          </p:cNvSpPr>
          <p:nvPr>
            <p:ph type="body" sz="quarter" idx="12"/>
          </p:nvPr>
        </p:nvSpPr>
        <p:spPr/>
        <p:txBody>
          <a:bodyPr/>
          <a:lstStyle/>
          <a:p>
            <a:fld id="{4E42FBA4-EAEF-46DD-90E8-9F69460A4309}" type="slidenum">
              <a:rPr lang="en-US" dirty="0"/>
              <a:t>8</a:t>
            </a:fld>
            <a:endParaRPr lang="en-US" dirty="0"/>
          </a:p>
        </p:txBody>
      </p:sp>
      <p:sp>
        <p:nvSpPr>
          <p:cNvPr id="5" name="Text Placeholder 4"/>
          <p:cNvSpPr>
            <a:spLocks noGrp="1"/>
          </p:cNvSpPr>
          <p:nvPr>
            <p:ph type="body" sz="quarter" idx="13"/>
          </p:nvPr>
        </p:nvSpPr>
        <p:spPr/>
        <p:txBody>
          <a:bodyPr>
            <a:normAutofit/>
          </a:bodyPr>
          <a:lstStyle/>
          <a:p>
            <a:pPr algn="ctr"/>
            <a:r>
              <a:rPr lang="en-US" smtClean="0"/>
              <a:t>KHÁI NIỆM</a:t>
            </a:r>
            <a:endParaRPr lang="en-US" dirty="0"/>
          </a:p>
        </p:txBody>
      </p:sp>
    </p:spTree>
    <p:extLst>
      <p:ext uri="{BB962C8B-B14F-4D97-AF65-F5344CB8AC3E}">
        <p14:creationId xmlns:p14="http://schemas.microsoft.com/office/powerpoint/2010/main" val="2575002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1547" y="621102"/>
            <a:ext cx="9842216" cy="4823358"/>
          </a:xfrm>
        </p:spPr>
        <p:txBody>
          <a:bodyPr>
            <a:normAutofit/>
          </a:bodyPr>
          <a:lstStyle/>
          <a:p>
            <a:pPr marL="0" indent="0">
              <a:buNone/>
            </a:pPr>
            <a:r>
              <a:rPr lang="en-US" sz="3200" b="1" smtClean="0"/>
              <a:t>Bảng giao dịch / Bảng sự kiện / Bảng Fact</a:t>
            </a:r>
            <a:endParaRPr lang="en-US" sz="3200" b="1" dirty="0" smtClean="0"/>
          </a:p>
          <a:p>
            <a:pPr marL="0" indent="0">
              <a:buNone/>
            </a:pPr>
            <a:endParaRPr lang="en-US" sz="3200" dirty="0" smtClean="0"/>
          </a:p>
          <a:p>
            <a:pPr lvl="1"/>
            <a:r>
              <a:rPr lang="en-US" sz="3200" smtClean="0"/>
              <a:t>Là bảng mô tả đối tượng là giao dịch mua bán / sự kiện hoạt động của công ty</a:t>
            </a:r>
          </a:p>
          <a:p>
            <a:pPr lvl="1"/>
            <a:r>
              <a:rPr lang="en-US" sz="3200" smtClean="0"/>
              <a:t>Dấu hiệu nhận biết</a:t>
            </a:r>
          </a:p>
          <a:p>
            <a:pPr lvl="2"/>
            <a:r>
              <a:rPr lang="en-US" sz="3200" smtClean="0"/>
              <a:t>Gắn liền với thời gian</a:t>
            </a:r>
          </a:p>
          <a:p>
            <a:pPr lvl="2"/>
            <a:r>
              <a:rPr lang="en-US" sz="3200" smtClean="0"/>
              <a:t>Thường không dùng làm bảng thuộc tính cho 1 bảng khác</a:t>
            </a:r>
            <a:endParaRPr lang="en-US" sz="3200" dirty="0" smtClean="0"/>
          </a:p>
        </p:txBody>
      </p:sp>
      <p:sp>
        <p:nvSpPr>
          <p:cNvPr id="4" name="Text Placeholder 3"/>
          <p:cNvSpPr>
            <a:spLocks noGrp="1"/>
          </p:cNvSpPr>
          <p:nvPr>
            <p:ph type="body" sz="quarter" idx="12"/>
          </p:nvPr>
        </p:nvSpPr>
        <p:spPr/>
        <p:txBody>
          <a:bodyPr/>
          <a:lstStyle/>
          <a:p>
            <a:fld id="{A4F98C8F-2A47-4DD8-B3B6-2A001C5CCEFB}" type="slidenum">
              <a:rPr lang="en-US" smtClean="0"/>
              <a:t>9</a:t>
            </a:fld>
            <a:endParaRPr lang="en-US" dirty="0"/>
          </a:p>
        </p:txBody>
      </p:sp>
      <p:sp>
        <p:nvSpPr>
          <p:cNvPr id="5" name="Text Placeholder 4"/>
          <p:cNvSpPr>
            <a:spLocks noGrp="1"/>
          </p:cNvSpPr>
          <p:nvPr>
            <p:ph type="body" sz="quarter" idx="13"/>
          </p:nvPr>
        </p:nvSpPr>
        <p:spPr/>
        <p:txBody>
          <a:bodyPr>
            <a:normAutofit/>
          </a:bodyPr>
          <a:lstStyle/>
          <a:p>
            <a:pPr algn="ctr"/>
            <a:r>
              <a:rPr lang="en-US" smtClean="0"/>
              <a:t>KHÁI NIỆM</a:t>
            </a:r>
            <a:endParaRPr lang="en-US" dirty="0"/>
          </a:p>
        </p:txBody>
      </p:sp>
    </p:spTree>
    <p:extLst>
      <p:ext uri="{BB962C8B-B14F-4D97-AF65-F5344CB8AC3E}">
        <p14:creationId xmlns:p14="http://schemas.microsoft.com/office/powerpoint/2010/main" val="2063466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9563</TotalTime>
  <Words>1735</Words>
  <Application>Microsoft Office PowerPoint</Application>
  <PresentationFormat>Widescreen</PresentationFormat>
  <Paragraphs>373</Paragraphs>
  <Slides>39</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ＭＳ Ｐゴシック</vt:lpstr>
      <vt:lpstr>ＭＳ Ｐゴシック</vt:lpstr>
      <vt:lpstr>Arial</vt:lpstr>
      <vt:lpstr>Calibri</vt:lpstr>
      <vt:lpstr>Calibri Light</vt:lpstr>
      <vt:lpstr>Cambria</vt:lpstr>
      <vt:lpstr>Symbol</vt:lpstr>
      <vt:lpstr>Times New Roman</vt:lpstr>
      <vt:lpstr>Wingdings</vt:lpstr>
      <vt:lpstr>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NGUYÊN TẮC THIẾT KẾ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Tien Ich May Tinh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Thao Vy</dc:creator>
  <cp:lastModifiedBy>Mạnh Toàn Đoàn</cp:lastModifiedBy>
  <cp:revision>238</cp:revision>
  <dcterms:created xsi:type="dcterms:W3CDTF">2020-03-30T13:47:17Z</dcterms:created>
  <dcterms:modified xsi:type="dcterms:W3CDTF">2021-10-21T11:53:25Z</dcterms:modified>
</cp:coreProperties>
</file>