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7" r:id="rId3"/>
    <p:sldId id="268" r:id="rId4"/>
    <p:sldId id="384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48" r:id="rId18"/>
    <p:sldId id="316" r:id="rId19"/>
    <p:sldId id="349" r:id="rId20"/>
    <p:sldId id="317" r:id="rId21"/>
    <p:sldId id="350" r:id="rId22"/>
    <p:sldId id="351" r:id="rId23"/>
    <p:sldId id="352" r:id="rId24"/>
    <p:sldId id="353" r:id="rId25"/>
    <p:sldId id="318" r:id="rId26"/>
    <p:sldId id="319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71" r:id="rId40"/>
    <p:sldId id="370" r:id="rId41"/>
    <p:sldId id="368" r:id="rId42"/>
    <p:sldId id="369" r:id="rId43"/>
    <p:sldId id="366" r:id="rId44"/>
    <p:sldId id="367" r:id="rId45"/>
    <p:sldId id="25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505050"/>
    <a:srgbClr val="F3C900"/>
    <a:srgbClr val="20386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727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1DC4B-FEA3-4547-9387-CB83F905D7D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550D-C8E8-46BD-98B2-4DF3BEC9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ea typeface="MS PGothic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74B2CF-CF2D-5C40-8CD3-E3A77E7BF23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43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40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8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64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9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7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8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4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73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8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4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56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9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8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7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1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36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2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3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1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4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30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86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064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2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9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85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94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13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68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6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3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1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22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44" name="Picture 20" descr="Embedding Power BI in your website | Lucid Insight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7" y="1902586"/>
            <a:ext cx="6972300" cy="35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918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3" y="-12889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9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59746" y="3095259"/>
            <a:ext cx="6106679" cy="914848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rgbClr val="505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9pPr>
          </a:lstStyle>
          <a:p>
            <a:pPr lvl="0"/>
            <a:r>
              <a:rPr dirty="0"/>
              <a:t>Click to add section title</a:t>
            </a:r>
          </a:p>
          <a:p>
            <a:pPr lvl="1"/>
            <a:r>
              <a:rPr noProof="0" dirty="0"/>
              <a:t>Click to add section subtitle</a:t>
            </a:r>
          </a:p>
        </p:txBody>
      </p:sp>
      <p:sp>
        <p:nvSpPr>
          <p:cNvPr id="20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82800" y="3095260"/>
            <a:ext cx="2422179" cy="1007181"/>
          </a:xfrm>
        </p:spPr>
        <p:txBody>
          <a:bodyPr lIns="0" tIns="72000" rIns="0" bIns="72000">
            <a:normAutofit/>
          </a:bodyPr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kern="0" baseline="0">
                <a:solidFill>
                  <a:srgbClr val="F3C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dirty="0"/>
              <a:t>Section #</a:t>
            </a:r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Isosceles Triangle 24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2809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400" y="919692"/>
            <a:ext cx="4614334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6287" cy="6858000"/>
          </a:xfrm>
          <a:prstGeom prst="rect">
            <a:avLst/>
          </a:prstGeom>
          <a:solidFill>
            <a:srgbClr val="F3C900"/>
          </a:solidFill>
          <a:ln>
            <a:solidFill>
              <a:srgbClr val="F3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C9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543716" y="567891"/>
            <a:ext cx="967450" cy="956804"/>
          </a:xfrm>
          <a:prstGeom prst="ellipse">
            <a:avLst/>
          </a:prstGeom>
          <a:solidFill>
            <a:srgbClr val="919191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700727" y="919692"/>
            <a:ext cx="4979473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" y="6215796"/>
            <a:ext cx="866739" cy="498778"/>
          </a:xfrm>
          <a:prstGeom prst="rect">
            <a:avLst/>
          </a:prstGeom>
        </p:spPr>
      </p:pic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39841" y="755702"/>
            <a:ext cx="439187" cy="528108"/>
          </a:xfrm>
        </p:spPr>
        <p:txBody>
          <a:bodyPr lIns="0" tIns="72000" rIns="0" bIns="72000">
            <a:normAutofit/>
          </a:bodyPr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#</a:t>
            </a:r>
            <a:endParaRPr dirty="0"/>
          </a:p>
        </p:txBody>
      </p:sp>
      <p:sp>
        <p:nvSpPr>
          <p:cNvPr id="16" name="SectionNumber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578045" y="3120070"/>
            <a:ext cx="4152374" cy="617860"/>
          </a:xfrm>
        </p:spPr>
        <p:txBody>
          <a:bodyPr lIns="0" tIns="72000" rIns="0" bIns="72000">
            <a:norm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section title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89594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3010576" y="38649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3561271" y="249785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8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001314" y="3026144"/>
            <a:ext cx="64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rgbClr val="50505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THANKS FOR LISTENING!!!</a:t>
            </a:r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4446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71383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46928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4667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 userDrawn="1"/>
        </p:nvGrpSpPr>
        <p:grpSpPr bwMode="auto">
          <a:xfrm>
            <a:off x="10822517" y="493716"/>
            <a:ext cx="556683" cy="420687"/>
            <a:chOff x="-2057400" y="2514600"/>
            <a:chExt cx="1408113" cy="1411288"/>
          </a:xfrm>
        </p:grpSpPr>
        <p:sp>
          <p:nvSpPr>
            <p:cNvPr id="5" name="Oval 4">
              <a:extLst/>
            </p:cNvPr>
            <p:cNvSpPr>
              <a:spLocks noChangeArrowheads="1"/>
            </p:cNvSpPr>
            <p:nvPr userDrawn="1"/>
          </p:nvSpPr>
          <p:spPr bwMode="gray">
            <a:xfrm>
              <a:off x="-2057400" y="2514600"/>
              <a:ext cx="1408113" cy="1411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altLang="en-US" sz="1999" b="0" i="0" u="none" strike="noStrike" kern="120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6" name="Picture 4" descr="Logo Tecapr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25426" y="2819400"/>
              <a:ext cx="1163426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F6C9EE76-D78D-334E-8722-BB5027D67A3E}" type="slidenum">
              <a:rPr lang="en-US" altLang="en-US" smtClean="0">
                <a:solidFill>
                  <a:srgbClr val="19426B"/>
                </a:solidFill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483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7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6" r:id="rId3"/>
    <p:sldLayoutId id="2147483659" r:id="rId4"/>
    <p:sldLayoutId id="2147483655" r:id="rId5"/>
    <p:sldLayoutId id="2147483660" r:id="rId6"/>
    <p:sldLayoutId id="2147483657" r:id="rId7"/>
    <p:sldLayoutId id="2147483661" r:id="rId8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custom-date-and-time-formats-for-the-format-function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591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35" y="1604512"/>
            <a:ext cx="10171128" cy="470075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Cách PBI tính toán số liệu ra biểu đồ</a:t>
            </a:r>
            <a:endParaRPr lang="en-US" sz="2800" smtClean="0"/>
          </a:p>
          <a:p>
            <a:pPr marL="352425" indent="0">
              <a:lnSpc>
                <a:spcPct val="150000"/>
              </a:lnSpc>
              <a:buNone/>
            </a:pPr>
            <a:r>
              <a:rPr lang="en-US" sz="2800" smtClean="0"/>
              <a:t>Tại 1 điểm dữ liệu, với 1 measure, PBI tính số liệu như sau:</a:t>
            </a:r>
          </a:p>
          <a:p>
            <a:pPr marL="809625" indent="-457200">
              <a:lnSpc>
                <a:spcPct val="150000"/>
              </a:lnSpc>
            </a:pPr>
            <a:r>
              <a:rPr lang="en-US" sz="2800" smtClean="0"/>
              <a:t>B1: Vào công thức measure, tìm cột được aggregate</a:t>
            </a:r>
          </a:p>
          <a:p>
            <a:pPr marL="809625" indent="-457200">
              <a:lnSpc>
                <a:spcPct val="150000"/>
              </a:lnSpc>
            </a:pPr>
            <a:r>
              <a:rPr lang="en-US" sz="2800" smtClean="0"/>
              <a:t>B2: Tìm bảng chứa cột được aggregate ở B1</a:t>
            </a:r>
          </a:p>
          <a:p>
            <a:pPr marL="809625" indent="-457200">
              <a:lnSpc>
                <a:spcPct val="150000"/>
              </a:lnSpc>
            </a:pPr>
            <a:r>
              <a:rPr lang="en-US" sz="2800" smtClean="0"/>
              <a:t>B3: Xác định điều kiện lọc tại điểm dữ liệu</a:t>
            </a:r>
          </a:p>
          <a:p>
            <a:pPr marL="809625" indent="-457200">
              <a:lnSpc>
                <a:spcPct val="150000"/>
              </a:lnSpc>
            </a:pPr>
            <a:r>
              <a:rPr lang="en-US" sz="2800" smtClean="0"/>
              <a:t>B4: Lọc bảng ở B2 theo điều kiện lọc ở B3</a:t>
            </a:r>
          </a:p>
          <a:p>
            <a:pPr marL="809625" indent="-457200">
              <a:lnSpc>
                <a:spcPct val="150000"/>
              </a:lnSpc>
            </a:pPr>
            <a:r>
              <a:rPr lang="en-US" sz="2800" smtClean="0"/>
              <a:t>B5: Sử dụng bảng đã lọc ở B4, thực hiện phép aggregate trên cột được aggregate 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B80098E-17A2-4E1A-9AD5-4EEDA64214AE}" type="slidenum">
              <a:rPr lang="en-US" dirty="0"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KHÁI 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707" y="3753135"/>
            <a:ext cx="10672550" cy="1082286"/>
          </a:xfrm>
        </p:spPr>
        <p:txBody>
          <a:bodyPr>
            <a:normAutofit/>
          </a:bodyPr>
          <a:lstStyle/>
          <a:p>
            <a:pPr marL="352425" indent="0">
              <a:lnSpc>
                <a:spcPct val="150000"/>
              </a:lnSpc>
              <a:buNone/>
            </a:pPr>
            <a:r>
              <a:rPr lang="en-US" sz="2800" smtClean="0"/>
              <a:t>B1: Vào công thức measure, tìm cột được aggregate: LineTotal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B80098E-17A2-4E1A-9AD5-4EEDA64214AE}" type="slidenum">
              <a:rPr lang="en-US" dirty="0"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KHÁI NIỆM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54340" y="194264"/>
            <a:ext cx="7107523" cy="10895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Cách PBI tính toán số liệu ra biểu đồ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91" y="4824077"/>
            <a:ext cx="9175550" cy="1074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27162"/>
          <a:stretch/>
        </p:blipFill>
        <p:spPr>
          <a:xfrm>
            <a:off x="4471820" y="1067257"/>
            <a:ext cx="3460644" cy="20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707" y="3753135"/>
            <a:ext cx="10672550" cy="1082286"/>
          </a:xfrm>
        </p:spPr>
        <p:txBody>
          <a:bodyPr>
            <a:normAutofit/>
          </a:bodyPr>
          <a:lstStyle/>
          <a:p>
            <a:pPr marL="352425" indent="0">
              <a:lnSpc>
                <a:spcPct val="150000"/>
              </a:lnSpc>
              <a:buNone/>
            </a:pPr>
            <a:r>
              <a:rPr lang="vi-VN" sz="2800"/>
              <a:t>B2: Tìm bảng chứa cột được aggregate ở B1</a:t>
            </a:r>
            <a:r>
              <a:rPr lang="en-US" sz="2800"/>
              <a:t>: Fact_Sales</a:t>
            </a:r>
            <a:endParaRPr lang="vi-VN" sz="2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B80098E-17A2-4E1A-9AD5-4EEDA64214AE}" type="slidenum">
              <a:rPr lang="en-US" dirty="0"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KHÁI NIỆM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54340" y="194264"/>
            <a:ext cx="7107523" cy="10895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Cách PBI tính toán số liệu ra biểu đồ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7162"/>
          <a:stretch/>
        </p:blipFill>
        <p:spPr>
          <a:xfrm>
            <a:off x="4471820" y="1067257"/>
            <a:ext cx="3460644" cy="2059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311" y="4835421"/>
            <a:ext cx="9105661" cy="108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4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707" y="3753135"/>
            <a:ext cx="10672550" cy="1082286"/>
          </a:xfrm>
        </p:spPr>
        <p:txBody>
          <a:bodyPr>
            <a:normAutofit/>
          </a:bodyPr>
          <a:lstStyle/>
          <a:p>
            <a:pPr marL="352425" indent="0">
              <a:lnSpc>
                <a:spcPct val="150000"/>
              </a:lnSpc>
              <a:buNone/>
            </a:pPr>
            <a:r>
              <a:rPr lang="vi-VN" sz="2800"/>
              <a:t>B3: Xác định điều kiện lọc tại điểm dữ </a:t>
            </a:r>
            <a:r>
              <a:rPr lang="vi-VN" sz="2800" smtClean="0"/>
              <a:t>liệu</a:t>
            </a:r>
            <a:r>
              <a:rPr lang="en-US" sz="2800" smtClean="0"/>
              <a:t>: TerritoryID = 1</a:t>
            </a:r>
            <a:endParaRPr lang="vi-VN" sz="2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B80098E-17A2-4E1A-9AD5-4EEDA64214AE}" type="slidenum">
              <a:rPr lang="en-US" dirty="0"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KHÁI NIỆM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54340" y="194264"/>
            <a:ext cx="7107523" cy="10895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Cách PBI tính toán số liệu ra biểu đồ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7162"/>
          <a:stretch/>
        </p:blipFill>
        <p:spPr>
          <a:xfrm>
            <a:off x="4471820" y="1067257"/>
            <a:ext cx="3460644" cy="20598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820" y="4598064"/>
            <a:ext cx="4005519" cy="19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580" y="1282886"/>
            <a:ext cx="10672550" cy="1082286"/>
          </a:xfrm>
        </p:spPr>
        <p:txBody>
          <a:bodyPr>
            <a:normAutofit fontScale="85000" lnSpcReduction="20000"/>
          </a:bodyPr>
          <a:lstStyle/>
          <a:p>
            <a:pPr marL="352425" indent="0">
              <a:lnSpc>
                <a:spcPct val="150000"/>
              </a:lnSpc>
              <a:buNone/>
            </a:pPr>
            <a:r>
              <a:rPr lang="vi-VN" sz="2800"/>
              <a:t>B4: Lọc bảng ở B2 theo điều kiện lọc ở </a:t>
            </a:r>
            <a:r>
              <a:rPr lang="vi-VN" sz="2800" smtClean="0"/>
              <a:t>B3</a:t>
            </a:r>
            <a:r>
              <a:rPr lang="en-US" sz="2800" smtClean="0"/>
              <a:t>: Lọc Fact_Sales theo điều kiện TerritoryID = 1</a:t>
            </a:r>
            <a:endParaRPr lang="vi-VN" sz="2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B80098E-17A2-4E1A-9AD5-4EEDA64214AE}" type="slidenum">
              <a:rPr lang="en-US" dirty="0"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KHÁI NIỆM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54340" y="194264"/>
            <a:ext cx="7107523" cy="10895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Cách PBI tính toán số liệu ra biểu đồ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28" y="2799867"/>
            <a:ext cx="10117540" cy="36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580" y="1282886"/>
            <a:ext cx="10672550" cy="1082286"/>
          </a:xfrm>
        </p:spPr>
        <p:txBody>
          <a:bodyPr>
            <a:normAutofit fontScale="85000" lnSpcReduction="20000"/>
          </a:bodyPr>
          <a:lstStyle/>
          <a:p>
            <a:pPr marL="352425" indent="0">
              <a:lnSpc>
                <a:spcPct val="150000"/>
              </a:lnSpc>
              <a:buNone/>
            </a:pPr>
            <a:r>
              <a:rPr lang="vi-VN" sz="2800"/>
              <a:t>B5: Sử dụng bảng đã lọc ở B4, thực hiện phép aggregate trên cột được </a:t>
            </a:r>
            <a:r>
              <a:rPr lang="vi-VN" sz="2800" smtClean="0"/>
              <a:t>aggregate</a:t>
            </a:r>
            <a:r>
              <a:rPr lang="en-US" sz="2800" smtClean="0"/>
              <a:t>: Sau khi lọc, SUM cột LineTotal, trả giá trị SUM ra biểu đồ</a:t>
            </a:r>
            <a:endParaRPr lang="vi-VN" sz="2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B80098E-17A2-4E1A-9AD5-4EEDA64214AE}" type="slidenum">
              <a:rPr lang="en-US" dirty="0"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KHÁI NIỆM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54340" y="194264"/>
            <a:ext cx="7107523" cy="10895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Cách PBI tính toán số liệu ra biểu đồ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05" y="2590307"/>
            <a:ext cx="10276497" cy="40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35" y="1604513"/>
            <a:ext cx="10171128" cy="4399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Tính toán theo từng hàng (row-by-row)</a:t>
            </a:r>
            <a:endParaRPr lang="en-US" sz="2800" smtClean="0"/>
          </a:p>
          <a:p>
            <a:pPr marL="352425" indent="0">
              <a:lnSpc>
                <a:spcPct val="150000"/>
              </a:lnSpc>
              <a:buNone/>
            </a:pPr>
            <a:r>
              <a:rPr lang="en-US" sz="2800" smtClean="0"/>
              <a:t>Là việc tính toán công thức measure theo từng hàng một. Tính toán hết tất cả measure ở hàng này thì mới sang hàng tiếp theo.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B80098E-17A2-4E1A-9AD5-4EEDA64214AE}" type="slidenum">
              <a:rPr lang="en-US" dirty="0"/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KHÁI 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2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020786" y="2510135"/>
            <a:ext cx="6106885" cy="201832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46667" y="587825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428657" y="195943"/>
            <a:ext cx="10556513" cy="6662057"/>
          </a:xfrm>
        </p:spPr>
        <p:txBody>
          <a:bodyPr/>
          <a:lstStyle/>
          <a:p>
            <a:r>
              <a:rPr lang="en-US" b="1" dirty="0" smtClean="0"/>
              <a:t>Power BI Desktop Workflow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314AD84B-0941-4116-9FBA-1FEE0BC12497}" type="slidenum">
              <a:rPr lang="en-US" dirty="0"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6200000">
            <a:off x="-1633966" y="3175991"/>
            <a:ext cx="4264216" cy="617860"/>
          </a:xfrm>
        </p:spPr>
        <p:txBody>
          <a:bodyPr>
            <a:normAutofit/>
          </a:bodyPr>
          <a:lstStyle/>
          <a:p>
            <a:r>
              <a:rPr lang="en-US" dirty="0"/>
              <a:t>Power BI Desktop Workflow</a:t>
            </a:r>
          </a:p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931230" y="734782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31230" y="2822219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Modeling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31230" y="4568770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51813" y="1573350"/>
            <a:ext cx="1830233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Query Editor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74622" y="3593992"/>
            <a:ext cx="2563586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22522" y="3612905"/>
            <a:ext cx="2498272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Relationship View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20986" y="5446219"/>
            <a:ext cx="3314699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68486" y="2683618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3468435" y="4528455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ounded Rectangle 14"/>
          <p:cNvSpPr/>
          <p:nvPr/>
        </p:nvSpPr>
        <p:spPr>
          <a:xfrm>
            <a:off x="4131129" y="1563426"/>
            <a:ext cx="2032908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Connector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959929" y="2336653"/>
            <a:ext cx="391884" cy="346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33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1EF2-2593-4256-8ABA-03EB64EB3C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80387" y="542821"/>
            <a:ext cx="6153150" cy="740990"/>
          </a:xfrm>
        </p:spPr>
        <p:txBody>
          <a:bodyPr>
            <a:normAutofit/>
          </a:bodyPr>
          <a:lstStyle/>
          <a:p>
            <a:r>
              <a:rPr lang="en-US" b="1" dirty="0" smtClean="0"/>
              <a:t>So </a:t>
            </a:r>
            <a:r>
              <a:rPr lang="en-US" b="1" dirty="0" err="1" smtClean="0"/>
              <a:t>sánh</a:t>
            </a:r>
            <a:r>
              <a:rPr lang="en-US" b="1" dirty="0" smtClean="0"/>
              <a:t> Query Editor </a:t>
            </a:r>
            <a:r>
              <a:rPr lang="en-US" b="1" dirty="0" err="1" smtClean="0"/>
              <a:t>và</a:t>
            </a:r>
            <a:r>
              <a:rPr lang="en-US" b="1" dirty="0" smtClean="0"/>
              <a:t> Data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C5B9EA34-F071-42B3-BDD2-ECCF3964A038}" type="slidenum">
              <a:rPr lang="en-US" dirty="0"/>
              <a:t>18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6200000">
            <a:off x="-1905693" y="3411484"/>
            <a:ext cx="4873207" cy="617860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 smtClean="0"/>
              <a:t>QUERY EDITOR VS DATA MODEL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20685" y="1283810"/>
            <a:ext cx="2351314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Query Editor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20684" y="2170995"/>
            <a:ext cx="2351315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Connection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20685" y="3058180"/>
            <a:ext cx="2351314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Cleaning Data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20685" y="3945365"/>
            <a:ext cx="2351314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Shaping Data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20685" y="4832550"/>
            <a:ext cx="2351314" cy="7021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Prepare And Structure Data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98178" y="1283810"/>
            <a:ext cx="2351314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98177" y="2170995"/>
            <a:ext cx="2351315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98178" y="3058180"/>
            <a:ext cx="2351314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Calculated Column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98178" y="3945365"/>
            <a:ext cx="2351314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98178" y="4832550"/>
            <a:ext cx="2351314" cy="7021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Not Equal 5"/>
          <p:cNvSpPr/>
          <p:nvPr/>
        </p:nvSpPr>
        <p:spPr>
          <a:xfrm>
            <a:off x="4898571" y="3058180"/>
            <a:ext cx="1877786" cy="702129"/>
          </a:xfrm>
          <a:prstGeom prst="mathNot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29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1EF2-2593-4256-8ABA-03EB64EB3C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80387" y="542821"/>
            <a:ext cx="6153150" cy="740990"/>
          </a:xfrm>
        </p:spPr>
        <p:txBody>
          <a:bodyPr>
            <a:normAutofit/>
          </a:bodyPr>
          <a:lstStyle/>
          <a:p>
            <a:r>
              <a:rPr lang="en-US" b="1" dirty="0" smtClean="0"/>
              <a:t>Relationships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7B05F867-A932-43D1-9C5D-13A838165F0F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6200000">
            <a:off x="-1817227" y="3359251"/>
            <a:ext cx="4630737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20684" y="1583165"/>
            <a:ext cx="2677887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Cardinality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20685" y="3107167"/>
            <a:ext cx="2677886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Cross Filter Direction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20685" y="4859765"/>
            <a:ext cx="2677886" cy="7021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Active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Propertise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8947" y="1789367"/>
            <a:ext cx="256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Relationship Type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151664" y="1869405"/>
            <a:ext cx="1273558" cy="30159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173432" y="3311757"/>
            <a:ext cx="1273558" cy="30159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238748" y="5075255"/>
            <a:ext cx="1273558" cy="30159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14386" y="3150083"/>
            <a:ext cx="256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/>
                </a:solidFill>
              </a:rPr>
              <a:t>Chiều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lọc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dữ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liệu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68812" y="5016977"/>
            <a:ext cx="359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2"/>
                </a:solidFill>
              </a:rPr>
              <a:t>Hiệu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lực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của</a:t>
            </a:r>
            <a:r>
              <a:rPr lang="en-US" sz="2400" b="1" dirty="0" smtClean="0">
                <a:solidFill>
                  <a:schemeClr val="accent2"/>
                </a:solidFill>
              </a:rPr>
              <a:t> Relationship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4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49363"/>
            <a:ext cx="7388225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NỘI DUNG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85283" y="723019"/>
            <a:ext cx="184102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vi-VN" altLang="en-US" sz="1799" b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8" name="AutoShape 4">
            <a:extLst>
              <a:ext uri="{FF2B5EF4-FFF2-40B4-BE49-F238E27FC236}">
                <a16:creationId xmlns:a16="http://schemas.microsoft.com/office/drawing/2014/main" id="{7FEDDD96-07F2-4314-A870-56509F571F59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1426324" y="2114736"/>
            <a:ext cx="4823157" cy="4769196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accent6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vi-VN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12B0BAA9-EC39-463C-8DB4-3FEA1CD2B4EC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1001141" y="2538085"/>
            <a:ext cx="4031200" cy="392804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10800000" scaled="1"/>
            <a:tileRect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gray">
          <a:xfrm>
            <a:off x="4271312" y="3255958"/>
            <a:ext cx="6789850" cy="52160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vi-VN" altLang="en-US" sz="1999" dirty="0" smtClean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M-LANGUAGE VS DAX 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gray">
          <a:xfrm>
            <a:off x="3746726" y="1911519"/>
            <a:ext cx="7314435" cy="51262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vi-VN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ÔN TẬP KIẾN THỨC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86978" y="1957357"/>
            <a:ext cx="491464" cy="457081"/>
            <a:chOff x="2078" y="1680"/>
            <a:chExt cx="1615" cy="1615"/>
          </a:xfrm>
        </p:grpSpPr>
        <p:sp>
          <p:nvSpPr>
            <p:cNvPr id="19488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9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8" name="Oval 14">
              <a:extLst>
                <a:ext uri="{FF2B5EF4-FFF2-40B4-BE49-F238E27FC236}">
                  <a16:creationId xmlns:a16="http://schemas.microsoft.com/office/drawing/2014/main" id="{2B7A69DF-9650-428D-9E20-9090478442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2058"/>
              <a:ext cx="853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91" name="Oval 15"/>
            <p:cNvSpPr>
              <a:spLocks noChangeArrowheads="1"/>
            </p:cNvSpPr>
            <p:nvPr/>
          </p:nvSpPr>
          <p:spPr bwMode="gray">
            <a:xfrm>
              <a:off x="2254" y="2056"/>
              <a:ext cx="853" cy="7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id="{E3A15BFF-F228-454F-9690-A7AC071306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0" y="2135"/>
              <a:ext cx="1091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93" name="Oval 17"/>
            <p:cNvSpPr>
              <a:spLocks noChangeArrowheads="1"/>
            </p:cNvSpPr>
            <p:nvPr/>
          </p:nvSpPr>
          <p:spPr bwMode="gray">
            <a:xfrm>
              <a:off x="2337" y="2139"/>
              <a:ext cx="1096" cy="76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499856" y="3280871"/>
            <a:ext cx="483354" cy="472952"/>
            <a:chOff x="2078" y="1680"/>
            <a:chExt cx="1615" cy="1615"/>
          </a:xfrm>
        </p:grpSpPr>
        <p:sp>
          <p:nvSpPr>
            <p:cNvPr id="19482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3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5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6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85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68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7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87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18"/>
          <p:cNvGrpSpPr>
            <a:grpSpLocks/>
          </p:cNvGrpSpPr>
          <p:nvPr/>
        </p:nvGrpSpPr>
        <p:grpSpPr bwMode="auto">
          <a:xfrm>
            <a:off x="3143098" y="2543622"/>
            <a:ext cx="500144" cy="472952"/>
            <a:chOff x="2078" y="1680"/>
            <a:chExt cx="1615" cy="1615"/>
          </a:xfrm>
        </p:grpSpPr>
        <p:sp>
          <p:nvSpPr>
            <p:cNvPr id="19470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71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21">
              <a:extLst/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39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73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39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23">
              <a:extLst/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75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AutoShape 9"/>
          <p:cNvSpPr>
            <a:spLocks noChangeArrowheads="1"/>
          </p:cNvSpPr>
          <p:nvPr/>
        </p:nvSpPr>
        <p:spPr bwMode="gray">
          <a:xfrm>
            <a:off x="3983210" y="2524328"/>
            <a:ext cx="7077952" cy="54119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TÌM HIỂU VỀ RELATIONSHIP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18"/>
          <p:cNvGrpSpPr>
            <a:grpSpLocks/>
          </p:cNvGrpSpPr>
          <p:nvPr/>
        </p:nvGrpSpPr>
        <p:grpSpPr bwMode="auto">
          <a:xfrm>
            <a:off x="3499856" y="4044465"/>
            <a:ext cx="513148" cy="454102"/>
            <a:chOff x="2078" y="1680"/>
            <a:chExt cx="1615" cy="1615"/>
          </a:xfrm>
        </p:grpSpPr>
        <p:sp>
          <p:nvSpPr>
            <p:cNvPr id="3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46"/>
              <a:ext cx="817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gray">
            <a:xfrm>
              <a:off x="2254" y="2045"/>
              <a:ext cx="817" cy="76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27"/>
              <a:ext cx="1088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4" name="Oval 24"/>
            <p:cNvSpPr>
              <a:spLocks noChangeArrowheads="1"/>
            </p:cNvSpPr>
            <p:nvPr/>
          </p:nvSpPr>
          <p:spPr bwMode="gray">
            <a:xfrm>
              <a:off x="2337" y="2128"/>
              <a:ext cx="1096" cy="7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AutoShape 9"/>
          <p:cNvSpPr>
            <a:spLocks noChangeArrowheads="1"/>
          </p:cNvSpPr>
          <p:nvPr/>
        </p:nvSpPr>
        <p:spPr bwMode="gray">
          <a:xfrm>
            <a:off x="4069667" y="3967996"/>
            <a:ext cx="6905038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BẢN VỀ DAX LANGUAGE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25"/>
          <p:cNvGrpSpPr>
            <a:grpSpLocks/>
          </p:cNvGrpSpPr>
          <p:nvPr/>
        </p:nvGrpSpPr>
        <p:grpSpPr bwMode="auto">
          <a:xfrm>
            <a:off x="3393015" y="4840723"/>
            <a:ext cx="553986" cy="472952"/>
            <a:chOff x="2078" y="1680"/>
            <a:chExt cx="1615" cy="1615"/>
          </a:xfrm>
        </p:grpSpPr>
        <p:sp>
          <p:nvSpPr>
            <p:cNvPr id="47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28">
              <a:extLst>
                <a:ext uri="{FF2B5EF4-FFF2-40B4-BE49-F238E27FC236}">
                  <a16:creationId xmlns:a16="http://schemas.microsoft.com/office/drawing/2014/main" id="{9440862D-20E2-45D7-A093-006522AF5D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757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50" name="Oval 29"/>
            <p:cNvSpPr>
              <a:spLocks noChangeArrowheads="1"/>
            </p:cNvSpPr>
            <p:nvPr/>
          </p:nvSpPr>
          <p:spPr bwMode="gray">
            <a:xfrm>
              <a:off x="2254" y="2060"/>
              <a:ext cx="757" cy="73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30">
              <a:extLst>
                <a:ext uri="{FF2B5EF4-FFF2-40B4-BE49-F238E27FC236}">
                  <a16:creationId xmlns:a16="http://schemas.microsoft.com/office/drawing/2014/main" id="{C35C1B84-5BF0-4A8D-9943-70DFFC98E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52" name="Oval 31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AutoShape 9"/>
          <p:cNvSpPr>
            <a:spLocks noChangeArrowheads="1"/>
          </p:cNvSpPr>
          <p:nvPr/>
        </p:nvSpPr>
        <p:spPr bwMode="gray">
          <a:xfrm>
            <a:off x="4025246" y="4785831"/>
            <a:ext cx="7035916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THỰC HÀNH, HỎI ĐÁP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950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3" grpId="0" animBg="1"/>
      <p:bldP spid="67594" grpId="0" animBg="1"/>
      <p:bldP spid="37" grpId="0" animBg="1"/>
      <p:bldP spid="45" grpId="0" animBg="1"/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190612"/>
            <a:ext cx="10171128" cy="5872994"/>
          </a:xfrm>
        </p:spPr>
        <p:txBody>
          <a:bodyPr/>
          <a:lstStyle/>
          <a:p>
            <a:r>
              <a:rPr lang="en-US" b="1" dirty="0" smtClean="0"/>
              <a:t>One To Many vs Many To One Relationship</a:t>
            </a:r>
          </a:p>
          <a:p>
            <a:pPr lvl="1"/>
            <a:r>
              <a:rPr lang="pt-BR" dirty="0" smtClean="0"/>
              <a:t>Query One: Mỗi ID link là duy nhất (Ví dụ ID của Dim_Table)</a:t>
            </a:r>
          </a:p>
          <a:p>
            <a:pPr lvl="1"/>
            <a:r>
              <a:rPr lang="pt-BR" dirty="0" smtClean="0"/>
              <a:t>Query Many: Mỗi ID link có nhiều dòng dữ liệu (Ví dụ Foreign Key của Fact_Table)</a:t>
            </a:r>
          </a:p>
          <a:p>
            <a:pPr lvl="1"/>
            <a:r>
              <a:rPr lang="pt-BR" dirty="0"/>
              <a:t>Là loại Relatinoship phổ biến thường dùng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A939702D-08E5-4A9C-BF01-67067A9A16EA}" type="slidenum">
              <a:rPr lang="en-US" dirty="0"/>
              <a:t>20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RELATIONSHIP TYPE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59" y="2087600"/>
            <a:ext cx="57245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5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190612"/>
            <a:ext cx="10171128" cy="5872994"/>
          </a:xfrm>
        </p:spPr>
        <p:txBody>
          <a:bodyPr/>
          <a:lstStyle/>
          <a:p>
            <a:r>
              <a:rPr lang="en-US" b="1" dirty="0" smtClean="0"/>
              <a:t>One To One Relationship</a:t>
            </a:r>
          </a:p>
          <a:p>
            <a:pPr lvl="1"/>
            <a:r>
              <a:rPr lang="pt-BR" dirty="0"/>
              <a:t>ID Link ở mỗi Query là duy </a:t>
            </a:r>
            <a:r>
              <a:rPr lang="pt-BR" dirty="0" smtClean="0"/>
              <a:t>nhất</a:t>
            </a:r>
          </a:p>
          <a:p>
            <a:pPr lvl="1"/>
            <a:r>
              <a:rPr lang="pt-BR" dirty="0" smtClean="0"/>
              <a:t>Ít sử dụng</a:t>
            </a:r>
          </a:p>
          <a:p>
            <a:pPr lvl="1"/>
            <a:endParaRPr lang="pt-B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0B08EA1-5926-4E36-B817-B24FFA2191F9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RELATIONSHIP TYPE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28" y="1579742"/>
            <a:ext cx="10621056" cy="458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1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190612"/>
            <a:ext cx="10171128" cy="5872994"/>
          </a:xfrm>
        </p:spPr>
        <p:txBody>
          <a:bodyPr/>
          <a:lstStyle/>
          <a:p>
            <a:r>
              <a:rPr lang="en-US" b="1" dirty="0" smtClean="0"/>
              <a:t>One To One Relationship</a:t>
            </a:r>
          </a:p>
          <a:p>
            <a:pPr lvl="1"/>
            <a:r>
              <a:rPr lang="pt-BR" dirty="0"/>
              <a:t>ID Link ở mỗi Query là duy </a:t>
            </a:r>
            <a:r>
              <a:rPr lang="pt-BR" dirty="0" smtClean="0"/>
              <a:t>nhất</a:t>
            </a:r>
          </a:p>
          <a:p>
            <a:pPr lvl="1"/>
            <a:r>
              <a:rPr lang="pt-BR" dirty="0" smtClean="0"/>
              <a:t>Ít sử dụng</a:t>
            </a:r>
          </a:p>
          <a:p>
            <a:pPr lvl="1"/>
            <a:endParaRPr lang="pt-B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C19A9090-FF32-436B-A9B9-6DB5D98B2C19}" type="slidenum">
              <a:rPr lang="en-US" dirty="0"/>
              <a:t>22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RELATIONSHIP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261" y="1690007"/>
            <a:ext cx="7313488" cy="45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190612"/>
            <a:ext cx="10621056" cy="5872994"/>
          </a:xfrm>
        </p:spPr>
        <p:txBody>
          <a:bodyPr/>
          <a:lstStyle/>
          <a:p>
            <a:r>
              <a:rPr lang="en-US" b="1" dirty="0" smtClean="0"/>
              <a:t>Many To Many Relationship</a:t>
            </a:r>
          </a:p>
          <a:p>
            <a:pPr lvl="1"/>
            <a:r>
              <a:rPr lang="pt-BR" dirty="0"/>
              <a:t>ID Link ở mỗi Query đều xuất hiện nhiều </a:t>
            </a:r>
            <a:r>
              <a:rPr lang="pt-BR" dirty="0" smtClean="0"/>
              <a:t>lần</a:t>
            </a:r>
          </a:p>
          <a:p>
            <a:pPr lvl="1"/>
            <a:r>
              <a:rPr lang="pt-BR" dirty="0" smtClean="0"/>
              <a:t>Hạn chế sử dụng: Ảnh hưởng tới performance, loop dữ liệu, không kiểm soát được hành vi xử lý dữ liệu.....</a:t>
            </a:r>
          </a:p>
          <a:p>
            <a:pPr lvl="1"/>
            <a:endParaRPr lang="pt-B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                                                                                  =&gt; </a:t>
            </a:r>
            <a:r>
              <a:rPr lang="en-US" dirty="0" err="1" smtClean="0">
                <a:solidFill>
                  <a:srgbClr val="FF0000"/>
                </a:solidFill>
              </a:rPr>
              <a:t>Cảnh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báo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Relationship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5E13E628-EB96-40F1-9BE0-783A60FC7EBC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RELATIONSHIP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532628"/>
            <a:ext cx="5290457" cy="51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0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190612"/>
            <a:ext cx="10621056" cy="5872994"/>
          </a:xfrm>
        </p:spPr>
        <p:txBody>
          <a:bodyPr/>
          <a:lstStyle/>
          <a:p>
            <a:r>
              <a:rPr lang="en-US" b="1" dirty="0" smtClean="0"/>
              <a:t>Many To Many Relationship</a:t>
            </a:r>
          </a:p>
          <a:p>
            <a:pPr lvl="1"/>
            <a:r>
              <a:rPr lang="pt-BR" dirty="0"/>
              <a:t>ID Link ở mỗi Query đều xuất hiện nhiều </a:t>
            </a:r>
            <a:r>
              <a:rPr lang="pt-BR" dirty="0" smtClean="0"/>
              <a:t>lần</a:t>
            </a:r>
          </a:p>
          <a:p>
            <a:pPr lvl="1"/>
            <a:r>
              <a:rPr lang="pt-BR" dirty="0" smtClean="0"/>
              <a:t>Hạn chế sử dụng: Ảnh hưởng tới performance, loop dữ liệu, không kiểm soát được hành vi xử lý dữ liệu.....</a:t>
            </a:r>
          </a:p>
          <a:p>
            <a:pPr lvl="1"/>
            <a:endParaRPr lang="pt-B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A275AC85-890A-4854-8C05-EA1A62BF5E5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RELATIONSHIP TYPE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939" y="2052637"/>
            <a:ext cx="8577616" cy="3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306" y="299206"/>
            <a:ext cx="10171128" cy="5872994"/>
          </a:xfrm>
        </p:spPr>
        <p:txBody>
          <a:bodyPr/>
          <a:lstStyle/>
          <a:p>
            <a:r>
              <a:rPr lang="en-US" b="1" dirty="0" smtClean="0"/>
              <a:t>Auto Detect Relationship</a:t>
            </a:r>
          </a:p>
          <a:p>
            <a:pPr lvl="1"/>
            <a:endParaRPr lang="pt-B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70EEB1A3-8D6A-40C0-B806-9CC213195DBF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RELATIONSHIP TYPE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626" y="847725"/>
            <a:ext cx="64293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977" y="250219"/>
            <a:ext cx="10171128" cy="6297537"/>
          </a:xfrm>
        </p:spPr>
        <p:txBody>
          <a:bodyPr/>
          <a:lstStyle/>
          <a:p>
            <a:r>
              <a:rPr lang="en-US" b="1" dirty="0" smtClean="0"/>
              <a:t>Cross Filter Direction</a:t>
            </a:r>
          </a:p>
          <a:p>
            <a:pPr lvl="1"/>
            <a:r>
              <a:rPr lang="en-US" dirty="0" smtClean="0"/>
              <a:t>Direction for Relationship (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Single Direction: Filter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1 </a:t>
            </a:r>
            <a:r>
              <a:rPr lang="en-US" dirty="0" err="1" smtClean="0"/>
              <a:t>bảng</a:t>
            </a:r>
            <a:r>
              <a:rPr lang="en-US" dirty="0" smtClean="0"/>
              <a:t>,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filter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Fact Table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Dimention</a:t>
            </a:r>
            <a:r>
              <a:rPr lang="en-US" dirty="0" smtClean="0"/>
              <a:t> Table)</a:t>
            </a:r>
          </a:p>
          <a:p>
            <a:pPr lvl="2"/>
            <a:r>
              <a:rPr lang="en-US" dirty="0" smtClean="0"/>
              <a:t>Both Direction: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 =&gt; </a:t>
            </a:r>
            <a:r>
              <a:rPr lang="en-US" dirty="0" err="1" smtClean="0">
                <a:solidFill>
                  <a:srgbClr val="FF0000"/>
                </a:solidFill>
              </a:rPr>
              <a:t>Hạn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chế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7947E95E-EBBF-41A0-A2A7-F44E40F962C2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CROSS FILTER DIRECTION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07" y="2100943"/>
            <a:ext cx="6667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306" y="495149"/>
            <a:ext cx="10171128" cy="5872994"/>
          </a:xfrm>
        </p:spPr>
        <p:txBody>
          <a:bodyPr/>
          <a:lstStyle/>
          <a:p>
            <a:r>
              <a:rPr lang="en-US" b="1" dirty="0" smtClean="0"/>
              <a:t>Cross Filter Direction</a:t>
            </a:r>
          </a:p>
          <a:p>
            <a:pPr lvl="1"/>
            <a:r>
              <a:rPr lang="en-US" dirty="0" smtClean="0"/>
              <a:t>Direction for Relationship (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C7EC8BF1-6061-433C-8368-178F0810499D}" type="slidenum">
              <a:rPr lang="en-US"/>
              <a:t>27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CROSS FILTER DIRECTION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617" y="2038350"/>
            <a:ext cx="8186505" cy="36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5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358" y="1283810"/>
            <a:ext cx="4378642" cy="4873625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685972" y="315536"/>
            <a:ext cx="4979473" cy="1037278"/>
          </a:xfrm>
        </p:spPr>
        <p:txBody>
          <a:bodyPr/>
          <a:lstStyle/>
          <a:p>
            <a:r>
              <a:rPr lang="en-US" b="1" dirty="0" smtClean="0"/>
              <a:t>Manage Relationships</a:t>
            </a:r>
            <a:endParaRPr lang="en-US" b="1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Relationship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23512" y="755702"/>
            <a:ext cx="439187" cy="528108"/>
          </a:xfrm>
        </p:spPr>
        <p:txBody>
          <a:bodyPr/>
          <a:lstStyle/>
          <a:p>
            <a:fld id="{2961846B-842D-4C42-BCC9-57E389024537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MANAGE RELATIONSHIPS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06" y="1283810"/>
            <a:ext cx="6347052" cy="5324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72591" y="1845128"/>
            <a:ext cx="3414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Relationship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Autodect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Relation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Column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Edit: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Relationship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Delete: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Relationship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9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306" y="495149"/>
            <a:ext cx="10171128" cy="5872994"/>
          </a:xfrm>
        </p:spPr>
        <p:txBody>
          <a:bodyPr/>
          <a:lstStyle/>
          <a:p>
            <a:r>
              <a:rPr lang="en-US" b="1" dirty="0" smtClean="0"/>
              <a:t>Active </a:t>
            </a:r>
            <a:r>
              <a:rPr lang="en-US" b="1" dirty="0" err="1" smtClean="0"/>
              <a:t>Propertise</a:t>
            </a:r>
            <a:r>
              <a:rPr lang="en-US" b="1" dirty="0" smtClean="0"/>
              <a:t> Relationship</a:t>
            </a:r>
          </a:p>
          <a:p>
            <a:pPr lvl="1"/>
            <a:r>
              <a:rPr lang="en-US" dirty="0" smtClean="0"/>
              <a:t>Active </a:t>
            </a:r>
            <a:r>
              <a:rPr lang="en-US" dirty="0" err="1" smtClean="0"/>
              <a:t>hoặc</a:t>
            </a:r>
            <a:r>
              <a:rPr lang="en-US" dirty="0" smtClean="0"/>
              <a:t> Inactive Relationship</a:t>
            </a:r>
          </a:p>
          <a:p>
            <a:pPr lvl="1"/>
            <a:r>
              <a:rPr lang="en-US" dirty="0" smtClean="0"/>
              <a:t>Inactive </a:t>
            </a:r>
            <a:r>
              <a:rPr lang="en-US" dirty="0" smtClean="0">
                <a:sym typeface="Wingdings" panose="05000000000000000000" pitchFamily="2" charset="2"/>
              </a:rPr>
              <a:t> No Relationship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C519EAD2-4183-4004-97B3-79A8C0330457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ACTIVE PROPERTISE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36" y="1639660"/>
            <a:ext cx="7596868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7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35" y="570835"/>
            <a:ext cx="10171128" cy="5976922"/>
          </a:xfrm>
        </p:spPr>
        <p:txBody>
          <a:bodyPr/>
          <a:lstStyle/>
          <a:p>
            <a:r>
              <a:rPr lang="en-US" sz="2800" b="1" dirty="0" err="1" smtClean="0"/>
              <a:t>Mục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tiêu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buổi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học</a:t>
            </a:r>
            <a:endParaRPr lang="en-US" sz="2800" b="1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800" dirty="0" smtClean="0"/>
              <a:t>Làm </a:t>
            </a:r>
            <a:r>
              <a:rPr lang="en-US" sz="2800" err="1" smtClean="0"/>
              <a:t>quen</a:t>
            </a:r>
            <a:r>
              <a:rPr lang="en-US" sz="2800" smtClean="0"/>
              <a:t> với cách tạo biểu đồ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DAX</a:t>
            </a:r>
          </a:p>
          <a:p>
            <a:pPr lvl="1"/>
            <a:endParaRPr lang="en-US" sz="2800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3F903899-7E3A-49EB-B485-F55C374F00CC}" type="slidenum">
              <a:rPr lang="en-US" dirty="0"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MỤC TIÊU BUỔI 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306" y="495149"/>
            <a:ext cx="10171128" cy="5872994"/>
          </a:xfrm>
        </p:spPr>
        <p:txBody>
          <a:bodyPr/>
          <a:lstStyle/>
          <a:p>
            <a:r>
              <a:rPr lang="en-US" b="1" dirty="0" smtClean="0"/>
              <a:t>Active </a:t>
            </a:r>
            <a:r>
              <a:rPr lang="en-US" b="1" dirty="0" err="1" smtClean="0"/>
              <a:t>Propertise</a:t>
            </a:r>
            <a:r>
              <a:rPr lang="en-US" b="1" dirty="0" smtClean="0"/>
              <a:t> Relationship</a:t>
            </a:r>
          </a:p>
          <a:p>
            <a:pPr lvl="1"/>
            <a:r>
              <a:rPr lang="en-US" dirty="0" smtClean="0"/>
              <a:t>Active </a:t>
            </a:r>
            <a:r>
              <a:rPr lang="en-US" dirty="0" err="1" smtClean="0"/>
              <a:t>hoặc</a:t>
            </a:r>
            <a:r>
              <a:rPr lang="en-US" dirty="0" smtClean="0"/>
              <a:t> Inactive Relationship</a:t>
            </a:r>
          </a:p>
          <a:p>
            <a:pPr lvl="1"/>
            <a:r>
              <a:rPr lang="en-US" dirty="0" smtClean="0"/>
              <a:t>Inactive </a:t>
            </a:r>
            <a:r>
              <a:rPr lang="en-US" dirty="0" smtClean="0">
                <a:sym typeface="Wingdings" panose="05000000000000000000" pitchFamily="2" charset="2"/>
              </a:rPr>
              <a:t> No Relationship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6669ACDD-EEDE-4403-B323-0725C4A8D5D1}" type="slidenum">
              <a:rPr lang="en-US"/>
              <a:t>30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ACTIVE PROPERTISE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85" y="2251301"/>
            <a:ext cx="8172169" cy="32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3"/>
            <a:ext cx="10171128" cy="5872994"/>
          </a:xfrm>
        </p:spPr>
        <p:txBody>
          <a:bodyPr/>
          <a:lstStyle/>
          <a:p>
            <a:r>
              <a:rPr lang="en-US" b="1" dirty="0" smtClean="0"/>
              <a:t>M-LANGUAGE VS DAX</a:t>
            </a:r>
          </a:p>
          <a:p>
            <a:pPr lvl="1"/>
            <a:r>
              <a:rPr lang="en-US" dirty="0" smtClean="0"/>
              <a:t>M-Language: </a:t>
            </a:r>
            <a:r>
              <a:rPr lang="en-US" dirty="0" err="1" smtClean="0">
                <a:solidFill>
                  <a:srgbClr val="FF0000"/>
                </a:solidFill>
              </a:rPr>
              <a:t>M</a:t>
            </a:r>
            <a:r>
              <a:rPr lang="en-US" dirty="0" err="1" smtClean="0"/>
              <a:t>asup</a:t>
            </a:r>
            <a:r>
              <a:rPr lang="en-US" dirty="0"/>
              <a:t> </a:t>
            </a:r>
            <a:r>
              <a:rPr lang="en-US" dirty="0" smtClean="0"/>
              <a:t>Language. Formula Language</a:t>
            </a:r>
          </a:p>
          <a:p>
            <a:pPr lvl="1"/>
            <a:r>
              <a:rPr lang="en-US" dirty="0" smtClean="0"/>
              <a:t>DAX Language: Data Analysis Expression Language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03C9A516-1DA7-408B-9C58-2B004CAC5866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M- LANGUAGE VS DAX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23" y="1741777"/>
            <a:ext cx="11205377" cy="49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3"/>
            <a:ext cx="10171128" cy="5872994"/>
          </a:xfrm>
        </p:spPr>
        <p:txBody>
          <a:bodyPr/>
          <a:lstStyle/>
          <a:p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DAX Language</a:t>
            </a:r>
          </a:p>
          <a:p>
            <a:pPr lvl="1"/>
            <a:r>
              <a:rPr lang="en-US" dirty="0" smtClean="0">
                <a:hlinkClick r:id="rId3"/>
              </a:rPr>
              <a:t>Website </a:t>
            </a:r>
            <a:r>
              <a:rPr lang="en-US" dirty="0" err="1" smtClean="0">
                <a:hlinkClick r:id="rId3"/>
              </a:rPr>
              <a:t>tham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khảo</a:t>
            </a:r>
            <a:r>
              <a:rPr lang="en-US" dirty="0" smtClean="0">
                <a:hlinkClick r:id="rId3"/>
              </a:rPr>
              <a:t>: 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docs.microsoft.com/en-us/dax/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 Formula =….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Types: String, Number…..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Operator: +, -, *….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Functions: YEAR, DATE…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0D441E82-4941-469E-B7B1-837C11DC7B05}" type="slidenum">
              <a:rPr lang="en-US"/>
              <a:t>32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CƠ BẢN VỀ DAX</a:t>
            </a:r>
          </a:p>
        </p:txBody>
      </p:sp>
    </p:spTree>
    <p:extLst>
      <p:ext uri="{BB962C8B-B14F-4D97-AF65-F5344CB8AC3E}">
        <p14:creationId xmlns:p14="http://schemas.microsoft.com/office/powerpoint/2010/main" val="31003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3"/>
            <a:ext cx="10171128" cy="5872994"/>
          </a:xfrm>
        </p:spPr>
        <p:txBody>
          <a:bodyPr/>
          <a:lstStyle/>
          <a:p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DAX</a:t>
            </a:r>
          </a:p>
          <a:p>
            <a:pPr lvl="1"/>
            <a:r>
              <a:rPr lang="en-US" dirty="0" smtClean="0">
                <a:hlinkClick r:id="rId3"/>
              </a:rPr>
              <a:t>Website </a:t>
            </a:r>
            <a:r>
              <a:rPr lang="en-US" dirty="0" err="1" smtClean="0">
                <a:hlinkClick r:id="rId3"/>
              </a:rPr>
              <a:t>tham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khảo</a:t>
            </a:r>
            <a:r>
              <a:rPr lang="en-US" dirty="0" smtClean="0">
                <a:hlinkClick r:id="rId3"/>
              </a:rPr>
              <a:t>: https</a:t>
            </a:r>
            <a:r>
              <a:rPr lang="en-US" dirty="0">
                <a:hlinkClick r:id="rId3"/>
              </a:rPr>
              <a:t>://docs.microsoft.com/en-us/dax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 Formula =….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717ADDFF-99C2-4E67-87EB-695CF4B44B56}" type="slidenum">
              <a:rPr lang="en-US"/>
              <a:t>33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CƠ BẢN VỀ DAX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30" y="1818828"/>
            <a:ext cx="11156370" cy="48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6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3"/>
            <a:ext cx="10171128" cy="5872994"/>
          </a:xfrm>
        </p:spPr>
        <p:txBody>
          <a:bodyPr/>
          <a:lstStyle/>
          <a:p>
            <a:r>
              <a:rPr lang="en-US" b="1" dirty="0" smtClean="0"/>
              <a:t>Data Type DAX</a:t>
            </a:r>
          </a:p>
          <a:p>
            <a:pPr lvl="1"/>
            <a:r>
              <a:rPr lang="en-US" dirty="0" smtClean="0">
                <a:hlinkClick r:id="rId3"/>
              </a:rPr>
              <a:t>Website </a:t>
            </a:r>
            <a:r>
              <a:rPr lang="en-US" dirty="0" err="1" smtClean="0">
                <a:hlinkClick r:id="rId3"/>
              </a:rPr>
              <a:t>tham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khảo</a:t>
            </a:r>
            <a:r>
              <a:rPr lang="en-US" dirty="0" smtClean="0">
                <a:hlinkClick r:id="rId3"/>
              </a:rPr>
              <a:t>: https</a:t>
            </a:r>
            <a:r>
              <a:rPr lang="en-US" dirty="0">
                <a:hlinkClick r:id="rId3"/>
              </a:rPr>
              <a:t>://docs.microsoft.com/en-us/dax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Data Types: String, Number…..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030A5981-5912-4129-A324-2A5B9AD669D7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116" y="1765779"/>
            <a:ext cx="9276670" cy="47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3"/>
            <a:ext cx="10171128" cy="5872994"/>
          </a:xfrm>
        </p:spPr>
        <p:txBody>
          <a:bodyPr/>
          <a:lstStyle/>
          <a:p>
            <a:r>
              <a:rPr lang="en-US" b="1" dirty="0" smtClean="0"/>
              <a:t>DAX OPERATOR</a:t>
            </a:r>
          </a:p>
          <a:p>
            <a:pPr lvl="1"/>
            <a:r>
              <a:rPr lang="en-US" dirty="0" smtClean="0">
                <a:hlinkClick r:id="rId3"/>
              </a:rPr>
              <a:t>Website </a:t>
            </a:r>
            <a:r>
              <a:rPr lang="en-US" dirty="0" err="1" smtClean="0">
                <a:hlinkClick r:id="rId3"/>
              </a:rPr>
              <a:t>tham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khảo</a:t>
            </a:r>
            <a:r>
              <a:rPr lang="en-US" dirty="0" smtClean="0">
                <a:hlinkClick r:id="rId3"/>
              </a:rPr>
              <a:t>: https</a:t>
            </a:r>
            <a:r>
              <a:rPr lang="en-US" dirty="0">
                <a:hlinkClick r:id="rId3"/>
              </a:rPr>
              <a:t>://docs.microsoft.com/en-us/dax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Operator: +, -, *….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39642BF1-87FE-4130-9D04-11AC4F4D9267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578" y="1881868"/>
            <a:ext cx="103536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0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3"/>
            <a:ext cx="10171128" cy="5872994"/>
          </a:xfrm>
        </p:spPr>
        <p:txBody>
          <a:bodyPr/>
          <a:lstStyle/>
          <a:p>
            <a:r>
              <a:rPr lang="en-US" b="1" dirty="0" smtClean="0"/>
              <a:t>DAX FUNCTIONS</a:t>
            </a:r>
          </a:p>
          <a:p>
            <a:pPr lvl="1"/>
            <a:r>
              <a:rPr lang="en-US" dirty="0" smtClean="0">
                <a:hlinkClick r:id="rId3"/>
              </a:rPr>
              <a:t>Website </a:t>
            </a:r>
            <a:r>
              <a:rPr lang="en-US" dirty="0" err="1" smtClean="0">
                <a:hlinkClick r:id="rId3"/>
              </a:rPr>
              <a:t>tham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khảo</a:t>
            </a:r>
            <a:r>
              <a:rPr lang="en-US" dirty="0" smtClean="0">
                <a:hlinkClick r:id="rId3"/>
              </a:rPr>
              <a:t>: https</a:t>
            </a:r>
            <a:r>
              <a:rPr lang="en-US" dirty="0">
                <a:hlinkClick r:id="rId3"/>
              </a:rPr>
              <a:t>://docs.microsoft.com/en-us/dax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Functions: YEAR, DATE…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0BC2983F-AE04-4790-9073-6849FEA0F3E5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56" y="1926770"/>
            <a:ext cx="11157844" cy="44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3"/>
            <a:ext cx="10171128" cy="5872994"/>
          </a:xfrm>
        </p:spPr>
        <p:txBody>
          <a:bodyPr/>
          <a:lstStyle/>
          <a:p>
            <a:r>
              <a:rPr lang="en-US" b="1" dirty="0" smtClean="0"/>
              <a:t>Data Modeling Best Practice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Star- Schema. </a:t>
            </a:r>
          </a:p>
          <a:p>
            <a:pPr lvl="2"/>
            <a:r>
              <a:rPr lang="en-US" dirty="0" err="1" smtClean="0"/>
              <a:t>Mỗi</a:t>
            </a:r>
            <a:r>
              <a:rPr lang="en-US" dirty="0" smtClean="0"/>
              <a:t> Query/Table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/>
              <a:t> </a:t>
            </a:r>
            <a:r>
              <a:rPr lang="en-US" dirty="0" smtClean="0"/>
              <a:t>rang</a:t>
            </a:r>
          </a:p>
          <a:p>
            <a:pPr lvl="2"/>
            <a:r>
              <a:rPr lang="en-US" dirty="0" err="1" smtClean="0"/>
              <a:t>Unpivot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  <a:p>
            <a:pPr lvl="1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Dimension Table “ở </a:t>
            </a:r>
            <a:r>
              <a:rPr lang="en-US" dirty="0" err="1" smtClean="0"/>
              <a:t>trên</a:t>
            </a:r>
            <a:r>
              <a:rPr lang="en-US" dirty="0" smtClean="0"/>
              <a:t>” Fact table =&gt;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dung </a:t>
            </a:r>
            <a:r>
              <a:rPr lang="en-US" dirty="0" err="1" smtClean="0"/>
              <a:t>về</a:t>
            </a:r>
            <a:r>
              <a:rPr lang="en-US" dirty="0" smtClean="0"/>
              <a:t> Direction Filter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Many To Many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Cross Filter Direction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both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field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Report View 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foreign key </a:t>
            </a:r>
            <a:r>
              <a:rPr lang="en-US" dirty="0" err="1" smtClean="0"/>
              <a:t>trong</a:t>
            </a:r>
            <a:r>
              <a:rPr lang="en-US" dirty="0" smtClean="0"/>
              <a:t> Fact table)</a:t>
            </a:r>
          </a:p>
          <a:p>
            <a:pPr lvl="2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  <a:p>
            <a:pPr lvl="2"/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field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3D6E1222-E913-4BA8-B9BA-27648F65B1A1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BEST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/>
          </a:bodyPr>
          <a:lstStyle/>
          <a:p>
            <a:r>
              <a:rPr lang="en-US" b="1" dirty="0" smtClean="0"/>
              <a:t>1 SỐ HÀM DAX CƠ BẢN</a:t>
            </a:r>
            <a:endParaRPr lang="en-US" dirty="0" smtClean="0"/>
          </a:p>
          <a:p>
            <a:pPr lvl="1"/>
            <a:r>
              <a:rPr lang="en-US" dirty="0" smtClean="0"/>
              <a:t>Date $ Time Function</a:t>
            </a:r>
          </a:p>
          <a:p>
            <a:pPr lvl="2"/>
            <a:r>
              <a:rPr lang="en-US" dirty="0" smtClean="0"/>
              <a:t>CALENDAR</a:t>
            </a:r>
            <a:r>
              <a:rPr lang="en-US" dirty="0"/>
              <a:t>(&lt;</a:t>
            </a:r>
            <a:r>
              <a:rPr lang="en-US" dirty="0" err="1"/>
              <a:t>start_date</a:t>
            </a:r>
            <a:r>
              <a:rPr lang="en-US" dirty="0"/>
              <a:t>&gt;, &lt;</a:t>
            </a:r>
            <a:r>
              <a:rPr lang="en-US" dirty="0" err="1"/>
              <a:t>end_date</a:t>
            </a:r>
            <a:r>
              <a:rPr lang="en-US" dirty="0"/>
              <a:t>&gt;) </a:t>
            </a:r>
            <a:r>
              <a:rPr lang="en-US" dirty="0" smtClean="0"/>
              <a:t>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table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Date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&lt;</a:t>
            </a:r>
            <a:r>
              <a:rPr lang="en-US" dirty="0" err="1" smtClean="0"/>
              <a:t>start_date</a:t>
            </a:r>
            <a:r>
              <a:rPr lang="en-US" dirty="0" smtClean="0"/>
              <a:t>&gt; </a:t>
            </a:r>
            <a:r>
              <a:rPr lang="en-US" dirty="0" err="1" smtClean="0"/>
              <a:t>và</a:t>
            </a:r>
            <a:r>
              <a:rPr lang="en-US" dirty="0" smtClean="0"/>
              <a:t> &lt;</a:t>
            </a:r>
            <a:r>
              <a:rPr lang="en-US" dirty="0" err="1" smtClean="0"/>
              <a:t>end_date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DATE</a:t>
            </a:r>
            <a:r>
              <a:rPr lang="en-US" dirty="0"/>
              <a:t>(&lt;year&gt;, &lt;month&gt;, &lt;day&gt;)</a:t>
            </a:r>
            <a:r>
              <a:rPr lang="en-US" dirty="0" smtClean="0"/>
              <a:t>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2"/>
            <a:r>
              <a:rPr lang="en-US" dirty="0" smtClean="0"/>
              <a:t>YEAR(&lt;date&gt;), MONTH(&lt;date&gt;), QUARTER(&lt;date&gt;), DAY(&lt;date&gt;):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,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quý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&lt;date&gt;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2"/>
            <a:r>
              <a:rPr lang="en-US" dirty="0" smtClean="0"/>
              <a:t>….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911D57C-94D2-46A6-935B-45E71060196A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492" y="3094262"/>
            <a:ext cx="7883300" cy="31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/>
          </a:bodyPr>
          <a:lstStyle/>
          <a:p>
            <a:r>
              <a:rPr lang="en-US" b="1" dirty="0" smtClean="0"/>
              <a:t>1 SỐ HÀM DAX CƠ BẢN</a:t>
            </a:r>
            <a:endParaRPr lang="en-US" dirty="0" smtClean="0"/>
          </a:p>
          <a:p>
            <a:pPr lvl="1"/>
            <a:r>
              <a:rPr lang="en-US" dirty="0" smtClean="0"/>
              <a:t>Date $ Time Function</a:t>
            </a:r>
          </a:p>
          <a:p>
            <a:pPr lvl="2"/>
            <a:r>
              <a:rPr lang="en-US" dirty="0" smtClean="0"/>
              <a:t>CALENDAR</a:t>
            </a:r>
            <a:r>
              <a:rPr lang="en-US" dirty="0"/>
              <a:t>(&lt;</a:t>
            </a:r>
            <a:r>
              <a:rPr lang="en-US" dirty="0" err="1"/>
              <a:t>start_date</a:t>
            </a:r>
            <a:r>
              <a:rPr lang="en-US" dirty="0"/>
              <a:t>&gt;, &lt;</a:t>
            </a:r>
            <a:r>
              <a:rPr lang="en-US" dirty="0" err="1"/>
              <a:t>end_date</a:t>
            </a:r>
            <a:r>
              <a:rPr lang="en-US" dirty="0"/>
              <a:t>&gt;) </a:t>
            </a:r>
            <a:r>
              <a:rPr lang="en-US" dirty="0" smtClean="0"/>
              <a:t>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table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Date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&lt;</a:t>
            </a:r>
            <a:r>
              <a:rPr lang="en-US" dirty="0" err="1" smtClean="0"/>
              <a:t>start_date</a:t>
            </a:r>
            <a:r>
              <a:rPr lang="en-US" dirty="0" smtClean="0"/>
              <a:t>&gt; </a:t>
            </a:r>
            <a:r>
              <a:rPr lang="en-US" dirty="0" err="1" smtClean="0"/>
              <a:t>và</a:t>
            </a:r>
            <a:r>
              <a:rPr lang="en-US" dirty="0" smtClean="0"/>
              <a:t> &lt;</a:t>
            </a:r>
            <a:r>
              <a:rPr lang="en-US" dirty="0" err="1" smtClean="0"/>
              <a:t>end_date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DATE</a:t>
            </a:r>
            <a:r>
              <a:rPr lang="en-US" dirty="0"/>
              <a:t>(&lt;year&gt;, &lt;month&gt;, &lt;day&gt;)</a:t>
            </a:r>
            <a:r>
              <a:rPr lang="en-US" dirty="0" smtClean="0"/>
              <a:t>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2"/>
            <a:r>
              <a:rPr lang="en-US" dirty="0" smtClean="0"/>
              <a:t>YEAR(&lt;date&gt;), MONTH(&lt;date&gt;), QUARTER(&lt;date&gt;), DAY(&lt;date&gt;):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,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quý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&lt;date&gt;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2"/>
            <a:r>
              <a:rPr lang="en-US" dirty="0" smtClean="0"/>
              <a:t>….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5A8D455E-3B62-4E90-B4C4-E41D71DA6031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26" y="2917370"/>
            <a:ext cx="6385832" cy="36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35" y="1604513"/>
            <a:ext cx="10171128" cy="4399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Phép tính tổng hợp (Aggregate)</a:t>
            </a:r>
            <a:endParaRPr lang="en-US" sz="2800" smtClean="0"/>
          </a:p>
          <a:p>
            <a:pPr marL="352425" indent="0">
              <a:lnSpc>
                <a:spcPct val="150000"/>
              </a:lnSpc>
              <a:buNone/>
            </a:pPr>
            <a:r>
              <a:rPr lang="en-US" sz="2800" smtClean="0"/>
              <a:t>Phép tính thực hiện trên tất cả giá trị của 1 cột. VD: SUM, MAX, MIN, AVERAGE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B80098E-17A2-4E1A-9AD5-4EEDA64214AE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mtClean="0"/>
              <a:t>KHÁI 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6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/>
          </a:bodyPr>
          <a:lstStyle/>
          <a:p>
            <a:r>
              <a:rPr lang="en-US" b="1" dirty="0" smtClean="0"/>
              <a:t>1 SỐ HÀM DAX CƠ BẢN</a:t>
            </a:r>
            <a:endParaRPr lang="en-US" dirty="0" smtClean="0"/>
          </a:p>
          <a:p>
            <a:pPr lvl="1"/>
            <a:r>
              <a:rPr lang="en-US" dirty="0" smtClean="0"/>
              <a:t>Text Function</a:t>
            </a:r>
          </a:p>
          <a:p>
            <a:pPr lvl="2"/>
            <a:r>
              <a:rPr lang="en-US" dirty="0" smtClean="0"/>
              <a:t>FORMAT</a:t>
            </a:r>
            <a:r>
              <a:rPr lang="en-US" dirty="0"/>
              <a:t>(&lt;value&gt;, &lt;</a:t>
            </a:r>
            <a:r>
              <a:rPr lang="en-US" dirty="0" err="1"/>
              <a:t>format_string</a:t>
            </a:r>
            <a:r>
              <a:rPr lang="en-US" dirty="0" smtClean="0"/>
              <a:t>&gt;): Convert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&lt;Value&gt;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1 format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format_string</a:t>
            </a:r>
            <a:r>
              <a:rPr lang="en-US" dirty="0" smtClean="0"/>
              <a:t>&gt;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date time: 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https://docs.microsoft.com/en-us/dax/custom-date-and-time-formats-for-the-format-function</a:t>
            </a:r>
            <a:endParaRPr lang="en-US" dirty="0" smtClean="0"/>
          </a:p>
          <a:p>
            <a:pPr lvl="2"/>
            <a:r>
              <a:rPr lang="en-US" dirty="0" smtClean="0"/>
              <a:t>VALUE(&lt;text&gt;): Convert 1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2"/>
            <a:r>
              <a:rPr lang="en-US" dirty="0" smtClean="0"/>
              <a:t>CONCATENATE</a:t>
            </a:r>
            <a:r>
              <a:rPr lang="en-US" dirty="0"/>
              <a:t>(&lt;text1&gt;, &lt;text2</a:t>
            </a:r>
            <a:r>
              <a:rPr lang="en-US" dirty="0" smtClean="0"/>
              <a:t>&gt;): </a:t>
            </a:r>
            <a:r>
              <a:rPr lang="en-US" dirty="0" err="1" smtClean="0"/>
              <a:t>Nối</a:t>
            </a:r>
            <a:r>
              <a:rPr lang="en-US" dirty="0" smtClean="0"/>
              <a:t> 2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C0777A39-AF50-4482-AE2D-04627BCF6BF8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23" y="3151997"/>
            <a:ext cx="6470877" cy="35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/>
          </a:bodyPr>
          <a:lstStyle/>
          <a:p>
            <a:r>
              <a:rPr lang="en-US" b="1" dirty="0" smtClean="0"/>
              <a:t>1 SỐ HÀM DAX CƠ BẢN</a:t>
            </a:r>
            <a:endParaRPr lang="en-US" dirty="0" smtClean="0"/>
          </a:p>
          <a:p>
            <a:pPr lvl="1"/>
            <a:r>
              <a:rPr lang="en-US" dirty="0" smtClean="0"/>
              <a:t>Logical Function</a:t>
            </a:r>
          </a:p>
          <a:p>
            <a:pPr lvl="2"/>
            <a:r>
              <a:rPr lang="en-US" dirty="0"/>
              <a:t>IF(&lt;</a:t>
            </a:r>
            <a:r>
              <a:rPr lang="en-US" dirty="0" err="1"/>
              <a:t>logical_test</a:t>
            </a:r>
            <a:r>
              <a:rPr lang="en-US" dirty="0"/>
              <a:t>&gt;,&lt;</a:t>
            </a:r>
            <a:r>
              <a:rPr lang="en-US" dirty="0" err="1"/>
              <a:t>value_if_true</a:t>
            </a:r>
            <a:r>
              <a:rPr lang="en-US" dirty="0"/>
              <a:t>&gt;[, &lt;</a:t>
            </a:r>
            <a:r>
              <a:rPr lang="en-US" dirty="0" err="1"/>
              <a:t>value_if_false</a:t>
            </a:r>
            <a:r>
              <a:rPr lang="en-US" dirty="0" smtClean="0"/>
              <a:t>&gt;])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/>
              <a:t>SWITCH(&lt;expression&gt;, &lt;value&gt;, &lt;result&gt;[, &lt;value&gt;, &lt;result&gt;]…[, &lt;else&gt;]) </a:t>
            </a:r>
          </a:p>
          <a:p>
            <a:pPr lvl="2"/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63CCD837-58CB-4CAE-A5B3-182847F7923E}" type="slidenum">
              <a:rPr lang="en-US"/>
              <a:t>41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244" y="1548754"/>
            <a:ext cx="6189547" cy="2164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254" y="4431845"/>
            <a:ext cx="7115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/>
          </a:bodyPr>
          <a:lstStyle/>
          <a:p>
            <a:r>
              <a:rPr lang="en-US" b="1" dirty="0" smtClean="0"/>
              <a:t>1 SỐ HÀM DAX CƠ BẢN</a:t>
            </a:r>
            <a:endParaRPr lang="en-US" dirty="0" smtClean="0"/>
          </a:p>
          <a:p>
            <a:pPr lvl="1"/>
            <a:r>
              <a:rPr lang="en-US" dirty="0" smtClean="0"/>
              <a:t>Filter Function</a:t>
            </a:r>
          </a:p>
          <a:p>
            <a:pPr lvl="2"/>
            <a:r>
              <a:rPr lang="en-US" dirty="0"/>
              <a:t>RELATED(&lt;column&gt;) 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/>
              <a:t>FILTER(&lt;table&gt;,&lt;filter&gt;) </a:t>
            </a:r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586B1EB2-40F5-41B9-B079-E85DCCDFBDBA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29" y="1352812"/>
            <a:ext cx="7696200" cy="2295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929" y="4491037"/>
            <a:ext cx="8734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78" y="217562"/>
            <a:ext cx="10171128" cy="6477151"/>
          </a:xfrm>
        </p:spPr>
        <p:txBody>
          <a:bodyPr>
            <a:normAutofit/>
          </a:bodyPr>
          <a:lstStyle/>
          <a:p>
            <a:r>
              <a:rPr lang="en-US" b="1" dirty="0" smtClean="0"/>
              <a:t>1 SỐ HÀM DAX CƠ BẢN- MEASURE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SUM</a:t>
            </a:r>
          </a:p>
          <a:p>
            <a:pPr lvl="1"/>
            <a:r>
              <a:rPr lang="en-US" dirty="0" smtClean="0"/>
              <a:t>CALCULATE – SUM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742950" lvl="1" indent="-285750"/>
            <a:r>
              <a:rPr lang="en-US" dirty="0"/>
              <a:t>CALCULATE – SUM </a:t>
            </a:r>
            <a:r>
              <a:rPr lang="en-US" dirty="0" smtClean="0"/>
              <a:t>– FILTER</a:t>
            </a:r>
          </a:p>
          <a:p>
            <a:pPr marL="285750" indent="-285750"/>
            <a:endParaRPr lang="en-US" dirty="0"/>
          </a:p>
          <a:p>
            <a:pPr marL="742950" lvl="1" indent="-285750"/>
            <a:r>
              <a:rPr lang="en-US" dirty="0" smtClean="0"/>
              <a:t>PREVIOUSMONTH/PREVIOUSQUARTER/PREVIOUSYEAR</a:t>
            </a:r>
          </a:p>
          <a:p>
            <a:pPr marL="742950" lvl="1" indent="-285750"/>
            <a:endParaRPr lang="en-US" dirty="0"/>
          </a:p>
          <a:p>
            <a:pPr marL="742950" lvl="1" indent="-285750"/>
            <a:r>
              <a:rPr lang="en-US" dirty="0" smtClean="0"/>
              <a:t>SAMEPERIODLASTYEAR</a:t>
            </a:r>
            <a:endParaRPr lang="en-US" dirty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B7D67944-E03E-4955-8475-9B8A337E96CD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666623" y="3208648"/>
            <a:ext cx="4329530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CƠ BẢN VỀ DAX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293186" y="245393"/>
            <a:ext cx="8908089" cy="50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 SỐ HÀM DAX CƠ BẢN- MEASURE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089F93F0-5C3E-44BB-898F-72CCE9E4D47B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 rot="16200000">
            <a:off x="-1363870" y="3710355"/>
            <a:ext cx="3733698" cy="43222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CƠ BẢN VỀ DAX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E33DE9-3243-4732-A6F7-CA77629F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720746"/>
            <a:ext cx="4352925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E265B3-69B3-413F-80AE-F3D42586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2395046"/>
            <a:ext cx="851535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921354-9E7F-4C0D-BB4D-DBBA4F66C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3040762"/>
            <a:ext cx="8896350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17E21F-EA41-4AE0-83D5-C9FEB453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5" y="3724511"/>
            <a:ext cx="8362950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D49E78-A678-4A51-A338-699410FBD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325" y="4413666"/>
            <a:ext cx="9534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07393"/>
      </p:ext>
    </p:extLst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694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651" y="443928"/>
            <a:ext cx="10171128" cy="27037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Distinct values / giá trị khác biệt</a:t>
            </a:r>
            <a:endParaRPr lang="en-US" sz="2800" smtClean="0"/>
          </a:p>
          <a:p>
            <a:pPr marL="352425" indent="0">
              <a:lnSpc>
                <a:spcPct val="150000"/>
              </a:lnSpc>
              <a:buNone/>
            </a:pPr>
            <a:r>
              <a:rPr lang="en-US" sz="2800" smtClean="0"/>
              <a:t>Là danh sách các giá trị của 1 cột sau khi đã loại đi các giá trị trùng lặp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B80098E-17A2-4E1A-9AD5-4EEDA64214AE}" type="slidenum">
              <a:rPr lang="en-US" dirty="0"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KHÁI NIỆM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08" y="2733578"/>
            <a:ext cx="1784461" cy="2771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229" y="2733578"/>
            <a:ext cx="1946786" cy="137897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36589" y="5667960"/>
            <a:ext cx="2615897" cy="8207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smtClean="0"/>
              <a:t>Values</a:t>
            </a:r>
            <a:endParaRPr lang="en-US" sz="2800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127689" y="5667960"/>
            <a:ext cx="3329865" cy="8207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smtClean="0"/>
              <a:t>Distinct values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186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35" y="1604513"/>
            <a:ext cx="10171128" cy="4399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Group By theo cột A</a:t>
            </a:r>
            <a:endParaRPr lang="en-US" sz="2800" smtClean="0"/>
          </a:p>
          <a:p>
            <a:pPr marL="352425" indent="0">
              <a:lnSpc>
                <a:spcPct val="150000"/>
              </a:lnSpc>
              <a:buNone/>
            </a:pPr>
            <a:r>
              <a:rPr lang="en-US" sz="2800" smtClean="0"/>
              <a:t>Liệt kê hết giá trị khác biệt (distinct value) của cột A ra, rồi thực hiện phép tính aggregate với từng giá trị khác biệt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B80098E-17A2-4E1A-9AD5-4EEDA64214AE}" type="slidenum">
              <a:rPr lang="en-US" dirty="0"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KHÁI 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35" y="597877"/>
            <a:ext cx="10171128" cy="54061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Measure</a:t>
            </a:r>
            <a:endParaRPr lang="en-US" sz="2800" smtClean="0"/>
          </a:p>
          <a:p>
            <a:pPr marL="352425" indent="0">
              <a:lnSpc>
                <a:spcPct val="150000"/>
              </a:lnSpc>
              <a:buNone/>
            </a:pPr>
            <a:r>
              <a:rPr lang="en-US" sz="2800" smtClean="0"/>
              <a:t>Là công thức aggregate dữ liệu trên biểu đồ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Calculated Column</a:t>
            </a:r>
            <a:endParaRPr lang="en-US" sz="2800"/>
          </a:p>
          <a:p>
            <a:pPr marL="352425" indent="0">
              <a:lnSpc>
                <a:spcPct val="150000"/>
              </a:lnSpc>
              <a:buNone/>
            </a:pPr>
            <a:r>
              <a:rPr lang="en-US" sz="2800" smtClean="0"/>
              <a:t>Là cột được tạo dựa trên dữ liệu cột có sẵn</a:t>
            </a:r>
            <a:endParaRPr 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Calculated Table</a:t>
            </a:r>
            <a:endParaRPr lang="en-US" sz="2800"/>
          </a:p>
          <a:p>
            <a:pPr marL="352425" indent="0">
              <a:lnSpc>
                <a:spcPct val="150000"/>
              </a:lnSpc>
              <a:buNone/>
            </a:pPr>
            <a:r>
              <a:rPr lang="en-US" sz="2800" smtClean="0"/>
              <a:t>Là bảng được tạo dựa trên dữ liệu bảng có sẵn</a:t>
            </a: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B80098E-17A2-4E1A-9AD5-4EEDA64214AE}" type="slidenum">
              <a:rPr lang="en-US" dirty="0"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KHÁI 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35" y="1604513"/>
            <a:ext cx="10171128" cy="4399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/>
              <a:t>Điểm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dữ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liệu</a:t>
            </a:r>
            <a:endParaRPr lang="en-US" sz="2800" dirty="0" smtClean="0"/>
          </a:p>
          <a:p>
            <a:pPr marL="352425" indent="0">
              <a:lnSpc>
                <a:spcPct val="150000"/>
              </a:lnSpc>
              <a:buNone/>
            </a:pPr>
            <a:r>
              <a:rPr lang="en-US" sz="2800" dirty="0" err="1" smtClean="0"/>
              <a:t>Là</a:t>
            </a:r>
            <a:r>
              <a:rPr lang="en-US" sz="2800" dirty="0" smtClean="0"/>
              <a:t> 1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B80098E-17A2-4E1A-9AD5-4EEDA64214AE}" type="slidenum">
              <a:rPr lang="en-US" dirty="0"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KHÁI 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1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35" y="1604513"/>
            <a:ext cx="10171128" cy="4399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smtClean="0"/>
              <a:t>Điều kiện lọc (filter context) tại 1 điểm dữ liệu</a:t>
            </a:r>
            <a:endParaRPr lang="en-US" sz="2800" smtClean="0"/>
          </a:p>
          <a:p>
            <a:pPr marL="352425" indent="0">
              <a:lnSpc>
                <a:spcPct val="150000"/>
              </a:lnSpc>
              <a:buNone/>
            </a:pPr>
            <a:r>
              <a:rPr lang="en-US" sz="2800" smtClean="0"/>
              <a:t>Là điều kiện lọc áp dụng cho bảng chứa cột được aggregate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fld id="{9B80098E-17A2-4E1A-9AD5-4EEDA64214AE}" type="slidenum">
              <a:rPr lang="en-US" dirty="0"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KHÁI 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4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9315</TotalTime>
  <Words>1602</Words>
  <Application>Microsoft Office PowerPoint</Application>
  <PresentationFormat>Widescreen</PresentationFormat>
  <Paragraphs>389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ＭＳ Ｐゴシック</vt:lpstr>
      <vt:lpstr>ＭＳ Ｐゴシック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Thao Vy</dc:creator>
  <cp:lastModifiedBy>edsolabs</cp:lastModifiedBy>
  <cp:revision>234</cp:revision>
  <dcterms:created xsi:type="dcterms:W3CDTF">2020-03-30T13:47:17Z</dcterms:created>
  <dcterms:modified xsi:type="dcterms:W3CDTF">2021-10-28T08:45:50Z</dcterms:modified>
</cp:coreProperties>
</file>