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7" r:id="rId3"/>
    <p:sldId id="260" r:id="rId4"/>
    <p:sldId id="268" r:id="rId5"/>
    <p:sldId id="390" r:id="rId6"/>
    <p:sldId id="397" r:id="rId7"/>
    <p:sldId id="396" r:id="rId8"/>
    <p:sldId id="394" r:id="rId9"/>
    <p:sldId id="395" r:id="rId10"/>
    <p:sldId id="391" r:id="rId11"/>
    <p:sldId id="392" r:id="rId12"/>
    <p:sldId id="367" r:id="rId13"/>
    <p:sldId id="393" r:id="rId14"/>
    <p:sldId id="348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8" r:id="rId31"/>
    <p:sldId id="389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505050"/>
    <a:srgbClr val="F3C900"/>
    <a:srgbClr val="20386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27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DC4B-FEA3-4547-9387-CB83F905D7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550D-C8E8-46BD-98B2-4DF3BEC9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MS PGothic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74B2CF-CF2D-5C40-8CD3-E3A77E7BF23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4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4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2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2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22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4" name="Picture 20" descr="Embedding Power BI in your website | Lucid Insigh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902586"/>
            <a:ext cx="6972300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18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3" y="-12889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9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59746" y="3095259"/>
            <a:ext cx="6106679" cy="914848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rgbClr val="505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9pPr>
          </a:lstStyle>
          <a:p>
            <a:pPr lvl="0"/>
            <a:r>
              <a:rPr dirty="0"/>
              <a:t>Click to add section title</a:t>
            </a:r>
          </a:p>
          <a:p>
            <a:pPr lvl="1"/>
            <a:r>
              <a:rPr noProof="0" dirty="0"/>
              <a:t>Click to add section subtitle</a:t>
            </a:r>
          </a:p>
        </p:txBody>
      </p:sp>
      <p:sp>
        <p:nvSpPr>
          <p:cNvPr id="20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82800" y="3095260"/>
            <a:ext cx="2422179" cy="1007181"/>
          </a:xfrm>
        </p:spPr>
        <p:txBody>
          <a:bodyPr lIns="0" tIns="72000" rIns="0" bIns="72000">
            <a:normAutofit/>
          </a:bodyPr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kern="0" baseline="0">
                <a:solidFill>
                  <a:srgbClr val="F3C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dirty="0"/>
              <a:t>Section #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809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00" y="919692"/>
            <a:ext cx="4614334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6287" cy="6858000"/>
          </a:xfrm>
          <a:prstGeom prst="rect">
            <a:avLst/>
          </a:prstGeom>
          <a:solidFill>
            <a:srgbClr val="F3C900"/>
          </a:solidFill>
          <a:ln>
            <a:solidFill>
              <a:srgbClr val="F3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C9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43716" y="567891"/>
            <a:ext cx="967450" cy="956804"/>
          </a:xfrm>
          <a:prstGeom prst="ellipse">
            <a:avLst/>
          </a:prstGeom>
          <a:solidFill>
            <a:srgbClr val="919191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00727" y="919692"/>
            <a:ext cx="4979473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" y="6215796"/>
            <a:ext cx="866739" cy="498778"/>
          </a:xfrm>
          <a:prstGeom prst="rect">
            <a:avLst/>
          </a:prstGeom>
        </p:spPr>
      </p:pic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39841" y="755702"/>
            <a:ext cx="439187" cy="528108"/>
          </a:xfrm>
        </p:spPr>
        <p:txBody>
          <a:bodyPr lIns="0" tIns="72000" rIns="0" bIns="72000">
            <a:normAutofit/>
          </a:bodyPr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#</a:t>
            </a:r>
            <a:endParaRPr dirty="0"/>
          </a:p>
        </p:txBody>
      </p:sp>
      <p:sp>
        <p:nvSpPr>
          <p:cNvPr id="16" name="SectionNumber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578045" y="3120070"/>
            <a:ext cx="4152374" cy="617860"/>
          </a:xfrm>
        </p:spPr>
        <p:txBody>
          <a:bodyPr lIns="0" tIns="72000" rIns="0" bIns="72000">
            <a:norm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section title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89594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3010576" y="38649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3561271" y="249785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8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1314" y="3026144"/>
            <a:ext cx="64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505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THANKS FOR LISTENING!!!</a:t>
            </a:r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44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1383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4692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667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10822517" y="493716"/>
            <a:ext cx="556683" cy="420687"/>
            <a:chOff x="-2057400" y="2514600"/>
            <a:chExt cx="1408113" cy="1411288"/>
          </a:xfrm>
        </p:grpSpPr>
        <p:sp>
          <p:nvSpPr>
            <p:cNvPr id="5" name="Oval 4">
              <a:extLst/>
            </p:cNvPr>
            <p:cNvSpPr>
              <a:spLocks noChangeArrowheads="1"/>
            </p:cNvSpPr>
            <p:nvPr userDrawn="1"/>
          </p:nvSpPr>
          <p:spPr bwMode="gray">
            <a:xfrm>
              <a:off x="-2057400" y="2514600"/>
              <a:ext cx="1408113" cy="1411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altLang="en-US" sz="1999" b="0" i="0" u="none" strike="noStrike" kern="120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" name="Picture 4" descr="Logo Tecapr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5426" y="2819400"/>
              <a:ext cx="11634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F6C9EE76-D78D-334E-8722-BB5027D67A3E}" type="slidenum">
              <a:rPr lang="en-US" altLang="en-US" smtClean="0">
                <a:solidFill>
                  <a:srgbClr val="19426B"/>
                </a:solidFill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483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7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6" r:id="rId3"/>
    <p:sldLayoutId id="2147483659" r:id="rId4"/>
    <p:sldLayoutId id="2147483655" r:id="rId5"/>
    <p:sldLayoutId id="2147483660" r:id="rId6"/>
    <p:sldLayoutId id="2147483657" r:id="rId7"/>
    <p:sldLayoutId id="2147483661" r:id="rId8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model-date-tab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30623" y="6418954"/>
            <a:ext cx="3118817" cy="449702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Mạnh Hùng </a:t>
            </a:r>
            <a:r>
              <a:rPr lang="en-US" dirty="0"/>
              <a:t>– </a:t>
            </a:r>
            <a:r>
              <a:rPr lang="en-US" dirty="0" smtClean="0"/>
              <a:t>0944 200 489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1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BẢN- MEASURE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SUM, COUNT….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– SUM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/>
              <a:t>CALCULATE – SUM </a:t>
            </a:r>
            <a:r>
              <a:rPr lang="en-US" dirty="0" smtClean="0"/>
              <a:t>– FILTER</a:t>
            </a:r>
          </a:p>
          <a:p>
            <a:pPr marL="285750" indent="-285750"/>
            <a:endParaRPr lang="en-US" dirty="0"/>
          </a:p>
          <a:p>
            <a:pPr marL="742950" lvl="1" indent="-285750"/>
            <a:r>
              <a:rPr lang="en-US" dirty="0" smtClean="0"/>
              <a:t>PREVIOUSMONTH/PREVIOUSQUARTER/PREVIOUSYEAR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 smtClean="0"/>
              <a:t>SAMEPERIODLASTYEAR</a:t>
            </a:r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BẢN- MEASURE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chỉ tiêu </a:t>
            </a:r>
            <a:r>
              <a:rPr lang="en-US" dirty="0" err="1" smtClean="0"/>
              <a:t>tổng</a:t>
            </a:r>
            <a:r>
              <a:rPr lang="en-US" dirty="0" smtClean="0"/>
              <a:t> số nhân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COUNT(</a:t>
            </a:r>
            <a:r>
              <a:rPr lang="en-US" dirty="0" err="1" smtClean="0"/>
              <a:t>Fact_Employee</a:t>
            </a:r>
            <a:r>
              <a:rPr lang="en-US" dirty="0" smtClean="0"/>
              <a:t>[</a:t>
            </a:r>
            <a:r>
              <a:rPr lang="en-US" dirty="0" err="1" smtClean="0"/>
              <a:t>Employee_Id</a:t>
            </a:r>
            <a:r>
              <a:rPr lang="en-US" dirty="0"/>
              <a:t>]) 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chỉ tiêu </a:t>
            </a:r>
            <a:r>
              <a:rPr lang="en-US" dirty="0" err="1" smtClean="0"/>
              <a:t>tổng</a:t>
            </a:r>
            <a:r>
              <a:rPr lang="en-US" dirty="0" smtClean="0"/>
              <a:t> lương</a:t>
            </a:r>
          </a:p>
          <a:p>
            <a:pPr marL="457200" lvl="1" indent="0">
              <a:buNone/>
            </a:pPr>
            <a:r>
              <a:rPr lang="en-US" dirty="0" smtClean="0"/>
              <a:t>=&gt;</a:t>
            </a:r>
            <a:r>
              <a:rPr lang="en-US" dirty="0"/>
              <a:t>SUM(</a:t>
            </a:r>
            <a:r>
              <a:rPr lang="en-US" dirty="0" err="1"/>
              <a:t>Fact_Employee</a:t>
            </a:r>
            <a:r>
              <a:rPr lang="en-US" dirty="0"/>
              <a:t>[Salary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chỉ tiêu </a:t>
            </a:r>
            <a:r>
              <a:rPr lang="en-US" dirty="0" err="1" smtClean="0"/>
              <a:t>tổng</a:t>
            </a:r>
            <a:r>
              <a:rPr lang="en-US" dirty="0" smtClean="0"/>
              <a:t> số nhân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am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=&gt;COUNTX(FILTER(</a:t>
            </a:r>
            <a:r>
              <a:rPr lang="en-US" dirty="0" err="1" smtClean="0"/>
              <a:t>Fact_Employee</a:t>
            </a:r>
            <a:r>
              <a:rPr lang="en-US" dirty="0"/>
              <a:t>, </a:t>
            </a:r>
            <a:r>
              <a:rPr lang="en-US" dirty="0" err="1"/>
              <a:t>Fact_Employee</a:t>
            </a:r>
            <a:r>
              <a:rPr lang="en-US" dirty="0"/>
              <a:t>[</a:t>
            </a:r>
            <a:r>
              <a:rPr lang="en-US" dirty="0" err="1"/>
              <a:t>Gender_Id</a:t>
            </a:r>
            <a:r>
              <a:rPr lang="en-US" dirty="0"/>
              <a:t>] = 1), </a:t>
            </a:r>
            <a:r>
              <a:rPr lang="en-US" dirty="0" err="1"/>
              <a:t>Fact_Employee</a:t>
            </a:r>
            <a:r>
              <a:rPr lang="en-US" dirty="0"/>
              <a:t>[</a:t>
            </a:r>
            <a:r>
              <a:rPr lang="en-US" dirty="0" err="1"/>
              <a:t>Employee_Id</a:t>
            </a:r>
            <a:r>
              <a:rPr lang="en-US" dirty="0"/>
              <a:t>])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– SUM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/>
              <a:t>CALCULATE – SUM </a:t>
            </a:r>
            <a:r>
              <a:rPr lang="en-US" dirty="0" smtClean="0"/>
              <a:t>– FILTER</a:t>
            </a:r>
          </a:p>
          <a:p>
            <a:pPr marL="285750" indent="-285750"/>
            <a:endParaRPr lang="en-US" dirty="0"/>
          </a:p>
          <a:p>
            <a:pPr marL="742950" lvl="1" indent="-285750"/>
            <a:r>
              <a:rPr lang="en-US" dirty="0" smtClean="0"/>
              <a:t>PREVIOUSMONTH/PREVIOUSQUARTER/PREVIOUSYEAR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 smtClean="0"/>
              <a:t>SAMEPERIODLASTYEAR</a:t>
            </a:r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293186" y="245393"/>
            <a:ext cx="8908089" cy="50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 SỐ HÀM DAX CƠ BẢN-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363870" y="3710355"/>
            <a:ext cx="3733698" cy="43222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CƠ BẢN VỀ DAX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33DE9-3243-4732-A6F7-CA77629F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720746"/>
            <a:ext cx="435292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265B3-69B3-413F-80AE-F3D42586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395046"/>
            <a:ext cx="851535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21354-9E7F-4C0D-BB4D-DBBA4F66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3040762"/>
            <a:ext cx="8896350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17E21F-EA41-4AE0-83D5-C9FEB453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3724511"/>
            <a:ext cx="8362950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49E78-A678-4A51-A338-699410FBD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5" y="4413666"/>
            <a:ext cx="9534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7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SO SÁNH CALCULATED COLUMN VS MEASURE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10793"/>
              </p:ext>
            </p:extLst>
          </p:nvPr>
        </p:nvGraphicFramePr>
        <p:xfrm>
          <a:off x="1616528" y="746927"/>
          <a:ext cx="9618450" cy="578345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09225">
                  <a:extLst>
                    <a:ext uri="{9D8B030D-6E8A-4147-A177-3AD203B41FA5}">
                      <a16:colId xmlns:a16="http://schemas.microsoft.com/office/drawing/2014/main" val="1558334792"/>
                    </a:ext>
                  </a:extLst>
                </a:gridCol>
                <a:gridCol w="4809225">
                  <a:extLst>
                    <a:ext uri="{9D8B030D-6E8A-4147-A177-3AD203B41FA5}">
                      <a16:colId xmlns:a16="http://schemas.microsoft.com/office/drawing/2014/main" val="827330206"/>
                    </a:ext>
                  </a:extLst>
                </a:gridCol>
              </a:tblGrid>
              <a:tr h="8261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COLUMN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MEASURE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806419"/>
                  </a:ext>
                </a:extLst>
              </a:tr>
              <a:tr h="98187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dựa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trên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từng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dòng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dữ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(Row by row- Row context)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Dữ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cột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chỉ tiêu,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tùy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ngữ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trong visual (Filter Context)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26358"/>
                  </a:ext>
                </a:extLst>
              </a:tr>
              <a:tr h="9818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Tường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minh thêm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thêm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cột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vào table trong model =&gt;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cỡ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pbix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file size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 thêm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nhìn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thấy” Trên Table trong Model =&gt; Không tang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cỡ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pbix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file size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07859"/>
                  </a:ext>
                </a:extLst>
              </a:tr>
              <a:tr h="9818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lại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lần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Refresh lại dữ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nguồn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khi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ngữ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cảnh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trong visual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(Filter Context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67082"/>
                  </a:ext>
                </a:extLst>
              </a:tr>
              <a:tr h="9818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là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kỳ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số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nào DAX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trợ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Dư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luôn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là 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số (Whole Number, Decimal Number)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195980"/>
                  </a:ext>
                </a:extLst>
              </a:tr>
              <a:tr h="9818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trong: Rows, Columns, Slicer or Filter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Luôn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luôn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trong Values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visual.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0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1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084713" y="4528455"/>
            <a:ext cx="6106885" cy="201832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46667" y="58782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428657" y="195943"/>
            <a:ext cx="10556513" cy="6662057"/>
          </a:xfrm>
        </p:spPr>
        <p:txBody>
          <a:bodyPr/>
          <a:lstStyle/>
          <a:p>
            <a:r>
              <a:rPr lang="en-US" b="1" dirty="0" smtClean="0"/>
              <a:t>Power BI Desktop Workflow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-1633966" y="3175991"/>
            <a:ext cx="4264216" cy="617860"/>
          </a:xfrm>
        </p:spPr>
        <p:txBody>
          <a:bodyPr>
            <a:normAutofit/>
          </a:bodyPr>
          <a:lstStyle/>
          <a:p>
            <a:r>
              <a:rPr lang="en-US" dirty="0"/>
              <a:t>Power BI Desktop Workflow</a:t>
            </a:r>
          </a:p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931230" y="734782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31230" y="2822219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1230" y="4568770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1813" y="1573350"/>
            <a:ext cx="1830233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4622" y="3593992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22522" y="3612905"/>
            <a:ext cx="2498272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 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20986" y="5446219"/>
            <a:ext cx="3314699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8486" y="2683618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3468435" y="452845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ounded Rectangle 14"/>
          <p:cNvSpPr/>
          <p:nvPr/>
        </p:nvSpPr>
        <p:spPr>
          <a:xfrm>
            <a:off x="4131129" y="1563426"/>
            <a:ext cx="2032908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Connector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959929" y="2336653"/>
            <a:ext cx="391884" cy="346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3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320" y="151415"/>
            <a:ext cx="10171128" cy="5976922"/>
          </a:xfrm>
        </p:spPr>
        <p:txBody>
          <a:bodyPr>
            <a:normAutofit/>
          </a:bodyPr>
          <a:lstStyle/>
          <a:p>
            <a:r>
              <a:rPr lang="en-US" b="1" dirty="0" smtClean="0"/>
              <a:t>Report View</a:t>
            </a:r>
            <a:endParaRPr lang="en-US" b="1" dirty="0"/>
          </a:p>
          <a:p>
            <a:pPr lvl="1"/>
            <a:r>
              <a:rPr lang="en-US" dirty="0" smtClean="0"/>
              <a:t>Ribbon Taskbar: Thanh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tab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2"/>
            <a:r>
              <a:rPr lang="en-US" dirty="0" smtClean="0"/>
              <a:t>Home</a:t>
            </a:r>
          </a:p>
          <a:p>
            <a:pPr lvl="2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Modeling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Data Drill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52" y="3465599"/>
            <a:ext cx="9621164" cy="266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8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64" y="146292"/>
            <a:ext cx="10171128" cy="5976922"/>
          </a:xfrm>
        </p:spPr>
        <p:txBody>
          <a:bodyPr>
            <a:normAutofit/>
          </a:bodyPr>
          <a:lstStyle/>
          <a:p>
            <a:r>
              <a:rPr lang="en-US" b="1" dirty="0" smtClean="0"/>
              <a:t>Report View</a:t>
            </a:r>
            <a:endParaRPr lang="en-US" b="1" dirty="0"/>
          </a:p>
          <a:p>
            <a:pPr lvl="1"/>
            <a:r>
              <a:rPr lang="en-US" dirty="0" smtClean="0"/>
              <a:t>Main :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design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visual</a:t>
            </a:r>
          </a:p>
          <a:p>
            <a:pPr lvl="2"/>
            <a:r>
              <a:rPr lang="en-US" dirty="0" err="1" smtClean="0"/>
              <a:t>Mỗi</a:t>
            </a:r>
            <a:r>
              <a:rPr lang="en-US" dirty="0" smtClean="0"/>
              <a:t> Page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visual item</a:t>
            </a:r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page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 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68" y="1952803"/>
            <a:ext cx="7466848" cy="49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3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Report View</a:t>
            </a:r>
            <a:endParaRPr lang="en-US" b="1" dirty="0"/>
          </a:p>
          <a:p>
            <a:pPr lvl="1"/>
            <a:r>
              <a:rPr lang="en-US" dirty="0" smtClean="0"/>
              <a:t>Filter panel: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Visualizations: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visual, table, chart….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Fields: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Dim, Fact,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RE[PRT 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975561"/>
            <a:ext cx="53530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8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9326" y="919692"/>
            <a:ext cx="5912408" cy="4873625"/>
          </a:xfrm>
        </p:spPr>
        <p:txBody>
          <a:bodyPr>
            <a:normAutofit/>
          </a:bodyPr>
          <a:lstStyle/>
          <a:p>
            <a:r>
              <a:rPr lang="en-US" b="1" dirty="0" smtClean="0"/>
              <a:t>Visualization</a:t>
            </a:r>
            <a:endParaRPr lang="en-US" b="1" dirty="0"/>
          </a:p>
          <a:p>
            <a:pPr lvl="1"/>
            <a:r>
              <a:rPr lang="en-US" dirty="0" smtClean="0"/>
              <a:t>Field tab: Add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, measure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visual</a:t>
            </a:r>
          </a:p>
          <a:p>
            <a:pPr lvl="2"/>
            <a:r>
              <a:rPr lang="en-US" dirty="0" smtClean="0"/>
              <a:t>Axis: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(</a:t>
            </a:r>
            <a:r>
              <a:rPr lang="en-US" dirty="0" err="1" smtClean="0"/>
              <a:t>Kéo</a:t>
            </a:r>
            <a:r>
              <a:rPr lang="en-US" dirty="0" smtClean="0"/>
              <a:t> dimension </a:t>
            </a:r>
            <a:r>
              <a:rPr lang="en-US" dirty="0" err="1" smtClean="0"/>
              <a:t>vào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Legend: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Kéo</a:t>
            </a:r>
            <a:r>
              <a:rPr lang="en-US" dirty="0" smtClean="0"/>
              <a:t> dimension </a:t>
            </a:r>
            <a:r>
              <a:rPr lang="en-US" dirty="0" err="1" smtClean="0"/>
              <a:t>vào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Values: </a:t>
            </a:r>
            <a:r>
              <a:rPr lang="en-US" dirty="0" err="1" smtClean="0"/>
              <a:t>Kéo</a:t>
            </a:r>
            <a:r>
              <a:rPr lang="en-US" dirty="0" smtClean="0"/>
              <a:t> measure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Format: Formatting visual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700727" y="919692"/>
            <a:ext cx="3801715" cy="4873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6" y="892092"/>
            <a:ext cx="2324864" cy="510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9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347" y="923424"/>
            <a:ext cx="5912408" cy="4873625"/>
          </a:xfrm>
        </p:spPr>
        <p:txBody>
          <a:bodyPr>
            <a:normAutofit/>
          </a:bodyPr>
          <a:lstStyle/>
          <a:p>
            <a:r>
              <a:rPr lang="en-US" b="1" dirty="0" smtClean="0"/>
              <a:t>Filters</a:t>
            </a:r>
            <a:endParaRPr lang="en-US" b="1" dirty="0"/>
          </a:p>
          <a:p>
            <a:pPr lvl="1"/>
            <a:r>
              <a:rPr lang="en-US" dirty="0" smtClean="0"/>
              <a:t>Filter on this visual: </a:t>
            </a:r>
            <a:r>
              <a:rPr lang="en-US" dirty="0" err="1" smtClean="0"/>
              <a:t>Chỉ</a:t>
            </a:r>
            <a:r>
              <a:rPr lang="en-US" dirty="0" smtClean="0"/>
              <a:t> filter </a:t>
            </a:r>
            <a:r>
              <a:rPr lang="en-US" dirty="0" err="1" smtClean="0"/>
              <a:t>trên</a:t>
            </a:r>
            <a:r>
              <a:rPr lang="en-US" dirty="0" smtClean="0"/>
              <a:t> visual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2"/>
            <a:r>
              <a:rPr lang="en-US" dirty="0" smtClean="0"/>
              <a:t>Filter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visual</a:t>
            </a:r>
          </a:p>
          <a:p>
            <a:pPr lvl="2"/>
            <a:r>
              <a:rPr lang="en-US" dirty="0" smtClean="0"/>
              <a:t>Add data fields here: Add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visual</a:t>
            </a:r>
          </a:p>
          <a:p>
            <a:pPr lvl="1"/>
            <a:r>
              <a:rPr lang="en-US" dirty="0" smtClean="0"/>
              <a:t>Filter on this page: </a:t>
            </a:r>
            <a:r>
              <a:rPr lang="en-US" dirty="0" err="1" smtClean="0"/>
              <a:t>Chỉ</a:t>
            </a:r>
            <a:r>
              <a:rPr lang="en-US" dirty="0" smtClean="0"/>
              <a:t> filter </a:t>
            </a:r>
            <a:r>
              <a:rPr lang="en-US" dirty="0" err="1" smtClean="0"/>
              <a:t>trong</a:t>
            </a:r>
            <a:r>
              <a:rPr lang="en-US" dirty="0" smtClean="0"/>
              <a:t> page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Filter on all pages: Filter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700727" y="919692"/>
            <a:ext cx="2935441" cy="4873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44" y="971550"/>
            <a:ext cx="2601829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49363"/>
            <a:ext cx="7388225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85283" y="723019"/>
            <a:ext cx="184102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799" b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id="{7FEDDD96-07F2-4314-A870-56509F571F5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1426324" y="2114736"/>
            <a:ext cx="4823157" cy="476919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6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vi-VN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12B0BAA9-EC39-463C-8DB4-3FEA1CD2B4E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001141" y="2538085"/>
            <a:ext cx="4031200" cy="3928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10800000" scaled="1"/>
            <a:tileRect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gray">
          <a:xfrm>
            <a:off x="4271312" y="3255958"/>
            <a:ext cx="6789850" cy="52160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999" dirty="0" smtClean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BẢN VỀ VISUAL. VISUAL CONCEPTS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gray">
          <a:xfrm>
            <a:off x="3746726" y="1911519"/>
            <a:ext cx="7314435" cy="51262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 TẬP KIẾN THỨC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86978" y="1957357"/>
            <a:ext cx="491464" cy="457081"/>
            <a:chOff x="2078" y="1680"/>
            <a:chExt cx="1615" cy="1615"/>
          </a:xfrm>
        </p:grpSpPr>
        <p:sp>
          <p:nvSpPr>
            <p:cNvPr id="19488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9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2B7A69DF-9650-428D-9E20-909047844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2058"/>
              <a:ext cx="853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91" name="Oval 15"/>
            <p:cNvSpPr>
              <a:spLocks noChangeArrowheads="1"/>
            </p:cNvSpPr>
            <p:nvPr/>
          </p:nvSpPr>
          <p:spPr bwMode="gray">
            <a:xfrm>
              <a:off x="2254" y="2056"/>
              <a:ext cx="853" cy="7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E3A15BFF-F228-454F-9690-A7AC07130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0" y="2135"/>
              <a:ext cx="1091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93" name="Oval 17"/>
            <p:cNvSpPr>
              <a:spLocks noChangeArrowheads="1"/>
            </p:cNvSpPr>
            <p:nvPr/>
          </p:nvSpPr>
          <p:spPr bwMode="gray">
            <a:xfrm>
              <a:off x="2337" y="2139"/>
              <a:ext cx="1096" cy="76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99856" y="3280871"/>
            <a:ext cx="483354" cy="472952"/>
            <a:chOff x="2078" y="1680"/>
            <a:chExt cx="1615" cy="1615"/>
          </a:xfrm>
        </p:grpSpPr>
        <p:sp>
          <p:nvSpPr>
            <p:cNvPr id="19482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3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5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6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85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68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7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87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3143098" y="2543622"/>
            <a:ext cx="500144" cy="472952"/>
            <a:chOff x="2078" y="1680"/>
            <a:chExt cx="1615" cy="1615"/>
          </a:xfrm>
        </p:grpSpPr>
        <p:sp>
          <p:nvSpPr>
            <p:cNvPr id="19470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71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21">
              <a:extLst/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39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73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39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23">
              <a:extLst/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75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AutoShape 9"/>
          <p:cNvSpPr>
            <a:spLocks noChangeArrowheads="1"/>
          </p:cNvSpPr>
          <p:nvPr/>
        </p:nvSpPr>
        <p:spPr bwMode="gray">
          <a:xfrm>
            <a:off x="3983210" y="2524328"/>
            <a:ext cx="7077952" cy="54119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DAX MEASURE, CALCULATED COLUMN VS MEASURE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3499856" y="4044465"/>
            <a:ext cx="513148" cy="454102"/>
            <a:chOff x="2078" y="1680"/>
            <a:chExt cx="1615" cy="1615"/>
          </a:xfrm>
        </p:grpSpPr>
        <p:sp>
          <p:nvSpPr>
            <p:cNvPr id="3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46"/>
              <a:ext cx="817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gray">
            <a:xfrm>
              <a:off x="2254" y="2045"/>
              <a:ext cx="817" cy="7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27"/>
              <a:ext cx="1088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gray">
            <a:xfrm>
              <a:off x="2337" y="2128"/>
              <a:ext cx="1096" cy="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AutoShape 9"/>
          <p:cNvSpPr>
            <a:spLocks noChangeArrowheads="1"/>
          </p:cNvSpPr>
          <p:nvPr/>
        </p:nvSpPr>
        <p:spPr bwMode="gray">
          <a:xfrm>
            <a:off x="4069667" y="3967996"/>
            <a:ext cx="6905038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SỐ KỸ THUẬT KHI LÀM VIỆC VS VISUALIZATION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25"/>
          <p:cNvGrpSpPr>
            <a:grpSpLocks/>
          </p:cNvGrpSpPr>
          <p:nvPr/>
        </p:nvGrpSpPr>
        <p:grpSpPr bwMode="auto">
          <a:xfrm>
            <a:off x="3393015" y="4840723"/>
            <a:ext cx="553986" cy="472952"/>
            <a:chOff x="2078" y="1680"/>
            <a:chExt cx="1615" cy="1615"/>
          </a:xfrm>
        </p:grpSpPr>
        <p:sp>
          <p:nvSpPr>
            <p:cNvPr id="47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28">
              <a:extLst>
                <a:ext uri="{FF2B5EF4-FFF2-40B4-BE49-F238E27FC236}">
                  <a16:creationId xmlns:a16="http://schemas.microsoft.com/office/drawing/2014/main" id="{9440862D-20E2-45D7-A093-006522AF5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757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gray">
            <a:xfrm>
              <a:off x="2254" y="2060"/>
              <a:ext cx="757" cy="7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0">
              <a:extLst>
                <a:ext uri="{FF2B5EF4-FFF2-40B4-BE49-F238E27FC236}">
                  <a16:creationId xmlns:a16="http://schemas.microsoft.com/office/drawing/2014/main" id="{C35C1B84-5BF0-4A8D-9943-70DFFC98E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2" name="Oval 31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AutoShape 9"/>
          <p:cNvSpPr>
            <a:spLocks noChangeArrowheads="1"/>
          </p:cNvSpPr>
          <p:nvPr/>
        </p:nvSpPr>
        <p:spPr bwMode="gray">
          <a:xfrm>
            <a:off x="4025246" y="4785831"/>
            <a:ext cx="7035916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THỰC HÀNH, HỎI ĐÁP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950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 animBg="1"/>
      <p:bldP spid="67594" grpId="0" animBg="1"/>
      <p:bldP spid="37" grpId="0" animBg="1"/>
      <p:bldP spid="45" grpId="0" animBg="1"/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135120"/>
            <a:ext cx="10171128" cy="597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Tooltips</a:t>
            </a:r>
            <a:endParaRPr lang="en-US" b="1" dirty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khi</a:t>
            </a:r>
            <a:r>
              <a:rPr lang="en-US" dirty="0" smtClean="0"/>
              <a:t> di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/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Axis, Legend, Value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TOOLTIPS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41" y="2272214"/>
            <a:ext cx="6432015" cy="38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07" y="2272214"/>
            <a:ext cx="2288507" cy="26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7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6506" y="1409854"/>
            <a:ext cx="2679031" cy="4873625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 visual =&gt;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filter </a:t>
            </a:r>
            <a:r>
              <a:rPr lang="en-US" dirty="0" err="1" smtClean="0"/>
              <a:t>trên</a:t>
            </a:r>
            <a:r>
              <a:rPr lang="en-US" dirty="0" smtClean="0"/>
              <a:t> visual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Format =&gt; Edit Interaction: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filter,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visual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487576" y="129331"/>
            <a:ext cx="4979473" cy="4873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Interaction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Filter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visual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20" y="1409854"/>
            <a:ext cx="7748838" cy="51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6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6506" y="1409854"/>
            <a:ext cx="2679031" cy="4873625"/>
          </a:xfrm>
        </p:spPr>
        <p:txBody>
          <a:bodyPr>
            <a:normAutofit/>
          </a:bodyPr>
          <a:lstStyle/>
          <a:p>
            <a:r>
              <a:rPr lang="en-US" dirty="0" smtClean="0"/>
              <a:t>None: </a:t>
            </a:r>
            <a:r>
              <a:rPr lang="en-US" dirty="0" err="1" smtClean="0"/>
              <a:t>Không</a:t>
            </a:r>
            <a:r>
              <a:rPr lang="en-US" dirty="0" smtClean="0"/>
              <a:t> filter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visual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628024" y="129331"/>
            <a:ext cx="4979473" cy="4873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Interaction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Filter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visual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24" y="1776915"/>
            <a:ext cx="6657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6506" y="1409854"/>
            <a:ext cx="2679031" cy="4873625"/>
          </a:xfrm>
        </p:spPr>
        <p:txBody>
          <a:bodyPr>
            <a:normAutofit/>
          </a:bodyPr>
          <a:lstStyle/>
          <a:p>
            <a:r>
              <a:rPr lang="en-US" dirty="0" smtClean="0"/>
              <a:t>None: </a:t>
            </a:r>
            <a:r>
              <a:rPr lang="en-US" dirty="0" err="1" smtClean="0"/>
              <a:t>Không</a:t>
            </a:r>
            <a:r>
              <a:rPr lang="en-US" dirty="0" smtClean="0"/>
              <a:t> filter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visual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Highlight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423407" y="129332"/>
            <a:ext cx="4979473" cy="4873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Interaction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Filter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visual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17" y="2026820"/>
            <a:ext cx="806241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2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6506" y="1409854"/>
            <a:ext cx="2679031" cy="4873625"/>
          </a:xfrm>
        </p:spPr>
        <p:txBody>
          <a:bodyPr>
            <a:normAutofit/>
          </a:bodyPr>
          <a:lstStyle/>
          <a:p>
            <a:r>
              <a:rPr lang="en-US" dirty="0" smtClean="0"/>
              <a:t>None: </a:t>
            </a:r>
            <a:r>
              <a:rPr lang="en-US" dirty="0" err="1" smtClean="0"/>
              <a:t>Không</a:t>
            </a:r>
            <a:r>
              <a:rPr lang="en-US" dirty="0" smtClean="0"/>
              <a:t> filter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visual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Highlight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1474704" y="114300"/>
            <a:ext cx="4979473" cy="4873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Interaction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Filter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visual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15" y="1899736"/>
            <a:ext cx="8054890" cy="430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1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010" y="0"/>
            <a:ext cx="10171128" cy="597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Hierarchy, Dimension </a:t>
            </a:r>
            <a:r>
              <a:rPr lang="en-US" b="1" dirty="0" err="1" smtClean="0"/>
              <a:t>Hiearachy</a:t>
            </a:r>
            <a:endParaRPr lang="en-US" b="1" dirty="0"/>
          </a:p>
          <a:p>
            <a:r>
              <a:rPr lang="en-US" dirty="0" smtClean="0"/>
              <a:t>Hierarchy level</a:t>
            </a:r>
          </a:p>
          <a:p>
            <a:r>
              <a:rPr lang="en-US" dirty="0" smtClean="0"/>
              <a:t>Drill up, drill down: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chi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Hierarchy </a:t>
            </a:r>
            <a:r>
              <a:rPr lang="en-US" dirty="0" err="1" smtClean="0"/>
              <a:t>trong</a:t>
            </a:r>
            <a:r>
              <a:rPr lang="en-US" dirty="0" smtClean="0"/>
              <a:t> Dimension table</a:t>
            </a:r>
          </a:p>
          <a:p>
            <a:pPr lvl="1"/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column level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Region_Name</a:t>
            </a:r>
            <a:r>
              <a:rPr lang="en-US" dirty="0" smtClean="0"/>
              <a:t>) =&gt; New hierarchy</a:t>
            </a:r>
          </a:p>
          <a:p>
            <a:pPr lvl="1"/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column level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Hierarchy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574" y="2573755"/>
            <a:ext cx="29051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2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558" y="0"/>
            <a:ext cx="10171128" cy="597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Hierarchy, Dimension </a:t>
            </a:r>
            <a:r>
              <a:rPr lang="en-US" b="1" dirty="0" err="1" smtClean="0"/>
              <a:t>Hiearachy</a:t>
            </a:r>
            <a:endParaRPr lang="en-US" b="1" dirty="0" smtClean="0"/>
          </a:p>
          <a:p>
            <a:r>
              <a:rPr lang="en-US" dirty="0" smtClean="0"/>
              <a:t>Go to next level in hierarchy: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level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r>
              <a:rPr lang="en-US" dirty="0" smtClean="0"/>
              <a:t>Expand all down one…: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level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Drill up: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level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Turn on Drill Mode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92" y="3187366"/>
            <a:ext cx="100869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7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292" y="0"/>
            <a:ext cx="10171128" cy="597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Hierarchy, Dimension </a:t>
            </a:r>
            <a:r>
              <a:rPr lang="en-US" b="1" dirty="0" err="1" smtClean="0"/>
              <a:t>Hiearachy</a:t>
            </a:r>
            <a:endParaRPr lang="en-US" b="1" dirty="0" smtClean="0"/>
          </a:p>
          <a:p>
            <a:r>
              <a:rPr lang="en-US" dirty="0" smtClean="0"/>
              <a:t>Go to next level in hierarchy: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level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r>
              <a:rPr lang="en-US" dirty="0" smtClean="0"/>
              <a:t>Expand all down one…: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level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Drill up: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level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Turn on Drill Mode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96" y="2538663"/>
            <a:ext cx="62103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2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949" y="0"/>
            <a:ext cx="10171128" cy="597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Color, Conditional Formatting</a:t>
            </a:r>
          </a:p>
          <a:p>
            <a:r>
              <a:rPr lang="en-US" dirty="0" smtClean="0"/>
              <a:t>Formatting =&gt; Data Colors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FORMATTING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21" y="2055896"/>
            <a:ext cx="8382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2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64" y="0"/>
            <a:ext cx="10171128" cy="597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Color, Conditional Formatting</a:t>
            </a:r>
          </a:p>
          <a:p>
            <a:r>
              <a:rPr lang="en-US" dirty="0" smtClean="0"/>
              <a:t>Formatting =&gt; Data Colors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FORMATTING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21" y="2055896"/>
            <a:ext cx="8382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1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292" y="606803"/>
            <a:ext cx="10171128" cy="564439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Ôn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r>
              <a:rPr lang="en-US" b="1" dirty="0" smtClean="0"/>
              <a:t> </a:t>
            </a: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Calculated column ở DAX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column </a:t>
            </a:r>
            <a:r>
              <a:rPr lang="en-US" dirty="0" err="1" smtClean="0"/>
              <a:t>trong</a:t>
            </a:r>
            <a:r>
              <a:rPr lang="en-US" dirty="0" smtClean="0"/>
              <a:t> Power Query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Hàm</a:t>
            </a:r>
            <a:r>
              <a:rPr lang="en-US" dirty="0" smtClean="0"/>
              <a:t> DAX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 Relationship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column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Relationship </a:t>
            </a:r>
            <a:r>
              <a:rPr lang="en-US" dirty="0" err="1" smtClean="0"/>
              <a:t>giữa</a:t>
            </a:r>
            <a:r>
              <a:rPr lang="en-US" dirty="0" smtClean="0"/>
              <a:t> 2 table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ÔN TẬP KIẾN 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63432"/>
            <a:ext cx="10171128" cy="597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Color, Conditional Formatting</a:t>
            </a:r>
          </a:p>
          <a:p>
            <a:r>
              <a:rPr lang="en-US" dirty="0" smtClean="0"/>
              <a:t>Formatting =&gt; Data Colors =&gt; Conditional Formatting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FORMATTING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716004"/>
            <a:ext cx="87153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6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64" y="56613"/>
            <a:ext cx="10171128" cy="5976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Color, Conditional Formatting</a:t>
            </a:r>
          </a:p>
          <a:p>
            <a:r>
              <a:rPr lang="en-US" dirty="0" smtClean="0"/>
              <a:t>Formatting =&gt; Data Colors =&gt; Conditional Formatting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FORMATTING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24" y="2059155"/>
            <a:ext cx="6390523" cy="397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9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30623" y="6445588"/>
            <a:ext cx="3272306" cy="449702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Mạnh Hùng </a:t>
            </a:r>
            <a:r>
              <a:rPr lang="en-US" dirty="0"/>
              <a:t>– </a:t>
            </a:r>
            <a:r>
              <a:rPr lang="en-US" dirty="0" smtClean="0"/>
              <a:t>0944 200 489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4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570835"/>
            <a:ext cx="10171128" cy="597692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tiêu </a:t>
            </a:r>
            <a:r>
              <a:rPr lang="en-US" b="1" dirty="0" err="1" smtClean="0"/>
              <a:t>buổi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hiểu</a:t>
            </a:r>
            <a:r>
              <a:rPr lang="en-US" b="1" dirty="0" smtClean="0"/>
              <a:t> Date Time Dimension</a:t>
            </a:r>
          </a:p>
          <a:p>
            <a:pPr lvl="2"/>
            <a:r>
              <a:rPr lang="en-US" sz="2100" dirty="0"/>
              <a:t>Ý </a:t>
            </a:r>
            <a:r>
              <a:rPr lang="en-US" sz="2100" dirty="0" err="1"/>
              <a:t>nghĩa</a:t>
            </a:r>
            <a:r>
              <a:rPr lang="en-US" sz="2100" dirty="0"/>
              <a:t>, </a:t>
            </a:r>
            <a:r>
              <a:rPr lang="en-US" sz="2100" dirty="0" err="1"/>
              <a:t>vai</a:t>
            </a:r>
            <a:r>
              <a:rPr lang="en-US" sz="2100" dirty="0"/>
              <a:t> </a:t>
            </a:r>
            <a:r>
              <a:rPr lang="en-US" sz="2100" dirty="0" err="1"/>
              <a:t>trò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Date time Dimension</a:t>
            </a:r>
          </a:p>
          <a:p>
            <a:pPr lvl="2"/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dirty="0"/>
              <a:t>Date time Dimension</a:t>
            </a:r>
            <a:endParaRPr lang="en-US" b="1" dirty="0" smtClean="0"/>
          </a:p>
          <a:p>
            <a:pPr lvl="1"/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 1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measure </a:t>
            </a:r>
            <a:r>
              <a:rPr lang="en-US" b="1" dirty="0" err="1" smtClean="0"/>
              <a:t>trên</a:t>
            </a:r>
            <a:r>
              <a:rPr lang="en-US" b="1" dirty="0" smtClean="0"/>
              <a:t> DAX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smtClean="0"/>
              <a:t>Aggregate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(SUM, AVERAGE..)</a:t>
            </a:r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CALCULATE, FILTER</a:t>
            </a:r>
          </a:p>
          <a:p>
            <a:pPr lvl="2"/>
            <a:r>
              <a:rPr lang="en-US" dirty="0" err="1" smtClean="0"/>
              <a:t>Hàm</a:t>
            </a:r>
            <a:r>
              <a:rPr lang="en-US" dirty="0" smtClean="0"/>
              <a:t> Time Intelligent Formula (NEXTDAY, NEXTMONTH…)</a:t>
            </a:r>
          </a:p>
          <a:p>
            <a:pPr lvl="1"/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quen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Report View, Visual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, UI</a:t>
            </a:r>
          </a:p>
          <a:p>
            <a:pPr lvl="2"/>
            <a:r>
              <a:rPr lang="en-US" dirty="0" smtClean="0"/>
              <a:t>Tooltips, Interaction</a:t>
            </a:r>
          </a:p>
          <a:p>
            <a:pPr lvl="2"/>
            <a:r>
              <a:rPr lang="en-US" dirty="0" smtClean="0"/>
              <a:t>Drill up, drill down, </a:t>
            </a:r>
            <a:r>
              <a:rPr lang="en-US" dirty="0" err="1" smtClean="0"/>
              <a:t>hiearachy</a:t>
            </a:r>
            <a:endParaRPr lang="en-US" dirty="0" smtClean="0"/>
          </a:p>
          <a:p>
            <a:pPr lvl="2"/>
            <a:r>
              <a:rPr lang="en-US" dirty="0" smtClean="0"/>
              <a:t>Formatting Conditional</a:t>
            </a:r>
          </a:p>
          <a:p>
            <a:pPr lvl="2"/>
            <a:r>
              <a:rPr lang="en-US" dirty="0" smtClean="0"/>
              <a:t>Filter Type</a:t>
            </a:r>
          </a:p>
          <a:p>
            <a:pPr lvl="2"/>
            <a:r>
              <a:rPr lang="en-US" dirty="0" smtClean="0"/>
              <a:t>Data color</a:t>
            </a:r>
          </a:p>
          <a:p>
            <a:pPr lvl="2"/>
            <a:r>
              <a:rPr lang="en-US" dirty="0" smtClean="0"/>
              <a:t>Chart Formatting</a:t>
            </a:r>
          </a:p>
          <a:p>
            <a:pPr lvl="2"/>
            <a:r>
              <a:rPr lang="en-US" dirty="0" smtClean="0"/>
              <a:t>…….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MỤC TIÊU BUỔI 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Date Time </a:t>
            </a:r>
            <a:r>
              <a:rPr lang="en-US" b="1" dirty="0" smtClean="0"/>
              <a:t>Dimension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Phân </a:t>
            </a:r>
            <a:r>
              <a:rPr lang="en-US" dirty="0" err="1" smtClean="0"/>
              <a:t>tích</a:t>
            </a:r>
            <a:r>
              <a:rPr lang="en-US" dirty="0" smtClean="0"/>
              <a:t> dữ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Date (Ví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…)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Fact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phân </a:t>
            </a:r>
            <a:r>
              <a:rPr lang="en-US" dirty="0" err="1" smtClean="0"/>
              <a:t>tích</a:t>
            </a:r>
            <a:r>
              <a:rPr lang="en-US" dirty="0" smtClean="0"/>
              <a:t> Time intelligent trong Power BI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docs.microsoft.com/en-us/power-bi/guidance/model-date-tables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Date Time Dimension</a:t>
            </a:r>
          </a:p>
          <a:p>
            <a:pPr marL="457200" lvl="1" indent="0">
              <a:buNone/>
            </a:pPr>
            <a:r>
              <a:rPr lang="en-US" dirty="0" err="1" smtClean="0"/>
              <a:t>Dim_Date</a:t>
            </a:r>
            <a:r>
              <a:rPr lang="en-US" dirty="0" smtClean="0"/>
              <a:t> </a:t>
            </a:r>
            <a:r>
              <a:rPr lang="en-US" dirty="0"/>
              <a:t>= ADDCOLUMNS (</a:t>
            </a:r>
          </a:p>
          <a:p>
            <a:pPr marL="457200" lvl="1" indent="0">
              <a:buNone/>
            </a:pPr>
            <a:r>
              <a:rPr lang="en-US" dirty="0"/>
              <a:t>    CALENDAR ( DATE ( 2015, 01, 01 ), DATE ( 2030, 12, 31 ) ),</a:t>
            </a:r>
          </a:p>
          <a:p>
            <a:pPr marL="457200" lvl="1" indent="0">
              <a:buNone/>
            </a:pPr>
            <a:r>
              <a:rPr lang="en-US" dirty="0"/>
              <a:t>    "Year", YEAR ( [Date] 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MonthNo</a:t>
            </a:r>
            <a:r>
              <a:rPr lang="en-US" dirty="0"/>
              <a:t>", MONTH ( [Date] 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QuaterNo</a:t>
            </a:r>
            <a:r>
              <a:rPr lang="en-US" dirty="0"/>
              <a:t>", QUARTER ( [Date] 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DayNo</a:t>
            </a:r>
            <a:r>
              <a:rPr lang="en-US" dirty="0"/>
              <a:t>", DAY ( [Date] 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MonthName</a:t>
            </a:r>
            <a:r>
              <a:rPr lang="en-US" dirty="0"/>
              <a:t> (Full)", FORMAT ( [Date], "</a:t>
            </a:r>
            <a:r>
              <a:rPr lang="en-US" dirty="0" err="1"/>
              <a:t>mmmm</a:t>
            </a:r>
            <a:r>
              <a:rPr lang="en-US" dirty="0"/>
              <a:t>" 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MonthName</a:t>
            </a:r>
            <a:r>
              <a:rPr lang="en-US" dirty="0"/>
              <a:t> (Short)", FORMAT( [Date], "mmm"),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YearMonth</a:t>
            </a:r>
            <a:r>
              <a:rPr lang="en-US" dirty="0"/>
              <a:t>", VALUE ( FORMAT ( [Date], "</a:t>
            </a:r>
            <a:r>
              <a:rPr lang="en-US" dirty="0" err="1"/>
              <a:t>yyyymm</a:t>
            </a:r>
            <a:r>
              <a:rPr lang="en-US" dirty="0"/>
              <a:t>" ) 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DateKey</a:t>
            </a:r>
            <a:r>
              <a:rPr lang="en-US" dirty="0"/>
              <a:t>", VALUE ( FORMAT ( [Date], "</a:t>
            </a:r>
            <a:r>
              <a:rPr lang="en-US" dirty="0" err="1"/>
              <a:t>yyyymmdd</a:t>
            </a:r>
            <a:r>
              <a:rPr lang="en-US" dirty="0"/>
              <a:t>" ) ),</a:t>
            </a:r>
          </a:p>
          <a:p>
            <a:pPr marL="457200" lvl="1" indent="0">
              <a:buNone/>
            </a:pPr>
            <a:r>
              <a:rPr lang="en-US" dirty="0"/>
              <a:t>    "Weekday", VALUE ( FORMAT ( [Date], "w" ) 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WeekdayName</a:t>
            </a:r>
            <a:r>
              <a:rPr lang="en-US" dirty="0"/>
              <a:t>", FORMAT ( [Date], "</a:t>
            </a:r>
            <a:r>
              <a:rPr lang="en-US" dirty="0" err="1"/>
              <a:t>dddd</a:t>
            </a:r>
            <a:r>
              <a:rPr lang="en-US" dirty="0"/>
              <a:t>" ),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isWeekend</a:t>
            </a:r>
            <a:r>
              <a:rPr lang="en-US" dirty="0"/>
              <a:t>",</a:t>
            </a:r>
          </a:p>
          <a:p>
            <a:pPr marL="457200" lvl="1" indent="0">
              <a:buNone/>
            </a:pPr>
            <a:r>
              <a:rPr lang="en-US" dirty="0"/>
              <a:t>        SWITCH (</a:t>
            </a:r>
          </a:p>
          <a:p>
            <a:pPr marL="457200" lvl="1" indent="0">
              <a:buNone/>
            </a:pPr>
            <a:r>
              <a:rPr lang="en-US" dirty="0"/>
              <a:t>            VALUE ( FORMAT ( [Date], "w" ) ),</a:t>
            </a:r>
          </a:p>
          <a:p>
            <a:pPr marL="457200" lvl="1" indent="0">
              <a:buNone/>
            </a:pPr>
            <a:r>
              <a:rPr lang="en-US" dirty="0"/>
              <a:t>            1, "Weekend",</a:t>
            </a:r>
          </a:p>
          <a:p>
            <a:pPr marL="457200" lvl="1" indent="0">
              <a:buNone/>
            </a:pPr>
            <a:r>
              <a:rPr lang="en-US" dirty="0"/>
              <a:t>            7, "Weekend",</a:t>
            </a:r>
          </a:p>
          <a:p>
            <a:pPr marL="457200" lvl="1" indent="0">
              <a:buNone/>
            </a:pPr>
            <a:r>
              <a:rPr lang="en-US" dirty="0"/>
              <a:t>            "Weekday"</a:t>
            </a:r>
          </a:p>
          <a:p>
            <a:pPr marL="457200" lvl="1" indent="0">
              <a:buNone/>
            </a:pPr>
            <a:r>
              <a:rPr lang="en-US" dirty="0"/>
              <a:t>        )</a:t>
            </a:r>
          </a:p>
          <a:p>
            <a:pPr marL="457200" lvl="1" indent="0">
              <a:buNone/>
            </a:pP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2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BẢN- MEASURE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Aggregate Function: </a:t>
            </a:r>
            <a:r>
              <a:rPr lang="en-US" dirty="0" err="1" smtClean="0"/>
              <a:t>Hàm</a:t>
            </a:r>
            <a:r>
              <a:rPr lang="en-US" dirty="0" smtClean="0"/>
              <a:t> dùng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dữ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dữ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hợp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Average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Minimum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Maximum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Sum</a:t>
            </a:r>
          </a:p>
          <a:p>
            <a:pPr lvl="2"/>
            <a:r>
              <a:rPr lang="en-US" dirty="0" smtClean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IMPLICIT MEASURE</a:t>
            </a:r>
          </a:p>
          <a:p>
            <a:pPr lvl="1"/>
            <a:r>
              <a:rPr lang="en-US" dirty="0" smtClean="0"/>
              <a:t>Context filter: Filter, Group dữ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trong Visual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measure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vào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Dim </a:t>
            </a:r>
            <a:r>
              <a:rPr lang="en-US" dirty="0" err="1" smtClean="0"/>
              <a:t>kéo</a:t>
            </a:r>
            <a:r>
              <a:rPr lang="en-US" dirty="0" smtClean="0"/>
              <a:t> vào Visual)</a:t>
            </a:r>
          </a:p>
          <a:p>
            <a:pPr lvl="1"/>
            <a:r>
              <a:rPr lang="en-US" dirty="0" smtClean="0"/>
              <a:t>Implicit measure: Measure load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column trên Fact Table</a:t>
            </a:r>
          </a:p>
          <a:p>
            <a:pPr lvl="1"/>
            <a:r>
              <a:rPr lang="en-US" dirty="0" smtClean="0"/>
              <a:t>Ví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Fact_Population.Population</a:t>
            </a:r>
            <a:r>
              <a:rPr lang="en-US" dirty="0" smtClean="0"/>
              <a:t>, </a:t>
            </a:r>
            <a:r>
              <a:rPr lang="en-US" dirty="0" err="1" smtClean="0"/>
              <a:t>Fact_Employee.Salary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Nhược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điểm</a:t>
            </a:r>
            <a:r>
              <a:rPr lang="en-US" dirty="0" smtClean="0"/>
              <a:t>: Không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, bị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…</a:t>
            </a:r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92" y="2876572"/>
            <a:ext cx="10937922" cy="37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0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EXPLICIT MEASURE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Explicit</a:t>
            </a:r>
            <a:r>
              <a:rPr lang="en-US" dirty="0" smtClean="0"/>
              <a:t> measure: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DAX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chỉ tiêu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/>
            <a:r>
              <a:rPr lang="en-US" dirty="0" smtClean="0"/>
              <a:t>Ví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Tổng</a:t>
            </a:r>
            <a:r>
              <a:rPr lang="en-US" dirty="0" smtClean="0"/>
              <a:t> nhân </a:t>
            </a:r>
            <a:r>
              <a:rPr lang="en-US" dirty="0" err="1" smtClean="0"/>
              <a:t>viên</a:t>
            </a:r>
            <a:r>
              <a:rPr lang="en-US" dirty="0" smtClean="0"/>
              <a:t>] = Count (</a:t>
            </a:r>
            <a:r>
              <a:rPr lang="en-US" dirty="0" err="1" smtClean="0"/>
              <a:t>Fact_Employee</a:t>
            </a:r>
            <a:r>
              <a:rPr lang="en-US" dirty="0" smtClean="0"/>
              <a:t>[</a:t>
            </a:r>
            <a:r>
              <a:rPr lang="en-US" dirty="0" err="1" smtClean="0"/>
              <a:t>Employee_Id</a:t>
            </a:r>
            <a:r>
              <a:rPr lang="en-US" dirty="0" smtClean="0"/>
              <a:t>])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Tổng</a:t>
            </a:r>
            <a:r>
              <a:rPr lang="en-US" dirty="0" smtClean="0"/>
              <a:t> nhân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] = </a:t>
            </a:r>
            <a:r>
              <a:rPr lang="en-US" dirty="0" err="1" smtClean="0"/>
              <a:t>CountX</a:t>
            </a:r>
            <a:r>
              <a:rPr lang="en-US" dirty="0" smtClean="0"/>
              <a:t> (Filter (</a:t>
            </a:r>
            <a:r>
              <a:rPr lang="en-US" dirty="0" err="1" smtClean="0"/>
              <a:t>Fact_Employee</a:t>
            </a:r>
            <a:r>
              <a:rPr lang="en-US" dirty="0" smtClean="0"/>
              <a:t>, </a:t>
            </a:r>
            <a:r>
              <a:rPr lang="en-US" dirty="0" err="1" smtClean="0"/>
              <a:t>Dim_Gender</a:t>
            </a:r>
            <a:r>
              <a:rPr lang="en-US" dirty="0" smtClean="0"/>
              <a:t>[</a:t>
            </a:r>
            <a:r>
              <a:rPr lang="en-US" dirty="0" err="1" smtClean="0"/>
              <a:t>Gender_Id</a:t>
            </a:r>
            <a:r>
              <a:rPr lang="en-US" dirty="0" smtClean="0"/>
              <a:t>] = 1, </a:t>
            </a:r>
            <a:r>
              <a:rPr lang="en-US" dirty="0" err="1" smtClean="0"/>
              <a:t>Fact_Employee</a:t>
            </a:r>
            <a:r>
              <a:rPr lang="en-US" dirty="0" smtClean="0"/>
              <a:t>[</a:t>
            </a:r>
            <a:r>
              <a:rPr lang="en-US" dirty="0" err="1" smtClean="0"/>
              <a:t>Employee_Id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Tổng</a:t>
            </a:r>
            <a:r>
              <a:rPr lang="en-US" dirty="0" smtClean="0"/>
              <a:t> nhân </a:t>
            </a:r>
            <a:r>
              <a:rPr lang="en-US" dirty="0" err="1" smtClean="0"/>
              <a:t>viên</a:t>
            </a:r>
            <a:r>
              <a:rPr lang="en-US" dirty="0" smtClean="0"/>
              <a:t> n] = </a:t>
            </a:r>
            <a:r>
              <a:rPr lang="en-US" dirty="0" err="1"/>
              <a:t>CountX</a:t>
            </a:r>
            <a:r>
              <a:rPr lang="en-US" dirty="0"/>
              <a:t> (Filter (</a:t>
            </a:r>
            <a:r>
              <a:rPr lang="en-US" dirty="0" err="1"/>
              <a:t>Fact_Employee</a:t>
            </a:r>
            <a:r>
              <a:rPr lang="en-US" dirty="0"/>
              <a:t>, </a:t>
            </a:r>
            <a:r>
              <a:rPr lang="en-US" dirty="0" err="1"/>
              <a:t>Dim_Gender</a:t>
            </a:r>
            <a:r>
              <a:rPr lang="en-US" dirty="0"/>
              <a:t>[</a:t>
            </a:r>
            <a:r>
              <a:rPr lang="en-US" dirty="0" err="1"/>
              <a:t>Gender_Id</a:t>
            </a:r>
            <a:r>
              <a:rPr lang="en-US" dirty="0"/>
              <a:t>] = 1, </a:t>
            </a:r>
            <a:r>
              <a:rPr lang="en-US" dirty="0" smtClean="0"/>
              <a:t>[</a:t>
            </a:r>
            <a:r>
              <a:rPr lang="en-US" dirty="0" err="1" smtClean="0"/>
              <a:t>Tổng</a:t>
            </a:r>
            <a:r>
              <a:rPr lang="en-US" dirty="0" smtClean="0"/>
              <a:t> nhân </a:t>
            </a:r>
            <a:r>
              <a:rPr lang="en-US" dirty="0" err="1" smtClean="0"/>
              <a:t>viên</a:t>
            </a:r>
            <a:r>
              <a:rPr lang="en-US" dirty="0" smtClean="0"/>
              <a:t>])</a:t>
            </a:r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33" y="2800248"/>
            <a:ext cx="10914218" cy="38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11172</TotalTime>
  <Words>1484</Words>
  <Application>Microsoft Office PowerPoint</Application>
  <PresentationFormat>Widescreen</PresentationFormat>
  <Paragraphs>332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ＭＳ Ｐゴシック</vt:lpstr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USER</cp:lastModifiedBy>
  <cp:revision>251</cp:revision>
  <dcterms:created xsi:type="dcterms:W3CDTF">2020-03-30T13:47:17Z</dcterms:created>
  <dcterms:modified xsi:type="dcterms:W3CDTF">2020-11-04T11:50:39Z</dcterms:modified>
</cp:coreProperties>
</file>