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7" r:id="rId3"/>
    <p:sldId id="260" r:id="rId4"/>
    <p:sldId id="268" r:id="rId5"/>
    <p:sldId id="394" r:id="rId6"/>
    <p:sldId id="385" r:id="rId7"/>
    <p:sldId id="391" r:id="rId8"/>
    <p:sldId id="393" r:id="rId9"/>
    <p:sldId id="390" r:id="rId10"/>
    <p:sldId id="388" r:id="rId11"/>
    <p:sldId id="389" r:id="rId12"/>
    <p:sldId id="395" r:id="rId13"/>
    <p:sldId id="396" r:id="rId14"/>
    <p:sldId id="397" r:id="rId15"/>
    <p:sldId id="398" r:id="rId16"/>
    <p:sldId id="399" r:id="rId17"/>
    <p:sldId id="400" r:id="rId18"/>
    <p:sldId id="402" r:id="rId19"/>
    <p:sldId id="403"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505050"/>
    <a:srgbClr val="F3C900"/>
    <a:srgbClr val="20386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27" autoAdjust="0"/>
  </p:normalViewPr>
  <p:slideViewPr>
    <p:cSldViewPr snapToGrid="0">
      <p:cViewPr varScale="1">
        <p:scale>
          <a:sx n="59" d="100"/>
          <a:sy n="59" d="100"/>
        </p:scale>
        <p:origin x="117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1DC4B-FEA3-4547-9387-CB83F905D7D0}"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550D-C8E8-46BD-98B2-4DF3BEC9A0D6}" type="slidenum">
              <a:rPr lang="en-US" smtClean="0"/>
              <a:t>‹#›</a:t>
            </a:fld>
            <a:endParaRPr lang="en-US"/>
          </a:p>
        </p:txBody>
      </p:sp>
    </p:spTree>
    <p:extLst>
      <p:ext uri="{BB962C8B-B14F-4D97-AF65-F5344CB8AC3E}">
        <p14:creationId xmlns:p14="http://schemas.microsoft.com/office/powerpoint/2010/main" val="1611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ea typeface="MS PGothic"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74B2CF-CF2D-5C40-8CD3-E3A77E7BF23D}" type="slidenum">
              <a:rPr kumimoji="0" lang="en-US" altLang="en-US" sz="1200" b="0" i="0" u="none" strike="noStrike" kern="1200" cap="none" spc="0" normalizeH="0" baseline="0" noProof="0">
                <a:ln>
                  <a:noFill/>
                </a:ln>
                <a:solidFill>
                  <a:srgbClr val="000000"/>
                </a:solidFill>
                <a:effectLst/>
                <a:uLnTx/>
                <a:uFillTx/>
                <a:latin typeface="Arial" charset="0"/>
                <a:ea typeface="MS PGothic"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charset="0"/>
              <a:ea typeface="MS PGothic" charset="-128"/>
              <a:cs typeface="Arial" panose="020B0604020202020204" pitchFamily="34" charset="0"/>
            </a:endParaRPr>
          </a:p>
        </p:txBody>
      </p:sp>
    </p:spTree>
    <p:extLst>
      <p:ext uri="{BB962C8B-B14F-4D97-AF65-F5344CB8AC3E}">
        <p14:creationId xmlns:p14="http://schemas.microsoft.com/office/powerpoint/2010/main" val="709243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11</a:t>
            </a:fld>
            <a:endParaRPr lang="en-US"/>
          </a:p>
        </p:txBody>
      </p:sp>
    </p:spTree>
    <p:extLst>
      <p:ext uri="{BB962C8B-B14F-4D97-AF65-F5344CB8AC3E}">
        <p14:creationId xmlns:p14="http://schemas.microsoft.com/office/powerpoint/2010/main" val="424628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12</a:t>
            </a:fld>
            <a:endParaRPr lang="en-US"/>
          </a:p>
        </p:txBody>
      </p:sp>
    </p:spTree>
    <p:extLst>
      <p:ext uri="{BB962C8B-B14F-4D97-AF65-F5344CB8AC3E}">
        <p14:creationId xmlns:p14="http://schemas.microsoft.com/office/powerpoint/2010/main" val="84815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13</a:t>
            </a:fld>
            <a:endParaRPr lang="en-US"/>
          </a:p>
        </p:txBody>
      </p:sp>
    </p:spTree>
    <p:extLst>
      <p:ext uri="{BB962C8B-B14F-4D97-AF65-F5344CB8AC3E}">
        <p14:creationId xmlns:p14="http://schemas.microsoft.com/office/powerpoint/2010/main" val="233657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14</a:t>
            </a:fld>
            <a:endParaRPr lang="en-US"/>
          </a:p>
        </p:txBody>
      </p:sp>
    </p:spTree>
    <p:extLst>
      <p:ext uri="{BB962C8B-B14F-4D97-AF65-F5344CB8AC3E}">
        <p14:creationId xmlns:p14="http://schemas.microsoft.com/office/powerpoint/2010/main" val="405263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18</a:t>
            </a:fld>
            <a:endParaRPr lang="en-US"/>
          </a:p>
        </p:txBody>
      </p:sp>
    </p:spTree>
    <p:extLst>
      <p:ext uri="{BB962C8B-B14F-4D97-AF65-F5344CB8AC3E}">
        <p14:creationId xmlns:p14="http://schemas.microsoft.com/office/powerpoint/2010/main" val="1688075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19</a:t>
            </a:fld>
            <a:endParaRPr lang="en-US"/>
          </a:p>
        </p:txBody>
      </p:sp>
    </p:spTree>
    <p:extLst>
      <p:ext uri="{BB962C8B-B14F-4D97-AF65-F5344CB8AC3E}">
        <p14:creationId xmlns:p14="http://schemas.microsoft.com/office/powerpoint/2010/main" val="369963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a:t>
            </a:fld>
            <a:endParaRPr lang="en-US"/>
          </a:p>
        </p:txBody>
      </p:sp>
    </p:spTree>
    <p:extLst>
      <p:ext uri="{BB962C8B-B14F-4D97-AF65-F5344CB8AC3E}">
        <p14:creationId xmlns:p14="http://schemas.microsoft.com/office/powerpoint/2010/main" val="305250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4</a:t>
            </a:fld>
            <a:endParaRPr lang="en-US"/>
          </a:p>
        </p:txBody>
      </p:sp>
    </p:spTree>
    <p:extLst>
      <p:ext uri="{BB962C8B-B14F-4D97-AF65-F5344CB8AC3E}">
        <p14:creationId xmlns:p14="http://schemas.microsoft.com/office/powerpoint/2010/main" val="424628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smtClean="0"/>
          </a:p>
          <a:p>
            <a:endParaRPr lang="vi-VN" dirty="0"/>
          </a:p>
        </p:txBody>
      </p:sp>
      <p:sp>
        <p:nvSpPr>
          <p:cNvPr id="4" name="Slide Number Placeholder 3"/>
          <p:cNvSpPr>
            <a:spLocks noGrp="1"/>
          </p:cNvSpPr>
          <p:nvPr>
            <p:ph type="sldNum" sz="quarter" idx="10"/>
          </p:nvPr>
        </p:nvSpPr>
        <p:spPr/>
        <p:txBody>
          <a:bodyPr/>
          <a:lstStyle/>
          <a:p>
            <a:fld id="{2BB7550D-C8E8-46BD-98B2-4DF3BEC9A0D6}" type="slidenum">
              <a:rPr lang="en-US" smtClean="0"/>
              <a:t>5</a:t>
            </a:fld>
            <a:endParaRPr lang="en-US"/>
          </a:p>
        </p:txBody>
      </p:sp>
    </p:spTree>
    <p:extLst>
      <p:ext uri="{BB962C8B-B14F-4D97-AF65-F5344CB8AC3E}">
        <p14:creationId xmlns:p14="http://schemas.microsoft.com/office/powerpoint/2010/main" val="789519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6</a:t>
            </a:fld>
            <a:endParaRPr lang="en-US"/>
          </a:p>
        </p:txBody>
      </p:sp>
    </p:spTree>
    <p:extLst>
      <p:ext uri="{BB962C8B-B14F-4D97-AF65-F5344CB8AC3E}">
        <p14:creationId xmlns:p14="http://schemas.microsoft.com/office/powerpoint/2010/main" val="424628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7</a:t>
            </a:fld>
            <a:endParaRPr lang="en-US"/>
          </a:p>
        </p:txBody>
      </p:sp>
    </p:spTree>
    <p:extLst>
      <p:ext uri="{BB962C8B-B14F-4D97-AF65-F5344CB8AC3E}">
        <p14:creationId xmlns:p14="http://schemas.microsoft.com/office/powerpoint/2010/main" val="426221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8</a:t>
            </a:fld>
            <a:endParaRPr lang="en-US"/>
          </a:p>
        </p:txBody>
      </p:sp>
    </p:spTree>
    <p:extLst>
      <p:ext uri="{BB962C8B-B14F-4D97-AF65-F5344CB8AC3E}">
        <p14:creationId xmlns:p14="http://schemas.microsoft.com/office/powerpoint/2010/main" val="367545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9</a:t>
            </a:fld>
            <a:endParaRPr lang="en-US"/>
          </a:p>
        </p:txBody>
      </p:sp>
    </p:spTree>
    <p:extLst>
      <p:ext uri="{BB962C8B-B14F-4D97-AF65-F5344CB8AC3E}">
        <p14:creationId xmlns:p14="http://schemas.microsoft.com/office/powerpoint/2010/main" val="46217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10</a:t>
            </a:fld>
            <a:endParaRPr lang="en-US"/>
          </a:p>
        </p:txBody>
      </p:sp>
    </p:spTree>
    <p:extLst>
      <p:ext uri="{BB962C8B-B14F-4D97-AF65-F5344CB8AC3E}">
        <p14:creationId xmlns:p14="http://schemas.microsoft.com/office/powerpoint/2010/main" val="4246288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29" name="TextBox 28"/>
          <p:cNvSpPr txBox="1"/>
          <p:nvPr userDrawn="1"/>
        </p:nvSpPr>
        <p:spPr>
          <a:xfrm>
            <a:off x="5293511" y="2751632"/>
            <a:ext cx="4880392" cy="1156225"/>
          </a:xfrm>
          <a:prstGeom prst="rect">
            <a:avLst/>
          </a:prstGeom>
          <a:noFill/>
        </p:spPr>
        <p:txBody>
          <a:bodyPr wrap="square" rtlCol="0">
            <a:spAutoFit/>
          </a:bodyPr>
          <a:lstStyle/>
          <a:p>
            <a:endParaRPr lang="en-US" dirty="0"/>
          </a:p>
        </p:txBody>
      </p:sp>
      <p:pic>
        <p:nvPicPr>
          <p:cNvPr id="1044" name="Picture 20" descr="Embedding Power BI in your website | Lucid Insight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257" y="1902586"/>
            <a:ext cx="6972300" cy="356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9184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3823063" y="-12889"/>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26" name="Isosceles Triangle 25"/>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Isosceles Triangle 12"/>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9"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505050"/>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bg2">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20"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rgbClr val="F3C900"/>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
        <p:nvSpPr>
          <p:cNvPr id="24" name="Isosceles Triangle 23"/>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Isosceles Triangle 24"/>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72809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F3C900"/>
          </a:solidFill>
          <a:ln>
            <a:solidFill>
              <a:srgbClr val="F3C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C900"/>
              </a:solidFill>
            </a:endParaRPr>
          </a:p>
        </p:txBody>
      </p:sp>
      <p:sp>
        <p:nvSpPr>
          <p:cNvPr id="9" name="Oval 8"/>
          <p:cNvSpPr/>
          <p:nvPr userDrawn="1"/>
        </p:nvSpPr>
        <p:spPr>
          <a:xfrm>
            <a:off x="543716" y="567891"/>
            <a:ext cx="967450" cy="956804"/>
          </a:xfrm>
          <a:prstGeom prst="ellipse">
            <a:avLst/>
          </a:prstGeom>
          <a:solidFill>
            <a:srgbClr val="919191"/>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578045" y="3120070"/>
            <a:ext cx="4152374" cy="617860"/>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47989594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8" name="Isosceles Triangle 7"/>
          <p:cNvSpPr/>
          <p:nvPr userDrawn="1"/>
        </p:nvSpPr>
        <p:spPr>
          <a:xfrm rot="5400000">
            <a:off x="3010576" y="38649"/>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2" name="Rectangle 11"/>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3" name="Isosceles Triangle 12"/>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5400000">
            <a:off x="3561271" y="249785"/>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TextBox 16"/>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8"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19" name="TextBox 18"/>
          <p:cNvSpPr txBox="1"/>
          <p:nvPr userDrawn="1"/>
        </p:nvSpPr>
        <p:spPr>
          <a:xfrm>
            <a:off x="5293511" y="2751632"/>
            <a:ext cx="4880392" cy="1156225"/>
          </a:xfrm>
          <a:prstGeom prst="rect">
            <a:avLst/>
          </a:prstGeom>
          <a:noFill/>
        </p:spPr>
        <p:txBody>
          <a:bodyPr wrap="square" rtlCol="0">
            <a:spAutoFit/>
          </a:bodyPr>
          <a:lstStyle/>
          <a:p>
            <a:endParaRPr lang="en-US" dirty="0"/>
          </a:p>
        </p:txBody>
      </p:sp>
      <p:sp>
        <p:nvSpPr>
          <p:cNvPr id="21" name="TextBox 20"/>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505050"/>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2" name="Isosceles Triangle 21"/>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444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71383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146928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46676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4" name="Group 13"/>
          <p:cNvGrpSpPr>
            <a:grpSpLocks/>
          </p:cNvGrpSpPr>
          <p:nvPr userDrawn="1"/>
        </p:nvGrpSpPr>
        <p:grpSpPr bwMode="auto">
          <a:xfrm>
            <a:off x="10822517" y="493716"/>
            <a:ext cx="556683" cy="420687"/>
            <a:chOff x="-2057400" y="2514600"/>
            <a:chExt cx="1408113" cy="1411288"/>
          </a:xfrm>
        </p:grpSpPr>
        <p:sp>
          <p:nvSpPr>
            <p:cNvPr id="5" name="Oval 4">
              <a:extLst/>
            </p:cNvPr>
            <p:cNvSpPr>
              <a:spLocks noChangeArrowheads="1"/>
            </p:cNvSpPr>
            <p:nvPr userDrawn="1"/>
          </p:nvSpPr>
          <p:spPr bwMode="gray">
            <a:xfrm>
              <a:off x="-2057400" y="2514600"/>
              <a:ext cx="1408113" cy="1411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marR="0" lvl="0" indent="0" algn="l" defTabSz="914126" rtl="0" eaLnBrk="1" fontAlgn="base" latinLnBrk="0" hangingPunct="1">
                <a:lnSpc>
                  <a:spcPct val="100000"/>
                </a:lnSpc>
                <a:spcBef>
                  <a:spcPct val="0"/>
                </a:spcBef>
                <a:spcAft>
                  <a:spcPct val="0"/>
                </a:spcAft>
                <a:buClrTx/>
                <a:buSzTx/>
                <a:buFontTx/>
                <a:buNone/>
                <a:tabLst/>
                <a:defRPr/>
              </a:pPr>
              <a:endParaRPr kumimoji="0" lang="vi-VN" altLang="en-US" sz="1999" b="0" i="0" u="none" strike="noStrike" kern="1200" cap="none" spc="0" normalizeH="0" baseline="0" noProof="0">
                <a:ln>
                  <a:noFill/>
                </a:ln>
                <a:solidFill>
                  <a:srgbClr val="19426B"/>
                </a:solidFill>
                <a:effectLst/>
                <a:uLnTx/>
                <a:uFillTx/>
                <a:latin typeface="Arial" panose="020B0604020202020204" pitchFamily="34" charset="0"/>
                <a:ea typeface="MS PGothic" panose="020B0600070205080204" pitchFamily="34" charset="-128"/>
                <a:cs typeface="+mn-cs"/>
              </a:endParaRPr>
            </a:p>
          </p:txBody>
        </p:sp>
        <p:pic>
          <p:nvPicPr>
            <p:cNvPr id="6" name="Picture 4" descr="Logo Tecapr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426" y="2819400"/>
              <a:ext cx="116342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Slide Number Placeholder 6">
            <a:extLst/>
          </p:cNvPr>
          <p:cNvSpPr>
            <a:spLocks noGrp="1" noChangeArrowheads="1"/>
          </p:cNvSpPr>
          <p:nvPr>
            <p:ph type="sldNum" sz="quarter" idx="10"/>
          </p:nvPr>
        </p:nvSpPr>
        <p:spPr/>
        <p:txBody>
          <a:bodyPr/>
          <a:lstStyle>
            <a:lvl1pPr>
              <a:defRPr/>
            </a:lvl1pPr>
          </a:lstStyle>
          <a:p>
            <a:pPr defTabSz="914126" fontAlgn="base">
              <a:spcBef>
                <a:spcPct val="0"/>
              </a:spcBef>
              <a:spcAft>
                <a:spcPct val="0"/>
              </a:spcAft>
              <a:defRPr/>
            </a:pPr>
            <a:fld id="{F6C9EE76-D78D-334E-8722-BB5027D67A3E}" type="slidenum">
              <a:rPr lang="en-US" altLang="en-US" smtClean="0">
                <a:solidFill>
                  <a:srgbClr val="19426B"/>
                </a:solidFill>
              </a:rPr>
              <a:pPr defTabSz="914126" fontAlgn="base">
                <a:spcBef>
                  <a:spcPct val="0"/>
                </a:spcBef>
                <a:spcAft>
                  <a:spcPct val="0"/>
                </a:spcAft>
                <a:defRPr/>
              </a:pPr>
              <a:t>‹#›</a:t>
            </a:fld>
            <a:endParaRPr lang="en-US" altLang="en-US">
              <a:solidFill>
                <a:srgbClr val="19426B"/>
              </a:solidFill>
            </a:endParaRPr>
          </a:p>
        </p:txBody>
      </p:sp>
    </p:spTree>
    <p:extLst>
      <p:ext uri="{BB962C8B-B14F-4D97-AF65-F5344CB8AC3E}">
        <p14:creationId xmlns:p14="http://schemas.microsoft.com/office/powerpoint/2010/main" val="25727483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7254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6" r:id="rId3"/>
    <p:sldLayoutId id="2147483659" r:id="rId4"/>
    <p:sldLayoutId id="2147483655" r:id="rId5"/>
    <p:sldLayoutId id="2147483660" r:id="rId6"/>
    <p:sldLayoutId id="2147483657" r:id="rId7"/>
    <p:sldLayoutId id="2147483661" r:id="rId8"/>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18954"/>
            <a:ext cx="3118817" cy="449702"/>
          </a:xfrm>
        </p:spPr>
        <p:txBody>
          <a:bodyPr/>
          <a:lstStyle/>
          <a:p>
            <a:r>
              <a:rPr lang="en-US" dirty="0" err="1" smtClean="0"/>
              <a:t>Nguyễn</a:t>
            </a:r>
            <a:r>
              <a:rPr lang="en-US" dirty="0" smtClean="0"/>
              <a:t> Mạnh Hùng </a:t>
            </a:r>
            <a:r>
              <a:rPr lang="en-US" dirty="0"/>
              <a:t>– </a:t>
            </a:r>
            <a:r>
              <a:rPr lang="en-US" dirty="0" smtClean="0"/>
              <a:t>0944 200 489</a:t>
            </a:r>
            <a:endParaRPr lang="en-US" dirty="0"/>
          </a:p>
        </p:txBody>
      </p:sp>
    </p:spTree>
    <p:extLst>
      <p:ext uri="{BB962C8B-B14F-4D97-AF65-F5344CB8AC3E}">
        <p14:creationId xmlns:p14="http://schemas.microsoft.com/office/powerpoint/2010/main" val="66259182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Data Color, Conditional Formatting</a:t>
            </a:r>
          </a:p>
          <a:p>
            <a:r>
              <a:rPr lang="en-US" dirty="0" smtClean="0"/>
              <a:t>Formatting =&gt; Data Colors =&gt; Conditional Formatting</a:t>
            </a:r>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8</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FORMATTING</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2" y="1716004"/>
            <a:ext cx="87153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660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Data Color, Conditional Formatting</a:t>
            </a:r>
          </a:p>
          <a:p>
            <a:r>
              <a:rPr lang="en-US" dirty="0" smtClean="0"/>
              <a:t>Formatting =&gt; Data Colors =&gt; Conditional Formatting</a:t>
            </a:r>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9</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FORMATTING</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024" y="2059155"/>
            <a:ext cx="6390523" cy="397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2962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Using Slicer</a:t>
            </a:r>
          </a:p>
          <a:p>
            <a:r>
              <a:rPr lang="en-US" dirty="0" err="1" smtClean="0"/>
              <a:t>Sử</a:t>
            </a:r>
            <a:r>
              <a:rPr lang="en-US" dirty="0" smtClean="0"/>
              <a:t> </a:t>
            </a:r>
            <a:r>
              <a:rPr lang="en-US" dirty="0" err="1" smtClean="0"/>
              <a:t>dụng</a:t>
            </a:r>
            <a:r>
              <a:rPr lang="en-US" dirty="0" smtClean="0"/>
              <a:t> Slicer </a:t>
            </a:r>
            <a:r>
              <a:rPr lang="en-US" dirty="0" err="1" smtClean="0"/>
              <a:t>để</a:t>
            </a:r>
            <a:r>
              <a:rPr lang="en-US" dirty="0" smtClean="0"/>
              <a:t> filter </a:t>
            </a:r>
            <a:r>
              <a:rPr lang="en-US" dirty="0" err="1" smtClean="0"/>
              <a:t>dữ</a:t>
            </a:r>
            <a:r>
              <a:rPr lang="en-US" dirty="0" smtClean="0"/>
              <a:t> </a:t>
            </a:r>
            <a:r>
              <a:rPr lang="en-US" dirty="0" err="1" smtClean="0"/>
              <a:t>liệu</a:t>
            </a:r>
            <a:r>
              <a:rPr lang="en-US" dirty="0" smtClean="0"/>
              <a:t> </a:t>
            </a:r>
            <a:r>
              <a:rPr lang="en-US" dirty="0" err="1" smtClean="0"/>
              <a:t>các</a:t>
            </a:r>
            <a:r>
              <a:rPr lang="en-US" dirty="0" smtClean="0"/>
              <a:t> visual </a:t>
            </a:r>
          </a:p>
          <a:p>
            <a:r>
              <a:rPr lang="en-US" dirty="0" err="1" smtClean="0"/>
              <a:t>Mỗi</a:t>
            </a:r>
            <a:r>
              <a:rPr lang="en-US" dirty="0" smtClean="0"/>
              <a:t> </a:t>
            </a:r>
            <a:r>
              <a:rPr lang="en-US" dirty="0" err="1" smtClean="0"/>
              <a:t>loại</a:t>
            </a:r>
            <a:r>
              <a:rPr lang="en-US" dirty="0" smtClean="0"/>
              <a:t> </a:t>
            </a:r>
            <a:r>
              <a:rPr lang="en-US" dirty="0" err="1" smtClean="0"/>
              <a:t>số</a:t>
            </a:r>
            <a:r>
              <a:rPr lang="en-US" dirty="0" smtClean="0"/>
              <a:t> </a:t>
            </a:r>
            <a:r>
              <a:rPr lang="en-US" dirty="0" err="1" smtClean="0"/>
              <a:t>liệu</a:t>
            </a:r>
            <a:r>
              <a:rPr lang="en-US" dirty="0" smtClean="0"/>
              <a:t> (Data type), </a:t>
            </a:r>
            <a:r>
              <a:rPr lang="en-US" dirty="0" err="1" smtClean="0"/>
              <a:t>tương</a:t>
            </a:r>
            <a:r>
              <a:rPr lang="en-US" dirty="0" smtClean="0"/>
              <a:t> </a:t>
            </a:r>
            <a:r>
              <a:rPr lang="en-US" dirty="0" err="1" smtClean="0"/>
              <a:t>ứng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các</a:t>
            </a:r>
            <a:r>
              <a:rPr lang="en-US" dirty="0" smtClean="0"/>
              <a:t> slicer type </a:t>
            </a:r>
            <a:r>
              <a:rPr lang="en-US" dirty="0" err="1" smtClean="0"/>
              <a:t>khác</a:t>
            </a:r>
            <a:r>
              <a:rPr lang="en-US" dirty="0" smtClean="0"/>
              <a:t> </a:t>
            </a:r>
            <a:r>
              <a:rPr lang="en-US" dirty="0" err="1" smtClean="0"/>
              <a:t>nhau</a:t>
            </a:r>
            <a:endParaRPr lang="en-US" dirty="0" smtClean="0"/>
          </a:p>
          <a:p>
            <a:pPr lvl="1"/>
            <a:r>
              <a:rPr lang="en-US" dirty="0" smtClean="0"/>
              <a:t>Number</a:t>
            </a:r>
          </a:p>
          <a:p>
            <a:pPr lvl="1"/>
            <a:r>
              <a:rPr lang="en-US" dirty="0" smtClean="0"/>
              <a:t>Text</a:t>
            </a:r>
          </a:p>
          <a:p>
            <a:pPr lvl="1"/>
            <a:r>
              <a:rPr lang="en-US" dirty="0" smtClean="0"/>
              <a:t>Date time</a:t>
            </a:r>
          </a:p>
          <a:p>
            <a:endParaRPr lang="en-US" dirty="0" smtClean="0"/>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10</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SLICER</a:t>
            </a:r>
            <a:endParaRPr lang="en-US" dirty="0"/>
          </a:p>
        </p:txBody>
      </p:sp>
      <p:pic>
        <p:nvPicPr>
          <p:cNvPr id="2" name="Picture 1"/>
          <p:cNvPicPr>
            <a:picLocks noChangeAspect="1"/>
          </p:cNvPicPr>
          <p:nvPr/>
        </p:nvPicPr>
        <p:blipFill>
          <a:blip r:embed="rId3"/>
          <a:stretch>
            <a:fillRect/>
          </a:stretch>
        </p:blipFill>
        <p:spPr>
          <a:xfrm>
            <a:off x="2583316" y="2940503"/>
            <a:ext cx="6821941" cy="3273653"/>
          </a:xfrm>
          <a:prstGeom prst="rect">
            <a:avLst/>
          </a:prstGeom>
        </p:spPr>
      </p:pic>
    </p:spTree>
    <p:extLst>
      <p:ext uri="{BB962C8B-B14F-4D97-AF65-F5344CB8AC3E}">
        <p14:creationId xmlns:p14="http://schemas.microsoft.com/office/powerpoint/2010/main" val="252059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Sync Slicer</a:t>
            </a:r>
          </a:p>
          <a:p>
            <a:r>
              <a:rPr lang="en-US" dirty="0" err="1" smtClean="0"/>
              <a:t>Đồng</a:t>
            </a:r>
            <a:r>
              <a:rPr lang="en-US" dirty="0" smtClean="0"/>
              <a:t> </a:t>
            </a:r>
            <a:r>
              <a:rPr lang="en-US" dirty="0" err="1" smtClean="0"/>
              <a:t>bộ</a:t>
            </a:r>
            <a:r>
              <a:rPr lang="en-US" dirty="0" smtClean="0"/>
              <a:t> slicer </a:t>
            </a:r>
            <a:r>
              <a:rPr lang="en-US" dirty="0" err="1" smtClean="0"/>
              <a:t>giữa</a:t>
            </a:r>
            <a:r>
              <a:rPr lang="en-US" dirty="0" smtClean="0"/>
              <a:t> </a:t>
            </a:r>
            <a:r>
              <a:rPr lang="en-US" dirty="0" err="1" smtClean="0"/>
              <a:t>các</a:t>
            </a:r>
            <a:r>
              <a:rPr lang="en-US" dirty="0" smtClean="0"/>
              <a:t> visual (1 </a:t>
            </a:r>
            <a:r>
              <a:rPr lang="en-US" dirty="0" err="1" smtClean="0"/>
              <a:t>dạng</a:t>
            </a:r>
            <a:r>
              <a:rPr lang="en-US" dirty="0" smtClean="0"/>
              <a:t> </a:t>
            </a:r>
            <a:r>
              <a:rPr lang="en-US" dirty="0" err="1" smtClean="0"/>
              <a:t>giống</a:t>
            </a:r>
            <a:r>
              <a:rPr lang="en-US" dirty="0" smtClean="0"/>
              <a:t> interaction)</a:t>
            </a:r>
          </a:p>
          <a:p>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tạo</a:t>
            </a:r>
            <a:r>
              <a:rPr lang="en-US" dirty="0" smtClean="0"/>
              <a:t> Control Slicer Page (</a:t>
            </a:r>
            <a:r>
              <a:rPr lang="en-US" dirty="0" err="1" smtClean="0"/>
              <a:t>Trang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lọc</a:t>
            </a:r>
            <a:r>
              <a:rPr lang="en-US" dirty="0" smtClean="0"/>
              <a:t>)</a:t>
            </a:r>
          </a:p>
          <a:p>
            <a:endParaRPr lang="en-US" dirty="0" smtClean="0"/>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11</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SLICER</a:t>
            </a:r>
            <a:endParaRPr lang="en-US" dirty="0"/>
          </a:p>
        </p:txBody>
      </p:sp>
      <p:pic>
        <p:nvPicPr>
          <p:cNvPr id="2" name="Picture 1"/>
          <p:cNvPicPr>
            <a:picLocks noChangeAspect="1"/>
          </p:cNvPicPr>
          <p:nvPr/>
        </p:nvPicPr>
        <p:blipFill>
          <a:blip r:embed="rId3"/>
          <a:stretch>
            <a:fillRect/>
          </a:stretch>
        </p:blipFill>
        <p:spPr>
          <a:xfrm>
            <a:off x="2583316" y="2940503"/>
            <a:ext cx="6821941" cy="3273653"/>
          </a:xfrm>
          <a:prstGeom prst="rect">
            <a:avLst/>
          </a:prstGeom>
        </p:spPr>
      </p:pic>
    </p:spTree>
    <p:extLst>
      <p:ext uri="{BB962C8B-B14F-4D97-AF65-F5344CB8AC3E}">
        <p14:creationId xmlns:p14="http://schemas.microsoft.com/office/powerpoint/2010/main" val="947747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err="1" smtClean="0"/>
              <a:t>Trao</a:t>
            </a:r>
            <a:r>
              <a:rPr lang="en-US" b="1" dirty="0" smtClean="0"/>
              <a:t> </a:t>
            </a:r>
            <a:r>
              <a:rPr lang="en-US" b="1" dirty="0" err="1" smtClean="0"/>
              <a:t>đổi</a:t>
            </a:r>
            <a:r>
              <a:rPr lang="en-US" b="1" dirty="0" smtClean="0"/>
              <a:t>, chia </a:t>
            </a:r>
            <a:r>
              <a:rPr lang="en-US" b="1" dirty="0" err="1" smtClean="0"/>
              <a:t>sẻ</a:t>
            </a:r>
            <a:endParaRPr lang="en-US" b="1" dirty="0" smtClean="0"/>
          </a:p>
          <a:p>
            <a:r>
              <a:rPr lang="en-US" dirty="0" err="1" smtClean="0"/>
              <a:t>Phân</a:t>
            </a:r>
            <a:r>
              <a:rPr lang="en-US" dirty="0"/>
              <a:t> </a:t>
            </a:r>
            <a:r>
              <a:rPr lang="en-US" dirty="0" err="1" smtClean="0"/>
              <a:t>tích</a:t>
            </a:r>
            <a:r>
              <a:rPr lang="en-US" dirty="0" smtClean="0"/>
              <a:t> </a:t>
            </a:r>
            <a:r>
              <a:rPr lang="en-US" dirty="0" err="1" smtClean="0"/>
              <a:t>nghiệp</a:t>
            </a:r>
            <a:r>
              <a:rPr lang="en-US" dirty="0" smtClean="0"/>
              <a:t> </a:t>
            </a:r>
            <a:r>
              <a:rPr lang="en-US" dirty="0" err="1" smtClean="0"/>
              <a:t>vụ</a:t>
            </a:r>
            <a:endParaRPr lang="en-US" dirty="0" smtClean="0"/>
          </a:p>
          <a:p>
            <a:r>
              <a:rPr lang="en-US" dirty="0" err="1" smtClean="0"/>
              <a:t>Phân</a:t>
            </a:r>
            <a:r>
              <a:rPr lang="en-US" dirty="0" smtClean="0"/>
              <a:t> </a:t>
            </a:r>
            <a:r>
              <a:rPr lang="en-US" dirty="0" err="1" smtClean="0"/>
              <a:t>thích</a:t>
            </a:r>
            <a:r>
              <a:rPr lang="en-US" dirty="0" smtClean="0"/>
              <a:t> </a:t>
            </a:r>
            <a:r>
              <a:rPr lang="en-US" dirty="0" err="1" smtClean="0"/>
              <a:t>kỹ</a:t>
            </a:r>
            <a:r>
              <a:rPr lang="en-US" dirty="0" smtClean="0"/>
              <a:t> </a:t>
            </a:r>
            <a:r>
              <a:rPr lang="en-US" dirty="0" err="1" smtClean="0"/>
              <a:t>thuật</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mô</a:t>
            </a:r>
            <a:r>
              <a:rPr lang="en-US" dirty="0" smtClean="0"/>
              <a:t> </a:t>
            </a:r>
            <a:r>
              <a:rPr lang="en-US" dirty="0" err="1" smtClean="0"/>
              <a:t>hình</a:t>
            </a:r>
            <a:r>
              <a:rPr lang="en-US" dirty="0" smtClean="0"/>
              <a:t>, </a:t>
            </a:r>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Dimension, Fact </a:t>
            </a:r>
            <a:r>
              <a:rPr lang="en-US" dirty="0" err="1" smtClean="0"/>
              <a:t>từ</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nghiệp</a:t>
            </a:r>
            <a:r>
              <a:rPr lang="en-US" dirty="0" smtClean="0"/>
              <a:t> </a:t>
            </a:r>
            <a:r>
              <a:rPr lang="en-US" dirty="0" err="1" smtClean="0"/>
              <a:t>vụ</a:t>
            </a:r>
            <a:r>
              <a:rPr lang="en-US" dirty="0" smtClean="0"/>
              <a:t>)</a:t>
            </a:r>
          </a:p>
          <a:p>
            <a:pPr lvl="1"/>
            <a:r>
              <a:rPr lang="en-US" dirty="0" err="1" smtClean="0"/>
              <a:t>Thiết</a:t>
            </a:r>
            <a:r>
              <a:rPr lang="en-US" dirty="0" smtClean="0"/>
              <a:t> </a:t>
            </a:r>
            <a:r>
              <a:rPr lang="en-US" dirty="0" err="1" smtClean="0"/>
              <a:t>kế</a:t>
            </a:r>
            <a:r>
              <a:rPr lang="en-US" dirty="0" smtClean="0"/>
              <a:t> </a:t>
            </a:r>
            <a:r>
              <a:rPr lang="en-US" dirty="0" err="1" smtClean="0"/>
              <a:t>mô</a:t>
            </a:r>
            <a:r>
              <a:rPr lang="en-US" dirty="0" smtClean="0"/>
              <a:t> </a:t>
            </a:r>
            <a:r>
              <a:rPr lang="en-US" dirty="0" err="1" smtClean="0"/>
              <a:t>hình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tên</a:t>
            </a:r>
            <a:r>
              <a:rPr lang="en-US" dirty="0" smtClean="0"/>
              <a:t> </a:t>
            </a:r>
            <a:r>
              <a:rPr lang="en-US" dirty="0" err="1" smtClean="0"/>
              <a:t>cột</a:t>
            </a:r>
            <a:r>
              <a:rPr lang="en-US" dirty="0" smtClean="0"/>
              <a:t>, Data type </a:t>
            </a:r>
            <a:r>
              <a:rPr lang="en-US" dirty="0" err="1" smtClean="0"/>
              <a:t>cột</a:t>
            </a:r>
            <a:r>
              <a:rPr lang="en-US" dirty="0" smtClean="0"/>
              <a:t>….)</a:t>
            </a:r>
          </a:p>
          <a:p>
            <a:pPr lvl="1"/>
            <a:r>
              <a:rPr lang="en-US" dirty="0" smtClean="0"/>
              <a:t>Mapping </a:t>
            </a:r>
            <a:r>
              <a:rPr lang="en-US" dirty="0" err="1" smtClean="0"/>
              <a:t>dữ</a:t>
            </a:r>
            <a:r>
              <a:rPr lang="en-US" dirty="0" smtClean="0"/>
              <a:t> </a:t>
            </a:r>
            <a:r>
              <a:rPr lang="en-US" dirty="0" err="1" smtClean="0"/>
              <a:t>liệu</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Dựa</a:t>
            </a:r>
            <a:r>
              <a:rPr lang="en-US" dirty="0" smtClean="0"/>
              <a:t> </a:t>
            </a:r>
            <a:r>
              <a:rPr lang="en-US" dirty="0" err="1" smtClean="0"/>
              <a:t>vào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từng</a:t>
            </a:r>
            <a:r>
              <a:rPr lang="en-US" dirty="0" smtClean="0"/>
              <a:t> column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như</a:t>
            </a:r>
            <a:r>
              <a:rPr lang="en-US" dirty="0" smtClean="0"/>
              <a:t> </a:t>
            </a:r>
            <a:r>
              <a:rPr lang="en-US" dirty="0" err="1" smtClean="0"/>
              <a:t>nào</a:t>
            </a:r>
            <a:r>
              <a:rPr lang="en-US" dirty="0" smtClean="0"/>
              <a:t>….)</a:t>
            </a:r>
          </a:p>
          <a:p>
            <a:r>
              <a:rPr lang="en-US" dirty="0" err="1" smtClean="0"/>
              <a:t>Transofrm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lên</a:t>
            </a:r>
            <a:r>
              <a:rPr lang="en-US" dirty="0" smtClean="0"/>
              <a:t> </a:t>
            </a:r>
            <a:r>
              <a:rPr lang="en-US" dirty="0" err="1" smtClean="0"/>
              <a:t>mô</a:t>
            </a:r>
            <a:r>
              <a:rPr lang="en-US" dirty="0" smtClean="0"/>
              <a:t> </a:t>
            </a:r>
            <a:r>
              <a:rPr lang="en-US" dirty="0" err="1" smtClean="0"/>
              <a:t>hình</a:t>
            </a:r>
            <a:endParaRPr lang="en-US" dirty="0" smtClean="0"/>
          </a:p>
          <a:p>
            <a:pPr lvl="1"/>
            <a:r>
              <a:rPr lang="en-US" dirty="0" smtClean="0"/>
              <a:t>Data profiling</a:t>
            </a:r>
          </a:p>
          <a:p>
            <a:pPr lvl="1"/>
            <a:r>
              <a:rPr lang="en-US" dirty="0" err="1" smtClean="0"/>
              <a:t>Xử</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rác</a:t>
            </a:r>
            <a:r>
              <a:rPr lang="en-US" dirty="0" smtClean="0"/>
              <a:t>, </a:t>
            </a:r>
            <a:r>
              <a:rPr lang="en-US" dirty="0" err="1" smtClean="0"/>
              <a:t>dư</a:t>
            </a:r>
            <a:r>
              <a:rPr lang="en-US" dirty="0" smtClean="0"/>
              <a:t> </a:t>
            </a:r>
            <a:r>
              <a:rPr lang="en-US" dirty="0" err="1" smtClean="0"/>
              <a:t>thừa</a:t>
            </a:r>
            <a:r>
              <a:rPr lang="en-US" dirty="0" smtClean="0"/>
              <a:t> (Data cleaning)</a:t>
            </a:r>
          </a:p>
          <a:p>
            <a:pPr lvl="1"/>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dữ</a:t>
            </a:r>
            <a:r>
              <a:rPr lang="en-US" dirty="0" smtClean="0"/>
              <a:t> </a:t>
            </a:r>
            <a:r>
              <a:rPr lang="en-US" dirty="0" err="1" smtClean="0"/>
              <a:t>liệu</a:t>
            </a:r>
            <a:r>
              <a:rPr lang="en-US" dirty="0" smtClean="0"/>
              <a:t> source </a:t>
            </a:r>
            <a:r>
              <a:rPr lang="en-US" dirty="0" err="1" smtClean="0"/>
              <a:t>lên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đã</a:t>
            </a:r>
            <a:r>
              <a:rPr lang="en-US" dirty="0" smtClean="0"/>
              <a:t> </a:t>
            </a:r>
            <a:r>
              <a:rPr lang="en-US" dirty="0" err="1" smtClean="0"/>
              <a:t>thiết</a:t>
            </a:r>
            <a:r>
              <a:rPr lang="en-US" dirty="0" smtClean="0"/>
              <a:t> </a:t>
            </a:r>
            <a:r>
              <a:rPr lang="en-US" dirty="0" err="1" smtClean="0"/>
              <a:t>kế</a:t>
            </a:r>
            <a:r>
              <a:rPr lang="en-US" dirty="0" smtClean="0"/>
              <a:t> (Shaping Data) (</a:t>
            </a:r>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theo</a:t>
            </a:r>
            <a:r>
              <a:rPr lang="en-US" dirty="0" smtClean="0"/>
              <a:t> </a:t>
            </a:r>
            <a:r>
              <a:rPr lang="en-US" dirty="0" err="1" smtClean="0"/>
              <a:t>chuẩn</a:t>
            </a:r>
            <a:r>
              <a:rPr lang="en-US" dirty="0" smtClean="0"/>
              <a:t> </a:t>
            </a:r>
            <a:r>
              <a:rPr lang="en-US" dirty="0" err="1" smtClean="0"/>
              <a:t>thiết</a:t>
            </a:r>
            <a:r>
              <a:rPr lang="en-US" dirty="0" smtClean="0"/>
              <a:t> </a:t>
            </a:r>
            <a:r>
              <a:rPr lang="en-US" dirty="0" err="1" smtClean="0"/>
              <a:t>kế</a:t>
            </a:r>
            <a:r>
              <a:rPr lang="en-US" dirty="0" smtClean="0"/>
              <a:t>)</a:t>
            </a:r>
          </a:p>
          <a:p>
            <a:pPr lvl="1"/>
            <a:r>
              <a:rPr lang="en-US" dirty="0" err="1" smtClean="0"/>
              <a:t>Tổ</a:t>
            </a:r>
            <a:r>
              <a:rPr lang="en-US" dirty="0" smtClean="0"/>
              <a:t> </a:t>
            </a:r>
            <a:r>
              <a:rPr lang="en-US" dirty="0" err="1" smtClean="0"/>
              <a:t>chức</a:t>
            </a:r>
            <a:r>
              <a:rPr lang="en-US" dirty="0" smtClean="0"/>
              <a:t> query group</a:t>
            </a:r>
          </a:p>
          <a:p>
            <a:r>
              <a:rPr lang="en-US" dirty="0" smtClean="0"/>
              <a:t>Visualization</a:t>
            </a:r>
          </a:p>
          <a:p>
            <a:endParaRPr lang="en-US" dirty="0" smtClean="0"/>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12</a:t>
            </a:r>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92466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smtClean="0"/>
              <a:t>13</a:t>
            </a:r>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2" name="Title 1"/>
          <p:cNvSpPr>
            <a:spLocks noGrp="1"/>
          </p:cNvSpPr>
          <p:nvPr>
            <p:ph type="title" idx="4294967295"/>
          </p:nvPr>
        </p:nvSpPr>
        <p:spPr>
          <a:xfrm>
            <a:off x="1518557" y="227594"/>
            <a:ext cx="7467600" cy="792162"/>
          </a:xfrm>
        </p:spPr>
        <p:txBody>
          <a:bodyPr>
            <a:normAutofit/>
          </a:bodyPr>
          <a:lstStyle/>
          <a:p>
            <a:pPr>
              <a:defRPr/>
            </a:pPr>
            <a:r>
              <a:rPr lang="en-US" sz="2000" b="1" dirty="0"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37891"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smtClean="0">
              <a:solidFill>
                <a:srgbClr val="FFFFFF"/>
              </a:solidFill>
            </a:endParaRPr>
          </a:p>
        </p:txBody>
      </p:sp>
      <p:sp>
        <p:nvSpPr>
          <p:cNvPr id="4" name="Rectangle 3"/>
          <p:cNvSpPr/>
          <p:nvPr/>
        </p:nvSpPr>
        <p:spPr>
          <a:xfrm>
            <a:off x="1518557" y="1029937"/>
            <a:ext cx="10238014" cy="5170646"/>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Sử dụng khoá đại diện:</a:t>
            </a:r>
          </a:p>
          <a:p>
            <a:pPr>
              <a:lnSpc>
                <a:spcPct val="150000"/>
              </a:lnSpc>
              <a:defRPr/>
            </a:pPr>
            <a:r>
              <a:rPr lang="en-US" altLang="en-US" sz="2000" dirty="0">
                <a:solidFill>
                  <a:srgbClr val="000000"/>
                </a:solidFill>
                <a:cs typeface="Arial" panose="020B0604020202020204" pitchFamily="34" charset="0"/>
              </a:rPr>
              <a:t>Thông thường, mỗi bảng đều có một khoá chính dùng định danh cho từng dòng của nó. Khoá này có thể tạo bởi 1 hay nhiều cột. Trong dữ liệu nguồn, khoá này là không thống nhất, và có thể mang nhiều kiểu khác nhau, cũng có thể được tạo tự động bởi cơ sở dữ liệu nguồn. Trong kho dữ liệu, khoá này gọi là khoá tự nhiên.</a:t>
            </a:r>
          </a:p>
          <a:p>
            <a:pPr>
              <a:lnSpc>
                <a:spcPct val="150000"/>
              </a:lnSpc>
              <a:defRPr/>
            </a:pPr>
            <a:r>
              <a:rPr lang="en-US" altLang="en-US" sz="2000" dirty="0">
                <a:solidFill>
                  <a:srgbClr val="000000"/>
                </a:solidFill>
                <a:cs typeface="Arial" panose="020B0604020202020204" pitchFamily="34" charset="0"/>
              </a:rPr>
              <a:t>Khoá tự nhiên của dữ liệu nguồn không thể được sử dụng trong một hệ thống chung của kho dữ liệu. Thay vào đó, người ta sử dụng khoá đại diện, với các đặc điểm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Chỉ bao gồm 1 cột.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Là số nguyên không âm: Tăng tốc cho việc đánh số chỉ mục và kết bảng</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Tạo bởi gói ETL trong lúc nạp dữ liệu: Thống nhất giữa nhiều nguồn dữ liệu.</a:t>
            </a:r>
          </a:p>
        </p:txBody>
      </p:sp>
    </p:spTree>
    <p:extLst>
      <p:ext uri="{BB962C8B-B14F-4D97-AF65-F5344CB8AC3E}">
        <p14:creationId xmlns:p14="http://schemas.microsoft.com/office/powerpoint/2010/main" val="603359505"/>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smtClean="0"/>
              <a:t>14</a:t>
            </a:r>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39939"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CB8035-7A26-468A-8258-8540E33C330A}" type="slidenum">
              <a:rPr lang="en-US" altLang="en-US" smtClean="0">
                <a:solidFill>
                  <a:srgbClr val="FFFFFF"/>
                </a:solidFill>
              </a:rPr>
              <a:pPr/>
              <a:t>16</a:t>
            </a:fld>
            <a:endParaRPr lang="en-US" altLang="en-US" smtClean="0">
              <a:solidFill>
                <a:srgbClr val="FFFFFF"/>
              </a:solidFill>
            </a:endParaRPr>
          </a:p>
        </p:txBody>
      </p:sp>
      <p:sp>
        <p:nvSpPr>
          <p:cNvPr id="4" name="Rectangle 3"/>
          <p:cNvSpPr/>
          <p:nvPr/>
        </p:nvSpPr>
        <p:spPr>
          <a:xfrm>
            <a:off x="1279028" y="1019756"/>
            <a:ext cx="10526529" cy="4662815"/>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a:lnSpc>
                <a:spcPct val="150000"/>
              </a:lnSpc>
              <a:buClr>
                <a:srgbClr val="000000"/>
              </a:buClr>
              <a:buFont typeface="Arial" panose="020B0604020202020204" pitchFamily="34" charset="0"/>
              <a:buChar char="•"/>
              <a:defRPr/>
            </a:pPr>
            <a:r>
              <a:rPr lang="en-US" altLang="en-US" b="1" dirty="0">
                <a:solidFill>
                  <a:srgbClr val="000000"/>
                </a:solidFill>
                <a:effectLst>
                  <a:outerShdw blurRad="38100" dist="38100" dir="2700000" algn="tl">
                    <a:srgbClr val="C0C0C0"/>
                  </a:outerShdw>
                </a:effectLst>
                <a:cs typeface="Arial" panose="020B0604020202020204" pitchFamily="34" charset="0"/>
              </a:rPr>
              <a:t>Độ mịn và mức tổng </a:t>
            </a:r>
            <a:r>
              <a:rPr lang="en-US" altLang="en-US" b="1" dirty="0" smtClean="0">
                <a:solidFill>
                  <a:srgbClr val="000000"/>
                </a:solidFill>
                <a:effectLst>
                  <a:outerShdw blurRad="38100" dist="38100" dir="2700000" algn="tl">
                    <a:srgbClr val="C0C0C0"/>
                  </a:outerShdw>
                </a:effectLst>
                <a:cs typeface="Arial" panose="020B0604020202020204" pitchFamily="34" charset="0"/>
              </a:rPr>
              <a:t>hợp</a:t>
            </a:r>
          </a:p>
          <a:p>
            <a:pPr marL="914400" lvl="2" indent="0">
              <a:lnSpc>
                <a:spcPct val="150000"/>
              </a:lnSpc>
              <a:buClr>
                <a:srgbClr val="000000"/>
              </a:buClr>
              <a:defRPr/>
            </a:pPr>
            <a:r>
              <a:rPr lang="en-US" altLang="en-US" dirty="0" smtClean="0">
                <a:solidFill>
                  <a:srgbClr val="000000"/>
                </a:solidFill>
                <a:cs typeface="Arial" panose="020B0604020202020204" pitchFamily="34" charset="0"/>
              </a:rPr>
              <a:t>Độ </a:t>
            </a:r>
            <a:r>
              <a:rPr lang="en-US" altLang="en-US" dirty="0">
                <a:solidFill>
                  <a:srgbClr val="000000"/>
                </a:solidFill>
                <a:cs typeface="Arial" panose="020B0604020202020204" pitchFamily="34" charset="0"/>
              </a:rPr>
              <a:t>mịn là mức độ chi tiết của dữ liệu. Một dữ kiện được tính theo ngày có độ mịn thấp hơn dữ kiện được tính theo giờ.. Độ mịn của dữ kiện được xác định bằng độ mịn của các chiều liên quan. Tất cả các dòng trong bảng dữ kiện được lưu với độ mịn thấp nhất có </a:t>
            </a:r>
            <a:r>
              <a:rPr lang="en-US" altLang="en-US" dirty="0" smtClean="0">
                <a:solidFill>
                  <a:srgbClr val="000000"/>
                </a:solidFill>
                <a:cs typeface="Arial" panose="020B0604020202020204" pitchFamily="34" charset="0"/>
              </a:rPr>
              <a:t>thể. Đối </a:t>
            </a:r>
            <a:r>
              <a:rPr lang="en-US" altLang="en-US" dirty="0">
                <a:solidFill>
                  <a:srgbClr val="000000"/>
                </a:solidFill>
                <a:cs typeface="Arial" panose="020B0604020202020204" pitchFamily="34" charset="0"/>
              </a:rPr>
              <a:t>với việc lưu dữ liệu ở nhiều độ mịn, quy tắc duy nhất: Lưu với độ mịn thấp nhất có </a:t>
            </a:r>
            <a:r>
              <a:rPr lang="en-US" altLang="en-US" dirty="0" smtClean="0">
                <a:solidFill>
                  <a:srgbClr val="000000"/>
                </a:solidFill>
                <a:cs typeface="Arial" panose="020B0604020202020204" pitchFamily="34" charset="0"/>
              </a:rPr>
              <a:t>thể. Đối </a:t>
            </a:r>
            <a:r>
              <a:rPr lang="en-US" altLang="en-US" dirty="0">
                <a:solidFill>
                  <a:srgbClr val="000000"/>
                </a:solidFill>
                <a:cs typeface="Arial" panose="020B0604020202020204" pitchFamily="34" charset="0"/>
              </a:rPr>
              <a:t>với việc tổng hợp dữ liệu: Tất cả các dữ kiện có nhu cầu truy xuất trong khi truy vấn cần được tính toán sẵn ở mức thấp nhất. Tránh việc phải tính toán lại trong quá trình truy vấn đầu cuối. Chẳng hạn: Truy vấn đầu cuối có mục tiêu phải tính được thời gian truy cập của từng lượt truy cập, trong khi dữ liệu nguồn chỉ lưu thời gian bắt đầu và kết thúc của một truy cập. Như vậy, cần phải tính sẵn thời gian truy cập để lưu vào bảng dữ kiện thay vì lưu thời gian bắt đầu và kết thúc riêng!</a:t>
            </a:r>
          </a:p>
        </p:txBody>
      </p:sp>
      <p:sp>
        <p:nvSpPr>
          <p:cNvPr id="9" name="Title 1"/>
          <p:cNvSpPr txBox="1">
            <a:spLocks/>
          </p:cNvSpPr>
          <p:nvPr/>
        </p:nvSpPr>
        <p:spPr>
          <a:xfrm>
            <a:off x="1436915"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6703883"/>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smtClean="0"/>
              <a:t>15</a:t>
            </a:r>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41987"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AD85B6-97FB-44A9-8898-C41CC5FCB91C}" type="slidenum">
              <a:rPr lang="en-US" altLang="en-US" smtClean="0">
                <a:solidFill>
                  <a:srgbClr val="FFFFFF"/>
                </a:solidFill>
              </a:rPr>
              <a:pPr/>
              <a:t>17</a:t>
            </a:fld>
            <a:endParaRPr lang="en-US" altLang="en-US" smtClean="0">
              <a:solidFill>
                <a:srgbClr val="FFFFFF"/>
              </a:solidFill>
            </a:endParaRPr>
          </a:p>
        </p:txBody>
      </p:sp>
      <p:sp>
        <p:nvSpPr>
          <p:cNvPr id="4" name="Rectangle 3"/>
          <p:cNvSpPr/>
          <p:nvPr/>
        </p:nvSpPr>
        <p:spPr>
          <a:xfrm>
            <a:off x="1059434" y="1283810"/>
            <a:ext cx="8737709" cy="3785652"/>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150000"/>
              </a:lnSpc>
              <a:buClr>
                <a:srgbClr val="000000"/>
              </a:buClr>
              <a:buFont typeface="Arial" panose="020B0604020202020204" pitchFamily="34" charset="0"/>
              <a:buChar char="•"/>
              <a:defRPr/>
            </a:pPr>
            <a:r>
              <a:rPr lang="en-US" altLang="en-US" sz="2000" b="1" dirty="0" err="1">
                <a:solidFill>
                  <a:srgbClr val="000000"/>
                </a:solidFill>
                <a:effectLst>
                  <a:outerShdw blurRad="38100" dist="38100" dir="2700000" algn="tl">
                    <a:srgbClr val="C0C0C0"/>
                  </a:outerShdw>
                </a:effectLst>
                <a:cs typeface="Arial" panose="020B0604020202020204" pitchFamily="34" charset="0"/>
              </a:rPr>
              <a:t>Khoá</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vô</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danh</a:t>
            </a:r>
            <a:endParaRPr lang="en-US" altLang="en-US" sz="2000" b="1" dirty="0">
              <a:solidFill>
                <a:srgbClr val="000000"/>
              </a:solidFill>
              <a:effectLst>
                <a:outerShdw blurRad="38100" dist="38100" dir="2700000" algn="tl">
                  <a:srgbClr val="C0C0C0"/>
                </a:outerShdw>
              </a:effectLst>
              <a:cs typeface="Arial" panose="020B0604020202020204" pitchFamily="34" charset="0"/>
            </a:endParaRPr>
          </a:p>
          <a:p>
            <a:pPr algn="just">
              <a:lnSpc>
                <a:spcPct val="150000"/>
              </a:lnSpc>
              <a:defRPr/>
            </a:pPr>
            <a:r>
              <a:rPr lang="en-US" altLang="en-US" sz="2000" dirty="0" err="1">
                <a:solidFill>
                  <a:srgbClr val="000000"/>
                </a:solidFill>
                <a:cs typeface="Arial" panose="020B0604020202020204" pitchFamily="34" charset="0"/>
              </a:rPr>
              <a:t>Mỗi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là</a:t>
            </a:r>
            <a:r>
              <a:rPr lang="en-US" altLang="en-US" sz="2000" dirty="0">
                <a:solidFill>
                  <a:srgbClr val="000000"/>
                </a:solidFill>
                <a:cs typeface="Arial" panose="020B0604020202020204" pitchFamily="34" charset="0"/>
              </a:rPr>
              <a:t> 0, </a:t>
            </a:r>
            <a:r>
              <a:rPr lang="en-US" altLang="en-US" sz="2000" dirty="0" err="1">
                <a:solidFill>
                  <a:srgbClr val="000000"/>
                </a:solidFill>
                <a:cs typeface="Arial" panose="020B0604020202020204" pitchFamily="34" charset="0"/>
              </a:rPr>
              <a:t>các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trường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đặt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trị</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mặc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định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mô</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tả</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nạp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vào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nhưng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ứng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trong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mà</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tham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chiếu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tới</a:t>
            </a:r>
            <a:r>
              <a:rPr lang="en-US" altLang="en-US" sz="2000" dirty="0">
                <a:solidFill>
                  <a:srgbClr val="000000"/>
                </a:solidFill>
                <a:cs typeface="Arial" panose="020B0604020202020204" pitchFamily="34" charset="0"/>
              </a:rPr>
              <a:t>.</a:t>
            </a:r>
          </a:p>
          <a:p>
            <a:pPr algn="just">
              <a:lnSpc>
                <a:spcPct val="150000"/>
              </a:lnSpc>
              <a:defRPr/>
            </a:pPr>
            <a:r>
              <a:rPr lang="en-US" altLang="en-US" sz="2000" dirty="0" err="1">
                <a:solidFill>
                  <a:srgbClr val="000000"/>
                </a:solidFill>
                <a:cs typeface="Arial" panose="020B0604020202020204" pitchFamily="34" charset="0"/>
              </a:rPr>
              <a:t>Việc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giúp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tránh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liệu</a:t>
            </a:r>
            <a:r>
              <a:rPr lang="en-US" altLang="en-US" sz="2000" dirty="0">
                <a:solidFill>
                  <a:srgbClr val="000000"/>
                </a:solidFill>
                <a:cs typeface="Arial" panose="020B0604020202020204" pitchFamily="34" charset="0"/>
              </a:rPr>
              <a:t> NULL ở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ngoại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đồng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mang</a:t>
            </a:r>
            <a:r>
              <a:rPr lang="en-US" altLang="en-US" sz="2000" dirty="0">
                <a:solidFill>
                  <a:srgbClr val="000000"/>
                </a:solidFill>
                <a:cs typeface="Arial" panose="020B0604020202020204" pitchFamily="34" charset="0"/>
              </a:rPr>
              <a:t> ý </a:t>
            </a:r>
            <a:r>
              <a:rPr lang="en-US" altLang="en-US" sz="2000" dirty="0" err="1">
                <a:solidFill>
                  <a:srgbClr val="000000"/>
                </a:solidFill>
                <a:cs typeface="Arial" panose="020B0604020202020204" pitchFamily="34" charset="0"/>
              </a:rPr>
              <a:t>nghĩa</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rõ</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ràng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người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dùng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cuối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rằng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liên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quan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đến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cảnh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đang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a:t>
            </a:r>
          </a:p>
        </p:txBody>
      </p:sp>
      <p:sp>
        <p:nvSpPr>
          <p:cNvPr id="9"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011465"/>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1 SỐ CHÚ Ý, KỸ THUẬT (TIPS)</a:t>
            </a:r>
          </a:p>
          <a:p>
            <a:r>
              <a:rPr lang="en-US" dirty="0" smtClean="0"/>
              <a:t>“</a:t>
            </a:r>
            <a:r>
              <a:rPr lang="en-US" dirty="0" err="1" smtClean="0"/>
              <a:t>Nên</a:t>
            </a:r>
            <a:r>
              <a:rPr lang="en-US" dirty="0" smtClean="0"/>
              <a:t>” </a:t>
            </a:r>
            <a:r>
              <a:rPr lang="en-US" dirty="0" err="1" smtClean="0"/>
              <a:t>bỏ</a:t>
            </a:r>
            <a:r>
              <a:rPr lang="en-US" dirty="0" smtClean="0"/>
              <a:t> 1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Project </a:t>
            </a:r>
          </a:p>
          <a:p>
            <a:pPr lvl="1"/>
            <a:r>
              <a:rPr lang="en-US" dirty="0" smtClean="0"/>
              <a:t>Automatic Detect data type</a:t>
            </a:r>
          </a:p>
          <a:p>
            <a:pPr lvl="1"/>
            <a:r>
              <a:rPr lang="en-US" dirty="0" smtClean="0"/>
              <a:t>….</a:t>
            </a:r>
          </a:p>
          <a:p>
            <a:r>
              <a:rPr lang="en-US" dirty="0" err="1" smtClean="0"/>
              <a:t>Tạo</a:t>
            </a:r>
            <a:r>
              <a:rPr lang="en-US" dirty="0" smtClean="0"/>
              <a:t> template Project file</a:t>
            </a:r>
          </a:p>
          <a:p>
            <a:pPr lvl="1"/>
            <a:r>
              <a:rPr lang="en-US" dirty="0" err="1" smtClean="0"/>
              <a:t>Lưu</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cho</a:t>
            </a:r>
            <a:r>
              <a:rPr lang="en-US" dirty="0" smtClean="0"/>
              <a:t> Project (</a:t>
            </a:r>
            <a:r>
              <a:rPr lang="en-US" dirty="0" err="1" smtClean="0"/>
              <a:t>Ví</a:t>
            </a:r>
            <a:r>
              <a:rPr lang="en-US" dirty="0" smtClean="0"/>
              <a:t> </a:t>
            </a:r>
            <a:r>
              <a:rPr lang="en-US" dirty="0" err="1" smtClean="0"/>
              <a:t>dụ</a:t>
            </a:r>
            <a:r>
              <a:rPr lang="en-US" dirty="0" smtClean="0"/>
              <a:t> uncheck automatic detect type…)</a:t>
            </a:r>
          </a:p>
          <a:p>
            <a:pPr lvl="1"/>
            <a:r>
              <a:rPr lang="en-US" dirty="0" err="1" smtClean="0"/>
              <a:t>Tạo</a:t>
            </a:r>
            <a:r>
              <a:rPr lang="en-US" dirty="0" smtClean="0"/>
              <a:t> Dimension </a:t>
            </a:r>
            <a:r>
              <a:rPr lang="en-US" dirty="0" err="1" smtClean="0"/>
              <a:t>mặc</a:t>
            </a:r>
            <a:r>
              <a:rPr lang="en-US" dirty="0" smtClean="0"/>
              <a:t> </a:t>
            </a:r>
            <a:r>
              <a:rPr lang="en-US" dirty="0" err="1" smtClean="0"/>
              <a:t>định</a:t>
            </a:r>
            <a:r>
              <a:rPr lang="en-US" dirty="0" smtClean="0"/>
              <a:t> (</a:t>
            </a:r>
            <a:r>
              <a:rPr lang="en-US" dirty="0" err="1" smtClean="0"/>
              <a:t>Ví</a:t>
            </a:r>
            <a:r>
              <a:rPr lang="en-US" dirty="0" smtClean="0"/>
              <a:t> </a:t>
            </a:r>
            <a:r>
              <a:rPr lang="en-US" dirty="0" err="1" smtClean="0"/>
              <a:t>dụ</a:t>
            </a:r>
            <a:r>
              <a:rPr lang="en-US" dirty="0" smtClean="0"/>
              <a:t> </a:t>
            </a:r>
            <a:r>
              <a:rPr lang="en-US" dirty="0" err="1" smtClean="0"/>
              <a:t>Dim_Period</a:t>
            </a:r>
            <a:r>
              <a:rPr lang="en-US" dirty="0" smtClean="0"/>
              <a:t>)</a:t>
            </a:r>
          </a:p>
          <a:p>
            <a:r>
              <a:rPr lang="en-US" dirty="0" smtClean="0"/>
              <a:t>Format Datatype </a:t>
            </a:r>
            <a:r>
              <a:rPr lang="en-US" dirty="0" err="1" smtClean="0"/>
              <a:t>trước</a:t>
            </a:r>
            <a:r>
              <a:rPr lang="en-US" dirty="0" smtClean="0"/>
              <a:t> </a:t>
            </a:r>
            <a:r>
              <a:rPr lang="en-US" dirty="0" err="1" smtClean="0"/>
              <a:t>khi</a:t>
            </a:r>
            <a:r>
              <a:rPr lang="en-US" dirty="0" smtClean="0"/>
              <a:t> </a:t>
            </a:r>
            <a:r>
              <a:rPr lang="en-US" dirty="0" err="1" smtClean="0"/>
              <a:t>xử</a:t>
            </a:r>
            <a:r>
              <a:rPr lang="en-US" dirty="0" smtClean="0"/>
              <a:t> </a:t>
            </a:r>
            <a:r>
              <a:rPr lang="en-US" dirty="0" err="1" smtClean="0"/>
              <a:t>lý</a:t>
            </a:r>
            <a:r>
              <a:rPr lang="en-US" dirty="0" smtClean="0"/>
              <a:t> </a:t>
            </a:r>
            <a:r>
              <a:rPr lang="en-US" dirty="0" err="1" smtClean="0"/>
              <a:t>số</a:t>
            </a:r>
            <a:r>
              <a:rPr lang="en-US" dirty="0" smtClean="0"/>
              <a:t> </a:t>
            </a:r>
            <a:r>
              <a:rPr lang="en-US" dirty="0" err="1" smtClean="0"/>
              <a:t>liệu</a:t>
            </a:r>
            <a:endParaRPr lang="en-US" dirty="0" smtClean="0"/>
          </a:p>
          <a:p>
            <a:endParaRPr lang="en-US" dirty="0"/>
          </a:p>
          <a:p>
            <a:r>
              <a:rPr lang="en-US" dirty="0" err="1" smtClean="0"/>
              <a:t>Sử</a:t>
            </a:r>
            <a:r>
              <a:rPr lang="en-US" dirty="0" smtClean="0"/>
              <a:t> </a:t>
            </a:r>
            <a:r>
              <a:rPr lang="en-US" dirty="0" err="1" smtClean="0"/>
              <a:t>dụng</a:t>
            </a:r>
            <a:r>
              <a:rPr lang="en-US" dirty="0"/>
              <a:t> </a:t>
            </a:r>
            <a:r>
              <a:rPr lang="en-US" dirty="0" smtClean="0"/>
              <a:t>Data Profiling </a:t>
            </a:r>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dữ</a:t>
            </a:r>
            <a:r>
              <a:rPr lang="en-US" dirty="0" smtClean="0"/>
              <a:t> </a:t>
            </a:r>
            <a:r>
              <a:rPr lang="en-US" dirty="0" err="1" smtClean="0"/>
              <a:t>liệu</a:t>
            </a:r>
            <a:endParaRPr lang="en-US" dirty="0" smtClean="0"/>
          </a:p>
          <a:p>
            <a:pPr lvl="1"/>
            <a:r>
              <a:rPr lang="en-US" dirty="0" smtClean="0"/>
              <a:t>Based on 1000 rows or entire data set</a:t>
            </a:r>
          </a:p>
          <a:p>
            <a:r>
              <a:rPr lang="en-US" dirty="0" err="1" smtClean="0"/>
              <a:t>Tối</a:t>
            </a:r>
            <a:r>
              <a:rPr lang="en-US" dirty="0" smtClean="0"/>
              <a:t> </a:t>
            </a:r>
            <a:r>
              <a:rPr lang="en-US" dirty="0" err="1" smtClean="0"/>
              <a:t>ưu</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Duplicate, Sorting</a:t>
            </a:r>
          </a:p>
          <a:p>
            <a:pPr lvl="1"/>
            <a:r>
              <a:rPr lang="en-US" dirty="0" smtClean="0"/>
              <a:t>Remove duplicate </a:t>
            </a:r>
            <a:r>
              <a:rPr lang="en-US" dirty="0" err="1" smtClean="0"/>
              <a:t>theo</a:t>
            </a:r>
            <a:r>
              <a:rPr lang="en-US" dirty="0" smtClean="0"/>
              <a:t> column &gt; all columns</a:t>
            </a:r>
          </a:p>
          <a:p>
            <a:pPr lvl="1"/>
            <a:r>
              <a:rPr lang="en-US" dirty="0" smtClean="0"/>
              <a:t>Remove Duplicate </a:t>
            </a:r>
            <a:r>
              <a:rPr lang="en-US" dirty="0" err="1" smtClean="0"/>
              <a:t>theo</a:t>
            </a:r>
            <a:r>
              <a:rPr lang="en-US" dirty="0" smtClean="0"/>
              <a:t> Number column</a:t>
            </a:r>
          </a:p>
          <a:p>
            <a:endParaRPr lang="en-US" dirty="0" smtClean="0"/>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16</a:t>
            </a:r>
            <a:endParaRPr lang="en-US" dirty="0"/>
          </a:p>
        </p:txBody>
      </p:sp>
      <p:sp>
        <p:nvSpPr>
          <p:cNvPr id="5" name="Text Placeholder 4"/>
          <p:cNvSpPr>
            <a:spLocks noGrp="1"/>
          </p:cNvSpPr>
          <p:nvPr>
            <p:ph type="body" sz="quarter" idx="13"/>
          </p:nvPr>
        </p:nvSpPr>
        <p:spPr/>
        <p:txBody>
          <a:bodyPr>
            <a:normAutofit fontScale="85000" lnSpcReduction="10000"/>
          </a:bodyPr>
          <a:lstStyle/>
          <a:p>
            <a:r>
              <a:rPr lang="en-US" dirty="0"/>
              <a:t>1 SỐ CHÚ Ý, KỸ THUẬT (TIPS)</a:t>
            </a:r>
          </a:p>
        </p:txBody>
      </p:sp>
    </p:spTree>
    <p:extLst>
      <p:ext uri="{BB962C8B-B14F-4D97-AF65-F5344CB8AC3E}">
        <p14:creationId xmlns:p14="http://schemas.microsoft.com/office/powerpoint/2010/main" val="2655379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1 SỐ CHÚ Ý, KỸ THUẬT (TIPS)</a:t>
            </a:r>
          </a:p>
          <a:p>
            <a:r>
              <a:rPr lang="en-US" dirty="0" smtClean="0"/>
              <a:t>Save file </a:t>
            </a:r>
            <a:r>
              <a:rPr lang="en-US" dirty="0" err="1" smtClean="0"/>
              <a:t>thay</a:t>
            </a:r>
            <a:r>
              <a:rPr lang="en-US" dirty="0" smtClean="0"/>
              <a:t> </a:t>
            </a:r>
            <a:r>
              <a:rPr lang="en-US" dirty="0" err="1" smtClean="0"/>
              <a:t>vì</a:t>
            </a:r>
            <a:r>
              <a:rPr lang="en-US" dirty="0" smtClean="0"/>
              <a:t> Apply</a:t>
            </a:r>
          </a:p>
          <a:p>
            <a:endParaRPr lang="en-US" dirty="0" smtClean="0"/>
          </a:p>
          <a:p>
            <a:r>
              <a:rPr lang="en-US" dirty="0" smtClean="0"/>
              <a:t>Uncheck Enable Data Load </a:t>
            </a:r>
            <a:r>
              <a:rPr lang="en-US" dirty="0" err="1" smtClean="0"/>
              <a:t>các</a:t>
            </a:r>
            <a:r>
              <a:rPr lang="en-US" dirty="0" smtClean="0"/>
              <a:t> </a:t>
            </a:r>
            <a:r>
              <a:rPr lang="en-US" dirty="0" err="1" smtClean="0"/>
              <a:t>thông</a:t>
            </a:r>
            <a:r>
              <a:rPr lang="en-US" dirty="0" smtClean="0"/>
              <a:t> tin </a:t>
            </a:r>
            <a:r>
              <a:rPr lang="en-US" dirty="0" err="1" smtClean="0"/>
              <a:t>không</a:t>
            </a:r>
            <a:r>
              <a:rPr lang="en-US" dirty="0" smtClean="0"/>
              <a:t> </a:t>
            </a:r>
            <a:r>
              <a:rPr lang="en-US" dirty="0" err="1" smtClean="0"/>
              <a:t>cần</a:t>
            </a:r>
            <a:r>
              <a:rPr lang="en-US" dirty="0" smtClean="0"/>
              <a:t> </a:t>
            </a:r>
            <a:r>
              <a:rPr lang="en-US" dirty="0" err="1" smtClean="0"/>
              <a:t>thiết</a:t>
            </a:r>
            <a:endParaRPr lang="en-US" dirty="0" smtClean="0"/>
          </a:p>
          <a:p>
            <a:endParaRPr lang="en-US" dirty="0"/>
          </a:p>
          <a:p>
            <a:r>
              <a:rPr lang="en-US" dirty="0" err="1" smtClean="0"/>
              <a:t>Chỉ</a:t>
            </a:r>
            <a:r>
              <a:rPr lang="en-US" dirty="0" smtClean="0"/>
              <a:t> Refresh </a:t>
            </a:r>
            <a:r>
              <a:rPr lang="en-US" dirty="0" err="1" smtClean="0"/>
              <a:t>dữ</a:t>
            </a:r>
            <a:r>
              <a:rPr lang="en-US" dirty="0" smtClean="0"/>
              <a:t> </a:t>
            </a:r>
            <a:r>
              <a:rPr lang="en-US" dirty="0" err="1" smtClean="0"/>
              <a:t>liệu</a:t>
            </a:r>
            <a:r>
              <a:rPr lang="en-US" dirty="0" smtClean="0"/>
              <a:t> </a:t>
            </a:r>
            <a:r>
              <a:rPr lang="en-US" dirty="0" err="1" smtClean="0"/>
              <a:t>bảng</a:t>
            </a:r>
            <a:r>
              <a:rPr lang="en-US" dirty="0" smtClean="0"/>
              <a:t> Data (Fact), hay </a:t>
            </a:r>
            <a:r>
              <a:rPr lang="en-US" dirty="0" err="1" smtClean="0"/>
              <a:t>các</a:t>
            </a:r>
            <a:r>
              <a:rPr lang="en-US" dirty="0" smtClean="0"/>
              <a:t> Dim </a:t>
            </a:r>
            <a:r>
              <a:rPr lang="en-US" dirty="0" err="1" smtClean="0"/>
              <a:t>thường</a:t>
            </a:r>
            <a:r>
              <a:rPr lang="en-US" dirty="0" smtClean="0"/>
              <a:t> </a:t>
            </a:r>
            <a:r>
              <a:rPr lang="en-US" dirty="0" err="1" smtClean="0"/>
              <a:t>xuyên</a:t>
            </a:r>
            <a:r>
              <a:rPr lang="en-US" dirty="0" smtClean="0"/>
              <a:t> </a:t>
            </a:r>
            <a:r>
              <a:rPr lang="en-US" dirty="0" err="1" smtClean="0"/>
              <a:t>thay</a:t>
            </a:r>
            <a:r>
              <a:rPr lang="en-US" dirty="0" smtClean="0"/>
              <a:t> </a:t>
            </a:r>
            <a:r>
              <a:rPr lang="en-US" dirty="0" err="1" smtClean="0"/>
              <a:t>đổi</a:t>
            </a:r>
            <a:endParaRPr lang="en-US" dirty="0" smtClean="0"/>
          </a:p>
          <a:p>
            <a:endParaRPr lang="en-US" dirty="0" smtClean="0"/>
          </a:p>
          <a:p>
            <a:r>
              <a:rPr lang="en-US" dirty="0" smtClean="0"/>
              <a:t>Hide </a:t>
            </a:r>
            <a:r>
              <a:rPr lang="en-US" dirty="0" err="1" smtClean="0"/>
              <a:t>các</a:t>
            </a:r>
            <a:r>
              <a:rPr lang="en-US" dirty="0" smtClean="0"/>
              <a:t> column </a:t>
            </a:r>
            <a:r>
              <a:rPr lang="en-US" dirty="0" err="1" smtClean="0"/>
              <a:t>không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trên</a:t>
            </a:r>
            <a:r>
              <a:rPr lang="en-US" dirty="0" smtClean="0"/>
              <a:t> Report View </a:t>
            </a:r>
          </a:p>
          <a:p>
            <a:pPr lvl="1"/>
            <a:r>
              <a:rPr lang="en-US" dirty="0" smtClean="0"/>
              <a:t>Hide foreign key </a:t>
            </a:r>
            <a:r>
              <a:rPr lang="en-US" dirty="0" err="1" smtClean="0"/>
              <a:t>trong</a:t>
            </a:r>
            <a:r>
              <a:rPr lang="en-US" dirty="0" smtClean="0"/>
              <a:t> Fact Table</a:t>
            </a:r>
          </a:p>
          <a:p>
            <a:pPr lvl="1"/>
            <a:r>
              <a:rPr lang="en-US" dirty="0" smtClean="0"/>
              <a:t>…..</a:t>
            </a:r>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17</a:t>
            </a:r>
            <a:endParaRPr lang="en-US" dirty="0"/>
          </a:p>
        </p:txBody>
      </p:sp>
      <p:sp>
        <p:nvSpPr>
          <p:cNvPr id="5" name="Text Placeholder 4"/>
          <p:cNvSpPr>
            <a:spLocks noGrp="1"/>
          </p:cNvSpPr>
          <p:nvPr>
            <p:ph type="body" sz="quarter" idx="13"/>
          </p:nvPr>
        </p:nvSpPr>
        <p:spPr/>
        <p:txBody>
          <a:bodyPr>
            <a:normAutofit fontScale="85000" lnSpcReduction="10000"/>
          </a:bodyPr>
          <a:lstStyle/>
          <a:p>
            <a:r>
              <a:rPr lang="en-US" dirty="0"/>
              <a:t>1 SỐ CHÚ Ý, KỸ THUẬT (TIPS)</a:t>
            </a:r>
          </a:p>
        </p:txBody>
      </p:sp>
    </p:spTree>
    <p:extLst>
      <p:ext uri="{BB962C8B-B14F-4D97-AF65-F5344CB8AC3E}">
        <p14:creationId xmlns:p14="http://schemas.microsoft.com/office/powerpoint/2010/main" val="1252930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1249363"/>
            <a:ext cx="7388225" cy="561975"/>
          </a:xfrm>
        </p:spPr>
        <p:txBody>
          <a:bodyPr>
            <a:normAutofit fontScale="90000"/>
          </a:bodyPr>
          <a:lstStyle/>
          <a:p>
            <a:pPr eaLnBrk="1" hangingPunct="1"/>
            <a:r>
              <a:rPr lang="en-US" altLang="en-US" dirty="0">
                <a:latin typeface="Times New Roman" panose="02020603050405020304" pitchFamily="18" charset="0"/>
                <a:ea typeface="MS PGothic" charset="-128"/>
                <a:cs typeface="Times New Roman" panose="02020603050405020304" pitchFamily="18" charset="0"/>
              </a:rPr>
              <a:t>NỘI DUNG</a:t>
            </a:r>
            <a:endParaRPr lang="en-US" altLang="en-US" dirty="0">
              <a:solidFill>
                <a:schemeClr val="accent1"/>
              </a:solidFill>
              <a:latin typeface="Times New Roman" panose="02020603050405020304" pitchFamily="18" charset="0"/>
              <a:ea typeface="MS PGothic" charset="-128"/>
              <a:cs typeface="Times New Roman" panose="02020603050405020304" pitchFamily="18" charset="0"/>
            </a:endParaRPr>
          </a:p>
        </p:txBody>
      </p:sp>
      <p:sp>
        <p:nvSpPr>
          <p:cNvPr id="19459" name="Text Box 3"/>
          <p:cNvSpPr txBox="1">
            <a:spLocks noChangeArrowheads="1"/>
          </p:cNvSpPr>
          <p:nvPr/>
        </p:nvSpPr>
        <p:spPr bwMode="auto">
          <a:xfrm>
            <a:off x="3185283" y="723019"/>
            <a:ext cx="184102"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1799" b="0">
              <a:solidFill>
                <a:srgbClr val="19426B"/>
              </a:solidFill>
              <a:latin typeface="Times New Roman" panose="02020603050405020304" pitchFamily="18" charset="0"/>
              <a:cs typeface="Times New Roman" panose="02020603050405020304" pitchFamily="18" charset="0"/>
            </a:endParaRPr>
          </a:p>
        </p:txBody>
      </p:sp>
      <p:sp>
        <p:nvSpPr>
          <p:cNvPr id="67588" name="AutoShape 4">
            <a:extLst>
              <a:ext uri="{FF2B5EF4-FFF2-40B4-BE49-F238E27FC236}">
                <a16:creationId xmlns:a16="http://schemas.microsoft.com/office/drawing/2014/main" id="{7FEDDD96-07F2-4314-A870-56509F571F59}"/>
              </a:ext>
            </a:extLst>
          </p:cNvPr>
          <p:cNvSpPr>
            <a:spLocks noChangeArrowheads="1"/>
          </p:cNvSpPr>
          <p:nvPr/>
        </p:nvSpPr>
        <p:spPr bwMode="ltGray">
          <a:xfrm rot="5400000">
            <a:off x="-1426324" y="2114736"/>
            <a:ext cx="4823157" cy="4769196"/>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6"/>
              </a:gs>
              <a:gs pos="50000">
                <a:schemeClr val="accent6">
                  <a:lumMod val="60000"/>
                  <a:lumOff val="40000"/>
                </a:schemeClr>
              </a:gs>
              <a:gs pos="100000">
                <a:schemeClr val="bg2">
                  <a:gamma/>
                  <a:tint val="45490"/>
                  <a:invGamma/>
                </a:schemeClr>
              </a:gs>
            </a:gsLst>
            <a:lin ang="0" scaled="1"/>
          </a:gradFill>
          <a:ln w="9525" algn="ctr">
            <a:noFill/>
            <a:miter lim="800000"/>
            <a:headEnd/>
            <a:tailEnd/>
          </a:ln>
          <a:effectLst/>
        </p:spPr>
        <p:txBody>
          <a:bodyPr wrap="none" anchor="ctr"/>
          <a:lstStyle/>
          <a:p>
            <a:pPr defTabSz="914126" fontAlgn="base">
              <a:spcBef>
                <a:spcPct val="0"/>
              </a:spcBef>
              <a:spcAft>
                <a:spcPct val="0"/>
              </a:spcAft>
              <a:defRPr/>
            </a:pPr>
            <a:endParaRPr lang="vi-VN"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8197" name="AutoShape 5">
            <a:extLst>
              <a:ext uri="{FF2B5EF4-FFF2-40B4-BE49-F238E27FC236}">
                <a16:creationId xmlns:a16="http://schemas.microsoft.com/office/drawing/2014/main" id="{12B0BAA9-EC39-463C-8DB4-3FEA1CD2B4EC}"/>
              </a:ext>
            </a:extLst>
          </p:cNvPr>
          <p:cNvSpPr>
            <a:spLocks noChangeArrowheads="1"/>
          </p:cNvSpPr>
          <p:nvPr/>
        </p:nvSpPr>
        <p:spPr bwMode="ltGray">
          <a:xfrm rot="5400000" flipH="1">
            <a:off x="-1001141" y="2538085"/>
            <a:ext cx="4031200" cy="392804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flip="none" rotWithShape="1">
            <a:gsLst>
              <a:gs pos="0">
                <a:schemeClr val="tx1"/>
              </a:gs>
              <a:gs pos="50000">
                <a:schemeClr val="accent6">
                  <a:lumMod val="60000"/>
                  <a:lumOff val="40000"/>
                </a:schemeClr>
              </a:gs>
              <a:gs pos="100000">
                <a:schemeClr val="bg2">
                  <a:gamma/>
                  <a:tint val="45490"/>
                  <a:invGamma/>
                </a:schemeClr>
              </a:gs>
            </a:gsLst>
            <a:lin ang="10800000" scaled="1"/>
            <a:tileRect/>
          </a:gradFill>
          <a:ln w="0">
            <a:noFill/>
            <a:miter lim="800000"/>
            <a:headEnd/>
            <a:tailEnd/>
          </a:ln>
        </p:spPr>
        <p:txBody>
          <a:bodyPr wrap="none" anchor="ctr"/>
          <a:lstStyle/>
          <a:p>
            <a:pPr defTabSz="914126" fontAlgn="base">
              <a:spcBef>
                <a:spcPct val="0"/>
              </a:spcBef>
              <a:spcAft>
                <a:spcPct val="0"/>
              </a:spcAft>
              <a:defRPr/>
            </a:pPr>
            <a:endParaRPr lang="en-US"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67593" name="AutoShape 9"/>
          <p:cNvSpPr>
            <a:spLocks noChangeArrowheads="1"/>
          </p:cNvSpPr>
          <p:nvPr/>
        </p:nvSpPr>
        <p:spPr bwMode="gray">
          <a:xfrm>
            <a:off x="4271312" y="3255958"/>
            <a:ext cx="6789850" cy="521604"/>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endParaRPr lang="vi-VN" altLang="en-US" sz="1999" dirty="0" smtClean="0">
              <a:solidFill>
                <a:srgbClr val="19426B"/>
              </a:solidFill>
              <a:latin typeface="Times New Roman" panose="02020603050405020304" pitchFamily="18" charset="0"/>
              <a:cs typeface="Times New Roman" panose="02020603050405020304" pitchFamily="18" charset="0"/>
            </a:endParaRPr>
          </a:p>
          <a:p>
            <a:pPr defTabSz="914126" eaLnBrk="0" fontAlgn="base" hangingPunct="0">
              <a:spcBef>
                <a:spcPct val="0"/>
              </a:spcBef>
              <a:spcAft>
                <a:spcPct val="0"/>
              </a:spcAft>
              <a:buClrTx/>
              <a:buNone/>
            </a:pPr>
            <a:r>
              <a:rPr lang="vi-VN" altLang="en-US" sz="1999" dirty="0" smtClean="0">
                <a:solidFill>
                  <a:srgbClr val="19426B"/>
                </a:solidFill>
                <a:latin typeface="Times New Roman" panose="02020603050405020304" pitchFamily="18" charset="0"/>
                <a:cs typeface="Times New Roman" panose="02020603050405020304" pitchFamily="18" charset="0"/>
              </a:rPr>
              <a:t> </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sp>
        <p:nvSpPr>
          <p:cNvPr id="67594" name="AutoShape 10"/>
          <p:cNvSpPr>
            <a:spLocks noChangeArrowheads="1"/>
          </p:cNvSpPr>
          <p:nvPr/>
        </p:nvSpPr>
        <p:spPr bwMode="gray">
          <a:xfrm>
            <a:off x="3746726" y="1911519"/>
            <a:ext cx="7314435" cy="512628"/>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I. </a:t>
            </a:r>
            <a:r>
              <a:rPr lang="vi-VN" altLang="en-US" sz="1999" dirty="0" smtClean="0">
                <a:solidFill>
                  <a:srgbClr val="19426B"/>
                </a:solidFill>
                <a:latin typeface="Times New Roman" panose="02020603050405020304" pitchFamily="18" charset="0"/>
                <a:cs typeface="Times New Roman" panose="02020603050405020304" pitchFamily="18" charset="0"/>
              </a:rPr>
              <a:t>ÔN TẬP KIẾN THỨC</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2" name="Group 11"/>
          <p:cNvGrpSpPr>
            <a:grpSpLocks/>
          </p:cNvGrpSpPr>
          <p:nvPr/>
        </p:nvGrpSpPr>
        <p:grpSpPr bwMode="auto">
          <a:xfrm>
            <a:off x="2686978" y="1957357"/>
            <a:ext cx="491464" cy="457081"/>
            <a:chOff x="2078" y="1680"/>
            <a:chExt cx="1615" cy="1615"/>
          </a:xfrm>
        </p:grpSpPr>
        <p:sp>
          <p:nvSpPr>
            <p:cNvPr id="19488"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89"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598" name="Oval 14">
              <a:extLst>
                <a:ext uri="{FF2B5EF4-FFF2-40B4-BE49-F238E27FC236}">
                  <a16:creationId xmlns:a16="http://schemas.microsoft.com/office/drawing/2014/main" id="{2B7A69DF-9650-428D-9E20-90904784429F}"/>
                </a:ext>
              </a:extLst>
            </p:cNvPr>
            <p:cNvSpPr>
              <a:spLocks noChangeArrowheads="1"/>
            </p:cNvSpPr>
            <p:nvPr/>
          </p:nvSpPr>
          <p:spPr bwMode="gray">
            <a:xfrm>
              <a:off x="2253" y="2058"/>
              <a:ext cx="853" cy="7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91" name="Oval 15"/>
            <p:cNvSpPr>
              <a:spLocks noChangeArrowheads="1"/>
            </p:cNvSpPr>
            <p:nvPr/>
          </p:nvSpPr>
          <p:spPr bwMode="gray">
            <a:xfrm>
              <a:off x="2254" y="2056"/>
              <a:ext cx="853" cy="7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0" name="Oval 16">
              <a:extLst>
                <a:ext uri="{FF2B5EF4-FFF2-40B4-BE49-F238E27FC236}">
                  <a16:creationId xmlns:a16="http://schemas.microsoft.com/office/drawing/2014/main" id="{E3A15BFF-F228-454F-9690-A7AC07130659}"/>
                </a:ext>
              </a:extLst>
            </p:cNvPr>
            <p:cNvSpPr>
              <a:spLocks noChangeArrowheads="1"/>
            </p:cNvSpPr>
            <p:nvPr/>
          </p:nvSpPr>
          <p:spPr bwMode="gray">
            <a:xfrm>
              <a:off x="2340" y="2135"/>
              <a:ext cx="1091" cy="7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93" name="Oval 17"/>
            <p:cNvSpPr>
              <a:spLocks noChangeArrowheads="1"/>
            </p:cNvSpPr>
            <p:nvPr/>
          </p:nvSpPr>
          <p:spPr bwMode="gray">
            <a:xfrm>
              <a:off x="2337" y="2139"/>
              <a:ext cx="1096" cy="76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3" name="Group 18"/>
          <p:cNvGrpSpPr>
            <a:grpSpLocks/>
          </p:cNvGrpSpPr>
          <p:nvPr/>
        </p:nvGrpSpPr>
        <p:grpSpPr bwMode="auto">
          <a:xfrm>
            <a:off x="3499856" y="3280871"/>
            <a:ext cx="483354" cy="472952"/>
            <a:chOff x="2078" y="1680"/>
            <a:chExt cx="1615" cy="1615"/>
          </a:xfrm>
        </p:grpSpPr>
        <p:sp>
          <p:nvSpPr>
            <p:cNvPr id="1948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83"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5"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62"/>
              <a:ext cx="868"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85" name="Oval 22"/>
            <p:cNvSpPr>
              <a:spLocks noChangeArrowheads="1"/>
            </p:cNvSpPr>
            <p:nvPr/>
          </p:nvSpPr>
          <p:spPr bwMode="gray">
            <a:xfrm>
              <a:off x="2254" y="2060"/>
              <a:ext cx="868"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7"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87" name="Oval 24"/>
            <p:cNvSpPr>
              <a:spLocks noChangeArrowheads="1"/>
            </p:cNvSpPr>
            <p:nvPr/>
          </p:nvSpPr>
          <p:spPr bwMode="gray">
            <a:xfrm>
              <a:off x="2337" y="2143"/>
              <a:ext cx="1096" cy="739"/>
            </a:xfrm>
            <a:prstGeom prst="ellipse">
              <a:avLst/>
            </a:prstGeom>
            <a:solidFill>
              <a:srgbClr val="0070C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30" name="Group 18"/>
          <p:cNvGrpSpPr>
            <a:grpSpLocks/>
          </p:cNvGrpSpPr>
          <p:nvPr/>
        </p:nvGrpSpPr>
        <p:grpSpPr bwMode="auto">
          <a:xfrm>
            <a:off x="3143098" y="2543622"/>
            <a:ext cx="500144" cy="472952"/>
            <a:chOff x="2078" y="1680"/>
            <a:chExt cx="1615" cy="1615"/>
          </a:xfrm>
        </p:grpSpPr>
        <p:sp>
          <p:nvSpPr>
            <p:cNvPr id="19470"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71"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3" name="Oval 21">
              <a:extLst/>
            </p:cNvPr>
            <p:cNvSpPr>
              <a:spLocks noChangeArrowheads="1"/>
            </p:cNvSpPr>
            <p:nvPr/>
          </p:nvSpPr>
          <p:spPr bwMode="gray">
            <a:xfrm>
              <a:off x="2254" y="2062"/>
              <a:ext cx="839"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73" name="Oval 22"/>
            <p:cNvSpPr>
              <a:spLocks noChangeArrowheads="1"/>
            </p:cNvSpPr>
            <p:nvPr/>
          </p:nvSpPr>
          <p:spPr bwMode="gray">
            <a:xfrm>
              <a:off x="2254" y="2060"/>
              <a:ext cx="839"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5" name="Oval 23">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75" name="Oval 24"/>
            <p:cNvSpPr>
              <a:spLocks noChangeArrowheads="1"/>
            </p:cNvSpPr>
            <p:nvPr/>
          </p:nvSpPr>
          <p:spPr bwMode="gray">
            <a:xfrm>
              <a:off x="2337" y="2143"/>
              <a:ext cx="1096" cy="739"/>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37" name="AutoShape 9"/>
          <p:cNvSpPr>
            <a:spLocks noChangeArrowheads="1"/>
          </p:cNvSpPr>
          <p:nvPr/>
        </p:nvSpPr>
        <p:spPr bwMode="gray">
          <a:xfrm>
            <a:off x="3983210" y="2524328"/>
            <a:ext cx="7077952" cy="541196"/>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smtClean="0">
                <a:solidFill>
                  <a:srgbClr val="19426B"/>
                </a:solidFill>
                <a:latin typeface="Times New Roman" panose="02020603050405020304" pitchFamily="18" charset="0"/>
                <a:cs typeface="Times New Roman" panose="02020603050405020304" pitchFamily="18" charset="0"/>
              </a:rPr>
              <a:t>II.FORMATTING VISUAL</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38" name="Group 18"/>
          <p:cNvGrpSpPr>
            <a:grpSpLocks/>
          </p:cNvGrpSpPr>
          <p:nvPr/>
        </p:nvGrpSpPr>
        <p:grpSpPr bwMode="auto">
          <a:xfrm>
            <a:off x="3499856" y="4044465"/>
            <a:ext cx="513148" cy="454102"/>
            <a:chOff x="2078" y="1680"/>
            <a:chExt cx="1615" cy="1615"/>
          </a:xfrm>
        </p:grpSpPr>
        <p:sp>
          <p:nvSpPr>
            <p:cNvPr id="39"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0"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1"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46"/>
              <a:ext cx="817" cy="7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2" name="Oval 22"/>
            <p:cNvSpPr>
              <a:spLocks noChangeArrowheads="1"/>
            </p:cNvSpPr>
            <p:nvPr/>
          </p:nvSpPr>
          <p:spPr bwMode="gray">
            <a:xfrm>
              <a:off x="2254" y="2045"/>
              <a:ext cx="817" cy="76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3"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27"/>
              <a:ext cx="1088" cy="7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4" name="Oval 24"/>
            <p:cNvSpPr>
              <a:spLocks noChangeArrowheads="1"/>
            </p:cNvSpPr>
            <p:nvPr/>
          </p:nvSpPr>
          <p:spPr bwMode="gray">
            <a:xfrm>
              <a:off x="2337" y="2128"/>
              <a:ext cx="1096" cy="769"/>
            </a:xfrm>
            <a:prstGeom prst="ellipse">
              <a:avLst/>
            </a:prstGeom>
            <a:solidFill>
              <a:schemeClr val="tx2">
                <a:lumMod val="60000"/>
                <a:lumOff val="4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45" name="AutoShape 9"/>
          <p:cNvSpPr>
            <a:spLocks noChangeArrowheads="1"/>
          </p:cNvSpPr>
          <p:nvPr/>
        </p:nvSpPr>
        <p:spPr bwMode="gray">
          <a:xfrm>
            <a:off x="4069667" y="3967996"/>
            <a:ext cx="6905038" cy="479405"/>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46" name="Group 25"/>
          <p:cNvGrpSpPr>
            <a:grpSpLocks/>
          </p:cNvGrpSpPr>
          <p:nvPr/>
        </p:nvGrpSpPr>
        <p:grpSpPr bwMode="auto">
          <a:xfrm>
            <a:off x="3393015" y="4840723"/>
            <a:ext cx="553986" cy="472952"/>
            <a:chOff x="2078" y="1680"/>
            <a:chExt cx="1615" cy="1615"/>
          </a:xfrm>
        </p:grpSpPr>
        <p:sp>
          <p:nvSpPr>
            <p:cNvPr id="4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9" name="Oval 28">
              <a:extLst>
                <a:ext uri="{FF2B5EF4-FFF2-40B4-BE49-F238E27FC236}">
                  <a16:creationId xmlns:a16="http://schemas.microsoft.com/office/drawing/2014/main" id="{9440862D-20E2-45D7-A093-006522AF5DC6}"/>
                </a:ext>
              </a:extLst>
            </p:cNvPr>
            <p:cNvSpPr>
              <a:spLocks noChangeArrowheads="1"/>
            </p:cNvSpPr>
            <p:nvPr/>
          </p:nvSpPr>
          <p:spPr bwMode="gray">
            <a:xfrm>
              <a:off x="2254" y="2062"/>
              <a:ext cx="757"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0" name="Oval 29"/>
            <p:cNvSpPr>
              <a:spLocks noChangeArrowheads="1"/>
            </p:cNvSpPr>
            <p:nvPr/>
          </p:nvSpPr>
          <p:spPr bwMode="gray">
            <a:xfrm>
              <a:off x="2254" y="2060"/>
              <a:ext cx="757" cy="73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51" name="Oval 30">
              <a:extLst>
                <a:ext uri="{FF2B5EF4-FFF2-40B4-BE49-F238E27FC236}">
                  <a16:creationId xmlns:a16="http://schemas.microsoft.com/office/drawing/2014/main" id="{C35C1B84-5BF0-4A8D-9943-70DFFC98EC78}"/>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2" name="Oval 31"/>
            <p:cNvSpPr>
              <a:spLocks noChangeArrowheads="1"/>
            </p:cNvSpPr>
            <p:nvPr/>
          </p:nvSpPr>
          <p:spPr bwMode="gray">
            <a:xfrm>
              <a:off x="2337" y="2143"/>
              <a:ext cx="1096" cy="739"/>
            </a:xfrm>
            <a:prstGeom prst="ellipse">
              <a:avLst/>
            </a:prstGeom>
            <a:solidFill>
              <a:schemeClr val="accent5">
                <a:lumMod val="5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4" name="Rectangle 3"/>
          <p:cNvSpPr/>
          <p:nvPr/>
        </p:nvSpPr>
        <p:spPr>
          <a:xfrm>
            <a:off x="4271312" y="3993989"/>
            <a:ext cx="3681072" cy="400110"/>
          </a:xfrm>
          <a:prstGeom prst="rect">
            <a:avLst/>
          </a:prstGeom>
        </p:spPr>
        <p:txBody>
          <a:bodyPr wrap="none">
            <a:spAutoFit/>
          </a:bodyPr>
          <a:lstStyle/>
          <a:p>
            <a:pPr defTabSz="914126" eaLnBrk="0" fontAlgn="base" hangingPunct="0">
              <a:spcBef>
                <a:spcPct val="0"/>
              </a:spcBef>
              <a:spcAft>
                <a:spcPct val="0"/>
              </a:spcAft>
              <a:buClrTx/>
              <a:buNone/>
            </a:pPr>
            <a:r>
              <a:rPr lang="vi-VN" altLang="en-US" sz="2000" b="1" dirty="0" smtClean="0">
                <a:solidFill>
                  <a:srgbClr val="19426B"/>
                </a:solidFill>
                <a:latin typeface="Times New Roman" panose="02020603050405020304" pitchFamily="18" charset="0"/>
                <a:cs typeface="Times New Roman" panose="02020603050405020304" pitchFamily="18" charset="0"/>
              </a:rPr>
              <a:t>III.</a:t>
            </a:r>
            <a:r>
              <a:rPr lang="en-US" altLang="en-US" sz="2000" b="1" dirty="0" smtClean="0">
                <a:solidFill>
                  <a:srgbClr val="19426B"/>
                </a:solidFill>
                <a:latin typeface="Times New Roman" panose="02020603050405020304" pitchFamily="18" charset="0"/>
                <a:cs typeface="Times New Roman" panose="02020603050405020304" pitchFamily="18" charset="0"/>
              </a:rPr>
              <a:t>CHIA </a:t>
            </a:r>
            <a:r>
              <a:rPr lang="en-US" altLang="en-US" sz="2000" b="1" dirty="0">
                <a:solidFill>
                  <a:srgbClr val="19426B"/>
                </a:solidFill>
                <a:latin typeface="Times New Roman" panose="02020603050405020304" pitchFamily="18" charset="0"/>
                <a:cs typeface="Times New Roman" panose="02020603050405020304" pitchFamily="18" charset="0"/>
              </a:rPr>
              <a:t>SẼ KINH NGHIỆM </a:t>
            </a:r>
          </a:p>
        </p:txBody>
      </p:sp>
      <p:sp>
        <p:nvSpPr>
          <p:cNvPr id="5" name="Rectangle 4"/>
          <p:cNvSpPr/>
          <p:nvPr/>
        </p:nvSpPr>
        <p:spPr>
          <a:xfrm>
            <a:off x="4271312" y="3356963"/>
            <a:ext cx="3442609" cy="400110"/>
          </a:xfrm>
          <a:prstGeom prst="rect">
            <a:avLst/>
          </a:prstGeom>
        </p:spPr>
        <p:txBody>
          <a:bodyPr wrap="none">
            <a:spAutoFit/>
          </a:bodyPr>
          <a:lstStyle/>
          <a:p>
            <a:pPr defTabSz="914126" eaLnBrk="0" fontAlgn="base" hangingPunct="0">
              <a:spcBef>
                <a:spcPct val="0"/>
              </a:spcBef>
              <a:spcAft>
                <a:spcPct val="0"/>
              </a:spcAft>
              <a:buClrTx/>
              <a:buNone/>
            </a:pPr>
            <a:r>
              <a:rPr lang="en-US" altLang="en-US" sz="2000" b="1" dirty="0" smtClean="0">
                <a:solidFill>
                  <a:srgbClr val="19426B"/>
                </a:solidFill>
                <a:latin typeface="Times New Roman" panose="02020603050405020304" pitchFamily="18" charset="0"/>
                <a:cs typeface="Times New Roman" panose="02020603050405020304" pitchFamily="18" charset="0"/>
              </a:rPr>
              <a:t>III. </a:t>
            </a:r>
            <a:r>
              <a:rPr lang="en-US" altLang="en-US" sz="2000" b="1" dirty="0">
                <a:solidFill>
                  <a:srgbClr val="19426B"/>
                </a:solidFill>
                <a:latin typeface="Times New Roman" panose="02020603050405020304" pitchFamily="18" charset="0"/>
                <a:cs typeface="Times New Roman" panose="02020603050405020304" pitchFamily="18" charset="0"/>
              </a:rPr>
              <a:t>TỔNG KẾT KHÓA HỌC</a:t>
            </a:r>
            <a:endParaRPr lang="en-US" altLang="en-US" sz="2000" b="1" dirty="0">
              <a:solidFill>
                <a:srgbClr val="19426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950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wipe(down)">
                                      <p:cBhvr>
                                        <p:cTn id="7" dur="500"/>
                                        <p:tgtEl>
                                          <p:spTgt spid="675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7594"/>
                                        </p:tgtEl>
                                        <p:attrNameLst>
                                          <p:attrName>style.visibility</p:attrName>
                                        </p:attrNameLst>
                                      </p:cBhvr>
                                      <p:to>
                                        <p:strVal val="visible"/>
                                      </p:to>
                                    </p:set>
                                    <p:animEffect transition="in" filter="wipe(down)">
                                      <p:cBhvr>
                                        <p:cTn id="10" dur="500"/>
                                        <p:tgtEl>
                                          <p:spTgt spid="67594"/>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4" grpId="0" animBg="1"/>
      <p:bldP spid="37"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3830623" y="6445588"/>
            <a:ext cx="3272306" cy="449702"/>
          </a:xfrm>
        </p:spPr>
        <p:txBody>
          <a:bodyPr/>
          <a:lstStyle/>
          <a:p>
            <a:r>
              <a:rPr lang="en-US" dirty="0" err="1" smtClean="0"/>
              <a:t>Nguyễn</a:t>
            </a:r>
            <a:r>
              <a:rPr lang="en-US" dirty="0" smtClean="0"/>
              <a:t> Mạnh Hùng </a:t>
            </a:r>
            <a:r>
              <a:rPr lang="en-US" dirty="0"/>
              <a:t>– </a:t>
            </a:r>
            <a:r>
              <a:rPr lang="en-US" dirty="0" smtClean="0"/>
              <a:t>0944 200 489</a:t>
            </a:r>
            <a:endParaRPr lang="en-US" dirty="0"/>
          </a:p>
        </p:txBody>
      </p:sp>
    </p:spTree>
    <p:extLst>
      <p:ext uri="{BB962C8B-B14F-4D97-AF65-F5344CB8AC3E}">
        <p14:creationId xmlns:p14="http://schemas.microsoft.com/office/powerpoint/2010/main" val="393769449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5292" y="606803"/>
            <a:ext cx="10171128" cy="5644393"/>
          </a:xfrm>
        </p:spPr>
        <p:txBody>
          <a:bodyPr>
            <a:normAutofit/>
          </a:bodyPr>
          <a:lstStyle/>
          <a:p>
            <a:r>
              <a:rPr lang="en-US" b="1" dirty="0" err="1" smtClean="0"/>
              <a:t>Ôn</a:t>
            </a:r>
            <a:r>
              <a:rPr lang="en-US" b="1" dirty="0" smtClean="0"/>
              <a:t> </a:t>
            </a:r>
            <a:r>
              <a:rPr lang="en-US" b="1" dirty="0" err="1" smtClean="0"/>
              <a:t>tập</a:t>
            </a:r>
            <a:r>
              <a:rPr lang="en-US" b="1" dirty="0" smtClean="0"/>
              <a:t> </a:t>
            </a:r>
            <a:r>
              <a:rPr lang="en-US" b="1" dirty="0" err="1" smtClean="0"/>
              <a:t>kiến</a:t>
            </a:r>
            <a:r>
              <a:rPr lang="en-US" b="1" dirty="0" smtClean="0"/>
              <a:t> </a:t>
            </a:r>
            <a:r>
              <a:rPr lang="en-US" b="1" dirty="0" err="1" smtClean="0"/>
              <a:t>thức</a:t>
            </a:r>
            <a:endParaRPr lang="en-US" b="1" dirty="0" smtClean="0"/>
          </a:p>
          <a:p>
            <a:pPr lvl="1"/>
            <a:endParaRPr lang="en-US" dirty="0" smtClean="0"/>
          </a:p>
          <a:p>
            <a:pPr lvl="1"/>
            <a:r>
              <a:rPr lang="en-US" dirty="0" err="1" smtClean="0"/>
              <a:t>Mô</a:t>
            </a:r>
            <a:r>
              <a:rPr lang="en-US" dirty="0" smtClean="0"/>
              <a:t> </a:t>
            </a:r>
            <a:r>
              <a:rPr lang="en-US" dirty="0" err="1" smtClean="0"/>
              <a:t>tả</a:t>
            </a:r>
            <a:r>
              <a:rPr lang="en-US" dirty="0" smtClean="0"/>
              <a:t> </a:t>
            </a:r>
            <a:r>
              <a:rPr lang="en-US" dirty="0" err="1" smtClean="0"/>
              <a:t>hành</a:t>
            </a:r>
            <a:r>
              <a:rPr lang="en-US" dirty="0" smtClean="0"/>
              <a:t> vi interaction </a:t>
            </a:r>
            <a:r>
              <a:rPr lang="en-US" dirty="0" err="1" smtClean="0"/>
              <a:t>giữa</a:t>
            </a:r>
            <a:r>
              <a:rPr lang="en-US" dirty="0" smtClean="0"/>
              <a:t> </a:t>
            </a:r>
            <a:r>
              <a:rPr lang="en-US" dirty="0" err="1" smtClean="0"/>
              <a:t>các</a:t>
            </a:r>
            <a:r>
              <a:rPr lang="en-US" dirty="0" smtClean="0"/>
              <a:t> visual</a:t>
            </a:r>
          </a:p>
          <a:p>
            <a:pPr lvl="1"/>
            <a:endParaRPr lang="en-US" dirty="0" smtClean="0"/>
          </a:p>
          <a:p>
            <a:pPr lvl="1"/>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Drillup</a:t>
            </a:r>
            <a:r>
              <a:rPr lang="en-US" dirty="0" smtClean="0"/>
              <a:t>, drill down, hierarchy</a:t>
            </a:r>
          </a:p>
          <a:p>
            <a:pPr lvl="1"/>
            <a:endParaRPr lang="en-US" dirty="0"/>
          </a:p>
          <a:p>
            <a:pPr lvl="1"/>
            <a:r>
              <a:rPr lang="en-US" dirty="0" err="1" smtClean="0"/>
              <a:t>Ôn</a:t>
            </a:r>
            <a:r>
              <a:rPr lang="en-US" dirty="0" smtClean="0"/>
              <a:t> </a:t>
            </a:r>
            <a:r>
              <a:rPr lang="en-US" dirty="0" err="1" smtClean="0"/>
              <a:t>lại</a:t>
            </a:r>
            <a:r>
              <a:rPr lang="en-US" dirty="0" smtClean="0"/>
              <a:t> </a:t>
            </a:r>
            <a:r>
              <a:rPr lang="en-US" dirty="0" err="1" smtClean="0"/>
              <a:t>hàm</a:t>
            </a:r>
            <a:r>
              <a:rPr lang="en-US" dirty="0" smtClean="0"/>
              <a:t> Measure Time Intelligent</a:t>
            </a:r>
          </a:p>
          <a:p>
            <a:pPr lvl="1"/>
            <a:endParaRPr lang="en-US" dirty="0"/>
          </a:p>
          <a:p>
            <a:pPr marL="457200" lvl="1" indent="0">
              <a:buNone/>
            </a:pPr>
            <a:endParaRPr lang="en-US" dirty="0"/>
          </a:p>
          <a:p>
            <a:pPr lvl="1"/>
            <a:endParaRPr lang="en-US" b="1" dirty="0"/>
          </a:p>
          <a:p>
            <a:pPr lvl="1"/>
            <a:endParaRPr lang="en-US" b="1" dirty="0" smtClean="0"/>
          </a:p>
          <a:p>
            <a:pPr lvl="1"/>
            <a:endParaRPr lang="en-US" b="1" dirty="0"/>
          </a:p>
          <a:p>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a:t>1</a:t>
            </a:r>
          </a:p>
        </p:txBody>
      </p:sp>
      <p:sp>
        <p:nvSpPr>
          <p:cNvPr id="5" name="Text Placeholder 4"/>
          <p:cNvSpPr>
            <a:spLocks noGrp="1"/>
          </p:cNvSpPr>
          <p:nvPr>
            <p:ph type="body" sz="quarter" idx="13"/>
          </p:nvPr>
        </p:nvSpPr>
        <p:spPr/>
        <p:txBody>
          <a:bodyPr>
            <a:normAutofit/>
          </a:bodyPr>
          <a:lstStyle/>
          <a:p>
            <a:pPr algn="ctr"/>
            <a:r>
              <a:rPr lang="en-US" dirty="0" smtClean="0"/>
              <a:t>ÔN TẬP KIẾN THỨC</a:t>
            </a:r>
            <a:endParaRPr lang="en-US" dirty="0"/>
          </a:p>
        </p:txBody>
      </p:sp>
    </p:spTree>
    <p:extLst>
      <p:ext uri="{BB962C8B-B14F-4D97-AF65-F5344CB8AC3E}">
        <p14:creationId xmlns:p14="http://schemas.microsoft.com/office/powerpoint/2010/main" val="3116788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r>
              <a:rPr lang="en-US" b="1" dirty="0" err="1" smtClean="0"/>
              <a:t>Mục</a:t>
            </a:r>
            <a:r>
              <a:rPr lang="en-US" b="1" dirty="0" smtClean="0"/>
              <a:t> </a:t>
            </a:r>
            <a:r>
              <a:rPr lang="en-US" b="1" dirty="0" err="1" smtClean="0"/>
              <a:t>tiêu</a:t>
            </a:r>
            <a:r>
              <a:rPr lang="en-US" b="1" dirty="0" smtClean="0"/>
              <a:t> </a:t>
            </a:r>
            <a:r>
              <a:rPr lang="en-US" b="1" dirty="0" err="1" smtClean="0"/>
              <a:t>buổi</a:t>
            </a:r>
            <a:r>
              <a:rPr lang="en-US" b="1" dirty="0" smtClean="0"/>
              <a:t> </a:t>
            </a:r>
            <a:r>
              <a:rPr lang="en-US" b="1" dirty="0" err="1" smtClean="0"/>
              <a:t>học</a:t>
            </a:r>
            <a:endParaRPr lang="en-US" dirty="0" smtClean="0"/>
          </a:p>
          <a:p>
            <a:pPr lvl="1"/>
            <a:r>
              <a:rPr lang="en-US" b="1" dirty="0" smtClean="0"/>
              <a:t>Report View, Visualization</a:t>
            </a:r>
          </a:p>
          <a:p>
            <a:pPr lvl="2"/>
            <a:r>
              <a:rPr lang="en-US" dirty="0" smtClean="0"/>
              <a:t>Filter Types</a:t>
            </a:r>
          </a:p>
          <a:p>
            <a:pPr lvl="2"/>
            <a:endParaRPr lang="en-US" dirty="0" smtClean="0"/>
          </a:p>
          <a:p>
            <a:pPr lvl="2"/>
            <a:r>
              <a:rPr lang="en-US" dirty="0" smtClean="0"/>
              <a:t>Data color, Conditional Formatting</a:t>
            </a:r>
          </a:p>
          <a:p>
            <a:pPr lvl="2"/>
            <a:endParaRPr lang="en-US" dirty="0" smtClean="0"/>
          </a:p>
          <a:p>
            <a:pPr lvl="2"/>
            <a:r>
              <a:rPr lang="en-US" dirty="0" err="1" smtClean="0"/>
              <a:t>Làm</a:t>
            </a:r>
            <a:r>
              <a:rPr lang="en-US" dirty="0" smtClean="0"/>
              <a:t> </a:t>
            </a:r>
            <a:r>
              <a:rPr lang="en-US" dirty="0" err="1" smtClean="0"/>
              <a:t>quen</a:t>
            </a:r>
            <a:r>
              <a:rPr lang="en-US" dirty="0" smtClean="0"/>
              <a:t> 1 </a:t>
            </a:r>
            <a:r>
              <a:rPr lang="en-US" dirty="0" err="1" smtClean="0"/>
              <a:t>số</a:t>
            </a:r>
            <a:r>
              <a:rPr lang="en-US" dirty="0" smtClean="0"/>
              <a:t> </a:t>
            </a:r>
            <a:r>
              <a:rPr lang="en-US" dirty="0" err="1" smtClean="0"/>
              <a:t>loại</a:t>
            </a:r>
            <a:r>
              <a:rPr lang="en-US" dirty="0" smtClean="0"/>
              <a:t> </a:t>
            </a:r>
            <a:r>
              <a:rPr lang="en-US" dirty="0" err="1" smtClean="0"/>
              <a:t>biểu</a:t>
            </a:r>
            <a:r>
              <a:rPr lang="en-US" dirty="0" smtClean="0"/>
              <a:t> </a:t>
            </a:r>
            <a:r>
              <a:rPr lang="en-US" dirty="0" err="1" smtClean="0"/>
              <a:t>đồ</a:t>
            </a:r>
            <a:endParaRPr lang="en-US" dirty="0" smtClean="0"/>
          </a:p>
          <a:p>
            <a:pPr lvl="2"/>
            <a:endParaRPr lang="en-US" dirty="0" smtClean="0"/>
          </a:p>
          <a:p>
            <a:pPr lvl="2"/>
            <a:r>
              <a:rPr lang="en-US" dirty="0" smtClean="0"/>
              <a:t>Page Format, Visual Format</a:t>
            </a:r>
          </a:p>
          <a:p>
            <a:pPr lvl="2"/>
            <a:endParaRPr lang="en-US" dirty="0" smtClean="0"/>
          </a:p>
          <a:p>
            <a:pPr lvl="2"/>
            <a:r>
              <a:rPr lang="en-US" dirty="0" smtClean="0"/>
              <a:t>Using Slicer</a:t>
            </a:r>
          </a:p>
          <a:p>
            <a:pPr lvl="2"/>
            <a:r>
              <a:rPr lang="en-US" dirty="0" smtClean="0"/>
              <a:t>Sorting</a:t>
            </a:r>
          </a:p>
          <a:p>
            <a:pPr lvl="2"/>
            <a:r>
              <a:rPr lang="en-US" dirty="0" smtClean="0"/>
              <a:t>…</a:t>
            </a:r>
          </a:p>
          <a:p>
            <a:pPr lvl="1"/>
            <a:r>
              <a:rPr lang="en-US" b="1" dirty="0" err="1" smtClean="0"/>
              <a:t>Ôn</a:t>
            </a:r>
            <a:r>
              <a:rPr lang="en-US" b="1" dirty="0" smtClean="0"/>
              <a:t> </a:t>
            </a:r>
            <a:r>
              <a:rPr lang="en-US" b="1" dirty="0" err="1" smtClean="0"/>
              <a:t>tập</a:t>
            </a:r>
            <a:r>
              <a:rPr lang="en-US" b="1" dirty="0" smtClean="0"/>
              <a:t> </a:t>
            </a:r>
            <a:r>
              <a:rPr lang="en-US" b="1" dirty="0" err="1" smtClean="0"/>
              <a:t>kiến</a:t>
            </a:r>
            <a:r>
              <a:rPr lang="en-US" b="1" dirty="0" smtClean="0"/>
              <a:t> </a:t>
            </a:r>
            <a:r>
              <a:rPr lang="en-US" b="1" dirty="0" err="1" smtClean="0"/>
              <a:t>thức</a:t>
            </a:r>
            <a:endParaRPr lang="en-US" b="1" dirty="0" smtClean="0"/>
          </a:p>
          <a:p>
            <a:pPr lvl="1"/>
            <a:endParaRPr lang="en-US" dirty="0" smtClean="0"/>
          </a:p>
          <a:p>
            <a:pPr lvl="1"/>
            <a:r>
              <a:rPr lang="en-US" b="1" dirty="0" err="1" smtClean="0"/>
              <a:t>Trao</a:t>
            </a:r>
            <a:r>
              <a:rPr lang="en-US" b="1" dirty="0" smtClean="0"/>
              <a:t> </a:t>
            </a:r>
            <a:r>
              <a:rPr lang="en-US" b="1" dirty="0" err="1" smtClean="0"/>
              <a:t>đổi</a:t>
            </a:r>
            <a:r>
              <a:rPr lang="en-US" b="1" dirty="0" smtClean="0"/>
              <a:t> chia </a:t>
            </a:r>
            <a:r>
              <a:rPr lang="en-US" b="1" dirty="0" err="1" smtClean="0"/>
              <a:t>sẻ</a:t>
            </a:r>
            <a:r>
              <a:rPr lang="en-US" b="1" dirty="0" smtClean="0"/>
              <a:t> </a:t>
            </a:r>
            <a:r>
              <a:rPr lang="en-US" b="1" dirty="0" err="1" smtClean="0"/>
              <a:t>kinh</a:t>
            </a:r>
            <a:r>
              <a:rPr lang="en-US" b="1" dirty="0"/>
              <a:t> </a:t>
            </a:r>
            <a:r>
              <a:rPr lang="en-US" b="1" dirty="0" err="1" smtClean="0"/>
              <a:t>nghiệm</a:t>
            </a:r>
            <a:endParaRPr lang="en-US" b="1" dirty="0" smtClean="0"/>
          </a:p>
          <a:p>
            <a:pPr lvl="2"/>
            <a:endParaRPr lang="en-US" dirty="0" smtClean="0"/>
          </a:p>
          <a:p>
            <a:pPr lvl="1"/>
            <a:endParaRPr lang="en-US" dirty="0" smtClean="0"/>
          </a:p>
          <a:p>
            <a:pPr lvl="1"/>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a:t>2</a:t>
            </a:r>
          </a:p>
        </p:txBody>
      </p:sp>
      <p:sp>
        <p:nvSpPr>
          <p:cNvPr id="5" name="Text Placeholder 4"/>
          <p:cNvSpPr>
            <a:spLocks noGrp="1"/>
          </p:cNvSpPr>
          <p:nvPr>
            <p:ph type="body" sz="quarter" idx="13"/>
          </p:nvPr>
        </p:nvSpPr>
        <p:spPr/>
        <p:txBody>
          <a:bodyPr>
            <a:normAutofit/>
          </a:bodyPr>
          <a:lstStyle/>
          <a:p>
            <a:pPr algn="ctr"/>
            <a:r>
              <a:rPr lang="en-US" dirty="0" smtClean="0"/>
              <a:t>MỤC TIÊU BUỔI HỌC</a:t>
            </a:r>
            <a:endParaRPr lang="en-US" dirty="0"/>
          </a:p>
        </p:txBody>
      </p:sp>
    </p:spTree>
    <p:extLst>
      <p:ext uri="{BB962C8B-B14F-4D97-AF65-F5344CB8AC3E}">
        <p14:creationId xmlns:p14="http://schemas.microsoft.com/office/powerpoint/2010/main" val="304376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272239" y="4528455"/>
            <a:ext cx="6106885" cy="201832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34193" y="587825"/>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Content Placeholder 5"/>
          <p:cNvSpPr>
            <a:spLocks noGrp="1"/>
          </p:cNvSpPr>
          <p:nvPr>
            <p:ph idx="10"/>
          </p:nvPr>
        </p:nvSpPr>
        <p:spPr>
          <a:xfrm>
            <a:off x="1428657" y="195943"/>
            <a:ext cx="10556513" cy="6662057"/>
          </a:xfrm>
        </p:spPr>
        <p:txBody>
          <a:bodyPr/>
          <a:lstStyle/>
          <a:p>
            <a:r>
              <a:rPr lang="en-US" b="1" dirty="0" smtClean="0"/>
              <a:t>Power BI Desktop Workflow</a:t>
            </a:r>
            <a:endParaRPr lang="en-US" b="1" dirty="0"/>
          </a:p>
          <a:p>
            <a:pPr lvl="1"/>
            <a:endParaRPr lang="en-US" dirty="0" smtClean="0"/>
          </a:p>
          <a:p>
            <a:pPr lvl="1"/>
            <a:endParaRPr lang="en-US" dirty="0"/>
          </a:p>
          <a:p>
            <a:endParaRPr lang="vi-VN" dirty="0"/>
          </a:p>
        </p:txBody>
      </p:sp>
      <p:sp>
        <p:nvSpPr>
          <p:cNvPr id="4" name="Text Placeholder 3">
            <a:extLst>
              <a:ext uri="{FF2B5EF4-FFF2-40B4-BE49-F238E27FC236}">
                <a16:creationId xmlns:a16="http://schemas.microsoft.com/office/drawing/2014/main" id="{EB1A32F5-5853-4F6D-B546-D2455B37A5D4}"/>
              </a:ext>
            </a:extLst>
          </p:cNvPr>
          <p:cNvSpPr>
            <a:spLocks noGrp="1"/>
          </p:cNvSpPr>
          <p:nvPr>
            <p:ph type="body" sz="quarter" idx="12"/>
          </p:nvPr>
        </p:nvSpPr>
        <p:spPr/>
        <p:txBody>
          <a:bodyPr/>
          <a:lstStyle/>
          <a:p>
            <a:r>
              <a:rPr lang="en-US" dirty="0"/>
              <a:t>3</a:t>
            </a:r>
          </a:p>
        </p:txBody>
      </p:sp>
      <p:sp>
        <p:nvSpPr>
          <p:cNvPr id="5" name="Text Placeholder 4">
            <a:extLst>
              <a:ext uri="{FF2B5EF4-FFF2-40B4-BE49-F238E27FC236}">
                <a16:creationId xmlns:a16="http://schemas.microsoft.com/office/drawing/2014/main" id="{4C9347FE-DD0F-4985-812D-B986D7BF8BAB}"/>
              </a:ext>
            </a:extLst>
          </p:cNvPr>
          <p:cNvSpPr>
            <a:spLocks noGrp="1"/>
          </p:cNvSpPr>
          <p:nvPr>
            <p:ph type="body" sz="quarter" idx="13"/>
          </p:nvPr>
        </p:nvSpPr>
        <p:spPr>
          <a:xfrm rot="16200000">
            <a:off x="-1633966" y="3175991"/>
            <a:ext cx="4264216" cy="617860"/>
          </a:xfrm>
        </p:spPr>
        <p:txBody>
          <a:bodyPr>
            <a:normAutofit/>
          </a:bodyPr>
          <a:lstStyle/>
          <a:p>
            <a:r>
              <a:rPr lang="en-US" dirty="0"/>
              <a:t>Power BI Desktop Workflow</a:t>
            </a:r>
          </a:p>
          <a:p>
            <a:endParaRPr lang="en-US" dirty="0"/>
          </a:p>
        </p:txBody>
      </p:sp>
      <p:sp>
        <p:nvSpPr>
          <p:cNvPr id="2" name="Rounded Rectangle 1"/>
          <p:cNvSpPr/>
          <p:nvPr/>
        </p:nvSpPr>
        <p:spPr>
          <a:xfrm>
            <a:off x="3118756" y="734782"/>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atin typeface="Arial" panose="020B0604020202020204" pitchFamily="34" charset="0"/>
                <a:cs typeface="Arial" panose="020B0604020202020204" pitchFamily="34" charset="0"/>
              </a:rPr>
              <a:t>Data Preparation</a:t>
            </a:r>
            <a:endParaRPr lang="vi-VN" sz="2000" dirty="0">
              <a:latin typeface="Arial" panose="020B0604020202020204" pitchFamily="34" charset="0"/>
              <a:cs typeface="Arial" panose="020B0604020202020204" pitchFamily="34" charset="0"/>
            </a:endParaRPr>
          </a:p>
        </p:txBody>
      </p:sp>
      <p:sp>
        <p:nvSpPr>
          <p:cNvPr id="7" name="Rounded Rectangle 6"/>
          <p:cNvSpPr/>
          <p:nvPr/>
        </p:nvSpPr>
        <p:spPr>
          <a:xfrm>
            <a:off x="3118756" y="2822219"/>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atin typeface="Arial" panose="020B0604020202020204" pitchFamily="34" charset="0"/>
                <a:cs typeface="Arial" panose="020B0604020202020204" pitchFamily="34" charset="0"/>
              </a:rPr>
              <a:t>Data Modeling</a:t>
            </a:r>
            <a:endParaRPr lang="vi-VN" sz="2000" dirty="0">
              <a:latin typeface="Arial" panose="020B0604020202020204" pitchFamily="34" charset="0"/>
              <a:cs typeface="Arial" panose="020B0604020202020204" pitchFamily="34" charset="0"/>
            </a:endParaRPr>
          </a:p>
        </p:txBody>
      </p:sp>
      <p:sp>
        <p:nvSpPr>
          <p:cNvPr id="8" name="Rounded Rectangle 7"/>
          <p:cNvSpPr/>
          <p:nvPr/>
        </p:nvSpPr>
        <p:spPr>
          <a:xfrm>
            <a:off x="3118756" y="4568770"/>
            <a:ext cx="2563586" cy="70212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atin typeface="Arial" panose="020B0604020202020204" pitchFamily="34" charset="0"/>
                <a:cs typeface="Arial" panose="020B0604020202020204" pitchFamily="34" charset="0"/>
              </a:rPr>
              <a:t>Data Visualization</a:t>
            </a:r>
            <a:endParaRPr lang="vi-VN" sz="2000" dirty="0">
              <a:latin typeface="Arial" panose="020B0604020202020204" pitchFamily="34" charset="0"/>
              <a:cs typeface="Arial" panose="020B0604020202020204" pitchFamily="34" charset="0"/>
            </a:endParaRPr>
          </a:p>
        </p:txBody>
      </p:sp>
      <p:sp>
        <p:nvSpPr>
          <p:cNvPr id="9" name="Rounded Rectangle 8"/>
          <p:cNvSpPr/>
          <p:nvPr/>
        </p:nvSpPr>
        <p:spPr>
          <a:xfrm>
            <a:off x="4539339" y="1573350"/>
            <a:ext cx="1830233"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Query Editor</a:t>
            </a:r>
            <a:endParaRPr lang="vi-VN"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Rounded Rectangle 9"/>
          <p:cNvSpPr/>
          <p:nvPr/>
        </p:nvSpPr>
        <p:spPr>
          <a:xfrm>
            <a:off x="1762148" y="3593992"/>
            <a:ext cx="2563586"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View</a:t>
            </a:r>
          </a:p>
        </p:txBody>
      </p:sp>
      <p:sp>
        <p:nvSpPr>
          <p:cNvPr id="11" name="Rounded Rectangle 10"/>
          <p:cNvSpPr/>
          <p:nvPr/>
        </p:nvSpPr>
        <p:spPr>
          <a:xfrm>
            <a:off x="4410048" y="3612905"/>
            <a:ext cx="2498272"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Relationship View</a:t>
            </a:r>
          </a:p>
        </p:txBody>
      </p:sp>
      <p:sp>
        <p:nvSpPr>
          <p:cNvPr id="12" name="Rounded Rectangle 11"/>
          <p:cNvSpPr/>
          <p:nvPr/>
        </p:nvSpPr>
        <p:spPr>
          <a:xfrm>
            <a:off x="2808512" y="5446219"/>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Report </a:t>
            </a:r>
            <a:r>
              <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View</a:t>
            </a:r>
          </a:p>
        </p:txBody>
      </p:sp>
      <p:sp>
        <p:nvSpPr>
          <p:cNvPr id="13" name="Rectangle 12"/>
          <p:cNvSpPr/>
          <p:nvPr/>
        </p:nvSpPr>
        <p:spPr>
          <a:xfrm>
            <a:off x="1656012" y="2683618"/>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1655961" y="4528455"/>
            <a:ext cx="5339443" cy="1748828"/>
          </a:xfrm>
          <a:prstGeom prst="rect">
            <a:avLst/>
          </a:prstGeom>
          <a:noFill/>
          <a:ln>
            <a:solidFill>
              <a:schemeClr val="accent1">
                <a:shade val="50000"/>
                <a:alpha val="62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ounded Rectangle 14"/>
          <p:cNvSpPr/>
          <p:nvPr/>
        </p:nvSpPr>
        <p:spPr>
          <a:xfrm>
            <a:off x="2318655" y="1563426"/>
            <a:ext cx="2032908"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Connector</a:t>
            </a:r>
            <a:endParaRPr lang="vi-VN" sz="2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Down Arrow 15"/>
          <p:cNvSpPr/>
          <p:nvPr/>
        </p:nvSpPr>
        <p:spPr>
          <a:xfrm>
            <a:off x="4245431" y="2336653"/>
            <a:ext cx="391884" cy="346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333012" y="4332509"/>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Basic concept visuals</a:t>
            </a:r>
            <a:endPar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9" name="Rounded Rectangle 18"/>
          <p:cNvSpPr/>
          <p:nvPr/>
        </p:nvSpPr>
        <p:spPr>
          <a:xfrm>
            <a:off x="8333012" y="5211531"/>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Tooltip, Interaction, Hierarchy</a:t>
            </a:r>
            <a:endParaRPr lang="vi-VN" sz="2000" dirty="0">
              <a:ln w="0"/>
              <a:solidFill>
                <a:schemeClr val="accent2">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0" name="Rounded Rectangle 19"/>
          <p:cNvSpPr/>
          <p:nvPr/>
        </p:nvSpPr>
        <p:spPr>
          <a:xfrm>
            <a:off x="8333011" y="6052602"/>
            <a:ext cx="3314699" cy="702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Formatting Page, Visual</a:t>
            </a:r>
            <a:endParaRPr lang="vi-VN"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1" name="Right Arrow 20"/>
          <p:cNvSpPr/>
          <p:nvPr/>
        </p:nvSpPr>
        <p:spPr>
          <a:xfrm>
            <a:off x="7609114" y="5270899"/>
            <a:ext cx="538843" cy="526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813219" y="5997719"/>
            <a:ext cx="4171951" cy="75701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14817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Page Formatting</a:t>
            </a:r>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4</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PAGE FORMATTING</a:t>
            </a:r>
            <a:endParaRPr lang="en-US" dirty="0"/>
          </a:p>
        </p:txBody>
      </p:sp>
      <p:pic>
        <p:nvPicPr>
          <p:cNvPr id="2" name="Picture 1"/>
          <p:cNvPicPr>
            <a:picLocks noChangeAspect="1"/>
          </p:cNvPicPr>
          <p:nvPr/>
        </p:nvPicPr>
        <p:blipFill>
          <a:blip r:embed="rId3"/>
          <a:stretch>
            <a:fillRect/>
          </a:stretch>
        </p:blipFill>
        <p:spPr>
          <a:xfrm>
            <a:off x="1279028" y="1672316"/>
            <a:ext cx="9849032" cy="4646839"/>
          </a:xfrm>
          <a:prstGeom prst="rect">
            <a:avLst/>
          </a:prstGeom>
        </p:spPr>
      </p:pic>
    </p:spTree>
    <p:extLst>
      <p:ext uri="{BB962C8B-B14F-4D97-AF65-F5344CB8AC3E}">
        <p14:creationId xmlns:p14="http://schemas.microsoft.com/office/powerpoint/2010/main" val="625261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Page Formatting</a:t>
            </a:r>
          </a:p>
          <a:p>
            <a:r>
              <a:rPr lang="en-US" dirty="0" smtClean="0"/>
              <a:t>Page Information: </a:t>
            </a:r>
            <a:r>
              <a:rPr lang="en-US" dirty="0" err="1" smtClean="0"/>
              <a:t>Thông</a:t>
            </a:r>
            <a:r>
              <a:rPr lang="en-US" dirty="0" smtClean="0"/>
              <a:t> tin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Page</a:t>
            </a:r>
          </a:p>
          <a:p>
            <a:r>
              <a:rPr lang="en-US" dirty="0" smtClean="0"/>
              <a:t>Page Size: </a:t>
            </a:r>
            <a:r>
              <a:rPr lang="en-US" dirty="0" err="1" smtClean="0"/>
              <a:t>Kích</a:t>
            </a:r>
            <a:r>
              <a:rPr lang="en-US" dirty="0" smtClean="0"/>
              <a:t> </a:t>
            </a:r>
            <a:r>
              <a:rPr lang="en-US" dirty="0" err="1" smtClean="0"/>
              <a:t>thước</a:t>
            </a:r>
            <a:r>
              <a:rPr lang="en-US" dirty="0" smtClean="0"/>
              <a:t>, </a:t>
            </a:r>
            <a:r>
              <a:rPr lang="en-US" dirty="0" err="1" smtClean="0"/>
              <a:t>tỷ</a:t>
            </a:r>
            <a:r>
              <a:rPr lang="en-US" dirty="0" smtClean="0"/>
              <a:t> </a:t>
            </a:r>
            <a:r>
              <a:rPr lang="en-US" dirty="0" err="1" smtClean="0"/>
              <a:t>lệ</a:t>
            </a:r>
            <a:r>
              <a:rPr lang="en-US" dirty="0" smtClean="0"/>
              <a:t> </a:t>
            </a:r>
            <a:r>
              <a:rPr lang="en-US" dirty="0" err="1" smtClean="0"/>
              <a:t>trang</a:t>
            </a:r>
            <a:r>
              <a:rPr lang="en-US" dirty="0" smtClean="0"/>
              <a:t> </a:t>
            </a:r>
            <a:r>
              <a:rPr lang="en-US" dirty="0" err="1" smtClean="0"/>
              <a:t>báo</a:t>
            </a:r>
            <a:r>
              <a:rPr lang="en-US" dirty="0" smtClean="0"/>
              <a:t> </a:t>
            </a:r>
            <a:r>
              <a:rPr lang="en-US" dirty="0" err="1" smtClean="0"/>
              <a:t>cáo</a:t>
            </a:r>
            <a:endParaRPr lang="en-US" dirty="0" smtClean="0"/>
          </a:p>
          <a:p>
            <a:r>
              <a:rPr lang="en-US" dirty="0" smtClean="0"/>
              <a:t>Page Background: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hình</a:t>
            </a:r>
            <a:r>
              <a:rPr lang="en-US" dirty="0" smtClean="0"/>
              <a:t> </a:t>
            </a:r>
            <a:r>
              <a:rPr lang="en-US" dirty="0" err="1" smtClean="0"/>
              <a:t>nền</a:t>
            </a:r>
            <a:r>
              <a:rPr lang="en-US" dirty="0" smtClean="0"/>
              <a:t> </a:t>
            </a:r>
            <a:r>
              <a:rPr lang="en-US" dirty="0" err="1" smtClean="0"/>
              <a:t>trang</a:t>
            </a:r>
            <a:r>
              <a:rPr lang="en-US" dirty="0" smtClean="0"/>
              <a:t> </a:t>
            </a:r>
            <a:r>
              <a:rPr lang="en-US" dirty="0" err="1" smtClean="0"/>
              <a:t>báo</a:t>
            </a:r>
            <a:r>
              <a:rPr lang="en-US" dirty="0" smtClean="0"/>
              <a:t> </a:t>
            </a:r>
            <a:r>
              <a:rPr lang="en-US" dirty="0" err="1" smtClean="0"/>
              <a:t>cáo</a:t>
            </a:r>
            <a:r>
              <a:rPr lang="en-US" dirty="0" smtClean="0"/>
              <a:t> (</a:t>
            </a:r>
            <a:r>
              <a:rPr lang="en-US" dirty="0" err="1" smtClean="0"/>
              <a:t>Màu</a:t>
            </a:r>
            <a:r>
              <a:rPr lang="en-US" dirty="0"/>
              <a:t> </a:t>
            </a:r>
            <a:r>
              <a:rPr lang="en-US" dirty="0" err="1" smtClean="0"/>
              <a:t>sắc</a:t>
            </a:r>
            <a:r>
              <a:rPr lang="en-US" dirty="0" smtClean="0"/>
              <a:t>, font </a:t>
            </a:r>
            <a:r>
              <a:rPr lang="en-US" dirty="0" err="1" smtClean="0"/>
              <a:t>chữ</a:t>
            </a:r>
            <a:r>
              <a:rPr lang="en-US" dirty="0" smtClean="0"/>
              <a:t>…)</a:t>
            </a:r>
          </a:p>
          <a:p>
            <a:r>
              <a:rPr lang="en-US" dirty="0" smtClean="0"/>
              <a:t>Wallpaper….</a:t>
            </a:r>
          </a:p>
          <a:p>
            <a:endParaRPr lang="en-US" dirty="0" smtClean="0"/>
          </a:p>
          <a:p>
            <a:pPr lvl="1"/>
            <a:endParaRPr lang="en-US" dirty="0" smtClean="0">
              <a:solidFill>
                <a:srgbClr val="FF0000"/>
              </a:solidFill>
            </a:endParaRPr>
          </a:p>
        </p:txBody>
      </p:sp>
      <p:sp>
        <p:nvSpPr>
          <p:cNvPr id="7" name="Content Placeholder 6"/>
          <p:cNvSpPr>
            <a:spLocks noGrp="1"/>
          </p:cNvSpPr>
          <p:nvPr>
            <p:ph idx="10"/>
          </p:nvPr>
        </p:nvSpPr>
        <p:spPr/>
        <p:txBody>
          <a:bodyPr/>
          <a:lstStyle/>
          <a:p>
            <a:endParaRPr lang="en-US"/>
          </a:p>
        </p:txBody>
      </p:sp>
      <p:sp>
        <p:nvSpPr>
          <p:cNvPr id="4" name="Text Placeholder 3"/>
          <p:cNvSpPr>
            <a:spLocks noGrp="1"/>
          </p:cNvSpPr>
          <p:nvPr>
            <p:ph type="body" sz="quarter" idx="12"/>
          </p:nvPr>
        </p:nvSpPr>
        <p:spPr/>
        <p:txBody>
          <a:bodyPr/>
          <a:lstStyle/>
          <a:p>
            <a:r>
              <a:rPr lang="en-US" dirty="0" smtClean="0"/>
              <a:t>5</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PAGE FORMATTING</a:t>
            </a:r>
            <a:endParaRPr lang="en-US" dirty="0"/>
          </a:p>
        </p:txBody>
      </p:sp>
      <p:pic>
        <p:nvPicPr>
          <p:cNvPr id="6" name="Picture 5"/>
          <p:cNvPicPr>
            <a:picLocks noChangeAspect="1"/>
          </p:cNvPicPr>
          <p:nvPr/>
        </p:nvPicPr>
        <p:blipFill>
          <a:blip r:embed="rId3"/>
          <a:stretch>
            <a:fillRect/>
          </a:stretch>
        </p:blipFill>
        <p:spPr>
          <a:xfrm>
            <a:off x="1700727" y="1352813"/>
            <a:ext cx="2809195" cy="5096463"/>
          </a:xfrm>
          <a:prstGeom prst="rect">
            <a:avLst/>
          </a:prstGeom>
        </p:spPr>
      </p:pic>
    </p:spTree>
    <p:extLst>
      <p:ext uri="{BB962C8B-B14F-4D97-AF65-F5344CB8AC3E}">
        <p14:creationId xmlns:p14="http://schemas.microsoft.com/office/powerpoint/2010/main" val="2670318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Visual Formatting</a:t>
            </a:r>
          </a:p>
          <a:p>
            <a:pPr lvl="1"/>
            <a:r>
              <a:rPr lang="en-US" b="1" dirty="0"/>
              <a:t>	</a:t>
            </a:r>
            <a:endParaRPr lang="en-US" b="1" dirty="0" smtClean="0"/>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6</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PAGE FORMATTING</a:t>
            </a:r>
            <a:endParaRPr lang="en-US" dirty="0"/>
          </a:p>
        </p:txBody>
      </p:sp>
      <p:pic>
        <p:nvPicPr>
          <p:cNvPr id="6" name="Picture 5"/>
          <p:cNvPicPr>
            <a:picLocks noChangeAspect="1"/>
          </p:cNvPicPr>
          <p:nvPr/>
        </p:nvPicPr>
        <p:blipFill>
          <a:blip r:embed="rId3"/>
          <a:stretch>
            <a:fillRect/>
          </a:stretch>
        </p:blipFill>
        <p:spPr>
          <a:xfrm>
            <a:off x="3146576" y="1491758"/>
            <a:ext cx="7140424" cy="4909042"/>
          </a:xfrm>
          <a:prstGeom prst="rect">
            <a:avLst/>
          </a:prstGeom>
        </p:spPr>
      </p:pic>
    </p:spTree>
    <p:extLst>
      <p:ext uri="{BB962C8B-B14F-4D97-AF65-F5344CB8AC3E}">
        <p14:creationId xmlns:p14="http://schemas.microsoft.com/office/powerpoint/2010/main" val="692650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635" y="570835"/>
            <a:ext cx="10171128" cy="5976922"/>
          </a:xfrm>
        </p:spPr>
        <p:txBody>
          <a:bodyPr>
            <a:normAutofit/>
          </a:bodyPr>
          <a:lstStyle/>
          <a:p>
            <a:pPr marL="0" indent="0">
              <a:buNone/>
            </a:pPr>
            <a:r>
              <a:rPr lang="en-US" b="1" dirty="0" smtClean="0"/>
              <a:t>Data Color, Conditional Formatting</a:t>
            </a:r>
          </a:p>
          <a:p>
            <a:r>
              <a:rPr lang="en-US" dirty="0" smtClean="0"/>
              <a:t>Formatting =&gt; Data Colors</a:t>
            </a:r>
          </a:p>
          <a:p>
            <a:endParaRPr lang="en-US" dirty="0" smtClean="0"/>
          </a:p>
          <a:p>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r>
              <a:rPr lang="en-US" dirty="0" smtClean="0"/>
              <a:t>7</a:t>
            </a:r>
            <a:endParaRPr lang="en-US" dirty="0"/>
          </a:p>
        </p:txBody>
      </p:sp>
      <p:sp>
        <p:nvSpPr>
          <p:cNvPr id="5" name="Text Placeholder 4"/>
          <p:cNvSpPr>
            <a:spLocks noGrp="1"/>
          </p:cNvSpPr>
          <p:nvPr>
            <p:ph type="body" sz="quarter" idx="13"/>
          </p:nvPr>
        </p:nvSpPr>
        <p:spPr/>
        <p:txBody>
          <a:bodyPr>
            <a:normAutofit/>
          </a:bodyPr>
          <a:lstStyle/>
          <a:p>
            <a:pPr algn="ctr"/>
            <a:r>
              <a:rPr lang="en-US" dirty="0" smtClean="0"/>
              <a:t>FORMATTING</a:t>
            </a:r>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621" y="2055896"/>
            <a:ext cx="83820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866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10583</TotalTime>
  <Words>1162</Words>
  <Application>Microsoft Office PowerPoint</Application>
  <PresentationFormat>Widescreen</PresentationFormat>
  <Paragraphs>189</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vt:lpstr>
      <vt:lpstr>ＭＳ Ｐゴシック</vt:lpstr>
      <vt:lpstr>ＭＳ Ｐゴシック</vt:lpstr>
      <vt:lpstr>Symbol</vt:lpstr>
      <vt:lpstr>Times New Roman</vt:lpstr>
      <vt:lpstr>Wingdings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NGUYÊN TẮC THIẾT KẾ</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Choco</cp:lastModifiedBy>
  <cp:revision>248</cp:revision>
  <dcterms:created xsi:type="dcterms:W3CDTF">2020-03-30T13:47:17Z</dcterms:created>
  <dcterms:modified xsi:type="dcterms:W3CDTF">2020-07-09T11:39:55Z</dcterms:modified>
</cp:coreProperties>
</file>