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60" r:id="rId3"/>
    <p:sldId id="261" r:id="rId4"/>
    <p:sldId id="262" r:id="rId5"/>
    <p:sldId id="263" r:id="rId6"/>
    <p:sldId id="275" r:id="rId7"/>
    <p:sldId id="276" r:id="rId8"/>
    <p:sldId id="277" r:id="rId9"/>
    <p:sldId id="278" r:id="rId10"/>
    <p:sldId id="279" r:id="rId11"/>
    <p:sldId id="264" r:id="rId12"/>
    <p:sldId id="270" r:id="rId13"/>
    <p:sldId id="271" r:id="rId14"/>
    <p:sldId id="27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FE2A8-8867-4438-9B84-724788DACBAF}">
  <a:tblStyle styleId="{6CBFE2A8-8867-4438-9B84-724788DACB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69" autoAdjust="0"/>
  </p:normalViewPr>
  <p:slideViewPr>
    <p:cSldViewPr snapToGrid="0">
      <p:cViewPr varScale="1">
        <p:scale>
          <a:sx n="83" d="100"/>
          <a:sy n="83" d="100"/>
        </p:scale>
        <p:origin x="65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tham</a:t>
            </a:r>
            <a:r>
              <a:rPr lang="en-US" dirty="0"/>
              <a:t> </a:t>
            </a:r>
            <a:r>
              <a:rPr lang="en-US" dirty="0" err="1"/>
              <a:t>số</a:t>
            </a:r>
            <a:r>
              <a:rPr lang="en-US" dirty="0"/>
              <a:t> "a" </a:t>
            </a:r>
            <a:r>
              <a:rPr lang="en-US" dirty="0" err="1"/>
              <a:t>trong</a:t>
            </a:r>
            <a:r>
              <a:rPr lang="en-US" dirty="0"/>
              <a:t> </a:t>
            </a:r>
            <a:r>
              <a:rPr lang="en-US" dirty="0" err="1"/>
              <a:t>biểu</a:t>
            </a:r>
            <a:r>
              <a:rPr lang="en-US" dirty="0"/>
              <a:t> </a:t>
            </a:r>
            <a:r>
              <a:rPr lang="en-US" dirty="0" err="1"/>
              <a:t>thức</a:t>
            </a:r>
            <a:r>
              <a:rPr lang="en-US" dirty="0"/>
              <a:t> </a:t>
            </a:r>
            <a:r>
              <a:rPr lang="en-US" dirty="0" err="1"/>
              <a:t>trên</a:t>
            </a:r>
            <a:r>
              <a:rPr lang="en-US" dirty="0"/>
              <a:t> </a:t>
            </a:r>
            <a:r>
              <a:rPr lang="en-US" dirty="0" err="1"/>
              <a:t>đặt</a:t>
            </a:r>
            <a:r>
              <a:rPr lang="en-US" dirty="0"/>
              <a:t> </a:t>
            </a:r>
            <a:r>
              <a:rPr lang="en-US" dirty="0" err="1"/>
              <a:t>tỷ</a:t>
            </a:r>
            <a:r>
              <a:rPr lang="en-US" dirty="0"/>
              <a:t> </a:t>
            </a:r>
            <a:r>
              <a:rPr lang="en-US" dirty="0" err="1"/>
              <a:t>lệ</a:t>
            </a:r>
            <a:r>
              <a:rPr lang="en-US" dirty="0"/>
              <a:t> </a:t>
            </a:r>
            <a:r>
              <a:rPr lang="en-US" dirty="0" err="1"/>
              <a:t>của</a:t>
            </a:r>
            <a:r>
              <a:rPr lang="en-US" dirty="0"/>
              <a:t> wavelet. </a:t>
            </a:r>
            <a:r>
              <a:rPr lang="en-US" dirty="0" err="1"/>
              <a:t>Nếu</a:t>
            </a:r>
            <a:r>
              <a:rPr lang="en-US" dirty="0"/>
              <a:t> </a:t>
            </a:r>
            <a:r>
              <a:rPr lang="en-US" dirty="0" err="1"/>
              <a:t>chúng</a:t>
            </a:r>
            <a:r>
              <a:rPr lang="en-US" dirty="0"/>
              <a:t> ta </a:t>
            </a:r>
            <a:r>
              <a:rPr lang="en-US" dirty="0" err="1"/>
              <a:t>giảm</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nó</a:t>
            </a:r>
            <a:r>
              <a:rPr lang="en-US" dirty="0"/>
              <a:t>, wavelet </a:t>
            </a:r>
            <a:r>
              <a:rPr lang="en-US" dirty="0" err="1"/>
              <a:t>sẽ</a:t>
            </a:r>
            <a:r>
              <a:rPr lang="en-US" dirty="0"/>
              <a:t> </a:t>
            </a:r>
            <a:r>
              <a:rPr lang="en-US" dirty="0" err="1"/>
              <a:t>trông</a:t>
            </a:r>
            <a:r>
              <a:rPr lang="en-US" dirty="0"/>
              <a:t> </a:t>
            </a:r>
            <a:r>
              <a:rPr lang="en-US" dirty="0" err="1"/>
              <a:t>nhăn</a:t>
            </a:r>
            <a:r>
              <a:rPr lang="en-US" dirty="0"/>
              <a:t> </a:t>
            </a:r>
            <a:r>
              <a:rPr lang="en-US" dirty="0" err="1"/>
              <a:t>nheo</a:t>
            </a:r>
            <a:r>
              <a:rPr lang="en-US" dirty="0"/>
              <a:t> </a:t>
            </a:r>
            <a:r>
              <a:rPr lang="en-US" dirty="0" err="1"/>
              <a:t>hơn</a:t>
            </a:r>
            <a:r>
              <a:rPr lang="en-US" dirty="0"/>
              <a:t>. </a:t>
            </a:r>
            <a:r>
              <a:rPr lang="en-US" dirty="0" err="1"/>
              <a:t>Điều</a:t>
            </a:r>
            <a:r>
              <a:rPr lang="en-US" dirty="0"/>
              <a:t> </a:t>
            </a:r>
            <a:r>
              <a:rPr lang="en-US" dirty="0" err="1"/>
              <a:t>này</a:t>
            </a:r>
            <a:r>
              <a:rPr lang="en-US" dirty="0"/>
              <a:t> </a:t>
            </a:r>
            <a:r>
              <a:rPr lang="en-US" dirty="0" err="1"/>
              <a:t>đến</a:t>
            </a:r>
            <a:r>
              <a:rPr lang="en-US" dirty="0"/>
              <a:t> </a:t>
            </a:r>
            <a:r>
              <a:rPr lang="en-US" dirty="0" err="1"/>
              <a:t>lượt</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nắm</a:t>
            </a:r>
            <a:r>
              <a:rPr lang="en-US" dirty="0"/>
              <a:t> </a:t>
            </a:r>
            <a:r>
              <a:rPr lang="en-US" dirty="0" err="1"/>
              <a:t>bắt</a:t>
            </a:r>
            <a:r>
              <a:rPr lang="en-US" dirty="0"/>
              <a:t> </a:t>
            </a:r>
            <a:r>
              <a:rPr lang="en-US" dirty="0" err="1"/>
              <a:t>thông</a:t>
            </a:r>
            <a:r>
              <a:rPr lang="en-US" dirty="0"/>
              <a:t> tin </a:t>
            </a:r>
            <a:r>
              <a:rPr lang="en-US" dirty="0" err="1"/>
              <a:t>tần</a:t>
            </a:r>
            <a:r>
              <a:rPr lang="en-US" dirty="0"/>
              <a:t> </a:t>
            </a:r>
            <a:r>
              <a:rPr lang="en-US" dirty="0" err="1"/>
              <a:t>số</a:t>
            </a:r>
            <a:r>
              <a:rPr lang="en-US" dirty="0"/>
              <a:t> </a:t>
            </a:r>
            <a:r>
              <a:rPr lang="en-US" dirty="0" err="1"/>
              <a:t>cao</a:t>
            </a:r>
            <a:r>
              <a:rPr lang="en-US" dirty="0"/>
              <a:t>. </a:t>
            </a:r>
            <a:r>
              <a:rPr lang="en-US" dirty="0" err="1"/>
              <a:t>Ngược</a:t>
            </a:r>
            <a:r>
              <a:rPr lang="en-US" dirty="0"/>
              <a:t> </a:t>
            </a:r>
            <a:r>
              <a:rPr lang="en-US" dirty="0" err="1"/>
              <a:t>lại</a:t>
            </a:r>
            <a:r>
              <a:rPr lang="en-US" dirty="0"/>
              <a:t>, </a:t>
            </a:r>
            <a:r>
              <a:rPr lang="en-US" dirty="0" err="1"/>
              <a:t>việc</a:t>
            </a:r>
            <a:r>
              <a:rPr lang="en-US" dirty="0"/>
              <a:t> </a:t>
            </a:r>
            <a:r>
              <a:rPr lang="en-US" dirty="0" err="1"/>
              <a:t>tăng</a:t>
            </a:r>
            <a:r>
              <a:rPr lang="en-US" dirty="0"/>
              <a:t> </a:t>
            </a:r>
            <a:r>
              <a:rPr lang="en-US" dirty="0" err="1"/>
              <a:t>giá</a:t>
            </a:r>
            <a:r>
              <a:rPr lang="en-US" dirty="0"/>
              <a:t> </a:t>
            </a:r>
            <a:r>
              <a:rPr lang="en-US" dirty="0" err="1"/>
              <a:t>trị</a:t>
            </a:r>
            <a:r>
              <a:rPr lang="en-US" dirty="0"/>
              <a:t> </a:t>
            </a:r>
            <a:r>
              <a:rPr lang="en-US" dirty="0" err="1"/>
              <a:t>của</a:t>
            </a:r>
            <a:r>
              <a:rPr lang="en-US" dirty="0"/>
              <a:t> “a” </a:t>
            </a:r>
            <a:r>
              <a:rPr lang="en-US" dirty="0" err="1"/>
              <a:t>sẽ</a:t>
            </a:r>
            <a:r>
              <a:rPr lang="en-US" dirty="0"/>
              <a:t> </a:t>
            </a:r>
            <a:r>
              <a:rPr lang="en-US" dirty="0" err="1"/>
              <a:t>kéo</a:t>
            </a:r>
            <a:r>
              <a:rPr lang="en-US" dirty="0"/>
              <a:t> </a:t>
            </a:r>
            <a:r>
              <a:rPr lang="en-US" dirty="0" err="1"/>
              <a:t>căng</a:t>
            </a:r>
            <a:r>
              <a:rPr lang="en-US" dirty="0"/>
              <a:t> wavelet </a:t>
            </a:r>
            <a:r>
              <a:rPr lang="en-US" dirty="0" err="1"/>
              <a:t>và</a:t>
            </a:r>
            <a:r>
              <a:rPr lang="en-US" dirty="0"/>
              <a:t> </a:t>
            </a:r>
            <a:r>
              <a:rPr lang="en-US" dirty="0" err="1"/>
              <a:t>thu</a:t>
            </a:r>
            <a:r>
              <a:rPr lang="en-US" dirty="0"/>
              <a:t> </a:t>
            </a:r>
            <a:r>
              <a:rPr lang="en-US" dirty="0" err="1"/>
              <a:t>thập</a:t>
            </a:r>
            <a:r>
              <a:rPr lang="en-US" dirty="0"/>
              <a:t> </a:t>
            </a:r>
            <a:r>
              <a:rPr lang="en-US" dirty="0" err="1"/>
              <a:t>thông</a:t>
            </a:r>
            <a:r>
              <a:rPr lang="en-US" dirty="0"/>
              <a:t> tin </a:t>
            </a:r>
            <a:r>
              <a:rPr lang="en-US" dirty="0" err="1"/>
              <a:t>tần</a:t>
            </a:r>
            <a:r>
              <a:rPr lang="en-US" dirty="0"/>
              <a:t> </a:t>
            </a:r>
            <a:r>
              <a:rPr lang="en-US" dirty="0" err="1"/>
              <a:t>số</a:t>
            </a:r>
            <a:r>
              <a:rPr lang="en-US" dirty="0"/>
              <a:t> </a:t>
            </a:r>
            <a:r>
              <a:rPr lang="en-US" dirty="0" err="1"/>
              <a:t>thấp</a:t>
            </a:r>
            <a:r>
              <a:rPr lang="en-US" dirty="0"/>
              <a:t>.</a:t>
            </a:r>
            <a:endParaRPr dirty="0"/>
          </a:p>
          <a:p>
            <a:pPr marL="0" lvl="0" indent="0" algn="l" rtl="0">
              <a:spcBef>
                <a:spcPts val="0"/>
              </a:spcBef>
              <a:spcAft>
                <a:spcPts val="0"/>
              </a:spcAft>
              <a:buNone/>
            </a:pPr>
            <a:r>
              <a:rPr lang="en-US" dirty="0" err="1"/>
              <a:t>Tham</a:t>
            </a:r>
            <a:r>
              <a:rPr lang="en-US" dirty="0"/>
              <a:t> </a:t>
            </a:r>
            <a:r>
              <a:rPr lang="en-US" dirty="0" err="1"/>
              <a:t>số</a:t>
            </a:r>
            <a:r>
              <a:rPr lang="en-US" dirty="0"/>
              <a:t> “b” </a:t>
            </a:r>
            <a:r>
              <a:rPr lang="en-US" dirty="0" err="1"/>
              <a:t>xác</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của</a:t>
            </a:r>
            <a:r>
              <a:rPr lang="en-US" dirty="0"/>
              <a:t> wavelet. </a:t>
            </a:r>
            <a:r>
              <a:rPr lang="en-US" dirty="0" err="1"/>
              <a:t>Giảm</a:t>
            </a:r>
            <a:r>
              <a:rPr lang="en-US" dirty="0"/>
              <a:t> “b” </a:t>
            </a:r>
            <a:r>
              <a:rPr lang="en-US" dirty="0" err="1"/>
              <a:t>sẽ</a:t>
            </a:r>
            <a:r>
              <a:rPr lang="en-US" dirty="0"/>
              <a:t> </a:t>
            </a:r>
            <a:r>
              <a:rPr lang="en-US" dirty="0" err="1"/>
              <a:t>chuyển</a:t>
            </a:r>
            <a:r>
              <a:rPr lang="en-US" dirty="0"/>
              <a:t> wavelet sang </a:t>
            </a:r>
            <a:r>
              <a:rPr lang="en-US" dirty="0" err="1"/>
              <a:t>trái</a:t>
            </a:r>
            <a:r>
              <a:rPr lang="en-US" dirty="0"/>
              <a:t>. </a:t>
            </a:r>
            <a:r>
              <a:rPr lang="en-US" dirty="0" err="1"/>
              <a:t>Tăng</a:t>
            </a:r>
            <a:r>
              <a:rPr lang="en-US" dirty="0"/>
              <a:t> “b” </a:t>
            </a:r>
            <a:r>
              <a:rPr lang="en-US" dirty="0" err="1"/>
              <a:t>sẽ</a:t>
            </a:r>
            <a:r>
              <a:rPr lang="en-US" dirty="0"/>
              <a:t> </a:t>
            </a:r>
            <a:r>
              <a:rPr lang="en-US" dirty="0" err="1"/>
              <a:t>chuyển</a:t>
            </a:r>
            <a:r>
              <a:rPr lang="en-US" dirty="0"/>
              <a:t> </a:t>
            </a:r>
            <a:r>
              <a:rPr lang="en-US" dirty="0" err="1"/>
              <a:t>nó</a:t>
            </a:r>
            <a:r>
              <a:rPr lang="en-US" dirty="0"/>
              <a:t> sang </a:t>
            </a:r>
            <a:r>
              <a:rPr lang="en-US" dirty="0" err="1"/>
              <a:t>phải</a:t>
            </a:r>
            <a:r>
              <a:rPr lang="en-US" dirty="0"/>
              <a:t>. </a:t>
            </a:r>
            <a:r>
              <a:rPr lang="en-US" dirty="0" err="1"/>
              <a:t>Vị</a:t>
            </a:r>
            <a:r>
              <a:rPr lang="en-US" dirty="0"/>
              <a:t> </a:t>
            </a:r>
            <a:r>
              <a:rPr lang="en-US" dirty="0" err="1"/>
              <a:t>trí</a:t>
            </a:r>
            <a:r>
              <a:rPr lang="en-US" dirty="0"/>
              <a:t> </a:t>
            </a:r>
            <a:r>
              <a:rPr lang="en-US" dirty="0" err="1"/>
              <a:t>là</a:t>
            </a:r>
            <a:r>
              <a:rPr lang="en-US" dirty="0"/>
              <a:t> </a:t>
            </a:r>
            <a:r>
              <a:rPr lang="en-US" dirty="0" err="1"/>
              <a:t>quan</a:t>
            </a:r>
            <a:r>
              <a:rPr lang="en-US" dirty="0"/>
              <a:t> </a:t>
            </a:r>
            <a:r>
              <a:rPr lang="en-US" dirty="0" err="1"/>
              <a:t>trọng</a:t>
            </a:r>
            <a:r>
              <a:rPr lang="en-US" dirty="0"/>
              <a:t> </a:t>
            </a:r>
            <a:r>
              <a:rPr lang="en-US" dirty="0" err="1"/>
              <a:t>bởi</a:t>
            </a:r>
            <a:r>
              <a:rPr lang="en-US" dirty="0"/>
              <a:t> </a:t>
            </a:r>
            <a:r>
              <a:rPr lang="en-US" dirty="0" err="1"/>
              <a:t>vì</a:t>
            </a:r>
            <a:r>
              <a:rPr lang="en-US" dirty="0"/>
              <a:t> </a:t>
            </a:r>
            <a:r>
              <a:rPr lang="en-US" dirty="0" err="1"/>
              <a:t>không</a:t>
            </a:r>
            <a:r>
              <a:rPr lang="en-US" dirty="0"/>
              <a:t> </a:t>
            </a:r>
            <a:r>
              <a:rPr lang="en-US" dirty="0" err="1"/>
              <a:t>giống</a:t>
            </a:r>
            <a:r>
              <a:rPr lang="en-US" dirty="0"/>
              <a:t> </a:t>
            </a:r>
            <a:r>
              <a:rPr lang="en-US" dirty="0" err="1"/>
              <a:t>như</a:t>
            </a:r>
            <a:r>
              <a:rPr lang="en-US" dirty="0"/>
              <a:t> </a:t>
            </a:r>
            <a:r>
              <a:rPr lang="en-US" dirty="0" err="1"/>
              <a:t>sóng</a:t>
            </a:r>
            <a:r>
              <a:rPr lang="en-US" dirty="0"/>
              <a:t>, wavelet </a:t>
            </a:r>
            <a:r>
              <a:rPr lang="en-US" dirty="0" err="1"/>
              <a:t>chỉ</a:t>
            </a:r>
            <a:r>
              <a:rPr lang="en-US" dirty="0"/>
              <a:t> </a:t>
            </a:r>
            <a:r>
              <a:rPr lang="en-US" dirty="0" err="1"/>
              <a:t>khác</a:t>
            </a:r>
            <a:r>
              <a:rPr lang="en-US" dirty="0"/>
              <a:t> 0 </a:t>
            </a:r>
            <a:r>
              <a:rPr lang="en-US" dirty="0" err="1"/>
              <a:t>trong</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ngắn</a:t>
            </a:r>
            <a:r>
              <a:rPr lang="en-US" dirty="0"/>
              <a:t>. </a:t>
            </a:r>
            <a:r>
              <a:rPr lang="en-US" dirty="0" err="1"/>
              <a:t>Hơn</a:t>
            </a:r>
            <a:r>
              <a:rPr lang="en-US" dirty="0"/>
              <a:t> </a:t>
            </a:r>
            <a:r>
              <a:rPr lang="en-US" dirty="0" err="1"/>
              <a:t>nữa</a:t>
            </a:r>
            <a:r>
              <a:rPr lang="en-US" dirty="0"/>
              <a:t>, </a:t>
            </a:r>
            <a:r>
              <a:rPr lang="en-US" dirty="0" err="1"/>
              <a:t>khi</a:t>
            </a:r>
            <a:r>
              <a:rPr lang="en-US" dirty="0"/>
              <a:t> </a:t>
            </a:r>
            <a:r>
              <a:rPr lang="en-US" dirty="0" err="1"/>
              <a:t>phân</a:t>
            </a:r>
            <a:r>
              <a:rPr lang="en-US" dirty="0"/>
              <a:t> </a:t>
            </a:r>
            <a:r>
              <a:rPr lang="en-US" dirty="0" err="1"/>
              <a:t>tích</a:t>
            </a:r>
            <a:r>
              <a:rPr lang="en-US" dirty="0"/>
              <a:t> </a:t>
            </a:r>
            <a:r>
              <a:rPr lang="en-US" dirty="0" err="1"/>
              <a:t>một</a:t>
            </a:r>
            <a:r>
              <a:rPr lang="en-US" dirty="0"/>
              <a:t> </a:t>
            </a:r>
            <a:r>
              <a:rPr lang="en-US" dirty="0" err="1"/>
              <a:t>tín</a:t>
            </a:r>
            <a:r>
              <a:rPr lang="en-US" dirty="0"/>
              <a:t> </a:t>
            </a:r>
            <a:r>
              <a:rPr lang="en-US" dirty="0" err="1"/>
              <a:t>hiệu</a:t>
            </a:r>
            <a:r>
              <a:rPr lang="en-US" dirty="0"/>
              <a:t>, </a:t>
            </a:r>
            <a:r>
              <a:rPr lang="en-US" dirty="0" err="1"/>
              <a:t>chúng</a:t>
            </a:r>
            <a:r>
              <a:rPr lang="en-US" dirty="0"/>
              <a:t> ta </a:t>
            </a:r>
            <a:r>
              <a:rPr lang="en-US" dirty="0" err="1"/>
              <a:t>không</a:t>
            </a:r>
            <a:r>
              <a:rPr lang="en-US" dirty="0"/>
              <a:t> </a:t>
            </a:r>
            <a:r>
              <a:rPr lang="en-US" dirty="0" err="1"/>
              <a:t>chỉ</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các</a:t>
            </a:r>
            <a:r>
              <a:rPr lang="en-US" dirty="0"/>
              <a:t> </a:t>
            </a:r>
            <a:r>
              <a:rPr lang="en-US" dirty="0" err="1"/>
              <a:t>dao</a:t>
            </a:r>
            <a:r>
              <a:rPr lang="en-US" dirty="0"/>
              <a:t> </a:t>
            </a:r>
            <a:r>
              <a:rPr lang="en-US" dirty="0" err="1"/>
              <a:t>động</a:t>
            </a:r>
            <a:r>
              <a:rPr lang="en-US" dirty="0"/>
              <a:t> </a:t>
            </a:r>
            <a:r>
              <a:rPr lang="en-US" dirty="0" err="1"/>
              <a:t>của</a:t>
            </a:r>
            <a:r>
              <a:rPr lang="en-US" dirty="0"/>
              <a:t> </a:t>
            </a:r>
            <a:r>
              <a:rPr lang="en-US" dirty="0" err="1"/>
              <a:t>nó</a:t>
            </a:r>
            <a:r>
              <a:rPr lang="en-US" dirty="0"/>
              <a:t>, </a:t>
            </a:r>
            <a:r>
              <a:rPr lang="en-US" dirty="0" err="1"/>
              <a:t>mà</a:t>
            </a:r>
            <a:r>
              <a:rPr lang="en-US" dirty="0"/>
              <a:t> </a:t>
            </a:r>
            <a:r>
              <a:rPr lang="en-US" dirty="0" err="1"/>
              <a:t>cả</a:t>
            </a:r>
            <a:r>
              <a:rPr lang="en-US" dirty="0"/>
              <a:t> </a:t>
            </a:r>
            <a:r>
              <a:rPr lang="en-US" dirty="0" err="1"/>
              <a:t>những</a:t>
            </a:r>
            <a:r>
              <a:rPr lang="en-US" dirty="0"/>
              <a:t> </a:t>
            </a:r>
            <a:r>
              <a:rPr lang="en-US" dirty="0" err="1"/>
              <a:t>dao</a:t>
            </a:r>
            <a:r>
              <a:rPr lang="en-US" dirty="0"/>
              <a:t> </a:t>
            </a:r>
            <a:r>
              <a:rPr lang="en-US" dirty="0" err="1"/>
              <a:t>động</a:t>
            </a:r>
            <a:r>
              <a:rPr lang="en-US" dirty="0"/>
              <a:t> </a:t>
            </a:r>
            <a:r>
              <a:rPr lang="en-US" dirty="0" err="1"/>
              <a:t>đó</a:t>
            </a:r>
            <a:r>
              <a:rPr lang="en-US" dirty="0"/>
              <a:t> </a:t>
            </a:r>
            <a:r>
              <a:rPr lang="en-US" dirty="0" err="1"/>
              <a:t>diễn</a:t>
            </a:r>
            <a:r>
              <a:rPr lang="en-US" dirty="0"/>
              <a:t> </a:t>
            </a:r>
            <a:r>
              <a:rPr lang="en-US" dirty="0" err="1"/>
              <a:t>ra</a:t>
            </a:r>
            <a:r>
              <a:rPr lang="en-US" dirty="0"/>
              <a:t> ở </a:t>
            </a:r>
            <a:r>
              <a:rPr lang="en-US" dirty="0" err="1"/>
              <a:t>đâu</a:t>
            </a:r>
            <a:r>
              <a:rPr lang="en-US" dirty="0"/>
              <a:t>.</a:t>
            </a:r>
            <a:endParaRPr dirty="0"/>
          </a:p>
        </p:txBody>
      </p:sp>
      <p:sp>
        <p:nvSpPr>
          <p:cNvPr id="125" name="Google Shape;12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60d648039_6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60d648039_6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1360d648039_6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60d64803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360d64803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360d64803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Bản chiếu"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ép so sánh"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ỉ Tiêu đề"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nh với Chú thích"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2138900" y="2644210"/>
            <a:ext cx="7755300" cy="784790"/>
          </a:xfrm>
          <a:prstGeom prst="rect">
            <a:avLst/>
          </a:prstGeom>
          <a:gradFill>
            <a:gsLst>
              <a:gs pos="0">
                <a:srgbClr val="B0CAE9"/>
              </a:gs>
              <a:gs pos="50000">
                <a:srgbClr val="A1C1E4"/>
              </a:gs>
              <a:gs pos="100000">
                <a:srgbClr val="90B8E4"/>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500"/>
              <a:buFont typeface="Arial"/>
              <a:buNone/>
            </a:pPr>
            <a:r>
              <a:rPr lang="en-US" sz="4500" b="0" i="0" u="none" strike="noStrike" cap="none" dirty="0">
                <a:solidFill>
                  <a:schemeClr val="dk1"/>
                </a:solidFill>
                <a:latin typeface="Arial"/>
                <a:ea typeface="Arial"/>
                <a:cs typeface="Arial"/>
                <a:sym typeface="Arial"/>
              </a:rPr>
              <a:t>WAVELET COMPRESSION</a:t>
            </a:r>
            <a:endParaRPr sz="4500" b="0" i="0" u="none" strike="noStrike" cap="none" dirty="0">
              <a:solidFill>
                <a:schemeClr val="dk1"/>
              </a:solidFill>
              <a:latin typeface="Calibri"/>
              <a:ea typeface="Calibri"/>
              <a:cs typeface="Calibri"/>
              <a:sym typeface="Calibri"/>
            </a:endParaRPr>
          </a:p>
        </p:txBody>
      </p:sp>
      <p:sp>
        <p:nvSpPr>
          <p:cNvPr id="89" name="Google Shape;89;p13"/>
          <p:cNvSpPr txBox="1"/>
          <p:nvPr/>
        </p:nvSpPr>
        <p:spPr>
          <a:xfrm>
            <a:off x="1887265" y="4120286"/>
            <a:ext cx="67239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0" i="0" u="none" strike="noStrike" cap="none" dirty="0" err="1">
                <a:solidFill>
                  <a:schemeClr val="dk1"/>
                </a:solidFill>
                <a:latin typeface="Arial"/>
                <a:ea typeface="Arial"/>
                <a:cs typeface="Arial"/>
                <a:sym typeface="Arial"/>
              </a:rPr>
              <a:t>Môn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học</a:t>
            </a:r>
            <a:r>
              <a:rPr lang="en-US" sz="1800" b="0" i="0" u="none" strike="noStrike" cap="none" dirty="0">
                <a:solidFill>
                  <a:schemeClr val="dk1"/>
                </a:solidFill>
                <a:latin typeface="Arial"/>
                <a:ea typeface="Arial"/>
                <a:cs typeface="Arial"/>
                <a:sym typeface="Arial"/>
              </a:rPr>
              <a:t> : </a:t>
            </a:r>
            <a:r>
              <a:rPr lang="en-US" sz="1800" b="0" i="0" u="none" strike="noStrike" cap="none" dirty="0" err="1">
                <a:solidFill>
                  <a:schemeClr val="dk1"/>
                </a:solidFill>
                <a:latin typeface="Arial"/>
                <a:ea typeface="Arial"/>
                <a:cs typeface="Arial"/>
                <a:sym typeface="Arial"/>
              </a:rPr>
              <a:t>Tính</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toán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đa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phương</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tiện</a:t>
            </a:r>
            <a:r>
              <a:rPr lang="en-US" sz="1800" b="0" i="0" u="none" strike="noStrike" cap="none" dirty="0">
                <a:solidFill>
                  <a:schemeClr val="dk1"/>
                </a:solidFill>
                <a:latin typeface="Arial"/>
                <a:ea typeface="Arial"/>
                <a:cs typeface="Arial"/>
                <a:sym typeface="Arial"/>
              </a:rPr>
              <a:t> </a:t>
            </a:r>
            <a:r>
              <a:rPr lang="en-US" sz="1800" b="0" i="0" u="none" strike="noStrike" cap="none" dirty="0">
                <a:solidFill>
                  <a:srgbClr val="212529"/>
                </a:solidFill>
                <a:latin typeface="Arial"/>
                <a:ea typeface="Arial"/>
                <a:cs typeface="Arial"/>
                <a:sym typeface="Arial"/>
              </a:rPr>
              <a:t>– CS232.M22.KHCL</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rgbClr val="212529"/>
              </a:buClr>
              <a:buSzPts val="1800"/>
              <a:buFont typeface="Arial"/>
              <a:buNone/>
            </a:pPr>
            <a:r>
              <a:rPr lang="en-US" sz="1800" b="0" i="0" u="none" strike="noStrike" cap="none" dirty="0" err="1">
                <a:solidFill>
                  <a:srgbClr val="212529"/>
                </a:solidFill>
                <a:latin typeface="Arial"/>
                <a:ea typeface="Arial"/>
                <a:cs typeface="Arial"/>
                <a:sym typeface="Arial"/>
              </a:rPr>
              <a:t>Giảng</a:t>
            </a:r>
            <a:r>
              <a:rPr lang="en-US" sz="1800" b="0" i="0" u="none" strike="noStrike" cap="none" dirty="0">
                <a:solidFill>
                  <a:srgbClr val="212529"/>
                </a:solidFill>
                <a:latin typeface="Arial"/>
                <a:ea typeface="Arial"/>
                <a:cs typeface="Arial"/>
                <a:sym typeface="Arial"/>
              </a:rPr>
              <a:t> </a:t>
            </a:r>
            <a:r>
              <a:rPr lang="en-US" sz="1800" b="0" i="0" u="none" strike="noStrike" cap="none" dirty="0" err="1">
                <a:solidFill>
                  <a:srgbClr val="212529"/>
                </a:solidFill>
                <a:latin typeface="Arial"/>
                <a:ea typeface="Arial"/>
                <a:cs typeface="Arial"/>
                <a:sym typeface="Arial"/>
              </a:rPr>
              <a:t>viên</a:t>
            </a:r>
            <a:r>
              <a:rPr lang="en-US" sz="1800" b="0" i="0" u="none" strike="noStrike" cap="none" dirty="0">
                <a:solidFill>
                  <a:srgbClr val="212529"/>
                </a:solidFill>
                <a:latin typeface="Arial"/>
                <a:ea typeface="Arial"/>
                <a:cs typeface="Arial"/>
                <a:sym typeface="Arial"/>
              </a:rPr>
              <a:t>: </a:t>
            </a:r>
            <a:r>
              <a:rPr lang="en-US" sz="1800" b="0" i="0" u="none" strike="noStrike" cap="none" dirty="0" err="1">
                <a:solidFill>
                  <a:srgbClr val="212529"/>
                </a:solidFill>
                <a:latin typeface="Arial"/>
                <a:ea typeface="Arial"/>
                <a:cs typeface="Arial"/>
                <a:sym typeface="Arial"/>
              </a:rPr>
              <a:t>Ths</a:t>
            </a:r>
            <a:r>
              <a:rPr lang="en-US" sz="1800" b="0" i="0" u="none" strike="noStrike" cap="none" dirty="0">
                <a:solidFill>
                  <a:srgbClr val="212529"/>
                </a:solidFill>
                <a:latin typeface="Arial"/>
                <a:ea typeface="Arial"/>
                <a:cs typeface="Arial"/>
                <a:sym typeface="Arial"/>
              </a:rPr>
              <a:t> . </a:t>
            </a:r>
            <a:r>
              <a:rPr lang="en-US" sz="1800" b="0" i="0" u="none" strike="noStrike" cap="none" dirty="0" err="1">
                <a:solidFill>
                  <a:srgbClr val="212529"/>
                </a:solidFill>
                <a:latin typeface="Arial"/>
                <a:ea typeface="Arial"/>
                <a:cs typeface="Arial"/>
                <a:sym typeface="Arial"/>
              </a:rPr>
              <a:t>Đỗ</a:t>
            </a:r>
            <a:r>
              <a:rPr lang="en-US" sz="1800" b="0" i="0" u="none" strike="noStrike" cap="none" dirty="0">
                <a:solidFill>
                  <a:srgbClr val="212529"/>
                </a:solidFill>
                <a:latin typeface="Arial"/>
                <a:ea typeface="Arial"/>
                <a:cs typeface="Arial"/>
                <a:sym typeface="Arial"/>
              </a:rPr>
              <a:t> Văn </a:t>
            </a:r>
            <a:r>
              <a:rPr lang="en-US" sz="1800" b="0" i="0" u="none" strike="noStrike" cap="none" dirty="0" err="1">
                <a:solidFill>
                  <a:srgbClr val="212529"/>
                </a:solidFill>
                <a:latin typeface="Arial"/>
                <a:ea typeface="Arial"/>
                <a:cs typeface="Arial"/>
                <a:sym typeface="Arial"/>
              </a:rPr>
              <a:t>Tiến</a:t>
            </a:r>
            <a:endParaRPr sz="1800" b="0" i="0" u="none" strike="noStrike" cap="none" dirty="0">
              <a:solidFill>
                <a:srgbClr val="212529"/>
              </a:solidFill>
              <a:latin typeface="Arial"/>
              <a:ea typeface="Arial"/>
              <a:cs typeface="Arial"/>
              <a:sym typeface="Arial"/>
            </a:endParaRPr>
          </a:p>
          <a:p>
            <a:pPr marL="0" marR="0" lvl="0" indent="0" algn="l" rtl="0">
              <a:spcBef>
                <a:spcPts val="0"/>
              </a:spcBef>
              <a:spcAft>
                <a:spcPts val="0"/>
              </a:spcAft>
              <a:buClr>
                <a:srgbClr val="212529"/>
              </a:buClr>
              <a:buSzPts val="1800"/>
              <a:buFont typeface="Arial"/>
              <a:buNone/>
            </a:pPr>
            <a:r>
              <a:rPr lang="en-US" sz="1800" b="0" i="0" u="none" strike="noStrike" cap="none" dirty="0" err="1">
                <a:solidFill>
                  <a:srgbClr val="212529"/>
                </a:solidFill>
                <a:latin typeface="Arial"/>
                <a:ea typeface="Arial"/>
                <a:cs typeface="Arial"/>
                <a:sym typeface="Arial"/>
              </a:rPr>
              <a:t>Thành</a:t>
            </a:r>
            <a:r>
              <a:rPr lang="en-US" sz="1800" b="0" i="0" u="none" strike="noStrike" cap="none" dirty="0">
                <a:solidFill>
                  <a:srgbClr val="212529"/>
                </a:solidFill>
                <a:latin typeface="Arial"/>
                <a:ea typeface="Arial"/>
                <a:cs typeface="Arial"/>
                <a:sym typeface="Arial"/>
              </a:rPr>
              <a:t> </a:t>
            </a:r>
            <a:r>
              <a:rPr lang="en-US" sz="1800" b="0" i="0" u="none" strike="noStrike" cap="none" dirty="0" err="1">
                <a:solidFill>
                  <a:srgbClr val="212529"/>
                </a:solidFill>
                <a:latin typeface="Arial"/>
                <a:ea typeface="Arial"/>
                <a:cs typeface="Arial"/>
                <a:sym typeface="Arial"/>
              </a:rPr>
              <a:t>viên</a:t>
            </a:r>
            <a:r>
              <a:rPr lang="en-US" sz="1800" b="0" i="0" u="none" strike="noStrike" cap="none" dirty="0">
                <a:solidFill>
                  <a:srgbClr val="212529"/>
                </a:solidFill>
                <a:latin typeface="Arial"/>
                <a:ea typeface="Arial"/>
                <a:cs typeface="Arial"/>
                <a:sym typeface="Arial"/>
              </a:rPr>
              <a:t> </a:t>
            </a:r>
            <a:r>
              <a:rPr lang="en-US" sz="1800" b="0" i="0" u="none" strike="noStrike" cap="none" dirty="0" err="1">
                <a:solidFill>
                  <a:srgbClr val="212529"/>
                </a:solidFill>
                <a:latin typeface="Arial"/>
                <a:ea typeface="Arial"/>
                <a:cs typeface="Arial"/>
                <a:sym typeface="Arial"/>
              </a:rPr>
              <a:t>nhóm</a:t>
            </a:r>
            <a:r>
              <a:rPr lang="en-US" sz="1800" b="0" i="0" u="none" strike="noStrike" cap="none" dirty="0">
                <a:solidFill>
                  <a:srgbClr val="212529"/>
                </a:solidFill>
                <a:latin typeface="Arial"/>
                <a:ea typeface="Arial"/>
                <a:cs typeface="Arial"/>
                <a:sym typeface="Arial"/>
              </a:rPr>
              <a:t> : </a:t>
            </a:r>
            <a:endParaRPr sz="1800" b="0" i="0" u="none" strike="noStrike" cap="none" dirty="0">
              <a:solidFill>
                <a:srgbClr val="212529"/>
              </a:solidFill>
              <a:latin typeface="Arial"/>
              <a:ea typeface="Arial"/>
              <a:cs typeface="Arial"/>
              <a:sym typeface="Arial"/>
            </a:endParaRPr>
          </a:p>
          <a:p>
            <a:pPr marL="457200" marR="0" lvl="0" indent="-342900" algn="l" rtl="0">
              <a:spcBef>
                <a:spcPts val="0"/>
              </a:spcBef>
              <a:spcAft>
                <a:spcPts val="0"/>
              </a:spcAft>
              <a:buClr>
                <a:srgbClr val="212529"/>
              </a:buClr>
              <a:buSzPts val="1800"/>
              <a:buFont typeface="Arial"/>
              <a:buChar char="●"/>
            </a:pPr>
            <a:r>
              <a:rPr lang="en-US" sz="1800" b="0" i="0" u="none" strike="noStrike" cap="none" dirty="0">
                <a:solidFill>
                  <a:srgbClr val="212529"/>
                </a:solidFill>
                <a:latin typeface="Arial"/>
                <a:ea typeface="Arial"/>
                <a:cs typeface="Arial"/>
                <a:sym typeface="Arial"/>
              </a:rPr>
              <a:t>Trương Minh </a:t>
            </a:r>
            <a:r>
              <a:rPr lang="en-US" sz="1800" b="0" i="0" u="none" strike="noStrike" cap="none" dirty="0" err="1">
                <a:solidFill>
                  <a:srgbClr val="212529"/>
                </a:solidFill>
                <a:latin typeface="Arial"/>
                <a:ea typeface="Arial"/>
                <a:cs typeface="Arial"/>
                <a:sym typeface="Arial"/>
              </a:rPr>
              <a:t>Sơn</a:t>
            </a:r>
            <a:r>
              <a:rPr lang="en-US" sz="1800" b="0" i="0" u="none" strike="noStrike" cap="none" dirty="0">
                <a:solidFill>
                  <a:srgbClr val="212529"/>
                </a:solidFill>
                <a:latin typeface="Arial"/>
                <a:ea typeface="Arial"/>
                <a:cs typeface="Arial"/>
                <a:sym typeface="Arial"/>
              </a:rPr>
              <a:t> - 19522143</a:t>
            </a:r>
            <a:endParaRPr sz="1800" b="0" i="0" u="none" strike="noStrike" cap="none" dirty="0">
              <a:solidFill>
                <a:schemeClr val="dk1"/>
              </a:solidFill>
              <a:latin typeface="Calibri"/>
              <a:ea typeface="Calibri"/>
              <a:cs typeface="Calibri"/>
              <a:sym typeface="Calibri"/>
            </a:endParaRPr>
          </a:p>
          <a:p>
            <a:pPr marL="457200" marR="0" lvl="0" indent="-342900" algn="l" rtl="0">
              <a:spcBef>
                <a:spcPts val="0"/>
              </a:spcBef>
              <a:spcAft>
                <a:spcPts val="0"/>
              </a:spcAft>
              <a:buClr>
                <a:srgbClr val="212529"/>
              </a:buClr>
              <a:buSzPts val="1800"/>
              <a:buFont typeface="Arial"/>
              <a:buChar char="●"/>
            </a:pPr>
            <a:r>
              <a:rPr lang="en-US" sz="1800" b="0" i="0" u="none" strike="noStrike" cap="none" dirty="0">
                <a:solidFill>
                  <a:srgbClr val="212529"/>
                </a:solidFill>
                <a:latin typeface="Arial"/>
                <a:ea typeface="Arial"/>
                <a:cs typeface="Arial"/>
                <a:sym typeface="Arial"/>
              </a:rPr>
              <a:t>L</a:t>
            </a:r>
            <a:r>
              <a:rPr lang="en-US" sz="1800" dirty="0">
                <a:solidFill>
                  <a:srgbClr val="212529"/>
                </a:solidFill>
              </a:rPr>
              <a:t>ê</a:t>
            </a:r>
            <a:r>
              <a:rPr lang="en-US" sz="1800" b="0" i="0" u="none" strike="noStrike" cap="none" dirty="0">
                <a:solidFill>
                  <a:srgbClr val="212529"/>
                </a:solidFill>
                <a:latin typeface="Arial"/>
                <a:ea typeface="Arial"/>
                <a:cs typeface="Arial"/>
                <a:sym typeface="Arial"/>
              </a:rPr>
              <a:t> </a:t>
            </a:r>
            <a:r>
              <a:rPr lang="en-US" sz="1800" b="0" i="0" u="none" strike="noStrike" cap="none" dirty="0" err="1">
                <a:solidFill>
                  <a:srgbClr val="212529"/>
                </a:solidFill>
                <a:latin typeface="Arial"/>
                <a:ea typeface="Arial"/>
                <a:cs typeface="Arial"/>
                <a:sym typeface="Arial"/>
              </a:rPr>
              <a:t>V</a:t>
            </a:r>
            <a:r>
              <a:rPr lang="en-US" sz="1800" dirty="0" err="1">
                <a:solidFill>
                  <a:srgbClr val="212529"/>
                </a:solidFill>
              </a:rPr>
              <a:t>õ</a:t>
            </a:r>
            <a:r>
              <a:rPr lang="en-US" sz="1800" b="0" i="0" u="none" strike="noStrike" cap="none" dirty="0">
                <a:solidFill>
                  <a:srgbClr val="212529"/>
                </a:solidFill>
                <a:latin typeface="Arial"/>
                <a:ea typeface="Arial"/>
                <a:cs typeface="Arial"/>
                <a:sym typeface="Arial"/>
              </a:rPr>
              <a:t> </a:t>
            </a:r>
            <a:r>
              <a:rPr lang="en-US" sz="1800" b="0" i="0" u="none" strike="noStrike" cap="none" dirty="0" err="1">
                <a:solidFill>
                  <a:srgbClr val="212529"/>
                </a:solidFill>
                <a:latin typeface="Arial"/>
                <a:ea typeface="Arial"/>
                <a:cs typeface="Arial"/>
                <a:sym typeface="Arial"/>
              </a:rPr>
              <a:t>T</a:t>
            </a:r>
            <a:r>
              <a:rPr lang="en-US" sz="1800" dirty="0" err="1">
                <a:solidFill>
                  <a:srgbClr val="212529"/>
                </a:solidFill>
              </a:rPr>
              <a:t>iế</a:t>
            </a:r>
            <a:r>
              <a:rPr lang="en-US" sz="1800" b="0" i="0" u="none" strike="noStrike" cap="none" dirty="0" err="1">
                <a:solidFill>
                  <a:srgbClr val="212529"/>
                </a:solidFill>
                <a:latin typeface="Arial"/>
                <a:ea typeface="Arial"/>
                <a:cs typeface="Arial"/>
                <a:sym typeface="Arial"/>
              </a:rPr>
              <a:t>n</a:t>
            </a:r>
            <a:r>
              <a:rPr lang="en-US" sz="1800" b="0" i="0" u="none" strike="noStrike" cap="none" dirty="0">
                <a:solidFill>
                  <a:srgbClr val="212529"/>
                </a:solidFill>
                <a:latin typeface="Arial"/>
                <a:ea typeface="Arial"/>
                <a:cs typeface="Arial"/>
                <a:sym typeface="Arial"/>
              </a:rPr>
              <a:t> </a:t>
            </a:r>
            <a:r>
              <a:rPr lang="en-US" sz="1800" b="0" i="0" u="none" strike="noStrike" cap="none" dirty="0" err="1">
                <a:solidFill>
                  <a:srgbClr val="212529"/>
                </a:solidFill>
                <a:latin typeface="Arial"/>
                <a:ea typeface="Arial"/>
                <a:cs typeface="Arial"/>
                <a:sym typeface="Arial"/>
              </a:rPr>
              <a:t>Ph</a:t>
            </a:r>
            <a:r>
              <a:rPr lang="en-US" sz="1800" dirty="0" err="1">
                <a:solidFill>
                  <a:srgbClr val="212529"/>
                </a:solidFill>
              </a:rPr>
              <a:t>á</a:t>
            </a:r>
            <a:r>
              <a:rPr lang="en-US" sz="1800" b="0" i="0" u="none" strike="noStrike" cap="none" dirty="0" err="1">
                <a:solidFill>
                  <a:srgbClr val="212529"/>
                </a:solidFill>
                <a:latin typeface="Arial"/>
                <a:ea typeface="Arial"/>
                <a:cs typeface="Arial"/>
                <a:sym typeface="Arial"/>
              </a:rPr>
              <a:t>t</a:t>
            </a:r>
            <a:r>
              <a:rPr lang="en-US" sz="1800" b="0" i="0" u="none" strike="noStrike" cap="none" dirty="0">
                <a:solidFill>
                  <a:srgbClr val="212529"/>
                </a:solidFill>
                <a:latin typeface="Arial"/>
                <a:ea typeface="Arial"/>
                <a:cs typeface="Arial"/>
                <a:sym typeface="Arial"/>
              </a:rPr>
              <a:t> – 19521993</a:t>
            </a:r>
            <a:endParaRPr sz="1800" b="0" i="0" u="none" strike="noStrike" cap="none" dirty="0">
              <a:solidFill>
                <a:srgbClr val="212529"/>
              </a:solidFill>
              <a:latin typeface="Arial"/>
              <a:ea typeface="Arial"/>
              <a:cs typeface="Arial"/>
              <a:sym typeface="Arial"/>
            </a:endParaRPr>
          </a:p>
          <a:p>
            <a:pPr marL="457200" marR="0" lvl="0" indent="-342900" algn="l" rtl="0">
              <a:spcBef>
                <a:spcPts val="0"/>
              </a:spcBef>
              <a:spcAft>
                <a:spcPts val="0"/>
              </a:spcAft>
              <a:buClr>
                <a:srgbClr val="212529"/>
              </a:buClr>
              <a:buSzPts val="1800"/>
              <a:buFont typeface="Arial"/>
              <a:buChar char="●"/>
            </a:pPr>
            <a:r>
              <a:rPr lang="en-US" sz="1800" b="0" i="0" u="none" strike="noStrike" cap="none" dirty="0">
                <a:solidFill>
                  <a:srgbClr val="212529"/>
                </a:solidFill>
                <a:latin typeface="Arial"/>
                <a:ea typeface="Arial"/>
                <a:cs typeface="Arial"/>
                <a:sym typeface="Arial"/>
              </a:rPr>
              <a:t>Trương Văn Tuấn – 19522486</a:t>
            </a:r>
            <a:endParaRPr sz="1800" b="0" i="0" u="none" strike="noStrike" cap="none" dirty="0">
              <a:solidFill>
                <a:schemeClr val="dk1"/>
              </a:solidFill>
              <a:latin typeface="Calibri"/>
              <a:ea typeface="Calibri"/>
              <a:cs typeface="Calibri"/>
              <a:sym typeface="Calibri"/>
            </a:endParaRPr>
          </a:p>
          <a:p>
            <a:pPr marL="457200" marR="0" lvl="0" indent="-228600" algn="l" rtl="0">
              <a:spcBef>
                <a:spcPts val="0"/>
              </a:spcBef>
              <a:spcAft>
                <a:spcPts val="0"/>
              </a:spcAft>
              <a:buClr>
                <a:srgbClr val="212529"/>
              </a:buClr>
              <a:buSzPts val="1800"/>
              <a:buFont typeface="Arial"/>
              <a:buNone/>
            </a:pPr>
            <a:endParaRPr sz="1800" b="0" i="0" u="none" strike="noStrike" cap="none" dirty="0">
              <a:solidFill>
                <a:schemeClr val="dk1"/>
              </a:solidFill>
              <a:latin typeface="Calibri"/>
              <a:ea typeface="Calibri"/>
              <a:cs typeface="Calibri"/>
              <a:sym typeface="Calibri"/>
            </a:endParaRPr>
          </a:p>
          <a:p>
            <a:pPr marL="457200" marR="0" lvl="0" indent="0" algn="l" rtl="0">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b="0" i="0" u="none" strike="noStrike" cap="none" dirty="0">
              <a:solidFill>
                <a:srgbClr val="212529"/>
              </a:solidFill>
              <a:latin typeface="Arial"/>
              <a:ea typeface="Arial"/>
              <a:cs typeface="Arial"/>
              <a:sym typeface="Arial"/>
            </a:endParaRPr>
          </a:p>
        </p:txBody>
      </p:sp>
      <p:pic>
        <p:nvPicPr>
          <p:cNvPr id="90" name="Google Shape;90;p13" descr="UIT Channel - YouTube"/>
          <p:cNvPicPr preferRelativeResize="0"/>
          <p:nvPr/>
        </p:nvPicPr>
        <p:blipFill rotWithShape="1">
          <a:blip r:embed="rId3">
            <a:alphaModFix/>
          </a:blip>
          <a:srcRect/>
          <a:stretch/>
        </p:blipFill>
        <p:spPr>
          <a:xfrm>
            <a:off x="0" y="-15900"/>
            <a:ext cx="2138900" cy="1968824"/>
          </a:xfrm>
          <a:prstGeom prst="rect">
            <a:avLst/>
          </a:prstGeom>
          <a:noFill/>
          <a:ln>
            <a:noFill/>
          </a:ln>
        </p:spPr>
      </p:pic>
      <p:pic>
        <p:nvPicPr>
          <p:cNvPr id="91" name="Google Shape;91;p13" descr="Khoa Khoa học Máy tính – Trường Đại học Công nghệ thông tin"/>
          <p:cNvPicPr preferRelativeResize="0"/>
          <p:nvPr/>
        </p:nvPicPr>
        <p:blipFill rotWithShape="1">
          <a:blip r:embed="rId4">
            <a:alphaModFix/>
          </a:blip>
          <a:srcRect/>
          <a:stretch/>
        </p:blipFill>
        <p:spPr>
          <a:xfrm>
            <a:off x="9144000" y="157260"/>
            <a:ext cx="2896925" cy="2051022"/>
          </a:xfrm>
          <a:prstGeom prst="rect">
            <a:avLst/>
          </a:prstGeom>
          <a:noFill/>
          <a:ln>
            <a:noFill/>
          </a:ln>
        </p:spPr>
      </p:pic>
      <p:sp>
        <p:nvSpPr>
          <p:cNvPr id="92" name="Google Shape;92;p13"/>
          <p:cNvSpPr/>
          <p:nvPr/>
        </p:nvSpPr>
        <p:spPr>
          <a:xfrm>
            <a:off x="0" y="6536734"/>
            <a:ext cx="12192000" cy="321266"/>
          </a:xfrm>
          <a:prstGeom prst="rect">
            <a:avLst/>
          </a:prstGeom>
          <a:solidFill>
            <a:srgbClr val="2F5496"/>
          </a:solidFill>
          <a:ln w="12700" cap="flat" cmpd="sng">
            <a:solidFill>
              <a:srgbClr val="2F54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A7D8-668B-196F-A914-FCD45157F3D7}"/>
              </a:ext>
            </a:extLst>
          </p:cNvPr>
          <p:cNvSpPr>
            <a:spLocks noGrp="1"/>
          </p:cNvSpPr>
          <p:nvPr>
            <p:ph type="title"/>
          </p:nvPr>
        </p:nvSpPr>
        <p:spPr/>
        <p:txBody>
          <a:bodyPr/>
          <a:lstStyle/>
          <a:p>
            <a:pPr algn="ctr"/>
            <a:r>
              <a:rPr lang="en-US" dirty="0"/>
              <a:t>Wavelet Compression for image</a:t>
            </a:r>
          </a:p>
        </p:txBody>
      </p:sp>
      <p:sp>
        <p:nvSpPr>
          <p:cNvPr id="3" name="Text Placeholder 2">
            <a:extLst>
              <a:ext uri="{FF2B5EF4-FFF2-40B4-BE49-F238E27FC236}">
                <a16:creationId xmlns:a16="http://schemas.microsoft.com/office/drawing/2014/main" id="{F5D0A601-6368-4DC9-13B4-208CC97D8A69}"/>
              </a:ext>
            </a:extLst>
          </p:cNvPr>
          <p:cNvSpPr>
            <a:spLocks noGrp="1"/>
          </p:cNvSpPr>
          <p:nvPr>
            <p:ph type="body" idx="1"/>
          </p:nvPr>
        </p:nvSpPr>
        <p:spPr/>
        <p:txBody>
          <a:bodyPr/>
          <a:lstStyle/>
          <a:p>
            <a:endParaRPr lang="en-US" dirty="0"/>
          </a:p>
        </p:txBody>
      </p:sp>
      <p:pic>
        <p:nvPicPr>
          <p:cNvPr id="3074" name="Picture 2">
            <a:extLst>
              <a:ext uri="{FF2B5EF4-FFF2-40B4-BE49-F238E27FC236}">
                <a16:creationId xmlns:a16="http://schemas.microsoft.com/office/drawing/2014/main" id="{D82C3B11-FD05-3303-0F67-3060C7B47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091" y="1752878"/>
            <a:ext cx="6168463" cy="449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7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762699" y="2099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500"/>
              <a:buFont typeface="Arial"/>
              <a:buNone/>
            </a:pPr>
            <a:r>
              <a:rPr lang="en-US" sz="4500">
                <a:latin typeface="Arial"/>
                <a:ea typeface="Arial"/>
                <a:cs typeface="Arial"/>
                <a:sym typeface="Arial"/>
              </a:rPr>
              <a:t>Wavelet Compression for image</a:t>
            </a:r>
            <a:endParaRPr/>
          </a:p>
        </p:txBody>
      </p:sp>
      <p:pic>
        <p:nvPicPr>
          <p:cNvPr id="150" name="Google Shape;150;p21"/>
          <p:cNvPicPr preferRelativeResize="0">
            <a:picLocks noGrp="1"/>
          </p:cNvPicPr>
          <p:nvPr>
            <p:ph type="body" idx="1"/>
          </p:nvPr>
        </p:nvPicPr>
        <p:blipFill rotWithShape="1">
          <a:blip r:embed="rId3"/>
          <a:srcRect/>
          <a:stretch/>
        </p:blipFill>
        <p:spPr>
          <a:xfrm>
            <a:off x="304800" y="1948425"/>
            <a:ext cx="4269529" cy="3113550"/>
          </a:xfrm>
          <a:prstGeom prst="rect">
            <a:avLst/>
          </a:prstGeom>
          <a:noFill/>
          <a:ln>
            <a:noFill/>
          </a:ln>
        </p:spPr>
      </p:pic>
      <p:pic>
        <p:nvPicPr>
          <p:cNvPr id="151" name="Google Shape;151;p21"/>
          <p:cNvPicPr preferRelativeResize="0"/>
          <p:nvPr/>
        </p:nvPicPr>
        <p:blipFill rotWithShape="1">
          <a:blip r:embed="rId4"/>
          <a:srcRect/>
          <a:stretch/>
        </p:blipFill>
        <p:spPr>
          <a:xfrm>
            <a:off x="5321891" y="1287824"/>
            <a:ext cx="2953309" cy="2149560"/>
          </a:xfrm>
          <a:prstGeom prst="rect">
            <a:avLst/>
          </a:prstGeom>
          <a:noFill/>
          <a:ln>
            <a:noFill/>
          </a:ln>
        </p:spPr>
      </p:pic>
      <p:pic>
        <p:nvPicPr>
          <p:cNvPr id="152" name="Google Shape;152;p21"/>
          <p:cNvPicPr preferRelativeResize="0"/>
          <p:nvPr/>
        </p:nvPicPr>
        <p:blipFill rotWithShape="1">
          <a:blip r:embed="rId5"/>
          <a:srcRect/>
          <a:stretch/>
        </p:blipFill>
        <p:spPr>
          <a:xfrm>
            <a:off x="8780057" y="1291968"/>
            <a:ext cx="2902118" cy="2103425"/>
          </a:xfrm>
          <a:prstGeom prst="rect">
            <a:avLst/>
          </a:prstGeom>
          <a:noFill/>
          <a:ln>
            <a:noFill/>
          </a:ln>
        </p:spPr>
      </p:pic>
      <p:pic>
        <p:nvPicPr>
          <p:cNvPr id="153" name="Google Shape;153;p21"/>
          <p:cNvPicPr preferRelativeResize="0"/>
          <p:nvPr/>
        </p:nvPicPr>
        <p:blipFill rotWithShape="1">
          <a:blip r:embed="rId6"/>
          <a:srcRect/>
          <a:stretch/>
        </p:blipFill>
        <p:spPr>
          <a:xfrm>
            <a:off x="5321891" y="3956343"/>
            <a:ext cx="3036721" cy="2211263"/>
          </a:xfrm>
          <a:prstGeom prst="rect">
            <a:avLst/>
          </a:prstGeom>
          <a:noFill/>
          <a:ln>
            <a:noFill/>
          </a:ln>
        </p:spPr>
      </p:pic>
      <p:pic>
        <p:nvPicPr>
          <p:cNvPr id="154" name="Google Shape;154;p21"/>
          <p:cNvPicPr preferRelativeResize="0"/>
          <p:nvPr/>
        </p:nvPicPr>
        <p:blipFill rotWithShape="1">
          <a:blip r:embed="rId7"/>
          <a:srcRect/>
          <a:stretch/>
        </p:blipFill>
        <p:spPr>
          <a:xfrm>
            <a:off x="8780057" y="3956343"/>
            <a:ext cx="2902117" cy="2121009"/>
          </a:xfrm>
          <a:prstGeom prst="rect">
            <a:avLst/>
          </a:prstGeom>
          <a:noFill/>
          <a:ln>
            <a:noFill/>
          </a:ln>
        </p:spPr>
      </p:pic>
      <p:sp>
        <p:nvSpPr>
          <p:cNvPr id="155" name="Google Shape;155;p21"/>
          <p:cNvSpPr txBox="1"/>
          <p:nvPr/>
        </p:nvSpPr>
        <p:spPr>
          <a:xfrm>
            <a:off x="8756087" y="6131373"/>
            <a:ext cx="3036721"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K=  0.005. R = 0.0621769228</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Compressed size: 67238 </a:t>
            </a:r>
            <a:endParaRPr sz="1800" dirty="0">
              <a:solidFill>
                <a:schemeClr val="dk1"/>
              </a:solidFill>
              <a:latin typeface="Calibri"/>
              <a:ea typeface="Calibri"/>
              <a:cs typeface="Calibri"/>
              <a:sym typeface="Calibri"/>
            </a:endParaRPr>
          </a:p>
        </p:txBody>
      </p:sp>
      <p:sp>
        <p:nvSpPr>
          <p:cNvPr id="156" name="Google Shape;156;p21"/>
          <p:cNvSpPr txBox="1"/>
          <p:nvPr/>
        </p:nvSpPr>
        <p:spPr>
          <a:xfrm>
            <a:off x="5240897" y="6167606"/>
            <a:ext cx="3293503"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K=  0.01. R= 0.12303425750</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Compressed size: 133049 </a:t>
            </a:r>
            <a:endParaRPr sz="1800" dirty="0">
              <a:solidFill>
                <a:schemeClr val="dk1"/>
              </a:solidFill>
              <a:latin typeface="Calibri"/>
              <a:ea typeface="Calibri"/>
              <a:cs typeface="Calibri"/>
              <a:sym typeface="Calibri"/>
            </a:endParaRPr>
          </a:p>
        </p:txBody>
      </p:sp>
      <p:sp>
        <p:nvSpPr>
          <p:cNvPr id="157" name="Google Shape;157;p21"/>
          <p:cNvSpPr txBox="1"/>
          <p:nvPr/>
        </p:nvSpPr>
        <p:spPr>
          <a:xfrm>
            <a:off x="8702495" y="3344532"/>
            <a:ext cx="3158223" cy="646290"/>
          </a:xfrm>
          <a:prstGeom prst="rect">
            <a:avLst/>
          </a:prstGeom>
          <a:noFill/>
          <a:ln>
            <a:noFill/>
          </a:ln>
        </p:spPr>
        <p:txBody>
          <a:bodyPr spcFirstLastPara="1" wrap="square" lIns="91425" tIns="45700" rIns="91425" bIns="45700" anchor="t" anchorCtr="0">
            <a:spAutoFit/>
          </a:bodyPr>
          <a:lstStyle/>
          <a:p>
            <a:r>
              <a:rPr lang="en-US" sz="1800" dirty="0">
                <a:solidFill>
                  <a:schemeClr val="dk1"/>
                </a:solidFill>
                <a:latin typeface="Calibri"/>
                <a:ea typeface="Calibri"/>
                <a:cs typeface="Calibri"/>
                <a:sym typeface="Calibri"/>
              </a:rPr>
              <a:t>K=  0.05. R = 0.604801377</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Compressed size: 654031</a:t>
            </a:r>
          </a:p>
        </p:txBody>
      </p:sp>
      <p:sp>
        <p:nvSpPr>
          <p:cNvPr id="158" name="Google Shape;158;p21"/>
          <p:cNvSpPr txBox="1"/>
          <p:nvPr/>
        </p:nvSpPr>
        <p:spPr>
          <a:xfrm>
            <a:off x="5240897" y="3333986"/>
            <a:ext cx="3539160" cy="646290"/>
          </a:xfrm>
          <a:prstGeom prst="rect">
            <a:avLst/>
          </a:prstGeom>
          <a:noFill/>
          <a:ln>
            <a:noFill/>
          </a:ln>
        </p:spPr>
        <p:txBody>
          <a:bodyPr spcFirstLastPara="1" wrap="square" lIns="91425" tIns="45700" rIns="91425" bIns="45700" anchor="t" anchorCtr="0">
            <a:spAutoFit/>
          </a:bodyPr>
          <a:lstStyle/>
          <a:p>
            <a:r>
              <a:rPr lang="en-US" sz="1800" dirty="0">
                <a:solidFill>
                  <a:schemeClr val="dk1"/>
                </a:solidFill>
                <a:latin typeface="Calibri"/>
                <a:ea typeface="Calibri"/>
                <a:cs typeface="Calibri"/>
                <a:sym typeface="Calibri"/>
              </a:rPr>
              <a:t>K=  0.1. R = 1.199894950 Compressed size: 1297564</a:t>
            </a:r>
          </a:p>
        </p:txBody>
      </p:sp>
      <p:sp>
        <p:nvSpPr>
          <p:cNvPr id="12" name="Google Shape;158;p21">
            <a:extLst>
              <a:ext uri="{FF2B5EF4-FFF2-40B4-BE49-F238E27FC236}">
                <a16:creationId xmlns:a16="http://schemas.microsoft.com/office/drawing/2014/main" id="{9D6AF816-989F-F932-3043-D7D1167CBD05}"/>
              </a:ext>
            </a:extLst>
          </p:cNvPr>
          <p:cNvSpPr txBox="1"/>
          <p:nvPr/>
        </p:nvSpPr>
        <p:spPr>
          <a:xfrm>
            <a:off x="387188" y="5151732"/>
            <a:ext cx="3539160" cy="369291"/>
          </a:xfrm>
          <a:prstGeom prst="rect">
            <a:avLst/>
          </a:prstGeom>
          <a:noFill/>
          <a:ln>
            <a:noFill/>
          </a:ln>
        </p:spPr>
        <p:txBody>
          <a:bodyPr spcFirstLastPara="1" wrap="square" lIns="91425" tIns="45700" rIns="91425" bIns="45700" anchor="t" anchorCtr="0">
            <a:spAutoFit/>
          </a:bodyPr>
          <a:lstStyle/>
          <a:p>
            <a:r>
              <a:rPr lang="en-US" sz="1800" dirty="0">
                <a:solidFill>
                  <a:schemeClr val="dk1"/>
                </a:solidFill>
                <a:latin typeface="Calibri"/>
                <a:ea typeface="Calibri"/>
                <a:cs typeface="Calibri"/>
                <a:sym typeface="Calibri"/>
              </a:rPr>
              <a:t>Original size: 1081398 bits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Wavelet Compression</a:t>
            </a:r>
            <a:endParaRPr/>
          </a:p>
        </p:txBody>
      </p:sp>
      <p:sp>
        <p:nvSpPr>
          <p:cNvPr id="203" name="Google Shape;203;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So </a:t>
            </a:r>
            <a:r>
              <a:rPr lang="en-US" dirty="0" err="1"/>
              <a:t>sánh</a:t>
            </a:r>
            <a:r>
              <a:rPr lang="en-US" dirty="0"/>
              <a:t> </a:t>
            </a:r>
            <a:r>
              <a:rPr lang="en-US" dirty="0" err="1"/>
              <a:t>kết</a:t>
            </a:r>
            <a:r>
              <a:rPr lang="en-US" dirty="0"/>
              <a:t> </a:t>
            </a:r>
            <a:r>
              <a:rPr lang="en-US" dirty="0" err="1"/>
              <a:t>quả</a:t>
            </a:r>
            <a:r>
              <a:rPr lang="en-US" dirty="0"/>
              <a:t> 3 </a:t>
            </a:r>
            <a:r>
              <a:rPr lang="en-US"/>
              <a:t>phương</a:t>
            </a:r>
            <a:r>
              <a:rPr lang="en-US" dirty="0"/>
              <a:t> </a:t>
            </a:r>
            <a:r>
              <a:rPr lang="en-US" dirty="0" err="1"/>
              <a:t>pháp</a:t>
            </a:r>
            <a:r>
              <a:rPr lang="en-US" dirty="0"/>
              <a:t>:</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204" name="Google Shape;204;p27"/>
          <p:cNvSpPr/>
          <p:nvPr/>
        </p:nvSpPr>
        <p:spPr>
          <a:xfrm>
            <a:off x="629920" y="5791200"/>
            <a:ext cx="26212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0.005798050301554099</a:t>
            </a:r>
            <a:endParaRPr sz="1500">
              <a:latin typeface="Calibri"/>
              <a:ea typeface="Calibri"/>
              <a:cs typeface="Calibri"/>
              <a:sym typeface="Calibri"/>
            </a:endParaRPr>
          </a:p>
        </p:txBody>
      </p:sp>
      <p:pic>
        <p:nvPicPr>
          <p:cNvPr id="205" name="Google Shape;205;p27"/>
          <p:cNvPicPr preferRelativeResize="0"/>
          <p:nvPr/>
        </p:nvPicPr>
        <p:blipFill rotWithShape="1">
          <a:blip r:embed="rId3">
            <a:alphaModFix/>
          </a:blip>
          <a:srcRect/>
          <a:stretch/>
        </p:blipFill>
        <p:spPr>
          <a:xfrm>
            <a:off x="4145280" y="2869189"/>
            <a:ext cx="3749040" cy="2726575"/>
          </a:xfrm>
          <a:prstGeom prst="rect">
            <a:avLst/>
          </a:prstGeom>
          <a:noFill/>
          <a:ln>
            <a:noFill/>
          </a:ln>
        </p:spPr>
      </p:pic>
      <p:pic>
        <p:nvPicPr>
          <p:cNvPr id="206" name="Google Shape;206;p27"/>
          <p:cNvPicPr preferRelativeResize="0"/>
          <p:nvPr/>
        </p:nvPicPr>
        <p:blipFill rotWithShape="1">
          <a:blip r:embed="rId4">
            <a:alphaModFix/>
          </a:blip>
          <a:srcRect/>
          <a:stretch/>
        </p:blipFill>
        <p:spPr>
          <a:xfrm>
            <a:off x="8077200" y="2813771"/>
            <a:ext cx="3825240" cy="2781993"/>
          </a:xfrm>
          <a:prstGeom prst="rect">
            <a:avLst/>
          </a:prstGeom>
          <a:noFill/>
          <a:ln>
            <a:noFill/>
          </a:ln>
        </p:spPr>
      </p:pic>
      <p:sp>
        <p:nvSpPr>
          <p:cNvPr id="207" name="Google Shape;207;p27"/>
          <p:cNvSpPr/>
          <p:nvPr/>
        </p:nvSpPr>
        <p:spPr>
          <a:xfrm>
            <a:off x="8915400" y="5791200"/>
            <a:ext cx="25571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0.24858953408410295</a:t>
            </a:r>
            <a:endParaRPr sz="1500">
              <a:latin typeface="Calibri"/>
              <a:ea typeface="Calibri"/>
              <a:cs typeface="Calibri"/>
              <a:sym typeface="Calibri"/>
            </a:endParaRPr>
          </a:p>
        </p:txBody>
      </p:sp>
      <p:sp>
        <p:nvSpPr>
          <p:cNvPr id="208" name="Google Shape;208;p27"/>
          <p:cNvSpPr/>
          <p:nvPr/>
        </p:nvSpPr>
        <p:spPr>
          <a:xfrm>
            <a:off x="4834290" y="5802868"/>
            <a:ext cx="25571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0.03240527539351839</a:t>
            </a:r>
            <a:endParaRPr sz="1500">
              <a:latin typeface="Calibri"/>
              <a:ea typeface="Calibri"/>
              <a:cs typeface="Calibri"/>
              <a:sym typeface="Calibri"/>
            </a:endParaRPr>
          </a:p>
        </p:txBody>
      </p:sp>
      <p:pic>
        <p:nvPicPr>
          <p:cNvPr id="209" name="Google Shape;209;p27"/>
          <p:cNvPicPr preferRelativeResize="0"/>
          <p:nvPr/>
        </p:nvPicPr>
        <p:blipFill rotWithShape="1">
          <a:blip r:embed="rId5">
            <a:alphaModFix/>
          </a:blip>
          <a:srcRect/>
          <a:stretch/>
        </p:blipFill>
        <p:spPr>
          <a:xfrm>
            <a:off x="191508" y="2895951"/>
            <a:ext cx="3825241" cy="2803968"/>
          </a:xfrm>
          <a:prstGeom prst="rect">
            <a:avLst/>
          </a:prstGeom>
          <a:noFill/>
          <a:ln>
            <a:noFill/>
          </a:ln>
        </p:spPr>
      </p:pic>
      <p:sp>
        <p:nvSpPr>
          <p:cNvPr id="210" name="Google Shape;210;p27"/>
          <p:cNvSpPr txBox="1"/>
          <p:nvPr/>
        </p:nvSpPr>
        <p:spPr>
          <a:xfrm>
            <a:off x="907575" y="2435375"/>
            <a:ext cx="249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Run Length Encode</a:t>
            </a:r>
            <a:endParaRPr sz="1800">
              <a:solidFill>
                <a:schemeClr val="dk1"/>
              </a:solidFill>
              <a:latin typeface="Calibri"/>
              <a:ea typeface="Calibri"/>
              <a:cs typeface="Calibri"/>
              <a:sym typeface="Calibri"/>
            </a:endParaRPr>
          </a:p>
        </p:txBody>
      </p:sp>
      <p:sp>
        <p:nvSpPr>
          <p:cNvPr id="211" name="Google Shape;211;p27"/>
          <p:cNvSpPr txBox="1"/>
          <p:nvPr/>
        </p:nvSpPr>
        <p:spPr>
          <a:xfrm>
            <a:off x="5410200" y="2391416"/>
            <a:ext cx="8594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PCA</a:t>
            </a:r>
            <a:endParaRPr/>
          </a:p>
        </p:txBody>
      </p:sp>
      <p:sp>
        <p:nvSpPr>
          <p:cNvPr id="212" name="Google Shape;212;p27"/>
          <p:cNvSpPr txBox="1"/>
          <p:nvPr/>
        </p:nvSpPr>
        <p:spPr>
          <a:xfrm>
            <a:off x="8115300" y="2394710"/>
            <a:ext cx="415731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212224"/>
                </a:solidFill>
                <a:latin typeface="Arial"/>
                <a:ea typeface="Arial"/>
                <a:cs typeface="Arial"/>
                <a:sym typeface="Arial"/>
              </a:rPr>
              <a:t>Discrete Wavelet Transform</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Ưu / Nhược điểm</a:t>
            </a:r>
            <a:endParaRPr/>
          </a:p>
        </p:txBody>
      </p:sp>
      <p:graphicFrame>
        <p:nvGraphicFramePr>
          <p:cNvPr id="219" name="Google Shape;219;p28"/>
          <p:cNvGraphicFramePr/>
          <p:nvPr/>
        </p:nvGraphicFramePr>
        <p:xfrm>
          <a:off x="838200" y="1828925"/>
          <a:ext cx="10287000" cy="4280255"/>
        </p:xfrm>
        <a:graphic>
          <a:graphicData uri="http://schemas.openxmlformats.org/drawingml/2006/table">
            <a:tbl>
              <a:tblPr>
                <a:noFill/>
                <a:tableStyleId>{6CBFE2A8-8867-4438-9B84-724788DACBAF}</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sz="1700">
                          <a:solidFill>
                            <a:schemeClr val="lt1"/>
                          </a:solidFill>
                          <a:latin typeface="Calibri"/>
                          <a:ea typeface="Calibri"/>
                          <a:cs typeface="Calibri"/>
                          <a:sym typeface="Calibri"/>
                        </a:rPr>
                        <a:t>ƯU ĐIỂM</a:t>
                      </a:r>
                      <a:endParaRPr sz="1700">
                        <a:solidFill>
                          <a:schemeClr val="lt1"/>
                        </a:solidFill>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700">
                          <a:solidFill>
                            <a:schemeClr val="lt1"/>
                          </a:solidFill>
                          <a:latin typeface="Calibri"/>
                          <a:ea typeface="Calibri"/>
                          <a:cs typeface="Calibri"/>
                          <a:sym typeface="Calibri"/>
                        </a:rPr>
                        <a:t>NHƯỢC ĐIỂM</a:t>
                      </a:r>
                      <a:endParaRPr sz="1700">
                        <a:solidFill>
                          <a:schemeClr val="lt1"/>
                        </a:solidFill>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1000">
                <a:tc rowSpan="4">
                  <a:txBody>
                    <a:bodyPr/>
                    <a:lstStyle/>
                    <a:p>
                      <a:pPr marL="457200" lvl="0" indent="-355600" algn="l" rtl="0">
                        <a:lnSpc>
                          <a:spcPct val="115000"/>
                        </a:lnSpc>
                        <a:spcBef>
                          <a:spcPts val="0"/>
                        </a:spcBef>
                        <a:spcAft>
                          <a:spcPts val="0"/>
                        </a:spcAft>
                        <a:buSzPts val="2000"/>
                        <a:buFont typeface="Calibri"/>
                        <a:buChar char="●"/>
                      </a:pPr>
                      <a:r>
                        <a:rPr lang="en-US" sz="2000">
                          <a:solidFill>
                            <a:srgbClr val="212529"/>
                          </a:solidFill>
                          <a:highlight>
                            <a:srgbClr val="FFFFFF"/>
                          </a:highlight>
                          <a:latin typeface="Calibri"/>
                          <a:ea typeface="Calibri"/>
                          <a:cs typeface="Calibri"/>
                          <a:sym typeface="Calibri"/>
                        </a:rPr>
                        <a:t>Biến đổi Wavelet có thể trích xuất đồng thời thông tin quang phổ cục bộ và thông tin thời gian</a:t>
                      </a:r>
                      <a:endParaRPr sz="2000">
                        <a:solidFill>
                          <a:srgbClr val="212529"/>
                        </a:solidFill>
                        <a:highlight>
                          <a:srgbClr val="FFFFFF"/>
                        </a:highlight>
                        <a:latin typeface="Calibri"/>
                        <a:ea typeface="Calibri"/>
                        <a:cs typeface="Calibri"/>
                        <a:sym typeface="Calibri"/>
                      </a:endParaRPr>
                    </a:p>
                    <a:p>
                      <a:pPr marL="0" lvl="0" indent="0" algn="l" rtl="0">
                        <a:lnSpc>
                          <a:spcPct val="115000"/>
                        </a:lnSpc>
                        <a:spcBef>
                          <a:spcPts val="800"/>
                        </a:spcBef>
                        <a:spcAft>
                          <a:spcPts val="0"/>
                        </a:spcAft>
                        <a:buNone/>
                      </a:pPr>
                      <a:endParaRPr sz="2000">
                        <a:solidFill>
                          <a:srgbClr val="212529"/>
                        </a:solidFill>
                        <a:highlight>
                          <a:srgbClr val="FFFFFF"/>
                        </a:highlight>
                        <a:latin typeface="Calibri"/>
                        <a:ea typeface="Calibri"/>
                        <a:cs typeface="Calibri"/>
                        <a:sym typeface="Calibri"/>
                      </a:endParaRPr>
                    </a:p>
                    <a:p>
                      <a:pPr marL="457200" lvl="0" indent="-355600" algn="l" rtl="0">
                        <a:lnSpc>
                          <a:spcPct val="115000"/>
                        </a:lnSpc>
                        <a:spcBef>
                          <a:spcPts val="800"/>
                        </a:spcBef>
                        <a:spcAft>
                          <a:spcPts val="0"/>
                        </a:spcAft>
                        <a:buSzPts val="2000"/>
                        <a:buFont typeface="Calibri"/>
                        <a:buChar char="●"/>
                      </a:pPr>
                      <a:r>
                        <a:rPr lang="en-US" sz="2000">
                          <a:solidFill>
                            <a:srgbClr val="212529"/>
                          </a:solidFill>
                          <a:highlight>
                            <a:srgbClr val="FFFFFF"/>
                          </a:highlight>
                          <a:latin typeface="Calibri"/>
                          <a:ea typeface="Calibri"/>
                          <a:cs typeface="Calibri"/>
                          <a:sym typeface="Calibri"/>
                        </a:rPr>
                        <a:t>Nhiều loại wavelet để lựa chọn</a:t>
                      </a:r>
                      <a:endParaRPr sz="20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4">
                  <a:txBody>
                    <a:bodyPr/>
                    <a:lstStyle/>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Do có nhiều quá hàm wavelet có thể lựa chọn nên có thể gặp khó khăn trong việc xác định loại wavelet cần dùng do những loại khác nhau có thể có độ nén khác nhau</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Do sự tuỳ biến của tấm ảnh, kết quả nén có thể kém hiệu quả và kém tự nhiên </a:t>
                      </a:r>
                      <a:endParaRPr sz="20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381000">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695325">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Đánh giá kết quả</a:t>
            </a:r>
            <a:endParaRPr/>
          </a:p>
        </p:txBody>
      </p:sp>
      <p:sp>
        <p:nvSpPr>
          <p:cNvPr id="226" name="Google Shape;226;p2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lnSpc>
                <a:spcPct val="115000"/>
              </a:lnSpc>
              <a:spcBef>
                <a:spcPts val="1200"/>
              </a:spcBef>
              <a:spcAft>
                <a:spcPts val="0"/>
              </a:spcAft>
              <a:buSzPts val="1800"/>
              <a:buFont typeface="Times New Roman"/>
              <a:buChar char="●"/>
            </a:pPr>
            <a:r>
              <a:rPr lang="en-US" sz="1800" dirty="0">
                <a:latin typeface="Times New Roman"/>
                <a:ea typeface="Times New Roman"/>
                <a:cs typeface="Times New Roman"/>
                <a:sym typeface="Times New Roman"/>
              </a:rPr>
              <a:t>So </a:t>
            </a:r>
            <a:r>
              <a:rPr lang="en-US" sz="1800" dirty="0" err="1">
                <a:latin typeface="Times New Roman"/>
                <a:ea typeface="Times New Roman"/>
                <a:cs typeface="Times New Roman"/>
                <a:sym typeface="Times New Roman"/>
              </a:rPr>
              <a:t>với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thuật</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toán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nén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ảnh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với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cùng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hệ</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số</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nén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được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tính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bằng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kích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thước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đầu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của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tệp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ảnh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được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nén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với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kích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thước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ảnh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chưa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nén</a:t>
            </a:r>
            <a:r>
              <a:rPr lang="en-US" sz="1800" dirty="0">
                <a:latin typeface="Times New Roman"/>
                <a:ea typeface="Times New Roman"/>
                <a:cs typeface="Times New Roman"/>
                <a:sym typeface="Times New Roman"/>
              </a:rPr>
              <a:t>, ta </a:t>
            </a:r>
            <a:r>
              <a:rPr lang="en-US" sz="1800" dirty="0" err="1">
                <a:latin typeface="Times New Roman"/>
                <a:ea typeface="Times New Roman"/>
                <a:cs typeface="Times New Roman"/>
                <a:sym typeface="Times New Roman"/>
              </a:rPr>
              <a:t>thấy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được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thuật</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toán</a:t>
            </a:r>
            <a:r>
              <a:rPr lang="en-US" sz="1800" dirty="0">
                <a:latin typeface="Times New Roman"/>
                <a:ea typeface="Times New Roman"/>
                <a:cs typeface="Times New Roman"/>
                <a:sym typeface="Times New Roman"/>
              </a:rPr>
              <a:t> wavelet transform </a:t>
            </a:r>
            <a:r>
              <a:rPr lang="en-US" sz="1800" dirty="0" err="1">
                <a:latin typeface="Times New Roman"/>
                <a:ea typeface="Times New Roman"/>
                <a:cs typeface="Times New Roman"/>
                <a:sym typeface="Times New Roman"/>
              </a:rPr>
              <a:t>có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hình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ảnh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được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xem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là</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khá</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giống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với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ảnh</a:t>
            </a:r>
            <a:r>
              <a:rPr lang="en-US" sz="1800" dirty="0">
                <a:latin typeface="Times New Roman"/>
                <a:ea typeface="Times New Roman"/>
                <a:cs typeface="Times New Roman"/>
                <a:sym typeface="Times New Roman"/>
              </a:rPr>
              <a:t> ban </a:t>
            </a:r>
            <a:r>
              <a:rPr lang="en-US" sz="1800" dirty="0" err="1">
                <a:latin typeface="Times New Roman"/>
                <a:ea typeface="Times New Roman"/>
                <a:cs typeface="Times New Roman"/>
                <a:sym typeface="Times New Roman"/>
              </a:rPr>
              <a:t>đầu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nhất</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US"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457200" lvl="0" indent="-342900" algn="l" rtl="0">
              <a:lnSpc>
                <a:spcPct val="115000"/>
              </a:lnSpc>
              <a:spcBef>
                <a:spcPts val="1200"/>
              </a:spcBef>
              <a:spcAft>
                <a:spcPts val="0"/>
              </a:spcAft>
              <a:buSzPts val="1800"/>
              <a:buFont typeface="Times New Roman"/>
              <a:buChar char="●"/>
            </a:pPr>
            <a:r>
              <a:rPr lang="en-US" sz="1800" dirty="0" err="1">
                <a:latin typeface="Times New Roman"/>
                <a:ea typeface="Times New Roman"/>
                <a:cs typeface="Times New Roman"/>
                <a:sym typeface="Times New Roman"/>
              </a:rPr>
              <a:t>Tùy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nhận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định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thực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nghiệm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việc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chọn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hàm</a:t>
            </a:r>
            <a:r>
              <a:rPr lang="en-US" sz="1800" dirty="0">
                <a:latin typeface="Times New Roman"/>
                <a:ea typeface="Times New Roman"/>
                <a:cs typeface="Times New Roman"/>
                <a:sym typeface="Times New Roman"/>
              </a:rPr>
              <a:t> wavelet </a:t>
            </a:r>
            <a:r>
              <a:rPr lang="en-US" sz="1800" dirty="0" err="1">
                <a:latin typeface="Times New Roman"/>
                <a:ea typeface="Times New Roman"/>
                <a:cs typeface="Times New Roman"/>
                <a:sym typeface="Times New Roman"/>
              </a:rPr>
              <a:t>cũng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khá</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quan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trọng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sẽ</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ảnh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hưởng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nhiều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đến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chất</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lượng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ảnh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sau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nén</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US"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457200" lvl="0" indent="-342900" algn="l" rtl="0">
              <a:lnSpc>
                <a:spcPct val="115000"/>
              </a:lnSpc>
              <a:spcBef>
                <a:spcPts val="1200"/>
              </a:spcBef>
              <a:spcAft>
                <a:spcPts val="0"/>
              </a:spcAft>
              <a:buSzPts val="1800"/>
              <a:buFont typeface="Times New Roman"/>
              <a:buChar char="●"/>
            </a:pPr>
            <a:r>
              <a:rPr lang="en-US" sz="1800" dirty="0">
                <a:latin typeface="Times New Roman"/>
                <a:ea typeface="Times New Roman"/>
                <a:cs typeface="Times New Roman"/>
                <a:sym typeface="Times New Roman"/>
              </a:rPr>
              <a:t>Wavelet transform </a:t>
            </a:r>
            <a:r>
              <a:rPr lang="en-US" sz="1800" dirty="0" err="1">
                <a:latin typeface="Times New Roman"/>
                <a:ea typeface="Times New Roman"/>
                <a:cs typeface="Times New Roman"/>
                <a:sym typeface="Times New Roman"/>
              </a:rPr>
              <a:t>cũng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là</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cơ</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sở</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phát</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triển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thuật</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toán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nén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ảnh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như</a:t>
            </a:r>
            <a:r>
              <a:rPr lang="en-US" sz="1800" dirty="0">
                <a:latin typeface="Times New Roman"/>
                <a:ea typeface="Times New Roman"/>
                <a:cs typeface="Times New Roman"/>
                <a:sym typeface="Times New Roman"/>
              </a:rPr>
              <a:t> jpeg2000, </a:t>
            </a:r>
            <a:r>
              <a:rPr lang="en-US" sz="1800" dirty="0" err="1">
                <a:latin typeface="Times New Roman"/>
                <a:ea typeface="Times New Roman"/>
                <a:cs typeface="Times New Roman"/>
                <a:sym typeface="Times New Roman"/>
              </a:rPr>
              <a:t>DjVu</a:t>
            </a:r>
            <a:r>
              <a:rPr lang="en-US" sz="1800" dirty="0">
                <a:latin typeface="Times New Roman"/>
                <a:ea typeface="Times New Roman"/>
                <a:cs typeface="Times New Roman"/>
                <a:sym typeface="Times New Roman"/>
              </a:rPr>
              <a:t>, ECW. Hay </a:t>
            </a:r>
            <a:r>
              <a:rPr lang="en-US" sz="1800" dirty="0" err="1">
                <a:latin typeface="Times New Roman"/>
                <a:ea typeface="Times New Roman"/>
                <a:cs typeface="Times New Roman"/>
                <a:sym typeface="Times New Roman"/>
              </a:rPr>
              <a:t>nén</a:t>
            </a:r>
            <a:r>
              <a:rPr lang="en-US" sz="1800" dirty="0">
                <a:latin typeface="Times New Roman"/>
                <a:ea typeface="Times New Roman"/>
                <a:cs typeface="Times New Roman"/>
                <a:sym typeface="Times New Roman"/>
              </a:rPr>
              <a:t> video </a:t>
            </a:r>
            <a:r>
              <a:rPr lang="en-US" sz="1800" dirty="0" err="1">
                <a:latin typeface="Times New Roman"/>
                <a:ea typeface="Times New Roman"/>
                <a:cs typeface="Times New Roman"/>
                <a:sym typeface="Times New Roman"/>
              </a:rPr>
              <a:t>như</a:t>
            </a:r>
            <a:r>
              <a:rPr lang="en-US" sz="1800" dirty="0">
                <a:latin typeface="Times New Roman"/>
                <a:ea typeface="Times New Roman"/>
                <a:cs typeface="Times New Roman"/>
                <a:sym typeface="Times New Roman"/>
              </a:rPr>
              <a:t> Dirac.</a:t>
            </a:r>
            <a:endParaRPr sz="1800" dirty="0">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p:nvPr/>
        </p:nvSpPr>
        <p:spPr>
          <a:xfrm>
            <a:off x="3641697" y="444319"/>
            <a:ext cx="4484535" cy="14003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00" b="0" i="0" u="none" strike="noStrike" cap="none" dirty="0">
                <a:solidFill>
                  <a:schemeClr val="dk1"/>
                </a:solidFill>
                <a:latin typeface="Calibri"/>
                <a:ea typeface="Calibri"/>
                <a:cs typeface="Calibri"/>
                <a:sym typeface="Calibri"/>
              </a:rPr>
              <a:t> Wavelets</a:t>
            </a:r>
            <a:endParaRPr dirty="0"/>
          </a:p>
          <a:p>
            <a:pPr marL="0" marR="0" lvl="0" indent="0" algn="ctr"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Calibri"/>
              <a:ea typeface="Calibri"/>
              <a:cs typeface="Calibri"/>
              <a:sym typeface="Calibri"/>
            </a:endParaRPr>
          </a:p>
        </p:txBody>
      </p:sp>
      <p:sp>
        <p:nvSpPr>
          <p:cNvPr id="120" name="Google Shape;120;p17"/>
          <p:cNvSpPr/>
          <p:nvPr/>
        </p:nvSpPr>
        <p:spPr>
          <a:xfrm>
            <a:off x="3021494" y="1558456"/>
            <a:ext cx="5860111" cy="10813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err="1">
                <a:solidFill>
                  <a:schemeClr val="dk1"/>
                </a:solidFill>
                <a:latin typeface="Calibri"/>
                <a:ea typeface="Calibri"/>
                <a:cs typeface="Calibri"/>
                <a:sym typeface="Calibri"/>
              </a:rPr>
              <a:t>Một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dao</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động</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có</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dạng</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sóng</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được</a:t>
            </a:r>
            <a:r>
              <a:rPr lang="en-US" sz="1800" b="0" i="0" u="none" strike="noStrike" cap="none" dirty="0">
                <a:solidFill>
                  <a:schemeClr val="dk1"/>
                </a:solidFill>
                <a:latin typeface="Calibri"/>
                <a:ea typeface="Calibri"/>
                <a:cs typeface="Calibri"/>
                <a:sym typeface="Calibri"/>
              </a:rPr>
              <a:t> localize </a:t>
            </a:r>
            <a:r>
              <a:rPr lang="en-US" sz="1800" b="0" i="0" u="none" strike="noStrike" cap="none" dirty="0" err="1">
                <a:solidFill>
                  <a:schemeClr val="dk1"/>
                </a:solidFill>
                <a:latin typeface="Calibri"/>
                <a:ea typeface="Calibri"/>
                <a:cs typeface="Calibri"/>
                <a:sym typeface="Calibri"/>
              </a:rPr>
              <a:t>theo</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thời</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gian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nhất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định</a:t>
            </a:r>
            <a:endParaRPr sz="1800" b="0" i="0" u="none" strike="noStrike" cap="none" dirty="0">
              <a:solidFill>
                <a:schemeClr val="dk1"/>
              </a:solidFill>
              <a:latin typeface="Calibri"/>
              <a:ea typeface="Calibri"/>
              <a:cs typeface="Calibri"/>
              <a:sym typeface="Calibri"/>
            </a:endParaRPr>
          </a:p>
        </p:txBody>
      </p:sp>
      <p:pic>
        <p:nvPicPr>
          <p:cNvPr id="121" name="Google Shape;121;p17"/>
          <p:cNvPicPr preferRelativeResize="0"/>
          <p:nvPr/>
        </p:nvPicPr>
        <p:blipFill rotWithShape="1">
          <a:blip r:embed="rId3">
            <a:alphaModFix/>
          </a:blip>
          <a:srcRect/>
          <a:stretch/>
        </p:blipFill>
        <p:spPr>
          <a:xfrm>
            <a:off x="2396027" y="2889822"/>
            <a:ext cx="6843353" cy="33683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body" idx="1"/>
          </p:nvPr>
        </p:nvSpPr>
        <p:spPr>
          <a:xfrm>
            <a:off x="729575" y="1605953"/>
            <a:ext cx="4912468" cy="3394064"/>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ct val="100000"/>
              <a:buNone/>
            </a:pPr>
            <a:r>
              <a:rPr lang="en-US" sz="6500" dirty="0"/>
              <a:t>2 </a:t>
            </a:r>
            <a:r>
              <a:rPr lang="en-US" sz="6500" dirty="0" err="1"/>
              <a:t>thuộc</a:t>
            </a:r>
            <a:r>
              <a:rPr lang="en-US" sz="6500" dirty="0"/>
              <a:t> </a:t>
            </a:r>
            <a:r>
              <a:rPr lang="en-US" sz="6500" dirty="0" err="1"/>
              <a:t>tính</a:t>
            </a:r>
            <a:r>
              <a:rPr lang="en-US" sz="6500" dirty="0"/>
              <a:t> </a:t>
            </a:r>
            <a:r>
              <a:rPr lang="en-US" sz="6500" dirty="0" err="1"/>
              <a:t>cơ</a:t>
            </a:r>
            <a:r>
              <a:rPr lang="en-US" sz="6500" dirty="0"/>
              <a:t> </a:t>
            </a:r>
            <a:r>
              <a:rPr lang="en-US" sz="6500" dirty="0" err="1"/>
              <a:t>bản</a:t>
            </a:r>
            <a:r>
              <a:rPr lang="en-US" sz="6500" dirty="0"/>
              <a:t> : </a:t>
            </a:r>
            <a:endParaRPr dirty="0"/>
          </a:p>
          <a:p>
            <a:pPr marL="0" lvl="0" indent="0" algn="l" rtl="0">
              <a:lnSpc>
                <a:spcPct val="90000"/>
              </a:lnSpc>
              <a:spcBef>
                <a:spcPts val="1000"/>
              </a:spcBef>
              <a:spcAft>
                <a:spcPts val="0"/>
              </a:spcAft>
              <a:buClr>
                <a:schemeClr val="dk1"/>
              </a:buClr>
              <a:buSzPct val="100000"/>
              <a:buNone/>
            </a:pPr>
            <a:endParaRPr sz="6500" dirty="0"/>
          </a:p>
          <a:p>
            <a:pPr marL="685800" lvl="1" indent="-228600" algn="l" rtl="0">
              <a:lnSpc>
                <a:spcPct val="90000"/>
              </a:lnSpc>
              <a:spcBef>
                <a:spcPts val="500"/>
              </a:spcBef>
              <a:spcAft>
                <a:spcPts val="0"/>
              </a:spcAft>
              <a:buClr>
                <a:schemeClr val="dk1"/>
              </a:buClr>
              <a:buSzPct val="100000"/>
              <a:buChar char="•"/>
            </a:pPr>
            <a:r>
              <a:rPr lang="en-US" sz="6500" dirty="0"/>
              <a:t>Scale(a) : </a:t>
            </a:r>
            <a:endParaRPr dirty="0"/>
          </a:p>
          <a:p>
            <a:pPr marL="685800" lvl="1" indent="-63500" algn="l" rtl="0">
              <a:lnSpc>
                <a:spcPct val="90000"/>
              </a:lnSpc>
              <a:spcBef>
                <a:spcPts val="500"/>
              </a:spcBef>
              <a:spcAft>
                <a:spcPts val="0"/>
              </a:spcAft>
              <a:buClr>
                <a:schemeClr val="dk1"/>
              </a:buClr>
              <a:buSzPct val="100000"/>
              <a:buNone/>
            </a:pPr>
            <a:endParaRPr sz="6500" dirty="0"/>
          </a:p>
          <a:p>
            <a:pPr marL="685800" lvl="1" indent="-63500" algn="l" rtl="0">
              <a:lnSpc>
                <a:spcPct val="90000"/>
              </a:lnSpc>
              <a:spcBef>
                <a:spcPts val="500"/>
              </a:spcBef>
              <a:spcAft>
                <a:spcPts val="0"/>
              </a:spcAft>
              <a:buClr>
                <a:schemeClr val="dk1"/>
              </a:buClr>
              <a:buSzPct val="100000"/>
              <a:buNone/>
            </a:pPr>
            <a:endParaRPr sz="6500" dirty="0"/>
          </a:p>
          <a:p>
            <a:pPr marL="685800" lvl="1" indent="-63500" algn="l" rtl="0">
              <a:lnSpc>
                <a:spcPct val="90000"/>
              </a:lnSpc>
              <a:spcBef>
                <a:spcPts val="500"/>
              </a:spcBef>
              <a:spcAft>
                <a:spcPts val="0"/>
              </a:spcAft>
              <a:buClr>
                <a:schemeClr val="dk1"/>
              </a:buClr>
              <a:buSzPct val="100000"/>
              <a:buNone/>
            </a:pPr>
            <a:endParaRPr sz="6500" dirty="0"/>
          </a:p>
          <a:p>
            <a:pPr marL="685800" lvl="1" indent="-63500" algn="l" rtl="0">
              <a:lnSpc>
                <a:spcPct val="90000"/>
              </a:lnSpc>
              <a:spcBef>
                <a:spcPts val="500"/>
              </a:spcBef>
              <a:spcAft>
                <a:spcPts val="0"/>
              </a:spcAft>
              <a:buClr>
                <a:schemeClr val="dk1"/>
              </a:buClr>
              <a:buSzPct val="100000"/>
              <a:buNone/>
            </a:pPr>
            <a:endParaRPr sz="6500" dirty="0"/>
          </a:p>
          <a:p>
            <a:pPr marL="685800" lvl="1" indent="-63500" algn="l" rtl="0">
              <a:lnSpc>
                <a:spcPct val="90000"/>
              </a:lnSpc>
              <a:spcBef>
                <a:spcPts val="500"/>
              </a:spcBef>
              <a:spcAft>
                <a:spcPts val="0"/>
              </a:spcAft>
              <a:buClr>
                <a:schemeClr val="dk1"/>
              </a:buClr>
              <a:buSzPct val="100000"/>
              <a:buNone/>
            </a:pPr>
            <a:endParaRPr sz="6500" dirty="0"/>
          </a:p>
          <a:p>
            <a:pPr marL="685800" lvl="1" indent="-228600" algn="l" rtl="0">
              <a:lnSpc>
                <a:spcPct val="90000"/>
              </a:lnSpc>
              <a:spcBef>
                <a:spcPts val="500"/>
              </a:spcBef>
              <a:spcAft>
                <a:spcPts val="0"/>
              </a:spcAft>
              <a:buClr>
                <a:schemeClr val="dk1"/>
              </a:buClr>
              <a:buSzPct val="100000"/>
              <a:buChar char="•"/>
            </a:pPr>
            <a:r>
              <a:rPr lang="en-US" sz="6500" dirty="0" err="1"/>
              <a:t>Độ</a:t>
            </a:r>
            <a:r>
              <a:rPr lang="en-US" sz="6500" dirty="0"/>
              <a:t> </a:t>
            </a:r>
            <a:r>
              <a:rPr lang="en-US" sz="6500" dirty="0" err="1"/>
              <a:t>dời</a:t>
            </a:r>
            <a:r>
              <a:rPr lang="en-US" sz="6500" dirty="0"/>
              <a:t>(b) : </a:t>
            </a:r>
            <a:endParaRPr dirty="0"/>
          </a:p>
          <a:p>
            <a:pPr marL="228600" lvl="0" indent="-157480" algn="l" rtl="0">
              <a:lnSpc>
                <a:spcPct val="90000"/>
              </a:lnSpc>
              <a:spcBef>
                <a:spcPts val="1000"/>
              </a:spcBef>
              <a:spcAft>
                <a:spcPts val="0"/>
              </a:spcAft>
              <a:buClr>
                <a:schemeClr val="dk1"/>
              </a:buClr>
              <a:buSzPct val="100000"/>
              <a:buNone/>
            </a:pPr>
            <a:endParaRPr dirty="0"/>
          </a:p>
        </p:txBody>
      </p:sp>
      <p:pic>
        <p:nvPicPr>
          <p:cNvPr id="128" name="Google Shape;128;p18"/>
          <p:cNvPicPr preferRelativeResize="0"/>
          <p:nvPr/>
        </p:nvPicPr>
        <p:blipFill rotWithShape="1">
          <a:blip r:embed="rId3">
            <a:alphaModFix/>
          </a:blip>
          <a:srcRect/>
          <a:stretch/>
        </p:blipFill>
        <p:spPr>
          <a:xfrm>
            <a:off x="5889928" y="1605954"/>
            <a:ext cx="6021453" cy="2043852"/>
          </a:xfrm>
          <a:prstGeom prst="rect">
            <a:avLst/>
          </a:prstGeom>
          <a:noFill/>
          <a:ln>
            <a:noFill/>
          </a:ln>
        </p:spPr>
      </p:pic>
      <p:pic>
        <p:nvPicPr>
          <p:cNvPr id="129" name="Google Shape;129;p18"/>
          <p:cNvPicPr preferRelativeResize="0"/>
          <p:nvPr/>
        </p:nvPicPr>
        <p:blipFill rotWithShape="1">
          <a:blip r:embed="rId4">
            <a:alphaModFix/>
          </a:blip>
          <a:srcRect/>
          <a:stretch/>
        </p:blipFill>
        <p:spPr>
          <a:xfrm>
            <a:off x="5889929" y="3714949"/>
            <a:ext cx="6062274" cy="20438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p:nvPr/>
        </p:nvSpPr>
        <p:spPr>
          <a:xfrm>
            <a:off x="3641697" y="444319"/>
            <a:ext cx="5116409" cy="14003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00" b="0" i="0" u="none" strike="noStrike" cap="none">
                <a:solidFill>
                  <a:schemeClr val="dk1"/>
                </a:solidFill>
                <a:latin typeface="Calibri"/>
                <a:ea typeface="Calibri"/>
                <a:cs typeface="Calibri"/>
                <a:sym typeface="Calibri"/>
              </a:rPr>
              <a:t> Wavelets Transform</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p:txBody>
      </p:sp>
      <p:sp>
        <p:nvSpPr>
          <p:cNvPr id="135" name="Google Shape;135;p19"/>
          <p:cNvSpPr/>
          <p:nvPr/>
        </p:nvSpPr>
        <p:spPr>
          <a:xfrm>
            <a:off x="3021494" y="1558456"/>
            <a:ext cx="5860111" cy="10813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err="1">
                <a:solidFill>
                  <a:schemeClr val="dk1"/>
                </a:solidFill>
                <a:latin typeface="Calibri"/>
                <a:ea typeface="Calibri"/>
                <a:cs typeface="Calibri"/>
                <a:sym typeface="Calibri"/>
              </a:rPr>
              <a:t>Tính</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toán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mức</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độ</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của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một</a:t>
            </a:r>
            <a:r>
              <a:rPr lang="en-US" sz="1800" b="0" i="0" u="none" strike="noStrike" cap="none" dirty="0">
                <a:solidFill>
                  <a:schemeClr val="dk1"/>
                </a:solidFill>
                <a:latin typeface="Calibri"/>
                <a:ea typeface="Calibri"/>
                <a:cs typeface="Calibri"/>
                <a:sym typeface="Calibri"/>
              </a:rPr>
              <a:t> wavelet </a:t>
            </a:r>
            <a:r>
              <a:rPr lang="en-US" sz="1800" b="0" i="0" u="none" strike="noStrike" cap="none" dirty="0" err="1">
                <a:solidFill>
                  <a:schemeClr val="dk1"/>
                </a:solidFill>
                <a:latin typeface="Calibri"/>
                <a:ea typeface="Calibri"/>
                <a:cs typeface="Calibri"/>
                <a:sym typeface="Calibri"/>
              </a:rPr>
              <a:t>trong</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một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tín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hiệu</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cho</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một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quy</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mô</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và</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vị</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trí</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cụ</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thể</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pic>
        <p:nvPicPr>
          <p:cNvPr id="136" name="Google Shape;136;p19" descr="D:\đa phương tiện\1_4fXf0Yy8TMLSk7LXoZDDWw.gif"/>
          <p:cNvPicPr preferRelativeResize="0"/>
          <p:nvPr/>
        </p:nvPicPr>
        <p:blipFill rotWithShape="1">
          <a:blip r:embed="rId3">
            <a:alphaModFix/>
          </a:blip>
          <a:srcRect/>
          <a:stretch/>
        </p:blipFill>
        <p:spPr>
          <a:xfrm>
            <a:off x="787940" y="2958839"/>
            <a:ext cx="4280171" cy="3454842"/>
          </a:xfrm>
          <a:prstGeom prst="rect">
            <a:avLst/>
          </a:prstGeom>
          <a:noFill/>
          <a:ln>
            <a:noFill/>
          </a:ln>
        </p:spPr>
      </p:pic>
      <p:sp>
        <p:nvSpPr>
          <p:cNvPr id="137" name="Google Shape;137;p19"/>
          <p:cNvSpPr txBox="1"/>
          <p:nvPr/>
        </p:nvSpPr>
        <p:spPr>
          <a:xfrm>
            <a:off x="5454941" y="3270950"/>
            <a:ext cx="6094602"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err="1">
                <a:solidFill>
                  <a:schemeClr val="dk1"/>
                </a:solidFill>
                <a:latin typeface="Calibri"/>
                <a:ea typeface="Calibri"/>
                <a:cs typeface="Calibri"/>
                <a:sym typeface="Calibri"/>
              </a:rPr>
              <a:t>Chọn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một</a:t>
            </a:r>
            <a:r>
              <a:rPr lang="en-US" sz="1800" b="0" i="0" u="none" strike="noStrike" cap="none" dirty="0">
                <a:solidFill>
                  <a:schemeClr val="dk1"/>
                </a:solidFill>
                <a:latin typeface="Calibri"/>
                <a:ea typeface="Calibri"/>
                <a:cs typeface="Calibri"/>
                <a:sym typeface="Calibri"/>
              </a:rPr>
              <a:t> wavelet </a:t>
            </a:r>
            <a:r>
              <a:rPr lang="en-US" sz="1800" b="0" i="0" u="none" strike="noStrike" cap="none" dirty="0" err="1">
                <a:solidFill>
                  <a:schemeClr val="dk1"/>
                </a:solidFill>
                <a:latin typeface="Calibri"/>
                <a:ea typeface="Calibri"/>
                <a:cs typeface="Calibri"/>
                <a:sym typeface="Calibri"/>
              </a:rPr>
              <a:t>có</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tỷ</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lệ</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cụ</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thể</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như</a:t>
            </a:r>
            <a:r>
              <a:rPr lang="en-US" sz="1800" b="0" i="0" u="none" strike="noStrike" cap="none" dirty="0">
                <a:solidFill>
                  <a:schemeClr val="dk1"/>
                </a:solidFill>
                <a:latin typeface="Calibri"/>
                <a:ea typeface="Calibri"/>
                <a:cs typeface="Calibri"/>
                <a:sym typeface="Calibri"/>
              </a:rPr>
              <a:t> wavelet </a:t>
            </a:r>
            <a:r>
              <a:rPr lang="en-US" sz="1800" b="0" i="0" u="none" strike="noStrike" cap="none" dirty="0" err="1">
                <a:solidFill>
                  <a:schemeClr val="dk1"/>
                </a:solidFill>
                <a:latin typeface="Calibri"/>
                <a:ea typeface="Calibri"/>
                <a:cs typeface="Calibri"/>
                <a:sym typeface="Calibri"/>
              </a:rPr>
              <a:t>màu</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xanh</a:t>
            </a:r>
            <a:r>
              <a:rPr lang="en-US" sz="1800" b="0" i="0" u="none" strike="noStrike" cap="none" dirty="0">
                <a:solidFill>
                  <a:schemeClr val="dk1"/>
                </a:solidFill>
                <a:latin typeface="Calibri"/>
                <a:ea typeface="Calibri"/>
                <a:cs typeface="Calibri"/>
                <a:sym typeface="Calibri"/>
              </a:rPr>
              <a:t> lam </a:t>
            </a:r>
            <a:r>
              <a:rPr lang="en-US" sz="1800" b="0" i="0" u="none" strike="noStrike" cap="none" dirty="0" err="1">
                <a:solidFill>
                  <a:schemeClr val="dk1"/>
                </a:solidFill>
                <a:latin typeface="Calibri"/>
                <a:ea typeface="Calibri"/>
                <a:cs typeface="Calibri"/>
                <a:sym typeface="Calibri"/>
              </a:rPr>
              <a:t>trong</a:t>
            </a:r>
            <a:r>
              <a:rPr lang="en-US" sz="1800" b="0" i="0" u="none" strike="noStrike" cap="none" dirty="0">
                <a:solidFill>
                  <a:schemeClr val="dk1"/>
                </a:solidFill>
                <a:latin typeface="Calibri"/>
                <a:ea typeface="Calibri"/>
                <a:cs typeface="Calibri"/>
                <a:sym typeface="Calibri"/>
              </a:rPr>
              <a:t> gif ở </a:t>
            </a:r>
            <a:r>
              <a:rPr lang="en-US" sz="1800" b="0" i="0" u="none" strike="noStrike" cap="none" dirty="0" err="1">
                <a:solidFill>
                  <a:schemeClr val="dk1"/>
                </a:solidFill>
                <a:latin typeface="Calibri"/>
                <a:ea typeface="Calibri"/>
                <a:cs typeface="Calibri"/>
                <a:sym typeface="Calibri"/>
              </a:rPr>
              <a:t>trên</a:t>
            </a:r>
            <a:r>
              <a:rPr lang="en-US" sz="1800" b="0" i="0" u="none" strike="noStrike" cap="none" dirty="0">
                <a:solidFill>
                  <a:schemeClr val="dk1"/>
                </a:solidFill>
                <a:latin typeface="Calibri"/>
                <a:ea typeface="Calibri"/>
                <a:cs typeface="Calibri"/>
                <a:sym typeface="Calibri"/>
              </a:rPr>
              <a:t>). Sau </a:t>
            </a:r>
            <a:r>
              <a:rPr lang="en-US" sz="1800" b="0" i="0" u="none" strike="noStrike" cap="none" dirty="0" err="1">
                <a:solidFill>
                  <a:schemeClr val="dk1"/>
                </a:solidFill>
                <a:latin typeface="Calibri"/>
                <a:ea typeface="Calibri"/>
                <a:cs typeface="Calibri"/>
                <a:sym typeface="Calibri"/>
              </a:rPr>
              <a:t>đó</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chúng</a:t>
            </a:r>
            <a:r>
              <a:rPr lang="en-US" sz="1800" b="0" i="0" u="none" strike="noStrike" cap="none" dirty="0">
                <a:solidFill>
                  <a:schemeClr val="dk1"/>
                </a:solidFill>
                <a:latin typeface="Calibri"/>
                <a:ea typeface="Calibri"/>
                <a:cs typeface="Calibri"/>
                <a:sym typeface="Calibri"/>
              </a:rPr>
              <a:t> ta </a:t>
            </a:r>
            <a:r>
              <a:rPr lang="en-US" sz="1800" b="0" i="0" u="none" strike="noStrike" cap="none" dirty="0" err="1">
                <a:solidFill>
                  <a:schemeClr val="dk1"/>
                </a:solidFill>
                <a:latin typeface="Calibri"/>
                <a:ea typeface="Calibri"/>
                <a:cs typeface="Calibri"/>
                <a:sym typeface="Calibri"/>
              </a:rPr>
              <a:t>trượt</a:t>
            </a:r>
            <a:r>
              <a:rPr lang="en-US" sz="1800" b="0" i="0" u="none" strike="noStrike" cap="none" dirty="0">
                <a:solidFill>
                  <a:schemeClr val="dk1"/>
                </a:solidFill>
                <a:latin typeface="Calibri"/>
                <a:ea typeface="Calibri"/>
                <a:cs typeface="Calibri"/>
                <a:sym typeface="Calibri"/>
              </a:rPr>
              <a:t> wavelet </a:t>
            </a:r>
            <a:r>
              <a:rPr lang="en-US" sz="1800" b="0" i="0" u="none" strike="noStrike" cap="none" dirty="0" err="1">
                <a:solidFill>
                  <a:schemeClr val="dk1"/>
                </a:solidFill>
                <a:latin typeface="Calibri"/>
                <a:ea typeface="Calibri"/>
                <a:cs typeface="Calibri"/>
                <a:sym typeface="Calibri"/>
              </a:rPr>
              <a:t>này</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trên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toàn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bộ</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tín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hiệu</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tức</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là</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thay</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đổi</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vị</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trí</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của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nó</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và</a:t>
            </a:r>
            <a:r>
              <a:rPr lang="en-US"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trả</a:t>
            </a:r>
            <a:r>
              <a:rPr lang="vi-VN"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về</a:t>
            </a:r>
            <a:r>
              <a:rPr lang="vi-VN"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độ</a:t>
            </a:r>
            <a:r>
              <a:rPr lang="vi-VN"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dài</a:t>
            </a:r>
            <a:r>
              <a:rPr lang="vi-VN" sz="1800" b="0" i="0" u="none" strike="noStrike" cap="none" dirty="0">
                <a:solidFill>
                  <a:schemeClr val="dk1"/>
                </a:solidFill>
                <a:latin typeface="Calibri"/>
                <a:ea typeface="Calibri"/>
                <a:cs typeface="Calibri"/>
                <a:sym typeface="Calibri"/>
              </a:rPr>
              <a:t>, biên </a:t>
            </a:r>
            <a:r>
              <a:rPr lang="vi-VN" sz="1800" b="0" i="0" u="none" strike="noStrike" cap="none" dirty="0" err="1">
                <a:solidFill>
                  <a:schemeClr val="dk1"/>
                </a:solidFill>
                <a:latin typeface="Calibri"/>
                <a:ea typeface="Calibri"/>
                <a:cs typeface="Calibri"/>
                <a:sym typeface="Calibri"/>
              </a:rPr>
              <a:t>độ</a:t>
            </a:r>
            <a:r>
              <a:rPr lang="vi-VN"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và</a:t>
            </a:r>
            <a:r>
              <a:rPr lang="vi-VN"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tốc</a:t>
            </a:r>
            <a:r>
              <a:rPr lang="vi-VN"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độ</a:t>
            </a:r>
            <a:r>
              <a:rPr lang="vi-VN"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dời</a:t>
            </a:r>
            <a:r>
              <a:rPr lang="vi-VN"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của</a:t>
            </a:r>
            <a:r>
              <a:rPr lang="vi-VN" sz="1800" b="0" i="0" u="none" strike="noStrike" cap="none" dirty="0">
                <a:solidFill>
                  <a:schemeClr val="dk1"/>
                </a:solidFill>
                <a:latin typeface="Calibri"/>
                <a:ea typeface="Calibri"/>
                <a:cs typeface="Calibri"/>
                <a:sym typeface="Calibri"/>
              </a:rPr>
              <a:t> </a:t>
            </a:r>
            <a:r>
              <a:rPr lang="vi-VN" sz="1800" b="0" i="0" u="none" strike="noStrike" cap="none" dirty="0" err="1">
                <a:solidFill>
                  <a:schemeClr val="dk1"/>
                </a:solidFill>
                <a:latin typeface="Calibri"/>
                <a:ea typeface="Calibri"/>
                <a:cs typeface="Calibri"/>
                <a:sym typeface="Calibri"/>
              </a:rPr>
              <a:t>nó</a:t>
            </a:r>
            <a:r>
              <a:rPr lang="vi-VN" sz="18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p:nvPr/>
        </p:nvSpPr>
        <p:spPr>
          <a:xfrm>
            <a:off x="3641697" y="444319"/>
            <a:ext cx="5116409" cy="18620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00" dirty="0">
                <a:solidFill>
                  <a:schemeClr val="dk1"/>
                </a:solidFill>
                <a:latin typeface="Calibri"/>
                <a:ea typeface="Calibri"/>
                <a:cs typeface="Calibri"/>
                <a:sym typeface="Calibri"/>
              </a:rPr>
              <a:t> Wavelets Transform</a:t>
            </a:r>
            <a:endParaRPr dirty="0"/>
          </a:p>
          <a:p>
            <a:pPr marL="0" marR="0" lvl="0" indent="0" algn="ctr" rtl="0">
              <a:spcBef>
                <a:spcPts val="0"/>
              </a:spcBef>
              <a:spcAft>
                <a:spcPts val="0"/>
              </a:spcAft>
              <a:buNone/>
            </a:pPr>
            <a:endParaRPr sz="3000" dirty="0">
              <a:solidFill>
                <a:schemeClr val="dk1"/>
              </a:solidFill>
              <a:latin typeface="Calibri"/>
              <a:ea typeface="Calibri"/>
              <a:cs typeface="Calibri"/>
              <a:sym typeface="Calibri"/>
            </a:endParaRPr>
          </a:p>
          <a:p>
            <a:pPr marL="0" marR="0" lvl="0" indent="0" algn="ctr" rtl="0">
              <a:spcBef>
                <a:spcPts val="0"/>
              </a:spcBef>
              <a:spcAft>
                <a:spcPts val="0"/>
              </a:spcAft>
              <a:buNone/>
            </a:pPr>
            <a:endParaRPr sz="20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 </a:t>
            </a:r>
            <a:endParaRPr sz="2000" dirty="0">
              <a:solidFill>
                <a:schemeClr val="dk1"/>
              </a:solidFill>
              <a:latin typeface="Calibri"/>
              <a:ea typeface="Calibri"/>
              <a:cs typeface="Calibri"/>
              <a:sym typeface="Calibri"/>
            </a:endParaRPr>
          </a:p>
        </p:txBody>
      </p:sp>
      <p:cxnSp>
        <p:nvCxnSpPr>
          <p:cNvPr id="143" name="Google Shape;143;p20"/>
          <p:cNvCxnSpPr/>
          <p:nvPr/>
        </p:nvCxnSpPr>
        <p:spPr>
          <a:xfrm>
            <a:off x="6112778" y="2843868"/>
            <a:ext cx="0" cy="3389152"/>
          </a:xfrm>
          <a:prstGeom prst="straightConnector1">
            <a:avLst/>
          </a:prstGeom>
          <a:noFill/>
          <a:ln w="19050" cap="flat" cmpd="sng">
            <a:solidFill>
              <a:schemeClr val="dk1"/>
            </a:solidFill>
            <a:prstDash val="solid"/>
            <a:miter lim="800000"/>
            <a:headEnd type="none" w="sm" len="sm"/>
            <a:tailEnd type="none" w="sm" len="sm"/>
          </a:ln>
        </p:spPr>
      </p:cxnSp>
      <p:pic>
        <p:nvPicPr>
          <p:cNvPr id="144" name="Google Shape;144;p20"/>
          <p:cNvPicPr preferRelativeResize="0">
            <a:picLocks noGrp="1"/>
          </p:cNvPicPr>
          <p:nvPr>
            <p:ph type="body" idx="1"/>
          </p:nvPr>
        </p:nvPicPr>
        <p:blipFill rotWithShape="1">
          <a:blip r:embed="rId3">
            <a:alphaModFix/>
          </a:blip>
          <a:srcRect/>
          <a:stretch/>
        </p:blipFill>
        <p:spPr>
          <a:xfrm>
            <a:off x="1712643" y="3003836"/>
            <a:ext cx="8733159" cy="15346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8E89-7276-CC7D-F68F-2AA94035F074}"/>
              </a:ext>
            </a:extLst>
          </p:cNvPr>
          <p:cNvSpPr>
            <a:spLocks noGrp="1"/>
          </p:cNvSpPr>
          <p:nvPr>
            <p:ph type="title"/>
          </p:nvPr>
        </p:nvSpPr>
        <p:spPr/>
        <p:txBody>
          <a:bodyPr/>
          <a:lstStyle/>
          <a:p>
            <a:pPr algn="ctr"/>
            <a:r>
              <a:rPr lang="en-US" dirty="0"/>
              <a:t>Wavelets Transform</a:t>
            </a:r>
          </a:p>
        </p:txBody>
      </p:sp>
      <p:sp>
        <p:nvSpPr>
          <p:cNvPr id="3" name="Text Placeholder 2">
            <a:extLst>
              <a:ext uri="{FF2B5EF4-FFF2-40B4-BE49-F238E27FC236}">
                <a16:creationId xmlns:a16="http://schemas.microsoft.com/office/drawing/2014/main" id="{6D0FB09B-FB55-EB06-64A6-B67F8D312B2A}"/>
              </a:ext>
            </a:extLst>
          </p:cNvPr>
          <p:cNvSpPr>
            <a:spLocks noGrp="1"/>
          </p:cNvSpPr>
          <p:nvPr>
            <p:ph type="body" idx="1"/>
          </p:nvPr>
        </p:nvSpPr>
        <p:spPr/>
        <p:txBody>
          <a:bodyPr/>
          <a:lstStyle/>
          <a:p>
            <a:r>
              <a:rPr lang="en-US" dirty="0"/>
              <a:t>Filter banks:</a:t>
            </a:r>
          </a:p>
          <a:p>
            <a:endParaRPr lang="en-US" dirty="0"/>
          </a:p>
        </p:txBody>
      </p:sp>
      <p:pic>
        <p:nvPicPr>
          <p:cNvPr id="5" name="Content Placeholder 3">
            <a:extLst>
              <a:ext uri="{FF2B5EF4-FFF2-40B4-BE49-F238E27FC236}">
                <a16:creationId xmlns:a16="http://schemas.microsoft.com/office/drawing/2014/main" id="{175EA2B2-61C2-46E1-0A89-31A1AF8A1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520060" y="2065411"/>
            <a:ext cx="5854850" cy="411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66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8E89-7276-CC7D-F68F-2AA94035F074}"/>
              </a:ext>
            </a:extLst>
          </p:cNvPr>
          <p:cNvSpPr>
            <a:spLocks noGrp="1"/>
          </p:cNvSpPr>
          <p:nvPr>
            <p:ph type="title"/>
          </p:nvPr>
        </p:nvSpPr>
        <p:spPr/>
        <p:txBody>
          <a:bodyPr/>
          <a:lstStyle/>
          <a:p>
            <a:pPr algn="ctr"/>
            <a:r>
              <a:rPr lang="en-US" dirty="0"/>
              <a:t>Wavelets Transform</a:t>
            </a:r>
          </a:p>
        </p:txBody>
      </p:sp>
      <p:sp>
        <p:nvSpPr>
          <p:cNvPr id="3" name="Text Placeholder 2">
            <a:extLst>
              <a:ext uri="{FF2B5EF4-FFF2-40B4-BE49-F238E27FC236}">
                <a16:creationId xmlns:a16="http://schemas.microsoft.com/office/drawing/2014/main" id="{6D0FB09B-FB55-EB06-64A6-B67F8D312B2A}"/>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C9397BDE-B379-61B9-4D13-9CBA9FA94883}"/>
              </a:ext>
            </a:extLst>
          </p:cNvPr>
          <p:cNvPicPr>
            <a:picLocks noChangeAspect="1"/>
          </p:cNvPicPr>
          <p:nvPr/>
        </p:nvPicPr>
        <p:blipFill>
          <a:blip r:embed="rId2"/>
          <a:stretch>
            <a:fillRect/>
          </a:stretch>
        </p:blipFill>
        <p:spPr>
          <a:xfrm>
            <a:off x="0" y="1825625"/>
            <a:ext cx="4622800" cy="4305275"/>
          </a:xfrm>
          <a:prstGeom prst="rect">
            <a:avLst/>
          </a:prstGeom>
        </p:spPr>
      </p:pic>
      <p:pic>
        <p:nvPicPr>
          <p:cNvPr id="5" name="Picture 4">
            <a:extLst>
              <a:ext uri="{FF2B5EF4-FFF2-40B4-BE49-F238E27FC236}">
                <a16:creationId xmlns:a16="http://schemas.microsoft.com/office/drawing/2014/main" id="{1696BB3F-9F04-6333-34D4-651DAD371F04}"/>
              </a:ext>
            </a:extLst>
          </p:cNvPr>
          <p:cNvPicPr>
            <a:picLocks noChangeAspect="1"/>
          </p:cNvPicPr>
          <p:nvPr/>
        </p:nvPicPr>
        <p:blipFill>
          <a:blip r:embed="rId3"/>
          <a:stretch>
            <a:fillRect/>
          </a:stretch>
        </p:blipFill>
        <p:spPr>
          <a:xfrm>
            <a:off x="4332778" y="1726453"/>
            <a:ext cx="7859222" cy="4067743"/>
          </a:xfrm>
          <a:prstGeom prst="rect">
            <a:avLst/>
          </a:prstGeom>
        </p:spPr>
      </p:pic>
      <p:sp>
        <p:nvSpPr>
          <p:cNvPr id="7" name="TextBox 6">
            <a:extLst>
              <a:ext uri="{FF2B5EF4-FFF2-40B4-BE49-F238E27FC236}">
                <a16:creationId xmlns:a16="http://schemas.microsoft.com/office/drawing/2014/main" id="{3B42BC83-90E8-12F6-7D65-81AC483181C9}"/>
              </a:ext>
            </a:extLst>
          </p:cNvPr>
          <p:cNvSpPr txBox="1"/>
          <p:nvPr/>
        </p:nvSpPr>
        <p:spPr>
          <a:xfrm>
            <a:off x="3048000" y="3277421"/>
            <a:ext cx="6096000" cy="307777"/>
          </a:xfrm>
          <a:prstGeom prst="rect">
            <a:avLst/>
          </a:prstGeom>
          <a:noFill/>
        </p:spPr>
        <p:txBody>
          <a:bodyPr wrap="square">
            <a:spAutoFit/>
          </a:bodyPr>
          <a:lstStyle/>
          <a:p>
            <a:r>
              <a:rPr lang="en-US" b="0" dirty="0">
                <a:effectLst/>
              </a:rPr>
              <a:t> </a:t>
            </a:r>
            <a:endParaRPr lang="en-US" dirty="0"/>
          </a:p>
        </p:txBody>
      </p:sp>
      <p:sp>
        <p:nvSpPr>
          <p:cNvPr id="9" name="TextBox 8">
            <a:extLst>
              <a:ext uri="{FF2B5EF4-FFF2-40B4-BE49-F238E27FC236}">
                <a16:creationId xmlns:a16="http://schemas.microsoft.com/office/drawing/2014/main" id="{283A1D11-A5EA-D25D-A74B-2C16F306C830}"/>
              </a:ext>
            </a:extLst>
          </p:cNvPr>
          <p:cNvSpPr txBox="1"/>
          <p:nvPr/>
        </p:nvSpPr>
        <p:spPr>
          <a:xfrm>
            <a:off x="3048000" y="3277421"/>
            <a:ext cx="6096000" cy="307777"/>
          </a:xfrm>
          <a:prstGeom prst="rect">
            <a:avLst/>
          </a:prstGeom>
          <a:noFill/>
        </p:spPr>
        <p:txBody>
          <a:bodyPr wrap="square">
            <a:spAutoFit/>
          </a:bodyPr>
          <a:lstStyle/>
          <a:p>
            <a:r>
              <a:rPr lang="en-US" b="0" dirty="0">
                <a:effectLst/>
              </a:rPr>
              <a:t> </a:t>
            </a:r>
            <a:endParaRPr lang="en-US" dirty="0"/>
          </a:p>
        </p:txBody>
      </p:sp>
      <p:sp>
        <p:nvSpPr>
          <p:cNvPr id="11" name="TextBox 10">
            <a:extLst>
              <a:ext uri="{FF2B5EF4-FFF2-40B4-BE49-F238E27FC236}">
                <a16:creationId xmlns:a16="http://schemas.microsoft.com/office/drawing/2014/main" id="{C46BB884-3B42-F043-F1D2-4CC855BEE915}"/>
              </a:ext>
            </a:extLst>
          </p:cNvPr>
          <p:cNvSpPr txBox="1"/>
          <p:nvPr/>
        </p:nvSpPr>
        <p:spPr>
          <a:xfrm>
            <a:off x="3048000" y="3277421"/>
            <a:ext cx="6096000" cy="307777"/>
          </a:xfrm>
          <a:prstGeom prst="rect">
            <a:avLst/>
          </a:prstGeom>
          <a:noFill/>
        </p:spPr>
        <p:txBody>
          <a:bodyPr wrap="square">
            <a:spAutoFit/>
          </a:bodyPr>
          <a:lstStyle/>
          <a:p>
            <a:r>
              <a:rPr lang="en-US" b="0" dirty="0">
                <a:effectLst/>
              </a:rPr>
              <a:t> </a:t>
            </a:r>
            <a:endParaRPr lang="en-US" dirty="0"/>
          </a:p>
        </p:txBody>
      </p:sp>
      <p:sp>
        <p:nvSpPr>
          <p:cNvPr id="13" name="TextBox 12">
            <a:extLst>
              <a:ext uri="{FF2B5EF4-FFF2-40B4-BE49-F238E27FC236}">
                <a16:creationId xmlns:a16="http://schemas.microsoft.com/office/drawing/2014/main" id="{9B4C8904-9F25-07E4-92A9-1A105B2D545A}"/>
              </a:ext>
            </a:extLst>
          </p:cNvPr>
          <p:cNvSpPr txBox="1"/>
          <p:nvPr/>
        </p:nvSpPr>
        <p:spPr>
          <a:xfrm>
            <a:off x="3048000" y="3277421"/>
            <a:ext cx="6096000" cy="307777"/>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91158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A7D8-668B-196F-A914-FCD45157F3D7}"/>
              </a:ext>
            </a:extLst>
          </p:cNvPr>
          <p:cNvSpPr>
            <a:spLocks noGrp="1"/>
          </p:cNvSpPr>
          <p:nvPr>
            <p:ph type="title"/>
          </p:nvPr>
        </p:nvSpPr>
        <p:spPr/>
        <p:txBody>
          <a:bodyPr/>
          <a:lstStyle/>
          <a:p>
            <a:pPr algn="ctr"/>
            <a:r>
              <a:rPr lang="en-US" dirty="0"/>
              <a:t>Wavelet Compression for image</a:t>
            </a:r>
          </a:p>
        </p:txBody>
      </p:sp>
      <p:sp>
        <p:nvSpPr>
          <p:cNvPr id="3" name="Text Placeholder 2">
            <a:extLst>
              <a:ext uri="{FF2B5EF4-FFF2-40B4-BE49-F238E27FC236}">
                <a16:creationId xmlns:a16="http://schemas.microsoft.com/office/drawing/2014/main" id="{F5D0A601-6368-4DC9-13B4-208CC97D8A69}"/>
              </a:ext>
            </a:extLst>
          </p:cNvPr>
          <p:cNvSpPr>
            <a:spLocks noGrp="1"/>
          </p:cNvSpPr>
          <p:nvPr>
            <p:ph type="body" idx="1"/>
          </p:nvPr>
        </p:nvSpPr>
        <p:spPr/>
        <p:txBody>
          <a:bodyPr/>
          <a:lstStyle/>
          <a:p>
            <a:endParaRPr lang="en-US" dirty="0"/>
          </a:p>
        </p:txBody>
      </p:sp>
      <p:pic>
        <p:nvPicPr>
          <p:cNvPr id="1026" name="Picture 2">
            <a:extLst>
              <a:ext uri="{FF2B5EF4-FFF2-40B4-BE49-F238E27FC236}">
                <a16:creationId xmlns:a16="http://schemas.microsoft.com/office/drawing/2014/main" id="{DFA18402-6A4B-C643-357A-408FE13BB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008" y="2001803"/>
            <a:ext cx="3812570" cy="431009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0A28F6AB-CFE9-0870-EF93-717C47F80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578" y="1996395"/>
            <a:ext cx="3872057" cy="431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86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A7D8-668B-196F-A914-FCD45157F3D7}"/>
              </a:ext>
            </a:extLst>
          </p:cNvPr>
          <p:cNvSpPr>
            <a:spLocks noGrp="1"/>
          </p:cNvSpPr>
          <p:nvPr>
            <p:ph type="title"/>
          </p:nvPr>
        </p:nvSpPr>
        <p:spPr/>
        <p:txBody>
          <a:bodyPr/>
          <a:lstStyle/>
          <a:p>
            <a:pPr algn="ctr"/>
            <a:r>
              <a:rPr lang="en-US" dirty="0"/>
              <a:t>Wavelet Compression for image</a:t>
            </a:r>
          </a:p>
        </p:txBody>
      </p:sp>
      <p:sp>
        <p:nvSpPr>
          <p:cNvPr id="3" name="Text Placeholder 2">
            <a:extLst>
              <a:ext uri="{FF2B5EF4-FFF2-40B4-BE49-F238E27FC236}">
                <a16:creationId xmlns:a16="http://schemas.microsoft.com/office/drawing/2014/main" id="{F5D0A601-6368-4DC9-13B4-208CC97D8A69}"/>
              </a:ext>
            </a:extLst>
          </p:cNvPr>
          <p:cNvSpPr>
            <a:spLocks noGrp="1"/>
          </p:cNvSpPr>
          <p:nvPr>
            <p:ph type="body" idx="1"/>
          </p:nvPr>
        </p:nvSpPr>
        <p:spPr/>
        <p:txBody>
          <a:bodyPr/>
          <a:lstStyle/>
          <a:p>
            <a:endParaRPr lang="en-US" dirty="0"/>
          </a:p>
        </p:txBody>
      </p:sp>
      <p:pic>
        <p:nvPicPr>
          <p:cNvPr id="2050" name="Picture 2">
            <a:extLst>
              <a:ext uri="{FF2B5EF4-FFF2-40B4-BE49-F238E27FC236}">
                <a16:creationId xmlns:a16="http://schemas.microsoft.com/office/drawing/2014/main" id="{CBC28756-CE9F-73DD-1FBB-0CDC59E93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909" y="1918844"/>
            <a:ext cx="8992180" cy="439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09479"/>
      </p:ext>
    </p:extLst>
  </p:cSld>
  <p:clrMapOvr>
    <a:masterClrMapping/>
  </p:clrMapOvr>
</p:sld>
</file>

<file path=ppt/theme/theme1.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627</Words>
  <Application>Microsoft Office PowerPoint</Application>
  <PresentationFormat>Widescreen</PresentationFormat>
  <Paragraphs>77</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Chủ đề Office</vt:lpstr>
      <vt:lpstr>PowerPoint Presentation</vt:lpstr>
      <vt:lpstr>PowerPoint Presentation</vt:lpstr>
      <vt:lpstr>PowerPoint Presentation</vt:lpstr>
      <vt:lpstr>PowerPoint Presentation</vt:lpstr>
      <vt:lpstr>PowerPoint Presentation</vt:lpstr>
      <vt:lpstr>Wavelets Transform</vt:lpstr>
      <vt:lpstr>Wavelets Transform</vt:lpstr>
      <vt:lpstr>Wavelet Compression for image</vt:lpstr>
      <vt:lpstr>Wavelet Compression for image</vt:lpstr>
      <vt:lpstr>Wavelet Compression for image</vt:lpstr>
      <vt:lpstr>Wavelet Compression for image</vt:lpstr>
      <vt:lpstr>Wavelet Compression</vt:lpstr>
      <vt:lpstr>Ưu / Nhược điểm</vt:lpstr>
      <vt:lpstr>Đánh giá 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Tuấn Trương Văn</cp:lastModifiedBy>
  <cp:revision>8</cp:revision>
  <dcterms:modified xsi:type="dcterms:W3CDTF">2022-06-23T14:18:28Z</dcterms:modified>
</cp:coreProperties>
</file>