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96" r:id="rId1"/>
  </p:sldMasterIdLst>
  <p:notesMasterIdLst>
    <p:notesMasterId r:id="rId23"/>
  </p:notesMasterIdLst>
  <p:sldIdLst>
    <p:sldId id="281" r:id="rId2"/>
    <p:sldId id="284" r:id="rId3"/>
    <p:sldId id="267" r:id="rId4"/>
    <p:sldId id="257" r:id="rId5"/>
    <p:sldId id="258" r:id="rId6"/>
    <p:sldId id="259" r:id="rId7"/>
    <p:sldId id="270" r:id="rId8"/>
    <p:sldId id="271" r:id="rId9"/>
    <p:sldId id="272" r:id="rId10"/>
    <p:sldId id="274" r:id="rId11"/>
    <p:sldId id="275" r:id="rId12"/>
    <p:sldId id="273" r:id="rId13"/>
    <p:sldId id="269" r:id="rId14"/>
    <p:sldId id="276" r:id="rId15"/>
    <p:sldId id="278" r:id="rId16"/>
    <p:sldId id="265" r:id="rId17"/>
    <p:sldId id="277" r:id="rId18"/>
    <p:sldId id="264" r:id="rId19"/>
    <p:sldId id="283" r:id="rId20"/>
    <p:sldId id="282" r:id="rId21"/>
    <p:sldId id="26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Dinh Thi Thu  (FE FPTU HN)" initials="HDTT(FH" lastIdx="1" clrIdx="0">
    <p:extLst>
      <p:ext uri="{19B8F6BF-5375-455C-9EA6-DF929625EA0E}">
        <p15:presenceInfo xmlns:p15="http://schemas.microsoft.com/office/powerpoint/2012/main" userId="S::HaDTT39@fe.edu.vn::24a43cf7-ec09-4623-951c-0ed138df5f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E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62" d="100"/>
          <a:sy n="62" d="100"/>
        </p:scale>
        <p:origin x="139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27462-F9EC-41D0-9A7D-C5A5B2418D1C}" type="datetimeFigureOut">
              <a:rPr lang="en-US" smtClean="0"/>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76CF9-507A-4F62-8BBF-A3F626CBC152}" type="slidenum">
              <a:rPr lang="en-US" smtClean="0"/>
              <a:pPr/>
              <a:t>‹#›</a:t>
            </a:fld>
            <a:endParaRPr lang="en-US"/>
          </a:p>
        </p:txBody>
      </p:sp>
    </p:spTree>
    <p:extLst>
      <p:ext uri="{BB962C8B-B14F-4D97-AF65-F5344CB8AC3E}">
        <p14:creationId xmlns:p14="http://schemas.microsoft.com/office/powerpoint/2010/main" val="379759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6E31EB39-071D-44C7-A914-85E30EE8E43F}" type="datetime1">
              <a:rPr lang="en-US" smtClean="0"/>
              <a:pPr/>
              <a:t>6/27/2022</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379967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40104989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3333223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65BF5EB-AD4B-41D3-9EBB-D21489664B97}"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931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8505692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9D4AE1-35A9-4D91-B98B-50E48C8916EC}" type="datetime1">
              <a:rPr lang="en-US" smtClean="0"/>
              <a:pPr/>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2567088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9D4AE1-35A9-4D91-B98B-50E48C8916EC}" type="datetime1">
              <a:rPr lang="en-US" smtClean="0"/>
              <a:pPr/>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24448577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D4AE1-35A9-4D91-B98B-50E48C8916EC}" type="datetime1">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22740999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A9D4AE1-35A9-4D91-B98B-50E48C8916EC}" type="datetime1">
              <a:rPr lang="en-US" smtClean="0"/>
              <a:pPr/>
              <a:t>6/27/2022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056490202"/>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D4AE1-35A9-4D91-B98B-50E48C8916EC}" type="datetime1">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6398771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C85CD60-BCEC-4626-8735-4E64F31CA722}" type="datetime1">
              <a:rPr lang="en-US" smtClean="0"/>
              <a:pPr/>
              <a:t>6/27/2022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23546789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22040556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9D4AE1-35A9-4D91-B98B-50E48C8916EC}" type="datetime1">
              <a:rPr lang="en-US" smtClean="0"/>
              <a:pPr/>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7138627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0D0D8-261D-4F58-9D68-05CDAD462C17}" type="datetime1">
              <a:rPr lang="en-US" smtClean="0"/>
              <a:pPr/>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363005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92408-07A3-40D3-8A2A-83452D054E0B}" type="datetime1">
              <a:rPr lang="en-US" smtClean="0"/>
              <a:pPr/>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2760534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1891578978"/>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9D4AE1-35A9-4D91-B98B-50E48C8916EC}" type="datetime1">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BF5EB-AD4B-41D3-9EBB-D21489664B97}" type="slidenum">
              <a:rPr lang="en-US" smtClean="0"/>
              <a:pPr/>
              <a:t>‹#›</a:t>
            </a:fld>
            <a:endParaRPr lang="en-US"/>
          </a:p>
        </p:txBody>
      </p:sp>
    </p:spTree>
    <p:extLst>
      <p:ext uri="{BB962C8B-B14F-4D97-AF65-F5344CB8AC3E}">
        <p14:creationId xmlns:p14="http://schemas.microsoft.com/office/powerpoint/2010/main" val="31949867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9D4AE1-35A9-4D91-B98B-50E48C8916EC}" type="datetime1">
              <a:rPr lang="en-US" smtClean="0"/>
              <a:pPr/>
              <a:t>6/27/2022</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5BF5EB-AD4B-41D3-9EBB-D21489664B97}" type="slidenum">
              <a:rPr lang="en-US" smtClean="0"/>
              <a:pPr/>
              <a:t>‹#›</a:t>
            </a:fld>
            <a:endParaRPr lang="en-US"/>
          </a:p>
        </p:txBody>
      </p:sp>
    </p:spTree>
    <p:extLst>
      <p:ext uri="{BB962C8B-B14F-4D97-AF65-F5344CB8AC3E}">
        <p14:creationId xmlns:p14="http://schemas.microsoft.com/office/powerpoint/2010/main" val="1619119340"/>
      </p:ext>
    </p:extLst>
  </p:cSld>
  <p:clrMap bg1="dk1" tx1="lt1" bg2="dk2" tx2="lt2" accent1="accent1" accent2="accent2" accent3="accent3" accent4="accent4" accent5="accent5" accent6="accent6" hlink="hlink" folHlink="folHlink"/>
  <p:sldLayoutIdLst>
    <p:sldLayoutId id="2147484997" r:id="rId1"/>
    <p:sldLayoutId id="2147484998" r:id="rId2"/>
    <p:sldLayoutId id="2147484999" r:id="rId3"/>
    <p:sldLayoutId id="2147485000" r:id="rId4"/>
    <p:sldLayoutId id="2147485001" r:id="rId5"/>
    <p:sldLayoutId id="2147485002" r:id="rId6"/>
    <p:sldLayoutId id="2147485003" r:id="rId7"/>
    <p:sldLayoutId id="2147485004" r:id="rId8"/>
    <p:sldLayoutId id="2147485005" r:id="rId9"/>
    <p:sldLayoutId id="2147485006" r:id="rId10"/>
    <p:sldLayoutId id="2147485007" r:id="rId11"/>
    <p:sldLayoutId id="2147485008" r:id="rId12"/>
    <p:sldLayoutId id="2147485009" r:id="rId13"/>
    <p:sldLayoutId id="2147485010" r:id="rId14"/>
    <p:sldLayoutId id="2147485011" r:id="rId15"/>
    <p:sldLayoutId id="2147485012" r:id="rId16"/>
    <p:sldLayoutId id="2147485013"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acebook.com/FPTUcareercent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ob.fpt.edu.v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53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8363"/>
            <a:ext cx="8549640" cy="5395277"/>
          </a:xfrm>
        </p:spPr>
        <p:txBody>
          <a:bodyPr>
            <a:normAutofit/>
          </a:bodyPr>
          <a:lstStyle/>
          <a:p>
            <a:pPr marL="457200" lvl="1" indent="0" algn="just">
              <a:lnSpc>
                <a:spcPct val="150000"/>
              </a:lnSpc>
              <a:buNone/>
            </a:pPr>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r>
              <a:rPr lang="en-US" b="1" dirty="0">
                <a:latin typeface="Times New Roman" panose="02020603050405020304" pitchFamily="18" charset="0"/>
                <a:cs typeface="Times New Roman" panose="02020603050405020304" pitchFamily="18" charset="0"/>
              </a:rPr>
              <a:t> do </a:t>
            </a: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xuất</a:t>
            </a:r>
            <a:r>
              <a:rPr lang="en-US" b="1"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scan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QHDN &amp; CSV  </a:t>
            </a:r>
            <a:r>
              <a:rPr lang="en-US" dirty="0" err="1">
                <a:latin typeface="Times New Roman" panose="02020603050405020304" pitchFamily="18" charset="0"/>
                <a:cs typeface="Times New Roman" panose="02020603050405020304" pitchFamily="18" charset="0"/>
              </a:rPr>
              <a:t>phê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p>
          <a:p>
            <a:pPr lvl="2" algn="just"/>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x-none" sz="2000" dirty="0">
                <a:latin typeface="Times New Roman" panose="02020603050405020304" pitchFamily="18" charset="0"/>
                <a:cs typeface="Times New Roman" panose="02020603050405020304" pitchFamily="18" charset="0"/>
              </a:rPr>
              <a:t>thỏa thuận OJT với trường đại học FPT</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DN </a:t>
            </a:r>
            <a:r>
              <a:rPr lang="vi-VN" sz="2000" dirty="0">
                <a:latin typeface="Times New Roman" panose="02020603050405020304" pitchFamily="18" charset="0"/>
                <a:cs typeface="Times New Roman" panose="02020603050405020304" pitchFamily="18" charset="0"/>
              </a:rPr>
              <a:t>có Giấy phép KD</a:t>
            </a:r>
            <a:r>
              <a:rPr lang="en-US" sz="2000" dirty="0">
                <a:latin typeface="Times New Roman" panose="02020603050405020304" pitchFamily="18" charset="0"/>
                <a:cs typeface="Times New Roman" panose="02020603050405020304" pitchFamily="18" charset="0"/>
              </a:rPr>
              <a:t>. </a:t>
            </a:r>
          </a:p>
          <a:p>
            <a:pPr lvl="2" algn="just"/>
            <a:r>
              <a:rPr lang="en-US" sz="2000" dirty="0">
                <a:latin typeface="Times New Roman" panose="02020603050405020304" pitchFamily="18" charset="0"/>
                <a:cs typeface="Times New Roman" panose="02020603050405020304" pitchFamily="18" charset="0"/>
              </a:rPr>
              <a:t>DN </a:t>
            </a:r>
            <a:r>
              <a:rPr lang="vi-VN" sz="2000" dirty="0">
                <a:latin typeface="Times New Roman" panose="02020603050405020304" pitchFamily="18" charset="0"/>
                <a:cs typeface="Times New Roman" panose="02020603050405020304" pitchFamily="18" charset="0"/>
              </a:rPr>
              <a:t>có người hướng dẫn sinh viên thực tập,</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DN </a:t>
            </a:r>
            <a:r>
              <a:rPr lang="vi-VN" sz="2000" dirty="0">
                <a:latin typeface="Times New Roman" panose="02020603050405020304" pitchFamily="18" charset="0"/>
                <a:cs typeface="Times New Roman" panose="02020603050405020304" pitchFamily="18" charset="0"/>
              </a:rPr>
              <a:t>có ngành nghề kinh doanh phù hợp với chuyên ngành học của sinh viên</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DN</a:t>
            </a:r>
            <a:r>
              <a:rPr lang="vi-VN" sz="2000" dirty="0">
                <a:latin typeface="Times New Roman" panose="02020603050405020304" pitchFamily="18" charset="0"/>
                <a:cs typeface="Times New Roman" panose="02020603050405020304" pitchFamily="18" charset="0"/>
              </a:rPr>
              <a:t> quy mô trên 20 người</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Title 1"/>
          <p:cNvSpPr txBox="1">
            <a:spLocks/>
          </p:cNvSpPr>
          <p:nvPr/>
        </p:nvSpPr>
        <p:spPr>
          <a:xfrm>
            <a:off x="594360" y="108736"/>
            <a:ext cx="55016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151137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8363"/>
            <a:ext cx="8915400" cy="5761037"/>
          </a:xfrm>
        </p:spPr>
        <p:txBody>
          <a:bodyPr>
            <a:normAutofit/>
          </a:bodyPr>
          <a:lstStyle/>
          <a:p>
            <a:pPr marL="457200" lvl="1" indent="0" algn="just">
              <a:lnSpc>
                <a:spcPct val="150000"/>
              </a:lnSpc>
              <a:buNone/>
            </a:pPr>
            <a:r>
              <a:rPr lang="en-US" b="1" u="sng" dirty="0" err="1">
                <a:latin typeface="Times New Roman" panose="02020603050405020304" pitchFamily="18" charset="0"/>
                <a:cs typeface="Times New Roman" panose="02020603050405020304" pitchFamily="18" charset="0"/>
              </a:rPr>
              <a:t>Lưu</a:t>
            </a:r>
            <a:r>
              <a:rPr lang="en-US" b="1" u="sng" dirty="0">
                <a:latin typeface="Times New Roman" panose="02020603050405020304" pitchFamily="18" charset="0"/>
                <a:cs typeface="Times New Roman" panose="02020603050405020304" pitchFamily="18" charset="0"/>
              </a:rPr>
              <a:t> ý:</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check email,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p>
          <a:p>
            <a:pPr lvl="1" algn="just">
              <a:lnSpc>
                <a:spcPct val="150000"/>
              </a:lnSpc>
            </a:pP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a:t>
            </a:r>
          </a:p>
          <a:p>
            <a:pPr lvl="1" algn="just">
              <a:lnSpc>
                <a:spcPct val="150000"/>
              </a:lnSpc>
            </a:pP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thỏa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94360" y="108736"/>
            <a:ext cx="54254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84661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868363"/>
            <a:ext cx="7955280" cy="5395277"/>
          </a:xfrm>
        </p:spPr>
        <p:txBody>
          <a:bodyPr>
            <a:normAutofit/>
          </a:bodyPr>
          <a:lstStyle/>
          <a:p>
            <a:pPr marL="0" indent="0">
              <a:lnSpc>
                <a:spcPct val="150000"/>
              </a:lnSpc>
              <a:buNone/>
            </a:pPr>
            <a:r>
              <a:rPr lang="en-US" sz="2000" b="1" i="1" dirty="0">
                <a:latin typeface="Times New Roman" panose="02020603050405020304" pitchFamily="18" charset="0"/>
                <a:cs typeface="Times New Roman" panose="02020603050405020304" pitchFamily="18" charset="0"/>
              </a:rPr>
              <a:t>3. </a:t>
            </a:r>
            <a:r>
              <a:rPr lang="en-US" sz="2000" b="1" i="1" dirty="0" err="1">
                <a:latin typeface="Times New Roman" panose="02020603050405020304" pitchFamily="18" charset="0"/>
                <a:cs typeface="Times New Roman" panose="02020603050405020304" pitchFamily="18" charset="0"/>
              </a:rPr>
              <a:t>Bắt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đầu</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kỳ</a:t>
            </a:r>
            <a:r>
              <a:rPr lang="en-US" sz="2000" b="1" i="1" dirty="0">
                <a:latin typeface="Times New Roman" panose="02020603050405020304" pitchFamily="18" charset="0"/>
                <a:cs typeface="Times New Roman" panose="02020603050405020304" pitchFamily="18" charset="0"/>
              </a:rPr>
              <a:t> OJT</a:t>
            </a:r>
          </a:p>
          <a:p>
            <a:pPr>
              <a:lnSpc>
                <a:spcPct val="150000"/>
              </a:lnSpc>
            </a:pP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tuyển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OJT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14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OJT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OJT </a:t>
            </a:r>
            <a:r>
              <a:rPr lang="en-US" sz="2000" dirty="0" err="1">
                <a:latin typeface="Times New Roman" panose="02020603050405020304" pitchFamily="18" charset="0"/>
                <a:cs typeface="Times New Roman" panose="02020603050405020304" pitchFamily="18" charset="0"/>
              </a:rPr>
              <a:t>sớm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OJT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OJT, SV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NTD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giấc</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ninh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p>
        </p:txBody>
      </p:sp>
      <p:sp>
        <p:nvSpPr>
          <p:cNvPr id="5" name="Title 1"/>
          <p:cNvSpPr txBox="1">
            <a:spLocks/>
          </p:cNvSpPr>
          <p:nvPr/>
        </p:nvSpPr>
        <p:spPr>
          <a:xfrm>
            <a:off x="594360" y="108736"/>
            <a:ext cx="53492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153625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746126"/>
            <a:ext cx="8244840" cy="5959474"/>
          </a:xfrm>
        </p:spPr>
        <p:txBody>
          <a:bodyPr>
            <a:normAutofit/>
          </a:bodyPr>
          <a:lstStyle/>
          <a:p>
            <a:pPr>
              <a:lnSpc>
                <a:spcPct val="150000"/>
              </a:lnSpc>
            </a:pP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ý:</a:t>
            </a:r>
          </a:p>
          <a:p>
            <a:pPr lvl="1">
              <a:lnSpc>
                <a:spcPct val="150000"/>
              </a:lnSpc>
            </a:pP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11-14: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p>
          <a:p>
            <a:pPr marL="457200" lvl="1" indent="0">
              <a:lnSpc>
                <a:spcPct val="1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pass: &gt;=5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OJT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GPA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a:t>
            </a:r>
          </a:p>
          <a:p>
            <a:pPr>
              <a:lnSpc>
                <a:spcPct val="150000"/>
              </a:lnSpc>
            </a:pP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100% DN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94360" y="108736"/>
            <a:ext cx="53492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292111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1143000"/>
            <a:ext cx="7955280" cy="3551237"/>
          </a:xfrm>
        </p:spPr>
        <p:txBody>
          <a:bodyPr/>
          <a:lstStyle/>
          <a:p>
            <a:pPr marL="0" indent="0">
              <a:buNone/>
            </a:pPr>
            <a:r>
              <a:rPr lang="en-US" b="1" i="1" dirty="0">
                <a:latin typeface="Times New Roman" panose="02020603050405020304" pitchFamily="18" charset="0"/>
                <a:cs typeface="Times New Roman" panose="02020603050405020304" pitchFamily="18" charset="0"/>
              </a:rPr>
              <a:t>4. </a:t>
            </a:r>
            <a:r>
              <a:rPr lang="en-US" b="1" i="1" dirty="0" err="1">
                <a:latin typeface="Times New Roman" panose="02020603050405020304" pitchFamily="18" charset="0"/>
                <a:cs typeface="Times New Roman" panose="02020603050405020304" pitchFamily="18" charset="0"/>
              </a:rPr>
              <a:t>Kết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kỳ</a:t>
            </a:r>
            <a:r>
              <a:rPr lang="en-US" b="1" i="1" dirty="0">
                <a:latin typeface="Times New Roman" panose="02020603050405020304" pitchFamily="18" charset="0"/>
                <a:cs typeface="Times New Roman" panose="02020603050405020304" pitchFamily="18" charset="0"/>
              </a:rPr>
              <a:t> OJT</a:t>
            </a:r>
          </a:p>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OJT,  SV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4 NẾU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HĐ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GDTC, GDQP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OJT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SV qua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FAP.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OJT</a:t>
            </a:r>
            <a:endParaRPr lang="en-US" dirty="0"/>
          </a:p>
          <a:p>
            <a:endParaRPr lang="en-US" dirty="0"/>
          </a:p>
        </p:txBody>
      </p:sp>
      <p:sp>
        <p:nvSpPr>
          <p:cNvPr id="5" name="Title 1"/>
          <p:cNvSpPr txBox="1">
            <a:spLocks/>
          </p:cNvSpPr>
          <p:nvPr/>
        </p:nvSpPr>
        <p:spPr>
          <a:xfrm>
            <a:off x="594360" y="108736"/>
            <a:ext cx="55778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83838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4372"/>
            <a:ext cx="9464040" cy="4950627"/>
          </a:xfrm>
        </p:spPr>
        <p:txBody>
          <a:bodyPr>
            <a:normAutofit/>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SV hay </a:t>
            </a:r>
            <a:r>
              <a:rPr lang="en-US" dirty="0" err="1">
                <a:latin typeface="Times New Roman" panose="02020603050405020304" pitchFamily="18" charset="0"/>
                <a:cs typeface="Times New Roman" panose="02020603050405020304" pitchFamily="18" charset="0"/>
              </a:rPr>
              <a:t>gặp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8860674"/>
              </p:ext>
            </p:extLst>
          </p:nvPr>
        </p:nvGraphicFramePr>
        <p:xfrm>
          <a:off x="593725" y="2193925"/>
          <a:ext cx="7956549" cy="3235960"/>
        </p:xfrm>
        <a:graphic>
          <a:graphicData uri="http://schemas.openxmlformats.org/drawingml/2006/table">
            <a:tbl>
              <a:tblPr firstRow="1" bandRow="1">
                <a:tableStyleId>{5C22544A-7EE6-4342-B048-85BDC9FD1C3A}</a:tableStyleId>
              </a:tblPr>
              <a:tblGrid>
                <a:gridCol w="930275">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749674">
                  <a:extLst>
                    <a:ext uri="{9D8B030D-6E8A-4147-A177-3AD203B41FA5}">
                      <a16:colId xmlns:a16="http://schemas.microsoft.com/office/drawing/2014/main" val="20002"/>
                    </a:ext>
                  </a:extLst>
                </a:gridCol>
              </a:tblGrid>
              <a:tr h="370840">
                <a:tc>
                  <a:txBody>
                    <a:bodyPr/>
                    <a:lstStyle/>
                    <a:p>
                      <a:r>
                        <a:rPr lang="en-US" dirty="0">
                          <a:latin typeface="Times New Roman" panose="02020603050405020304" pitchFamily="18" charset="0"/>
                          <a:cs typeface="Times New Roman" panose="02020603050405020304" pitchFamily="18" charset="0"/>
                        </a:rPr>
                        <a:t>STT</a:t>
                      </a:r>
                    </a:p>
                  </a:txBody>
                  <a:tcPr/>
                </a:tc>
                <a:tc>
                  <a:txBody>
                    <a:bodyPr/>
                    <a:lstStyle/>
                    <a:p>
                      <a:r>
                        <a:rPr lang="en-US" dirty="0" err="1">
                          <a:latin typeface="Times New Roman" panose="02020603050405020304" pitchFamily="18" charset="0"/>
                          <a:cs typeface="Times New Roman" panose="02020603050405020304" pitchFamily="18" charset="0"/>
                        </a:rPr>
                        <a:t>Nội</a:t>
                      </a:r>
                      <a:r>
                        <a:rPr lang="en-US" baseline="0" dirty="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Thời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OJT</a:t>
                      </a:r>
                      <a:r>
                        <a:rPr lang="en-US" baseline="0" dirty="0">
                          <a:latin typeface="Times New Roman" panose="02020603050405020304" pitchFamily="18" charset="0"/>
                          <a:cs typeface="Times New Roman" panose="02020603050405020304" pitchFamily="18" charset="0"/>
                        </a:rPr>
                        <a:t> OR Week</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20-24/06/2022</a:t>
                      </a: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err="1">
                          <a:latin typeface="Times New Roman" panose="02020603050405020304" pitchFamily="18" charset="0"/>
                          <a:cs typeface="Times New Roman" panose="02020603050405020304" pitchFamily="18" charset="0"/>
                        </a:rPr>
                        <a:t>Đăng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ký</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thực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tập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tại</a:t>
                      </a:r>
                      <a:r>
                        <a:rPr lang="en-US" baseline="0" dirty="0">
                          <a:latin typeface="Times New Roman" panose="02020603050405020304" pitchFamily="18" charset="0"/>
                          <a:cs typeface="Times New Roman" panose="02020603050405020304" pitchFamily="18" charset="0"/>
                        </a:rPr>
                        <a:t> DN </a:t>
                      </a:r>
                      <a:r>
                        <a:rPr lang="en-US" baseline="0"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11/07 - 11/08/2022</a:t>
                      </a: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Đăng ký thực tập DN trường giới thiệu</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15-16/08/2022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4</a:t>
                      </a: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Sinh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viên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OJT</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05/09/2022</a:t>
                      </a:r>
                    </a:p>
                  </a:txBody>
                  <a:tcPr/>
                </a:tc>
                <a:extLst>
                  <a:ext uri="{0D108BD9-81ED-4DB2-BD59-A6C34878D82A}">
                    <a16:rowId xmlns:a16="http://schemas.microsoft.com/office/drawing/2014/main" val="10004"/>
                  </a:ext>
                </a:extLst>
              </a:tr>
              <a:tr h="370840">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Đánh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giữa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kỳ</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24/10 - 04/11/2022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Lấy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feedback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SV</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07- 11/11/2022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Đánh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cuối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kỳ</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21/11 - 02/12/2022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6" name="Rectangle 5"/>
          <p:cNvSpPr/>
          <p:nvPr/>
        </p:nvSpPr>
        <p:spPr>
          <a:xfrm>
            <a:off x="1828799" y="1058783"/>
            <a:ext cx="5486400" cy="36933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TIMELINE  DỰ KIẾN HỌC KỲ FALL 2022</a:t>
            </a:r>
            <a:endParaRPr lang="en-US" dirty="0"/>
          </a:p>
        </p:txBody>
      </p:sp>
    </p:spTree>
    <p:extLst>
      <p:ext uri="{BB962C8B-B14F-4D97-AF65-F5344CB8AC3E}">
        <p14:creationId xmlns:p14="http://schemas.microsoft.com/office/powerpoint/2010/main" val="207778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315"/>
            <a:ext cx="6377940" cy="813285"/>
          </a:xfrm>
        </p:spPr>
        <p:txBody>
          <a:bodyPr>
            <a:normAutofit/>
          </a:bodyPr>
          <a:lstStyle/>
          <a:p>
            <a:pPr algn="l"/>
            <a:r>
              <a:rPr lang="en-US" sz="3000" dirty="0">
                <a:latin typeface="Times New Roman" panose="02020603050405020304" pitchFamily="18" charset="0"/>
                <a:cs typeface="Times New Roman" panose="02020603050405020304" pitchFamily="18" charset="0"/>
              </a:rPr>
              <a:t>III.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SV hay </a:t>
            </a:r>
            <a:r>
              <a:rPr lang="en-US" sz="3000" dirty="0" err="1">
                <a:latin typeface="Times New Roman" panose="02020603050405020304" pitchFamily="18" charset="0"/>
                <a:cs typeface="Times New Roman" panose="02020603050405020304" pitchFamily="18" charset="0"/>
              </a:rPr>
              <a:t>gặp</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447800"/>
            <a:ext cx="7955280" cy="4114800"/>
          </a:xfrm>
        </p:spPr>
        <p:txBody>
          <a:bodyPr>
            <a:normAutofit/>
          </a:bodyPr>
          <a:lstStyle/>
          <a:p>
            <a:r>
              <a:rPr lang="vi-VN" sz="2000" dirty="0">
                <a:latin typeface="Times New Roman" panose="02020603050405020304" pitchFamily="18" charset="0"/>
                <a:cs typeface="Times New Roman" panose="02020603050405020304" pitchFamily="18" charset="0"/>
              </a:rPr>
              <a:t>Không đăng ký thông tin thực tập theo đúng timeline, không phản hồi thông tin liên lạc của trường qua bất kỳ kênh nào (email/ điện thoại) </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Đăng ký phỏng vấn tại doanh nghiệp do trường giới thiệu nhưng không tham gia phỏng vấn và không báo lại lý do</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CV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DN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a:t>
            </a:r>
          </a:p>
          <a:p>
            <a:pPr algn="just">
              <a:buFont typeface="Symbol" panose="05050102010706020507" pitchFamily="18" charset="2"/>
              <a:buChar char="Þ"/>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28600"/>
            <a:ext cx="8092440" cy="835827"/>
          </a:xfrm>
        </p:spPr>
        <p:txBody>
          <a:bodyPr/>
          <a:lstStyle/>
          <a:p>
            <a:pPr algn="l"/>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SV hay </a:t>
            </a:r>
            <a:r>
              <a:rPr lang="en-US" dirty="0" err="1">
                <a:latin typeface="Times New Roman" panose="02020603050405020304" pitchFamily="18" charset="0"/>
                <a:cs typeface="Times New Roman" panose="02020603050405020304" pitchFamily="18" charset="0"/>
              </a:rPr>
              <a:t>gặp</a:t>
            </a:r>
            <a:endParaRPr lang="en-US" dirty="0"/>
          </a:p>
        </p:txBody>
      </p:sp>
      <p:sp>
        <p:nvSpPr>
          <p:cNvPr id="3" name="Content Placeholder 2"/>
          <p:cNvSpPr>
            <a:spLocks noGrp="1"/>
          </p:cNvSpPr>
          <p:nvPr>
            <p:ph idx="1"/>
          </p:nvPr>
        </p:nvSpPr>
        <p:spPr>
          <a:xfrm>
            <a:off x="525780" y="1092860"/>
            <a:ext cx="7955280" cy="5029200"/>
          </a:xfrm>
        </p:spPr>
        <p:txBody>
          <a:bodyPr>
            <a:normAutofit/>
          </a:bodyPr>
          <a:lstStyle/>
          <a:p>
            <a:pPr marL="228600" lvl="1">
              <a:spcBef>
                <a:spcPts val="1000"/>
              </a:spcBef>
            </a:pP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Doanh nghiệp nhận xét chung giữa kỳ các tiêu chí ở mức kém, sau khi được nhắc nhở không có sự tiến bộ - Doanh nghiệp đánh giá cuối kỳ có mức điểm TBC &lt;5; riêng đối với SV học theo khung của K15 trở đi nếu điểm thành phần &lt;4</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Vi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deadline,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Vi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qui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vi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chịu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9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9235"/>
            <a:ext cx="6377940" cy="1293028"/>
          </a:xfrm>
        </p:spPr>
        <p:txBody>
          <a:bodyPr>
            <a:normAutofit/>
          </a:bodyPr>
          <a:lstStyle/>
          <a:p>
            <a:pPr algn="l"/>
            <a:r>
              <a:rPr lang="en-US" sz="3000" dirty="0">
                <a:latin typeface="Times New Roman" panose="02020603050405020304" pitchFamily="18" charset="0"/>
                <a:cs typeface="Times New Roman" panose="02020603050405020304" pitchFamily="18" charset="0"/>
              </a:rPr>
              <a:t>IV. KÊNH LIÊN HỆ</a:t>
            </a:r>
          </a:p>
        </p:txBody>
      </p:sp>
      <p:sp>
        <p:nvSpPr>
          <p:cNvPr id="3" name="Content Placeholder 2"/>
          <p:cNvSpPr>
            <a:spLocks noGrp="1"/>
          </p:cNvSpPr>
          <p:nvPr>
            <p:ph idx="1"/>
          </p:nvPr>
        </p:nvSpPr>
        <p:spPr>
          <a:xfrm>
            <a:off x="304800" y="1524000"/>
            <a:ext cx="8686800" cy="4876800"/>
          </a:xfrm>
        </p:spPr>
        <p:txBody>
          <a:bodyPr>
            <a:normAutofit/>
          </a:bodyPr>
          <a:lstStyle/>
          <a:p>
            <a:pPr marL="240030" lvl="1" indent="0">
              <a:buNone/>
            </a:pPr>
            <a:r>
              <a:rPr lang="en-US" dirty="0">
                <a:latin typeface="Times New Roman" panose="02020603050405020304" pitchFamily="18" charset="0"/>
                <a:cs typeface="Times New Roman" panose="02020603050405020304" pitchFamily="18" charset="0"/>
              </a:rPr>
              <a:t>1. PHÒNG QUAN HỆ DOANH NGHIỆP &amp; CỰU SINH VIÊN</a:t>
            </a:r>
          </a:p>
          <a:p>
            <a:pPr marL="240030" lvl="1" indent="0">
              <a:buNone/>
            </a:pPr>
            <a:r>
              <a:rPr lang="en-US" dirty="0">
                <a:latin typeface="Times New Roman" panose="02020603050405020304" pitchFamily="18" charset="0"/>
                <a:cs typeface="Times New Roman" panose="02020603050405020304" pitchFamily="18" charset="0"/>
              </a:rPr>
              <a:t>ĐT: 024 73005569 - Email: job@fe.edu.vn	</a:t>
            </a:r>
          </a:p>
          <a:p>
            <a:pPr marL="240030" lvl="1" indent="0">
              <a:buNone/>
            </a:pPr>
            <a:r>
              <a:rPr lang="en-US" dirty="0" err="1">
                <a:latin typeface="Times New Roman" panose="02020603050405020304" pitchFamily="18" charset="0"/>
                <a:cs typeface="Times New Roman" panose="02020603050405020304" pitchFamily="18" charset="0"/>
              </a:rPr>
              <a:t>Fanpage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https://www.facebook.com/FPTUcareercenter</a:t>
            </a:r>
            <a:endParaRPr lang="en-US" dirty="0">
              <a:latin typeface="Times New Roman" panose="02020603050405020304" pitchFamily="18" charset="0"/>
              <a:cs typeface="Times New Roman" panose="02020603050405020304" pitchFamily="18" charset="0"/>
            </a:endParaRPr>
          </a:p>
          <a:p>
            <a:pPr marL="240030" lvl="1" indent="0">
              <a:buNone/>
            </a:pPr>
            <a:endParaRPr lang="en-US" dirty="0">
              <a:latin typeface="Times New Roman" panose="02020603050405020304" pitchFamily="18" charset="0"/>
              <a:cs typeface="Times New Roman" panose="02020603050405020304" pitchFamily="18" charset="0"/>
            </a:endParaRPr>
          </a:p>
          <a:p>
            <a:pPr marL="240030" lvl="1" indent="0">
              <a:buNone/>
            </a:pPr>
            <a:endParaRPr lang="en-US" dirty="0">
              <a:latin typeface="Times New Roman" panose="02020603050405020304" pitchFamily="18" charset="0"/>
              <a:cs typeface="Times New Roman" panose="02020603050405020304" pitchFamily="18" charset="0"/>
            </a:endParaRPr>
          </a:p>
          <a:p>
            <a:pPr marL="24003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812F448-ECF4-48AC-98B3-84B60913181D}"/>
              </a:ext>
            </a:extLst>
          </p:cNvPr>
          <p:cNvPicPr>
            <a:picLocks noChangeAspect="1"/>
          </p:cNvPicPr>
          <p:nvPr/>
        </p:nvPicPr>
        <p:blipFill>
          <a:blip r:embed="rId3"/>
          <a:stretch>
            <a:fillRect/>
          </a:stretch>
        </p:blipFill>
        <p:spPr>
          <a:xfrm>
            <a:off x="609600" y="2667000"/>
            <a:ext cx="7543800" cy="35846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hông có mô tả.">
            <a:extLst>
              <a:ext uri="{FF2B5EF4-FFF2-40B4-BE49-F238E27FC236}">
                <a16:creationId xmlns:a16="http://schemas.microsoft.com/office/drawing/2014/main" id="{974BF6D5-1222-49A6-937D-E7911F853DF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74612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2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8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444-306C-4ED2-AD1E-2B0A992F9D93}"/>
              </a:ext>
            </a:extLst>
          </p:cNvPr>
          <p:cNvSpPr>
            <a:spLocks noGrp="1"/>
          </p:cNvSpPr>
          <p:nvPr>
            <p:ph type="title"/>
          </p:nvPr>
        </p:nvSpPr>
        <p:spPr>
          <a:xfrm>
            <a:off x="304800" y="746126"/>
            <a:ext cx="6377940" cy="1293028"/>
          </a:xfrm>
        </p:spPr>
        <p:txBody>
          <a:bodyPr/>
          <a:lstStyle/>
          <a:p>
            <a:r>
              <a:rPr lang="en-US" sz="4000" dirty="0">
                <a:latin typeface="Times New Roman" panose="02020603050405020304" pitchFamily="18" charset="0"/>
                <a:cs typeface="Times New Roman" panose="02020603050405020304" pitchFamily="18" charset="0"/>
              </a:rPr>
              <a:t>IV. KÊNH LIÊN HỆ</a:t>
            </a:r>
            <a:endParaRPr lang="en-US" dirty="0"/>
          </a:p>
        </p:txBody>
      </p:sp>
      <p:sp>
        <p:nvSpPr>
          <p:cNvPr id="3" name="Content Placeholder 2">
            <a:extLst>
              <a:ext uri="{FF2B5EF4-FFF2-40B4-BE49-F238E27FC236}">
                <a16:creationId xmlns:a16="http://schemas.microsoft.com/office/drawing/2014/main" id="{4E243F40-EC21-43DD-BBE5-A2EF5C2F8C5B}"/>
              </a:ext>
            </a:extLst>
          </p:cNvPr>
          <p:cNvSpPr>
            <a:spLocks noGrp="1"/>
          </p:cNvSpPr>
          <p:nvPr>
            <p:ph idx="1"/>
          </p:nvPr>
        </p:nvSpPr>
        <p:spPr/>
        <p:txBody>
          <a:bodyPr/>
          <a:lstStyle/>
          <a:p>
            <a:pPr marL="240030" lvl="1" indent="0">
              <a:buNone/>
            </a:pPr>
            <a:endParaRPr lang="en-US" dirty="0">
              <a:latin typeface="Times New Roman" panose="02020603050405020304" pitchFamily="18" charset="0"/>
              <a:cs typeface="Times New Roman" panose="02020603050405020304" pitchFamily="18" charset="0"/>
            </a:endParaRPr>
          </a:p>
          <a:p>
            <a:pPr marL="240030" lvl="1" indent="0">
              <a:buNone/>
            </a:pPr>
            <a:r>
              <a:rPr lang="en-US" dirty="0">
                <a:latin typeface="Times New Roman" panose="02020603050405020304" pitchFamily="18" charset="0"/>
                <a:cs typeface="Times New Roman" panose="02020603050405020304" pitchFamily="18" charset="0"/>
              </a:rPr>
              <a:t>2. PHÒNG TC&amp;QLĐT: </a:t>
            </a:r>
          </a:p>
          <a:p>
            <a:pPr marL="240030" lvl="1" indent="0">
              <a:buNone/>
            </a:pPr>
            <a:r>
              <a:rPr lang="en-US" dirty="0">
                <a:latin typeface="Times New Roman" panose="02020603050405020304" pitchFamily="18" charset="0"/>
                <a:cs typeface="Times New Roman" panose="02020603050405020304" pitchFamily="18" charset="0"/>
              </a:rPr>
              <a:t>Email: acad.hl@fpt.edu.vn</a:t>
            </a:r>
          </a:p>
          <a:p>
            <a:pPr marL="240030" lvl="1" indent="0">
              <a:buNone/>
            </a:pPr>
            <a:endParaRPr lang="en-US" dirty="0">
              <a:latin typeface="Times New Roman" panose="02020603050405020304" pitchFamily="18" charset="0"/>
              <a:cs typeface="Times New Roman" panose="02020603050405020304" pitchFamily="18" charset="0"/>
            </a:endParaRPr>
          </a:p>
          <a:p>
            <a:pPr marL="240030" lvl="1" indent="0">
              <a:buNone/>
            </a:pPr>
            <a:endParaRPr lang="en-US" dirty="0">
              <a:latin typeface="Times New Roman" panose="02020603050405020304" pitchFamily="18" charset="0"/>
              <a:cs typeface="Times New Roman" panose="02020603050405020304" pitchFamily="18" charset="0"/>
            </a:endParaRPr>
          </a:p>
          <a:p>
            <a:pPr marL="240030" lvl="1" indent="0">
              <a:buNone/>
            </a:pP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ý: SV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a:t>
            </a:r>
          </a:p>
          <a:p>
            <a:pPr marL="24003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26851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3124200"/>
          </a:xfrm>
        </p:spPr>
        <p:txBody>
          <a:bodyPr>
            <a:noAutofit/>
          </a:bodyPr>
          <a:lstStyle/>
          <a:p>
            <a:pPr algn="ctr"/>
            <a:r>
              <a:rPr lang="en-US" sz="19000" dirty="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1125" y="762000"/>
            <a:ext cx="6673850" cy="1031875"/>
          </a:xfrm>
        </p:spPr>
        <p:txBody>
          <a:bodyPr/>
          <a:lstStyle/>
          <a:p>
            <a:pPr algn="l"/>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p>
        </p:txBody>
      </p:sp>
      <p:sp>
        <p:nvSpPr>
          <p:cNvPr id="3" name="Content Placeholder 2"/>
          <p:cNvSpPr>
            <a:spLocks noGrp="1"/>
          </p:cNvSpPr>
          <p:nvPr>
            <p:ph idx="4294967295"/>
          </p:nvPr>
        </p:nvSpPr>
        <p:spPr>
          <a:xfrm>
            <a:off x="531125" y="2133600"/>
            <a:ext cx="6578600" cy="36576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 GIỚI THIỆU CHƯƠNG TRÌNH OJT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II. QUY TRÌNH VÀ QUY ĐỊNH HỌC KỲ OJT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III. CÁC VẤN ĐỀ SINH VIÊN HAY GẶP</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IV. KÊNH LIÊN HỆ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949"/>
            <a:ext cx="5486400" cy="607227"/>
          </a:xfrm>
        </p:spPr>
        <p:txBody>
          <a:bodyPr>
            <a:normAutofit/>
          </a:bodyPr>
          <a:lstStyle/>
          <a:p>
            <a:pPr algn="l"/>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ojt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4360" y="990600"/>
            <a:ext cx="7955280" cy="5273040"/>
          </a:xfrm>
        </p:spPr>
        <p:txBody>
          <a:bodyPr>
            <a:normAutofit/>
          </a:bodyPr>
          <a:lstStyle/>
          <a:p>
            <a:pPr marL="457200" indent="-457200" algn="just">
              <a:buAutoNum type="arabicPeriod"/>
            </a:pPr>
            <a:r>
              <a:rPr lang="en-US" sz="2000" b="1" i="1" dirty="0">
                <a:latin typeface="Times New Roman" panose="02020603050405020304" pitchFamily="18" charset="0"/>
                <a:ea typeface="Tahoma" panose="020B0604030504040204" pitchFamily="34" charset="0"/>
                <a:cs typeface="Times New Roman" panose="02020603050405020304" pitchFamily="18" charset="0"/>
              </a:rPr>
              <a:t>OJT </a:t>
            </a:r>
            <a:r>
              <a:rPr lang="en-US" sz="2000" b="1" i="1" dirty="0" err="1">
                <a:latin typeface="Times New Roman" panose="02020603050405020304" pitchFamily="18" charset="0"/>
                <a:ea typeface="Tahoma" panose="020B0604030504040204" pitchFamily="34" charset="0"/>
                <a:cs typeface="Times New Roman" panose="02020603050405020304" pitchFamily="18" charset="0"/>
              </a:rPr>
              <a:t>là</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b="1" i="1" dirty="0" err="1">
                <a:latin typeface="Times New Roman" panose="02020603050405020304" pitchFamily="18" charset="0"/>
                <a:ea typeface="Tahoma" panose="020B0604030504040204" pitchFamily="34" charset="0"/>
                <a:cs typeface="Times New Roman" panose="02020603050405020304" pitchFamily="18" charset="0"/>
              </a:rPr>
              <a:t>gì</a:t>
            </a:r>
            <a:r>
              <a:rPr lang="en-US" sz="2000" b="1" i="1" dirty="0">
                <a:latin typeface="Times New Roman" panose="02020603050405020304" pitchFamily="18" charset="0"/>
                <a:ea typeface="Tahoma" panose="020B0604030504040204" pitchFamily="34"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OJT (</a:t>
            </a:r>
            <a:r>
              <a:rPr lang="en-US" sz="2000" b="1"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n the </a:t>
            </a:r>
            <a:r>
              <a:rPr lang="en-US" sz="2000" b="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ob </a:t>
            </a:r>
            <a:r>
              <a:rPr lang="en-US" sz="2000" b="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raining):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trải</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nghiệm</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FPT. </a:t>
            </a:r>
          </a:p>
          <a:p>
            <a:pPr lvl="0"/>
            <a:r>
              <a:rPr lang="en-US" sz="2000" dirty="0">
                <a:latin typeface="Times New Roman" panose="02020603050405020304" pitchFamily="18" charset="0"/>
                <a:cs typeface="Times New Roman" panose="02020603050405020304" pitchFamily="18" charset="0"/>
              </a:rPr>
              <a:t>OJT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10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SV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pass (&gt;=5).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pass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SV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OJT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i="1" dirty="0">
                <a:latin typeface="Times New Roman" panose="02020603050405020304" pitchFamily="18" charset="0"/>
                <a:ea typeface="Tahoma" panose="020B0604030504040204" pitchFamily="34" charset="0"/>
                <a:cs typeface="Times New Roman" panose="02020603050405020304" pitchFamily="18" charset="0"/>
              </a:rPr>
              <a:t>2. </a:t>
            </a:r>
            <a:r>
              <a:rPr lang="vi-VN" sz="2000" b="1" i="1" dirty="0">
                <a:latin typeface="Times New Roman" panose="02020603050405020304" pitchFamily="18" charset="0"/>
                <a:ea typeface="Tahoma" panose="020B0604030504040204" pitchFamily="34" charset="0"/>
                <a:cs typeface="Times New Roman" panose="02020603050405020304" pitchFamily="18" charset="0"/>
              </a:rPr>
              <a:t>Mục tiêu</a:t>
            </a:r>
            <a:endParaRPr lang="en-US" sz="2000" b="1" i="1"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Tạo điều kiện cho sinh viên tiếp xúc với môi trường làm việc thực tế trước khi hoàn thành chương trình học tập;</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Giúp sinh viên khám phá và mở rộng hiểu biết về những vấn đề đã được học ở một góc nhìn rộng hơn;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 Giúp sinh viên có những trải nghiệm học tập phong phú trong môi trường công nghiệp, toàn cầu hóa.</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indent="0" algn="just">
              <a:buNone/>
            </a:pPr>
            <a:endParaRPr lang="en-US" sz="2400" b="1" i="1"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vi-VN" sz="24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536" y="518120"/>
            <a:ext cx="7330440" cy="619787"/>
          </a:xfrm>
        </p:spPr>
        <p:txBody>
          <a:bodyPr>
            <a:normAutofit/>
          </a:bodyPr>
          <a:lstStyle/>
          <a:p>
            <a:pPr algn="l"/>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ojt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4360" y="1447800"/>
            <a:ext cx="7955280" cy="4069080"/>
          </a:xfrm>
        </p:spPr>
        <p:txBody>
          <a:bodyPr>
            <a:normAutofit/>
          </a:bodyPr>
          <a:lstStyle/>
          <a:p>
            <a:pPr marL="0" indent="0" algn="just">
              <a:buNone/>
            </a:pPr>
            <a:r>
              <a:rPr lang="en-US" sz="2000" b="1" i="1" dirty="0">
                <a:latin typeface="Times New Roman" panose="02020603050405020304" pitchFamily="18" charset="0"/>
                <a:ea typeface="Tahoma" panose="020B0604030504040204" pitchFamily="34" charset="0"/>
                <a:cs typeface="Times New Roman" panose="02020603050405020304" pitchFamily="18" charset="0"/>
              </a:rPr>
              <a:t>3. </a:t>
            </a:r>
            <a:r>
              <a:rPr lang="vi-VN" sz="2000" b="1" i="1" dirty="0">
                <a:latin typeface="Times New Roman" panose="02020603050405020304" pitchFamily="18" charset="0"/>
                <a:ea typeface="Tahoma" panose="020B0604030504040204" pitchFamily="34" charset="0"/>
                <a:cs typeface="Times New Roman" panose="02020603050405020304" pitchFamily="18" charset="0"/>
              </a:rPr>
              <a:t>Hình thức triển khai</a:t>
            </a: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Sinh viên được đào tạo thực hành tại doanh nghiệp đã có kí kết với Nhà trường.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Quá trình đào tạo có sự kết hợp chặt chẽ giữa đơn vị tiếp nhận đào tạo và đại diện Nhà trường.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Tại môi trường doanh nghiệp, sinh viên được giao nhiệm vụ, có người trực tiếp  quản lí, theo dõi, đánh giá về tinh thần, thái độ cũng như khả năng làm việc của sinh viên. </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vi-VN" sz="2000" dirty="0">
                <a:latin typeface="Times New Roman" panose="02020603050405020304" pitchFamily="18" charset="0"/>
                <a:ea typeface="Tahoma" panose="020B0604030504040204" pitchFamily="34" charset="0"/>
                <a:cs typeface="Times New Roman" panose="02020603050405020304" pitchFamily="18" charset="0"/>
              </a:rPr>
              <a:t>Kết thúc môn học, sinh viên được doanh nghiệp đánh giá và có phản hồi về môi trường làm việc.</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649"/>
            <a:ext cx="5715000" cy="835827"/>
          </a:xfrm>
        </p:spPr>
        <p:txBody>
          <a:bodyPr>
            <a:normAutofit/>
          </a:bodyPr>
          <a:lstStyle/>
          <a:p>
            <a:pPr algn="l"/>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ojt</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950" y="997398"/>
            <a:ext cx="8077200" cy="5327202"/>
          </a:xfrm>
        </p:spPr>
        <p:txBody>
          <a:bodyPr>
            <a:normAutofit/>
          </a:bodyPr>
          <a:lstStyle/>
          <a:p>
            <a:pPr marL="0" indent="0">
              <a:buNone/>
            </a:pPr>
            <a:r>
              <a:rPr lang="en-US" b="1" i="1" dirty="0">
                <a:latin typeface="Times New Roman" panose="02020603050405020304" pitchFamily="18" charset="0"/>
                <a:cs typeface="Times New Roman" panose="02020603050405020304" pitchFamily="18" charset="0"/>
              </a:rPr>
              <a:t>4. </a:t>
            </a:r>
            <a:r>
              <a:rPr lang="en-US" b="1" i="1" dirty="0" err="1">
                <a:latin typeface="Times New Roman" panose="02020603050405020304" pitchFamily="18" charset="0"/>
                <a:cs typeface="Times New Roman" panose="02020603050405020304" pitchFamily="18" charset="0"/>
              </a:rPr>
              <a:t>Điều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kiện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tham</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gia</a:t>
            </a:r>
            <a:r>
              <a:rPr lang="en-US" b="1" i="1" dirty="0">
                <a:latin typeface="Times New Roman" panose="02020603050405020304" pitchFamily="18" charset="0"/>
                <a:cs typeface="Times New Roman" panose="02020603050405020304" pitchFamily="18" charset="0"/>
              </a:rPr>
              <a:t> OJT</a:t>
            </a:r>
          </a:p>
          <a:p>
            <a:pPr marL="0" indent="0">
              <a:buNone/>
            </a:pP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Điều kiện chuyển sang giai đoạn OJT: Hoàn thành 90% số tín chỉ trở lên của giai đoạn 2 (cơ sở ngành – chuyên môn cơ bản: 5</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học kỳ).</a:t>
            </a:r>
            <a:r>
              <a:rPr lang="en-US" dirty="0">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Riêng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đối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với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ngành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hẹp</a:t>
            </a:r>
            <a:r>
              <a:rPr lang="en-US" b="1" dirty="0">
                <a:solidFill>
                  <a:srgbClr val="FF0000"/>
                </a:solidFill>
                <a:latin typeface="Times New Roman" panose="02020603050405020304" pitchFamily="18" charset="0"/>
                <a:cs typeface="Times New Roman" panose="02020603050405020304" pitchFamily="18" charset="0"/>
              </a:rPr>
              <a:t> JS </a:t>
            </a:r>
            <a:r>
              <a:rPr lang="en-US" b="1" dirty="0" err="1">
                <a:solidFill>
                  <a:srgbClr val="FF0000"/>
                </a:solidFill>
                <a:latin typeface="Times New Roman" panose="02020603050405020304" pitchFamily="18" charset="0"/>
                <a:cs typeface="Times New Roman" panose="02020603050405020304" pitchFamily="18" charset="0"/>
              </a:rPr>
              <a:t>thì</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cần</a:t>
            </a:r>
            <a:r>
              <a:rPr lang="en-US" b="1" dirty="0">
                <a:solidFill>
                  <a:srgbClr val="FF0000"/>
                </a:solidFill>
                <a:latin typeface="Times New Roman" panose="02020603050405020304" pitchFamily="18" charset="0"/>
                <a:cs typeface="Times New Roman" panose="02020603050405020304" pitchFamily="18" charset="0"/>
              </a:rPr>
              <a:t> pass 3 level </a:t>
            </a:r>
            <a:r>
              <a:rPr lang="en-US" b="1" dirty="0" err="1">
                <a:solidFill>
                  <a:srgbClr val="FF0000"/>
                </a:solidFill>
                <a:latin typeface="Times New Roman" panose="02020603050405020304" pitchFamily="18" charset="0"/>
                <a:cs typeface="Times New Roman" panose="02020603050405020304" pitchFamily="18" charset="0"/>
              </a:rPr>
              <a:t>tiếng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Nhật</a:t>
            </a:r>
            <a:endParaRPr lang="vi-V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VD: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s</a:t>
            </a:r>
            <a:r>
              <a:rPr lang="vi-VN" dirty="0">
                <a:latin typeface="Times New Roman" panose="02020603050405020304" pitchFamily="18" charset="0"/>
                <a:cs typeface="Times New Roman" panose="02020603050405020304" pitchFamily="18" charset="0"/>
              </a:rPr>
              <a:t>ố tín chỉ tối thiểu cần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75*90%=68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Nếu SV nào trong quá trình học mà khung chương trình thay đổi thì tính theo khung CT đang được áp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SV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SV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15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IOT.</a:t>
            </a:r>
            <a:endParaRPr lang="vi-VN"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endParaRPr lang="en-US"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30903"/>
            <a:ext cx="5654040" cy="759627"/>
          </a:xfrm>
        </p:spPr>
        <p:txBody>
          <a:bodyPr>
            <a:normAutofit/>
          </a:bodyPr>
          <a:lstStyle/>
          <a:p>
            <a:pPr algn="l"/>
            <a:r>
              <a:rPr lang="en-US" sz="3000" dirty="0">
                <a:latin typeface="Times New Roman" panose="02020603050405020304" pitchFamily="18" charset="0"/>
                <a:cs typeface="Times New Roman" panose="02020603050405020304" pitchFamily="18" charset="0"/>
              </a:rPr>
              <a:t>II QUY TRÌNH HỌC KỲ OJT</a:t>
            </a:r>
          </a:p>
        </p:txBody>
      </p:sp>
      <p:sp>
        <p:nvSpPr>
          <p:cNvPr id="3" name="Content Placeholder 2"/>
          <p:cNvSpPr>
            <a:spLocks noGrp="1"/>
          </p:cNvSpPr>
          <p:nvPr>
            <p:ph idx="1"/>
          </p:nvPr>
        </p:nvSpPr>
        <p:spPr>
          <a:xfrm>
            <a:off x="594360" y="1219200"/>
            <a:ext cx="7955280" cy="5044440"/>
          </a:xfrm>
        </p:spPr>
        <p:txBody>
          <a:bodyPr>
            <a:normAutofit/>
          </a:bodyPr>
          <a:lstStyle/>
          <a:p>
            <a:pPr marL="457200" indent="-457200">
              <a:buAutoNum type="arabicPeriod"/>
            </a:pPr>
            <a:r>
              <a:rPr lang="en-US" sz="2000" b="1" i="1" dirty="0">
                <a:latin typeface="Times New Roman" panose="02020603050405020304" pitchFamily="18" charset="0"/>
                <a:cs typeface="Times New Roman" panose="02020603050405020304" pitchFamily="18" charset="0"/>
              </a:rPr>
              <a:t>OJT Orientation week</a:t>
            </a:r>
          </a:p>
          <a:p>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training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6- 8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buổi</a:t>
            </a:r>
            <a:r>
              <a:rPr lang="en-US" sz="2000" dirty="0">
                <a:latin typeface="Times New Roman" panose="02020603050405020304" pitchFamily="18" charset="0"/>
                <a:cs typeface="Times New Roman" panose="02020603050405020304" pitchFamily="18" charset="0"/>
              </a:rPr>
              <a:t> training: </a:t>
            </a:r>
          </a:p>
          <a:p>
            <a:pPr lvl="1"/>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OJT</a:t>
            </a:r>
          </a:p>
          <a:p>
            <a:pPr lvl="1"/>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OJT</a:t>
            </a:r>
          </a:p>
          <a:p>
            <a:pPr lvl="1"/>
            <a:endParaRPr lang="en-US" sz="2000" dirty="0">
              <a:latin typeface="Times New Roman" panose="02020603050405020304" pitchFamily="18" charset="0"/>
              <a:cs typeface="Times New Roman" panose="02020603050405020304" pitchFamily="18" charset="0"/>
            </a:endParaRPr>
          </a:p>
          <a:p>
            <a:pPr marL="228600" lvl="1">
              <a:spcBef>
                <a:spcPts val="1000"/>
              </a:spcBef>
            </a:pP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OJT </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12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126"/>
            <a:ext cx="8458200" cy="5638800"/>
          </a:xfrm>
        </p:spPr>
        <p:txBody>
          <a:bodyPr>
            <a:noAutofit/>
          </a:bodyPr>
          <a:lstStyle/>
          <a:p>
            <a:pPr marL="0" indent="0">
              <a:lnSpc>
                <a:spcPct val="150000"/>
              </a:lnSpc>
              <a:buNone/>
            </a:pPr>
            <a:endParaRPr lang="en-US" sz="2000" b="1" i="1" dirty="0">
              <a:latin typeface="Times New Roman" panose="02020603050405020304" pitchFamily="18" charset="0"/>
              <a:cs typeface="Times New Roman" panose="02020603050405020304" pitchFamily="18" charset="0"/>
            </a:endParaRPr>
          </a:p>
          <a:p>
            <a:pPr marL="0" indent="0">
              <a:lnSpc>
                <a:spcPct val="150000"/>
              </a:lnSpc>
              <a:buNone/>
            </a:pPr>
            <a:r>
              <a:rPr lang="en-US" sz="2000" b="1" i="1" dirty="0">
                <a:latin typeface="Times New Roman" panose="02020603050405020304" pitchFamily="18" charset="0"/>
                <a:cs typeface="Times New Roman" panose="02020603050405020304" pitchFamily="18" charset="0"/>
              </a:rPr>
              <a:t>2. </a:t>
            </a:r>
            <a:r>
              <a:rPr lang="en-US" sz="2000" b="1" i="1" dirty="0" err="1">
                <a:latin typeface="Times New Roman" panose="02020603050405020304" pitchFamily="18" charset="0"/>
                <a:cs typeface="Times New Roman" panose="02020603050405020304" pitchFamily="18" charset="0"/>
              </a:rPr>
              <a:t>Đăng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ký</a:t>
            </a:r>
            <a:r>
              <a:rPr lang="en-US" sz="2000" b="1" i="1" dirty="0">
                <a:latin typeface="Times New Roman" panose="02020603050405020304" pitchFamily="18" charset="0"/>
                <a:cs typeface="Times New Roman" panose="02020603050405020304" pitchFamily="18" charset="0"/>
              </a:rPr>
              <a:t> OJT</a:t>
            </a:r>
          </a:p>
          <a:p>
            <a:pPr>
              <a:lnSpc>
                <a:spcPct val="150000"/>
              </a:lnSpc>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tuần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a:t>
            </a:r>
          </a:p>
          <a:p>
            <a:pPr marL="228600" lvl="1">
              <a:lnSpc>
                <a:spcPct val="150000"/>
              </a:lnSpc>
              <a:spcBef>
                <a:spcPts val="1000"/>
              </a:spcBef>
            </a:pP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OJT,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QHDN &amp; CSV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OJT.</a:t>
            </a:r>
          </a:p>
          <a:p>
            <a:pPr marL="228600" lvl="1">
              <a:lnSpc>
                <a:spcPct val="150000"/>
              </a:lnSpc>
              <a:spcBef>
                <a:spcPts val="1000"/>
              </a:spcBef>
            </a:pP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Fanpage</a:t>
            </a:r>
            <a:r>
              <a:rPr lang="en-US" dirty="0">
                <a:latin typeface="Times New Roman" panose="02020603050405020304" pitchFamily="18" charset="0"/>
                <a:cs typeface="Times New Roman" panose="02020603050405020304" pitchFamily="18" charset="0"/>
              </a:rPr>
              <a:t>: https://www.facebook.com/FPTUcareercenter</a:t>
            </a:r>
          </a:p>
          <a:p>
            <a:pPr marL="228600" lvl="1">
              <a:lnSpc>
                <a:spcPct val="150000"/>
              </a:lnSpc>
              <a:spcBef>
                <a:spcPts val="1000"/>
              </a:spcBef>
            </a:pPr>
            <a:endParaRPr lang="en-US"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594360" y="330903"/>
            <a:ext cx="5654040" cy="759627"/>
          </a:xfrm>
        </p:spPr>
        <p:txBody>
          <a:bodyPr>
            <a:normAutofit/>
          </a:body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306191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68363"/>
            <a:ext cx="8686800" cy="5837237"/>
          </a:xfrm>
        </p:spPr>
        <p:txBody>
          <a:bodyPr>
            <a:noAutofit/>
          </a:bodyPr>
          <a:lstStyle/>
          <a:p>
            <a:pPr marL="914400" lvl="1" indent="-457200" algn="just">
              <a:lnSpc>
                <a:spcPct val="150000"/>
              </a:lnSpc>
              <a:buAutoNum type="alphaLcPeriod"/>
            </a:pP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r>
              <a:rPr lang="en-US" b="1" dirty="0">
                <a:latin typeface="Times New Roman" panose="02020603050405020304" pitchFamily="18" charset="0"/>
                <a:cs typeface="Times New Roman" panose="02020603050405020304" pitchFamily="18" charset="0"/>
              </a:rPr>
              <a:t> do </a:t>
            </a:r>
            <a:r>
              <a:rPr lang="en-US" b="1" dirty="0" err="1">
                <a:latin typeface="Times New Roman" panose="02020603050405020304" pitchFamily="18" charset="0"/>
                <a:cs typeface="Times New Roman" panose="02020603050405020304" pitchFamily="18" charset="0"/>
              </a:rPr>
              <a:t>nhà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https://job.fpt.edu.vn/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2 DN</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CV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 Portfolio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tuyển</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scan CV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pass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594360" y="108736"/>
            <a:ext cx="5349240" cy="759627"/>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000" dirty="0">
                <a:latin typeface="Times New Roman" panose="02020603050405020304" pitchFamily="18" charset="0"/>
                <a:cs typeface="Times New Roman" panose="02020603050405020304" pitchFamily="18" charset="0"/>
              </a:rPr>
              <a:t>II. QUY TRÌNH HỌC KỲ OJT</a:t>
            </a:r>
          </a:p>
        </p:txBody>
      </p:sp>
    </p:spTree>
    <p:extLst>
      <p:ext uri="{BB962C8B-B14F-4D97-AF65-F5344CB8AC3E}">
        <p14:creationId xmlns:p14="http://schemas.microsoft.com/office/powerpoint/2010/main" val="7618520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4570</TotalTime>
  <Words>1962</Words>
  <Application>Microsoft Office PowerPoint</Application>
  <PresentationFormat>On-screen Show (4:3)</PresentationFormat>
  <Paragraphs>150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vt:lpstr>
      <vt:lpstr>Vapor Trail</vt:lpstr>
      <vt:lpstr>PowerPoint Presentation</vt:lpstr>
      <vt:lpstr>PowerPoint Presentation</vt:lpstr>
      <vt:lpstr>Nội dung</vt:lpstr>
      <vt:lpstr>i. giới thiệu về học kỳ ojt</vt:lpstr>
      <vt:lpstr>i. giới thiệu về học kỳ ojt</vt:lpstr>
      <vt:lpstr>i. giới thiệu về học kỳ ojt</vt:lpstr>
      <vt:lpstr>II QUY TRÌNH HỌC KỲ OJT</vt:lpstr>
      <vt:lpstr>II. QUY TRÌNH HỌC KỲ OJT</vt:lpstr>
      <vt:lpstr>PowerPoint Presentation</vt:lpstr>
      <vt:lpstr>PowerPoint Presentation</vt:lpstr>
      <vt:lpstr>PowerPoint Presentation</vt:lpstr>
      <vt:lpstr>PowerPoint Presentation</vt:lpstr>
      <vt:lpstr>PowerPoint Presentation</vt:lpstr>
      <vt:lpstr>PowerPoint Presentation</vt:lpstr>
      <vt:lpstr>III. Các vấn đề SV hay gặp</vt:lpstr>
      <vt:lpstr>III. Các vấn đề SV hay gặp</vt:lpstr>
      <vt:lpstr>III. Các vấn đề SV hay gặp</vt:lpstr>
      <vt:lpstr>IV. KÊNH LIÊN HỆ</vt:lpstr>
      <vt:lpstr>PowerPoint Presentation</vt:lpstr>
      <vt:lpstr>IV. KÊNH LIÊN HỆ</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cp:lastModifiedBy>
  <cp:revision>133</cp:revision>
  <dcterms:created xsi:type="dcterms:W3CDTF">2017-03-20T08:53:43Z</dcterms:created>
  <dcterms:modified xsi:type="dcterms:W3CDTF">2022-06-27T09:19:52Z</dcterms:modified>
</cp:coreProperties>
</file>